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61" r:id="rId3"/>
    <p:sldId id="266" r:id="rId4"/>
    <p:sldId id="267" r:id="rId5"/>
    <p:sldId id="269" r:id="rId6"/>
    <p:sldId id="270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6" r:id="rId29"/>
    <p:sldId id="297" r:id="rId30"/>
    <p:sldId id="298" r:id="rId31"/>
    <p:sldId id="300" r:id="rId32"/>
    <p:sldId id="377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7" r:id="rId68"/>
    <p:sldId id="338" r:id="rId69"/>
    <p:sldId id="343" r:id="rId70"/>
    <p:sldId id="344" r:id="rId71"/>
    <p:sldId id="345" r:id="rId72"/>
    <p:sldId id="350" r:id="rId73"/>
    <p:sldId id="352" r:id="rId74"/>
    <p:sldId id="353" r:id="rId75"/>
    <p:sldId id="354" r:id="rId76"/>
    <p:sldId id="355" r:id="rId77"/>
    <p:sldId id="356" r:id="rId78"/>
    <p:sldId id="357" r:id="rId79"/>
    <p:sldId id="358" r:id="rId80"/>
    <p:sldId id="360" r:id="rId81"/>
    <p:sldId id="376" r:id="rId82"/>
  </p:sldIdLst>
  <p:sldSz cx="13004800" cy="10007600"/>
  <p:notesSz cx="13004800" cy="10007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41" autoAdjust="0"/>
    <p:restoredTop sz="94660"/>
  </p:normalViewPr>
  <p:slideViewPr>
    <p:cSldViewPr>
      <p:cViewPr varScale="1">
        <p:scale>
          <a:sx n="75" d="100"/>
          <a:sy n="75" d="100"/>
        </p:scale>
        <p:origin x="109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2548" y="3669456"/>
            <a:ext cx="9387308" cy="3301984"/>
          </a:xfrm>
        </p:spPr>
        <p:txBody>
          <a:bodyPr anchor="b">
            <a:normAutofit/>
          </a:bodyPr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2548" y="6971437"/>
            <a:ext cx="9387308" cy="164353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9" name="Freeform 8"/>
          <p:cNvSpPr/>
          <p:nvPr/>
        </p:nvSpPr>
        <p:spPr bwMode="auto">
          <a:xfrm>
            <a:off x="-45111" y="6305691"/>
            <a:ext cx="1984673" cy="114082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2075" y="6609775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186289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889565"/>
            <a:ext cx="9375268" cy="4548569"/>
          </a:xfrm>
        </p:spPr>
        <p:txBody>
          <a:bodyPr anchor="ctr">
            <a:normAutofit/>
          </a:bodyPr>
          <a:lstStyle>
            <a:lvl1pPr algn="l">
              <a:defRPr sz="682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6353682"/>
            <a:ext cx="9375268" cy="2270409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4620785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4734042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96562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998" y="889565"/>
            <a:ext cx="8689190" cy="4225431"/>
          </a:xfrm>
        </p:spPr>
        <p:txBody>
          <a:bodyPr anchor="ctr">
            <a:normAutofit/>
          </a:bodyPr>
          <a:lstStyle>
            <a:lvl1pPr algn="l">
              <a:defRPr sz="682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36049" y="5114995"/>
            <a:ext cx="8041085" cy="55597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27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6353682"/>
            <a:ext cx="9375268" cy="2270409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83" y="4620785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4734042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  <p:sp>
        <p:nvSpPr>
          <p:cNvPr id="14" name="TextBox 13"/>
          <p:cNvSpPr txBox="1"/>
          <p:nvPr/>
        </p:nvSpPr>
        <p:spPr>
          <a:xfrm>
            <a:off x="2571828" y="945607"/>
            <a:ext cx="650409" cy="853340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18892" y="4239595"/>
            <a:ext cx="650409" cy="853340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9658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3558260"/>
            <a:ext cx="9375268" cy="3976255"/>
          </a:xfrm>
        </p:spPr>
        <p:txBody>
          <a:bodyPr anchor="b">
            <a:normAutofit/>
          </a:bodyPr>
          <a:lstStyle>
            <a:lvl1pPr algn="l">
              <a:defRPr sz="682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561298"/>
            <a:ext cx="9375268" cy="106470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3" y="716592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271618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840908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11998" y="889565"/>
            <a:ext cx="8689190" cy="4225431"/>
          </a:xfrm>
        </p:spPr>
        <p:txBody>
          <a:bodyPr anchor="ctr">
            <a:normAutofit/>
          </a:bodyPr>
          <a:lstStyle>
            <a:lvl1pPr algn="l">
              <a:defRPr sz="682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62546" y="6338147"/>
            <a:ext cx="9512238" cy="122315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561298"/>
            <a:ext cx="9512238" cy="106470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83" y="716592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271618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  <p:sp>
        <p:nvSpPr>
          <p:cNvPr id="11" name="TextBox 10"/>
          <p:cNvSpPr txBox="1"/>
          <p:nvPr/>
        </p:nvSpPr>
        <p:spPr>
          <a:xfrm>
            <a:off x="2571828" y="945607"/>
            <a:ext cx="650409" cy="853340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618892" y="4239595"/>
            <a:ext cx="650409" cy="853340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1713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7" y="915549"/>
            <a:ext cx="9375266" cy="4202696"/>
          </a:xfrm>
        </p:spPr>
        <p:txBody>
          <a:bodyPr anchor="ctr">
            <a:normAutofit/>
          </a:bodyPr>
          <a:lstStyle>
            <a:lvl1pPr algn="l">
              <a:defRPr sz="682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62546" y="6338147"/>
            <a:ext cx="9375268" cy="122315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561298"/>
            <a:ext cx="9375268" cy="106470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716592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271618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4025496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3781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148428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2805" y="915549"/>
            <a:ext cx="2355388" cy="771045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2547" y="915549"/>
            <a:ext cx="6707695" cy="77104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3781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911070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73839" y="787400"/>
            <a:ext cx="9657120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rgbClr val="914538"/>
                </a:solidFill>
                <a:latin typeface="Klaudia"/>
                <a:cs typeface="Klaud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604256"/>
            <a:ext cx="9103360" cy="250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F6E83"/>
                </a:solidFill>
                <a:latin typeface="Klaudia"/>
                <a:cs typeface="Klaudia"/>
              </a:defRPr>
            </a:lvl1pPr>
          </a:lstStyle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110"/>
              </a:lnSpc>
            </a:pPr>
            <a:fld id="{81D60167-4931-47E6-BA6A-407CBD079E47}" type="slidenum">
              <a:rPr spc="-105" dirty="0"/>
              <a:t>‹#›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197293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509" y="910738"/>
            <a:ext cx="9371305" cy="18691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546" y="3113475"/>
            <a:ext cx="9375268" cy="5512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3781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38076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3027324"/>
            <a:ext cx="9375268" cy="2143360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5226191"/>
            <a:ext cx="9375268" cy="1255547"/>
          </a:xfrm>
        </p:spPr>
        <p:txBody>
          <a:bodyPr anchor="t"/>
          <a:lstStyle>
            <a:lvl1pPr marL="0" indent="0" algn="l">
              <a:buNone/>
              <a:defRPr sz="284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3" y="4620785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4734042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232011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2548" y="3118009"/>
            <a:ext cx="4547600" cy="54976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90837" y="3118009"/>
            <a:ext cx="4546977" cy="54976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83" y="103781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1149580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15861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1834" y="3249224"/>
            <a:ext cx="4088314" cy="840916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62546" y="4090141"/>
            <a:ext cx="4547601" cy="45320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4309" y="3244514"/>
            <a:ext cx="4086384" cy="840916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85728" y="4085430"/>
            <a:ext cx="4544967" cy="45320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3" y="103781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1149580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432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506" y="910738"/>
            <a:ext cx="9371307" cy="18691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83" y="103781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295537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83" y="103781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260295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650958"/>
            <a:ext cx="3739853" cy="1424692"/>
          </a:xfrm>
        </p:spPr>
        <p:txBody>
          <a:bodyPr anchor="b"/>
          <a:lstStyle>
            <a:lvl1pPr algn="l">
              <a:defRPr sz="284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302" y="650960"/>
            <a:ext cx="5391511" cy="79018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2332791"/>
            <a:ext cx="3739853" cy="6219999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3781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18331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7005320"/>
            <a:ext cx="9375268" cy="827018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62546" y="926578"/>
            <a:ext cx="9375268" cy="5625401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832338"/>
            <a:ext cx="9375268" cy="720454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716592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271618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07775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333587"/>
            <a:ext cx="2817707" cy="9687479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9043" y="416"/>
            <a:ext cx="2776565" cy="10000257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260096" cy="10007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6506" y="910738"/>
            <a:ext cx="9371307" cy="18691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3113476"/>
            <a:ext cx="9375268" cy="5670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54080" y="8952686"/>
            <a:ext cx="1089963" cy="540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2546" y="8953737"/>
            <a:ext cx="8130116" cy="532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27080" y="1149580"/>
            <a:ext cx="831969" cy="532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>
                <a:solidFill>
                  <a:srgbClr val="FEFFFF"/>
                </a:solidFill>
              </a:defRPr>
            </a:lvl1pPr>
          </a:lstStyle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0611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650230" rtl="0" eaLnBrk="1" latinLnBrk="0" hangingPunct="1">
        <a:spcBef>
          <a:spcPct val="0"/>
        </a:spcBef>
        <a:buNone/>
        <a:defRPr sz="512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72" indent="-487672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227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625575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7580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92603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9" Type="http://schemas.openxmlformats.org/officeDocument/2006/relationships/image" Target="../media/image46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47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51.png"/><Relationship Id="rId39" Type="http://schemas.openxmlformats.org/officeDocument/2006/relationships/image" Target="../media/image46.png"/><Relationship Id="rId3" Type="http://schemas.openxmlformats.org/officeDocument/2006/relationships/image" Target="../media/image10.png"/><Relationship Id="rId21" Type="http://schemas.openxmlformats.org/officeDocument/2006/relationships/image" Target="../media/image50.png"/><Relationship Id="rId34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48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49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47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55.png"/><Relationship Id="rId18" Type="http://schemas.openxmlformats.org/officeDocument/2006/relationships/image" Target="../media/image58.png"/><Relationship Id="rId26" Type="http://schemas.openxmlformats.org/officeDocument/2006/relationships/image" Target="../media/image64.png"/><Relationship Id="rId3" Type="http://schemas.openxmlformats.org/officeDocument/2006/relationships/image" Target="../media/image10.png"/><Relationship Id="rId21" Type="http://schemas.openxmlformats.org/officeDocument/2006/relationships/image" Target="../media/image61.png"/><Relationship Id="rId34" Type="http://schemas.openxmlformats.org/officeDocument/2006/relationships/image" Target="../media/image7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69.png"/><Relationship Id="rId38" Type="http://schemas.openxmlformats.org/officeDocument/2006/relationships/image" Target="../media/image45.png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20" Type="http://schemas.openxmlformats.org/officeDocument/2006/relationships/image" Target="../media/image60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9.png"/><Relationship Id="rId37" Type="http://schemas.openxmlformats.org/officeDocument/2006/relationships/image" Target="../media/image72.png"/><Relationship Id="rId5" Type="http://schemas.openxmlformats.org/officeDocument/2006/relationships/image" Target="../media/image53.png"/><Relationship Id="rId15" Type="http://schemas.openxmlformats.org/officeDocument/2006/relationships/image" Target="../media/image57.png"/><Relationship Id="rId23" Type="http://schemas.openxmlformats.org/officeDocument/2006/relationships/image" Target="../media/image63.png"/><Relationship Id="rId28" Type="http://schemas.openxmlformats.org/officeDocument/2006/relationships/image" Target="../media/image66.png"/><Relationship Id="rId36" Type="http://schemas.openxmlformats.org/officeDocument/2006/relationships/image" Target="../media/image43.png"/><Relationship Id="rId10" Type="http://schemas.openxmlformats.org/officeDocument/2006/relationships/image" Target="../media/image16.png"/><Relationship Id="rId19" Type="http://schemas.openxmlformats.org/officeDocument/2006/relationships/image" Target="../media/image59.png"/><Relationship Id="rId31" Type="http://schemas.openxmlformats.org/officeDocument/2006/relationships/image" Target="../media/image38.png"/><Relationship Id="rId4" Type="http://schemas.openxmlformats.org/officeDocument/2006/relationships/image" Target="../media/image52.png"/><Relationship Id="rId9" Type="http://schemas.openxmlformats.org/officeDocument/2006/relationships/image" Target="../media/image15.png"/><Relationship Id="rId14" Type="http://schemas.openxmlformats.org/officeDocument/2006/relationships/image" Target="../media/image56.png"/><Relationship Id="rId22" Type="http://schemas.openxmlformats.org/officeDocument/2006/relationships/image" Target="../media/image62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10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79.png"/><Relationship Id="rId5" Type="http://schemas.openxmlformats.org/officeDocument/2006/relationships/image" Target="../media/image74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3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1.png"/><Relationship Id="rId3" Type="http://schemas.openxmlformats.org/officeDocument/2006/relationships/image" Target="../media/image10.png"/><Relationship Id="rId7" Type="http://schemas.openxmlformats.org/officeDocument/2006/relationships/image" Target="../media/image86.png"/><Relationship Id="rId12" Type="http://schemas.openxmlformats.org/officeDocument/2006/relationships/image" Target="../media/image90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85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4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98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" Type="http://schemas.openxmlformats.org/officeDocument/2006/relationships/image" Target="../media/image10.png"/><Relationship Id="rId21" Type="http://schemas.openxmlformats.org/officeDocument/2006/relationships/image" Target="../media/image104.png"/><Relationship Id="rId7" Type="http://schemas.openxmlformats.org/officeDocument/2006/relationships/image" Target="../media/image14.png"/><Relationship Id="rId12" Type="http://schemas.openxmlformats.org/officeDocument/2006/relationships/image" Target="../media/image97.png"/><Relationship Id="rId17" Type="http://schemas.openxmlformats.org/officeDocument/2006/relationships/image" Target="../media/image81.png"/><Relationship Id="rId25" Type="http://schemas.openxmlformats.org/officeDocument/2006/relationships/image" Target="../media/image108.png"/><Relationship Id="rId2" Type="http://schemas.openxmlformats.org/officeDocument/2006/relationships/image" Target="../media/image9.png"/><Relationship Id="rId16" Type="http://schemas.openxmlformats.org/officeDocument/2006/relationships/image" Target="../media/image100.png"/><Relationship Id="rId20" Type="http://schemas.openxmlformats.org/officeDocument/2006/relationships/image" Target="../media/image103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96.png"/><Relationship Id="rId24" Type="http://schemas.openxmlformats.org/officeDocument/2006/relationships/image" Target="../media/image107.png"/><Relationship Id="rId5" Type="http://schemas.openxmlformats.org/officeDocument/2006/relationships/image" Target="../media/image95.png"/><Relationship Id="rId15" Type="http://schemas.openxmlformats.org/officeDocument/2006/relationships/image" Target="../media/image79.png"/><Relationship Id="rId23" Type="http://schemas.openxmlformats.org/officeDocument/2006/relationships/image" Target="../media/image106.png"/><Relationship Id="rId28" Type="http://schemas.openxmlformats.org/officeDocument/2006/relationships/image" Target="../media/image111.png"/><Relationship Id="rId10" Type="http://schemas.openxmlformats.org/officeDocument/2006/relationships/image" Target="../media/image17.png"/><Relationship Id="rId19" Type="http://schemas.openxmlformats.org/officeDocument/2006/relationships/image" Target="../media/image102.png"/><Relationship Id="rId31" Type="http://schemas.openxmlformats.org/officeDocument/2006/relationships/image" Target="../media/image114.png"/><Relationship Id="rId4" Type="http://schemas.openxmlformats.org/officeDocument/2006/relationships/image" Target="../media/image94.png"/><Relationship Id="rId9" Type="http://schemas.openxmlformats.org/officeDocument/2006/relationships/image" Target="../media/image16.png"/><Relationship Id="rId14" Type="http://schemas.openxmlformats.org/officeDocument/2006/relationships/image" Target="../media/image99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Relationship Id="rId30" Type="http://schemas.openxmlformats.org/officeDocument/2006/relationships/image" Target="../media/image11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98.png"/><Relationship Id="rId18" Type="http://schemas.openxmlformats.org/officeDocument/2006/relationships/image" Target="../media/image120.png"/><Relationship Id="rId26" Type="http://schemas.openxmlformats.org/officeDocument/2006/relationships/image" Target="../media/image110.png"/><Relationship Id="rId3" Type="http://schemas.openxmlformats.org/officeDocument/2006/relationships/image" Target="../media/image10.png"/><Relationship Id="rId21" Type="http://schemas.openxmlformats.org/officeDocument/2006/relationships/image" Target="../media/image106.png"/><Relationship Id="rId7" Type="http://schemas.openxmlformats.org/officeDocument/2006/relationships/image" Target="../media/image14.png"/><Relationship Id="rId12" Type="http://schemas.openxmlformats.org/officeDocument/2006/relationships/image" Target="../media/image97.png"/><Relationship Id="rId17" Type="http://schemas.openxmlformats.org/officeDocument/2006/relationships/image" Target="../media/image119.png"/><Relationship Id="rId25" Type="http://schemas.openxmlformats.org/officeDocument/2006/relationships/image" Target="../media/image109.png"/><Relationship Id="rId2" Type="http://schemas.openxmlformats.org/officeDocument/2006/relationships/image" Target="../media/image9.png"/><Relationship Id="rId16" Type="http://schemas.openxmlformats.org/officeDocument/2006/relationships/image" Target="../media/image118.png"/><Relationship Id="rId20" Type="http://schemas.openxmlformats.org/officeDocument/2006/relationships/image" Target="../media/image105.pn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16.png"/><Relationship Id="rId24" Type="http://schemas.openxmlformats.org/officeDocument/2006/relationships/image" Target="../media/image123.png"/><Relationship Id="rId5" Type="http://schemas.openxmlformats.org/officeDocument/2006/relationships/image" Target="../media/image115.png"/><Relationship Id="rId15" Type="http://schemas.openxmlformats.org/officeDocument/2006/relationships/image" Target="../media/image117.png"/><Relationship Id="rId23" Type="http://schemas.openxmlformats.org/officeDocument/2006/relationships/image" Target="../media/image122.png"/><Relationship Id="rId28" Type="http://schemas.openxmlformats.org/officeDocument/2006/relationships/image" Target="../media/image112.png"/><Relationship Id="rId10" Type="http://schemas.openxmlformats.org/officeDocument/2006/relationships/image" Target="../media/image17.png"/><Relationship Id="rId19" Type="http://schemas.openxmlformats.org/officeDocument/2006/relationships/image" Target="../media/image121.png"/><Relationship Id="rId4" Type="http://schemas.openxmlformats.org/officeDocument/2006/relationships/image" Target="../media/image94.png"/><Relationship Id="rId9" Type="http://schemas.openxmlformats.org/officeDocument/2006/relationships/image" Target="../media/image16.png"/><Relationship Id="rId14" Type="http://schemas.openxmlformats.org/officeDocument/2006/relationships/image" Target="../media/image79.png"/><Relationship Id="rId22" Type="http://schemas.openxmlformats.org/officeDocument/2006/relationships/image" Target="../media/image107.png"/><Relationship Id="rId27" Type="http://schemas.openxmlformats.org/officeDocument/2006/relationships/image" Target="../media/image124.png"/><Relationship Id="rId30" Type="http://schemas.openxmlformats.org/officeDocument/2006/relationships/image" Target="../media/image1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4.png"/><Relationship Id="rId3" Type="http://schemas.openxmlformats.org/officeDocument/2006/relationships/image" Target="../media/image10.png"/><Relationship Id="rId21" Type="http://schemas.openxmlformats.org/officeDocument/2006/relationships/image" Target="../media/image50.png"/><Relationship Id="rId34" Type="http://schemas.openxmlformats.org/officeDocument/2006/relationships/image" Target="../media/image42.png"/><Relationship Id="rId7" Type="http://schemas.openxmlformats.org/officeDocument/2006/relationships/image" Target="../media/image14.png"/><Relationship Id="rId12" Type="http://schemas.openxmlformats.org/officeDocument/2006/relationships/image" Target="../media/image48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1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49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40.png"/><Relationship Id="rId37" Type="http://schemas.openxmlformats.org/officeDocument/2006/relationships/image" Target="../media/image45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30.png"/><Relationship Id="rId18" Type="http://schemas.openxmlformats.org/officeDocument/2006/relationships/image" Target="../media/image134.png"/><Relationship Id="rId26" Type="http://schemas.openxmlformats.org/officeDocument/2006/relationships/image" Target="../media/image142.png"/><Relationship Id="rId3" Type="http://schemas.openxmlformats.org/officeDocument/2006/relationships/image" Target="../media/image125.png"/><Relationship Id="rId21" Type="http://schemas.openxmlformats.org/officeDocument/2006/relationships/image" Target="../media/image137.png"/><Relationship Id="rId34" Type="http://schemas.openxmlformats.org/officeDocument/2006/relationships/image" Target="../media/image45.png"/><Relationship Id="rId7" Type="http://schemas.openxmlformats.org/officeDocument/2006/relationships/image" Target="../media/image15.png"/><Relationship Id="rId12" Type="http://schemas.openxmlformats.org/officeDocument/2006/relationships/image" Target="../media/image129.png"/><Relationship Id="rId17" Type="http://schemas.openxmlformats.org/officeDocument/2006/relationships/image" Target="../media/image133.png"/><Relationship Id="rId25" Type="http://schemas.openxmlformats.org/officeDocument/2006/relationships/image" Target="../media/image141.png"/><Relationship Id="rId33" Type="http://schemas.openxmlformats.org/officeDocument/2006/relationships/image" Target="../media/image44.png"/><Relationship Id="rId2" Type="http://schemas.openxmlformats.org/officeDocument/2006/relationships/image" Target="../media/image9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28.png"/><Relationship Id="rId24" Type="http://schemas.openxmlformats.org/officeDocument/2006/relationships/image" Target="../media/image140.png"/><Relationship Id="rId32" Type="http://schemas.openxmlformats.org/officeDocument/2006/relationships/image" Target="../media/image146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23" Type="http://schemas.openxmlformats.org/officeDocument/2006/relationships/image" Target="../media/image139.png"/><Relationship Id="rId28" Type="http://schemas.openxmlformats.org/officeDocument/2006/relationships/image" Target="../media/image38.png"/><Relationship Id="rId10" Type="http://schemas.openxmlformats.org/officeDocument/2006/relationships/image" Target="../media/image127.png"/><Relationship Id="rId19" Type="http://schemas.openxmlformats.org/officeDocument/2006/relationships/image" Target="../media/image135.png"/><Relationship Id="rId31" Type="http://schemas.openxmlformats.org/officeDocument/2006/relationships/image" Target="../media/image145.png"/><Relationship Id="rId4" Type="http://schemas.openxmlformats.org/officeDocument/2006/relationships/image" Target="../media/image126.png"/><Relationship Id="rId9" Type="http://schemas.openxmlformats.org/officeDocument/2006/relationships/image" Target="../media/image17.png"/><Relationship Id="rId14" Type="http://schemas.openxmlformats.org/officeDocument/2006/relationships/image" Target="../media/image131.png"/><Relationship Id="rId22" Type="http://schemas.openxmlformats.org/officeDocument/2006/relationships/image" Target="../media/image138.png"/><Relationship Id="rId27" Type="http://schemas.openxmlformats.org/officeDocument/2006/relationships/image" Target="../media/image143.png"/><Relationship Id="rId30" Type="http://schemas.openxmlformats.org/officeDocument/2006/relationships/image" Target="../media/image144.png"/><Relationship Id="rId35" Type="http://schemas.openxmlformats.org/officeDocument/2006/relationships/image" Target="../media/image14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30.png"/><Relationship Id="rId18" Type="http://schemas.openxmlformats.org/officeDocument/2006/relationships/image" Target="../media/image134.png"/><Relationship Id="rId26" Type="http://schemas.openxmlformats.org/officeDocument/2006/relationships/image" Target="../media/image142.png"/><Relationship Id="rId3" Type="http://schemas.openxmlformats.org/officeDocument/2006/relationships/image" Target="../media/image148.png"/><Relationship Id="rId21" Type="http://schemas.openxmlformats.org/officeDocument/2006/relationships/image" Target="../media/image152.png"/><Relationship Id="rId34" Type="http://schemas.openxmlformats.org/officeDocument/2006/relationships/image" Target="../media/image45.png"/><Relationship Id="rId7" Type="http://schemas.openxmlformats.org/officeDocument/2006/relationships/image" Target="../media/image15.png"/><Relationship Id="rId12" Type="http://schemas.openxmlformats.org/officeDocument/2006/relationships/image" Target="../media/image129.png"/><Relationship Id="rId17" Type="http://schemas.openxmlformats.org/officeDocument/2006/relationships/image" Target="../media/image133.png"/><Relationship Id="rId25" Type="http://schemas.openxmlformats.org/officeDocument/2006/relationships/image" Target="../media/image141.png"/><Relationship Id="rId33" Type="http://schemas.openxmlformats.org/officeDocument/2006/relationships/image" Target="../media/image44.png"/><Relationship Id="rId2" Type="http://schemas.openxmlformats.org/officeDocument/2006/relationships/image" Target="../media/image9.png"/><Relationship Id="rId16" Type="http://schemas.openxmlformats.org/officeDocument/2006/relationships/image" Target="../media/image132.png"/><Relationship Id="rId20" Type="http://schemas.openxmlformats.org/officeDocument/2006/relationships/image" Target="../media/image151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50.png"/><Relationship Id="rId24" Type="http://schemas.openxmlformats.org/officeDocument/2006/relationships/image" Target="../media/image140.png"/><Relationship Id="rId32" Type="http://schemas.openxmlformats.org/officeDocument/2006/relationships/image" Target="../media/image146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23" Type="http://schemas.openxmlformats.org/officeDocument/2006/relationships/image" Target="../media/image139.png"/><Relationship Id="rId28" Type="http://schemas.openxmlformats.org/officeDocument/2006/relationships/image" Target="../media/image38.png"/><Relationship Id="rId10" Type="http://schemas.openxmlformats.org/officeDocument/2006/relationships/image" Target="../media/image127.png"/><Relationship Id="rId19" Type="http://schemas.openxmlformats.org/officeDocument/2006/relationships/image" Target="../media/image135.png"/><Relationship Id="rId31" Type="http://schemas.openxmlformats.org/officeDocument/2006/relationships/image" Target="../media/image145.png"/><Relationship Id="rId4" Type="http://schemas.openxmlformats.org/officeDocument/2006/relationships/image" Target="../media/image149.png"/><Relationship Id="rId9" Type="http://schemas.openxmlformats.org/officeDocument/2006/relationships/image" Target="../media/image17.png"/><Relationship Id="rId14" Type="http://schemas.openxmlformats.org/officeDocument/2006/relationships/image" Target="../media/image131.png"/><Relationship Id="rId22" Type="http://schemas.openxmlformats.org/officeDocument/2006/relationships/image" Target="../media/image138.png"/><Relationship Id="rId27" Type="http://schemas.openxmlformats.org/officeDocument/2006/relationships/image" Target="../media/image143.png"/><Relationship Id="rId30" Type="http://schemas.openxmlformats.org/officeDocument/2006/relationships/image" Target="../media/image144.png"/><Relationship Id="rId35" Type="http://schemas.openxmlformats.org/officeDocument/2006/relationships/image" Target="../media/image14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30.png"/><Relationship Id="rId18" Type="http://schemas.openxmlformats.org/officeDocument/2006/relationships/image" Target="../media/image134.png"/><Relationship Id="rId26" Type="http://schemas.openxmlformats.org/officeDocument/2006/relationships/image" Target="../media/image142.png"/><Relationship Id="rId3" Type="http://schemas.openxmlformats.org/officeDocument/2006/relationships/image" Target="../media/image125.png"/><Relationship Id="rId21" Type="http://schemas.openxmlformats.org/officeDocument/2006/relationships/image" Target="../media/image154.png"/><Relationship Id="rId34" Type="http://schemas.openxmlformats.org/officeDocument/2006/relationships/image" Target="../media/image45.png"/><Relationship Id="rId7" Type="http://schemas.openxmlformats.org/officeDocument/2006/relationships/image" Target="../media/image15.png"/><Relationship Id="rId12" Type="http://schemas.openxmlformats.org/officeDocument/2006/relationships/image" Target="../media/image129.png"/><Relationship Id="rId17" Type="http://schemas.openxmlformats.org/officeDocument/2006/relationships/image" Target="../media/image133.png"/><Relationship Id="rId25" Type="http://schemas.openxmlformats.org/officeDocument/2006/relationships/image" Target="../media/image141.png"/><Relationship Id="rId33" Type="http://schemas.openxmlformats.org/officeDocument/2006/relationships/image" Target="../media/image44.png"/><Relationship Id="rId2" Type="http://schemas.openxmlformats.org/officeDocument/2006/relationships/image" Target="../media/image9.png"/><Relationship Id="rId16" Type="http://schemas.openxmlformats.org/officeDocument/2006/relationships/image" Target="../media/image132.png"/><Relationship Id="rId20" Type="http://schemas.openxmlformats.org/officeDocument/2006/relationships/image" Target="../media/image153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28.png"/><Relationship Id="rId24" Type="http://schemas.openxmlformats.org/officeDocument/2006/relationships/image" Target="../media/image140.png"/><Relationship Id="rId32" Type="http://schemas.openxmlformats.org/officeDocument/2006/relationships/image" Target="../media/image146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23" Type="http://schemas.openxmlformats.org/officeDocument/2006/relationships/image" Target="../media/image139.png"/><Relationship Id="rId28" Type="http://schemas.openxmlformats.org/officeDocument/2006/relationships/image" Target="../media/image38.png"/><Relationship Id="rId10" Type="http://schemas.openxmlformats.org/officeDocument/2006/relationships/image" Target="../media/image127.png"/><Relationship Id="rId19" Type="http://schemas.openxmlformats.org/officeDocument/2006/relationships/image" Target="../media/image135.png"/><Relationship Id="rId31" Type="http://schemas.openxmlformats.org/officeDocument/2006/relationships/image" Target="../media/image145.png"/><Relationship Id="rId4" Type="http://schemas.openxmlformats.org/officeDocument/2006/relationships/image" Target="../media/image126.png"/><Relationship Id="rId9" Type="http://schemas.openxmlformats.org/officeDocument/2006/relationships/image" Target="../media/image17.png"/><Relationship Id="rId14" Type="http://schemas.openxmlformats.org/officeDocument/2006/relationships/image" Target="../media/image131.png"/><Relationship Id="rId22" Type="http://schemas.openxmlformats.org/officeDocument/2006/relationships/image" Target="../media/image138.png"/><Relationship Id="rId27" Type="http://schemas.openxmlformats.org/officeDocument/2006/relationships/image" Target="../media/image143.png"/><Relationship Id="rId30" Type="http://schemas.openxmlformats.org/officeDocument/2006/relationships/image" Target="../media/image144.png"/><Relationship Id="rId35" Type="http://schemas.openxmlformats.org/officeDocument/2006/relationships/image" Target="../media/image14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Relationship Id="rId9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6.png"/><Relationship Id="rId7" Type="http://schemas.openxmlformats.org/officeDocument/2006/relationships/image" Target="../media/image159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61.png"/><Relationship Id="rId4" Type="http://schemas.openxmlformats.org/officeDocument/2006/relationships/image" Target="../media/image157.png"/><Relationship Id="rId9" Type="http://schemas.openxmlformats.org/officeDocument/2006/relationships/image" Target="../media/image6.jp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6.png"/><Relationship Id="rId7" Type="http://schemas.openxmlformats.org/officeDocument/2006/relationships/image" Target="../media/image163.png"/><Relationship Id="rId12" Type="http://schemas.openxmlformats.org/officeDocument/2006/relationships/image" Target="../media/image6.jp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160.png"/><Relationship Id="rId5" Type="http://schemas.openxmlformats.org/officeDocument/2006/relationships/image" Target="../media/image162.png"/><Relationship Id="rId10" Type="http://schemas.openxmlformats.org/officeDocument/2006/relationships/image" Target="../media/image159.png"/><Relationship Id="rId4" Type="http://schemas.openxmlformats.org/officeDocument/2006/relationships/image" Target="../media/image157.png"/><Relationship Id="rId9" Type="http://schemas.openxmlformats.org/officeDocument/2006/relationships/image" Target="../media/image15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56.png"/><Relationship Id="rId7" Type="http://schemas.openxmlformats.org/officeDocument/2006/relationships/image" Target="../media/image166.png"/><Relationship Id="rId12" Type="http://schemas.openxmlformats.org/officeDocument/2006/relationships/image" Target="../media/image6.jp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60.png"/><Relationship Id="rId5" Type="http://schemas.openxmlformats.org/officeDocument/2006/relationships/image" Target="../media/image162.png"/><Relationship Id="rId10" Type="http://schemas.openxmlformats.org/officeDocument/2006/relationships/image" Target="../media/image159.png"/><Relationship Id="rId4" Type="http://schemas.openxmlformats.org/officeDocument/2006/relationships/image" Target="../media/image157.png"/><Relationship Id="rId9" Type="http://schemas.openxmlformats.org/officeDocument/2006/relationships/image" Target="../media/image15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6.png"/><Relationship Id="rId7" Type="http://schemas.openxmlformats.org/officeDocument/2006/relationships/image" Target="../media/image159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11" Type="http://schemas.openxmlformats.org/officeDocument/2006/relationships/image" Target="../media/image6.jpg"/><Relationship Id="rId5" Type="http://schemas.openxmlformats.org/officeDocument/2006/relationships/image" Target="../media/image162.png"/><Relationship Id="rId10" Type="http://schemas.openxmlformats.org/officeDocument/2006/relationships/image" Target="../media/image169.png"/><Relationship Id="rId4" Type="http://schemas.openxmlformats.org/officeDocument/2006/relationships/image" Target="../media/image157.png"/><Relationship Id="rId9" Type="http://schemas.openxmlformats.org/officeDocument/2006/relationships/image" Target="../media/image16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10" Type="http://schemas.openxmlformats.org/officeDocument/2006/relationships/image" Target="../media/image6.jpg"/><Relationship Id="rId4" Type="http://schemas.openxmlformats.org/officeDocument/2006/relationships/image" Target="../media/image157.png"/><Relationship Id="rId9" Type="http://schemas.openxmlformats.org/officeDocument/2006/relationships/image" Target="../media/image1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10" Type="http://schemas.openxmlformats.org/officeDocument/2006/relationships/image" Target="../media/image6.jpg"/><Relationship Id="rId4" Type="http://schemas.openxmlformats.org/officeDocument/2006/relationships/image" Target="../media/image157.png"/><Relationship Id="rId9" Type="http://schemas.openxmlformats.org/officeDocument/2006/relationships/image" Target="../media/image16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10" Type="http://schemas.openxmlformats.org/officeDocument/2006/relationships/image" Target="../media/image6.jpg"/><Relationship Id="rId4" Type="http://schemas.openxmlformats.org/officeDocument/2006/relationships/image" Target="../media/image157.png"/><Relationship Id="rId9" Type="http://schemas.openxmlformats.org/officeDocument/2006/relationships/image" Target="../media/image16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6.png"/><Relationship Id="rId7" Type="http://schemas.openxmlformats.org/officeDocument/2006/relationships/image" Target="../media/image159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11" Type="http://schemas.openxmlformats.org/officeDocument/2006/relationships/image" Target="../media/image6.jpg"/><Relationship Id="rId5" Type="http://schemas.openxmlformats.org/officeDocument/2006/relationships/image" Target="../media/image170.png"/><Relationship Id="rId10" Type="http://schemas.openxmlformats.org/officeDocument/2006/relationships/image" Target="../media/image169.png"/><Relationship Id="rId4" Type="http://schemas.openxmlformats.org/officeDocument/2006/relationships/image" Target="../media/image157.png"/><Relationship Id="rId9" Type="http://schemas.openxmlformats.org/officeDocument/2006/relationships/image" Target="../media/image16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6.png"/><Relationship Id="rId7" Type="http://schemas.openxmlformats.org/officeDocument/2006/relationships/image" Target="../media/image159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70.png"/><Relationship Id="rId10" Type="http://schemas.openxmlformats.org/officeDocument/2006/relationships/image" Target="../media/image171.png"/><Relationship Id="rId4" Type="http://schemas.openxmlformats.org/officeDocument/2006/relationships/image" Target="../media/image157.png"/><Relationship Id="rId9" Type="http://schemas.openxmlformats.org/officeDocument/2006/relationships/image" Target="../media/image6.jp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46904" y="4268444"/>
            <a:ext cx="10911840" cy="26085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339850" marR="5080" indent="-1327785">
              <a:lnSpc>
                <a:spcPct val="100600"/>
              </a:lnSpc>
              <a:spcBef>
                <a:spcPts val="35"/>
              </a:spcBef>
            </a:pPr>
            <a:r>
              <a:rPr sz="8450" spc="-290" dirty="0">
                <a:solidFill>
                  <a:srgbClr val="6F592F"/>
                </a:solidFill>
                <a:latin typeface="Klaudia"/>
                <a:cs typeface="Klaudia"/>
              </a:rPr>
              <a:t>Introduction </a:t>
            </a:r>
            <a:r>
              <a:rPr sz="8450" spc="-140" dirty="0">
                <a:solidFill>
                  <a:srgbClr val="6F592F"/>
                </a:solidFill>
                <a:latin typeface="Klaudia"/>
                <a:cs typeface="Klaudia"/>
              </a:rPr>
              <a:t>to</a:t>
            </a:r>
            <a:r>
              <a:rPr sz="8450" spc="-1000" dirty="0">
                <a:solidFill>
                  <a:srgbClr val="6F592F"/>
                </a:solidFill>
                <a:latin typeface="Klaudia"/>
                <a:cs typeface="Klaudia"/>
              </a:rPr>
              <a:t> </a:t>
            </a:r>
            <a:r>
              <a:rPr sz="8450" spc="-860" dirty="0">
                <a:solidFill>
                  <a:srgbClr val="6F592F"/>
                </a:solidFill>
                <a:latin typeface="Klaudia"/>
                <a:cs typeface="Klaudia"/>
              </a:rPr>
              <a:t>HDFS  </a:t>
            </a:r>
            <a:r>
              <a:rPr sz="8450" spc="-400" dirty="0">
                <a:solidFill>
                  <a:srgbClr val="6F592F"/>
                </a:solidFill>
                <a:latin typeface="Klaudia"/>
                <a:cs typeface="Klaudia"/>
              </a:rPr>
              <a:t>and</a:t>
            </a:r>
            <a:r>
              <a:rPr sz="8450" spc="-650" dirty="0">
                <a:solidFill>
                  <a:srgbClr val="6F592F"/>
                </a:solidFill>
                <a:latin typeface="Klaudia"/>
                <a:cs typeface="Klaudia"/>
              </a:rPr>
              <a:t> </a:t>
            </a:r>
            <a:r>
              <a:rPr sz="8450" spc="-675" dirty="0">
                <a:solidFill>
                  <a:srgbClr val="6F592F"/>
                </a:solidFill>
                <a:latin typeface="Klaudia"/>
                <a:cs typeface="Klaudia"/>
              </a:rPr>
              <a:t>MapReduce</a:t>
            </a:r>
            <a:endParaRPr sz="8450">
              <a:latin typeface="Klaudia"/>
              <a:cs typeface="Klaud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335" y="787400"/>
            <a:ext cx="65747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700" dirty="0"/>
              <a:t> </a:t>
            </a:r>
            <a:r>
              <a:rPr sz="8400" spc="-850" dirty="0"/>
              <a:t>Master</a:t>
            </a:r>
            <a:endParaRPr sz="8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400" y="2643632"/>
            <a:ext cx="10030460" cy="685123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519430" indent="-494665">
              <a:lnSpc>
                <a:spcPct val="100000"/>
              </a:lnSpc>
              <a:spcBef>
                <a:spcPts val="1285"/>
              </a:spcBef>
              <a:buSzPct val="125000"/>
              <a:buChar char="•"/>
              <a:tabLst>
                <a:tab pos="520065" algn="l"/>
              </a:tabLst>
            </a:pPr>
            <a:r>
              <a:rPr sz="3600" spc="-160" dirty="0" err="1">
                <a:solidFill>
                  <a:srgbClr val="914538"/>
                </a:solidFill>
                <a:latin typeface="Klaudia"/>
                <a:cs typeface="Klaudia"/>
              </a:rPr>
              <a:t>NameNode</a:t>
            </a:r>
            <a:r>
              <a:rPr lang="en-US" sz="3600" spc="-160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endParaRPr sz="3600" dirty="0">
              <a:latin typeface="Klaudia"/>
              <a:cs typeface="Klaudia"/>
            </a:endParaRPr>
          </a:p>
          <a:p>
            <a:pPr marL="1281430" lvl="1" indent="-494665">
              <a:lnSpc>
                <a:spcPct val="100000"/>
              </a:lnSpc>
              <a:spcBef>
                <a:spcPts val="1475"/>
              </a:spcBef>
              <a:buSzPct val="150000"/>
              <a:buChar char="-"/>
              <a:tabLst>
                <a:tab pos="1282065" algn="l"/>
              </a:tabLst>
            </a:pPr>
            <a:r>
              <a:rPr sz="3000" spc="-220" dirty="0">
                <a:solidFill>
                  <a:srgbClr val="58596B"/>
                </a:solidFill>
                <a:latin typeface="Klaudia"/>
                <a:cs typeface="Klaudia"/>
              </a:rPr>
              <a:t>Runs </a:t>
            </a:r>
            <a:r>
              <a:rPr sz="3000" spc="-145" dirty="0">
                <a:solidFill>
                  <a:srgbClr val="58596B"/>
                </a:solidFill>
                <a:latin typeface="Klaudia"/>
                <a:cs typeface="Klaudia"/>
              </a:rPr>
              <a:t>on </a:t>
            </a:r>
            <a:r>
              <a:rPr sz="3000" spc="-245" dirty="0">
                <a:solidFill>
                  <a:srgbClr val="58596B"/>
                </a:solidFill>
                <a:latin typeface="Klaudia"/>
                <a:cs typeface="Klaudia"/>
              </a:rPr>
              <a:t>a </a:t>
            </a:r>
            <a:r>
              <a:rPr sz="3000" spc="-85" dirty="0">
                <a:solidFill>
                  <a:srgbClr val="58596B"/>
                </a:solidFill>
                <a:latin typeface="Klaudia"/>
                <a:cs typeface="Klaudia"/>
              </a:rPr>
              <a:t>single </a:t>
            </a:r>
            <a:r>
              <a:rPr sz="3000" spc="-95" dirty="0">
                <a:solidFill>
                  <a:srgbClr val="58596B"/>
                </a:solidFill>
                <a:latin typeface="Klaudia"/>
                <a:cs typeface="Klaudia"/>
              </a:rPr>
              <a:t>node </a:t>
            </a:r>
            <a:r>
              <a:rPr sz="3000" spc="-229" dirty="0">
                <a:solidFill>
                  <a:srgbClr val="58596B"/>
                </a:solidFill>
                <a:latin typeface="Klaudia"/>
                <a:cs typeface="Klaudia"/>
              </a:rPr>
              <a:t>as </a:t>
            </a:r>
            <a:r>
              <a:rPr sz="3000" spc="-245" dirty="0">
                <a:solidFill>
                  <a:srgbClr val="58596B"/>
                </a:solidFill>
                <a:latin typeface="Klaudia"/>
                <a:cs typeface="Klaudia"/>
              </a:rPr>
              <a:t>a </a:t>
            </a:r>
            <a:r>
              <a:rPr sz="3000" spc="-195" dirty="0">
                <a:solidFill>
                  <a:srgbClr val="58596B"/>
                </a:solidFill>
                <a:latin typeface="Klaudia"/>
                <a:cs typeface="Klaudia"/>
              </a:rPr>
              <a:t>master</a:t>
            </a:r>
            <a:r>
              <a:rPr sz="3000" spc="-55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000" spc="-160" dirty="0">
                <a:solidFill>
                  <a:srgbClr val="58596B"/>
                </a:solidFill>
                <a:latin typeface="Klaudia"/>
                <a:cs typeface="Klaudia"/>
              </a:rPr>
              <a:t>process</a:t>
            </a:r>
            <a:endParaRPr sz="3000" dirty="0">
              <a:latin typeface="Klaudia"/>
              <a:cs typeface="Klaudia"/>
            </a:endParaRPr>
          </a:p>
          <a:p>
            <a:pPr marL="1725930" lvl="2" indent="-494665">
              <a:lnSpc>
                <a:spcPct val="100000"/>
              </a:lnSpc>
              <a:spcBef>
                <a:spcPts val="2600"/>
              </a:spcBef>
              <a:buSzPct val="150000"/>
              <a:buChar char="‣"/>
              <a:tabLst>
                <a:tab pos="1726564" algn="l"/>
              </a:tabLst>
            </a:pPr>
            <a:r>
              <a:rPr sz="3000" spc="-95" dirty="0">
                <a:solidFill>
                  <a:srgbClr val="58596B"/>
                </a:solidFill>
                <a:latin typeface="Klaudia"/>
                <a:cs typeface="Klaudia"/>
              </a:rPr>
              <a:t>Holds </a:t>
            </a:r>
            <a:r>
              <a:rPr sz="3000" spc="-140" dirty="0">
                <a:solidFill>
                  <a:srgbClr val="58596B"/>
                </a:solidFill>
                <a:latin typeface="Klaudia"/>
                <a:cs typeface="Klaudia"/>
              </a:rPr>
              <a:t>file </a:t>
            </a:r>
            <a:r>
              <a:rPr sz="3000" spc="-145" dirty="0">
                <a:solidFill>
                  <a:srgbClr val="58596B"/>
                </a:solidFill>
                <a:latin typeface="Klaudia"/>
                <a:cs typeface="Klaudia"/>
              </a:rPr>
              <a:t>metadata </a:t>
            </a:r>
            <a:r>
              <a:rPr sz="3000" spc="-270" dirty="0">
                <a:solidFill>
                  <a:srgbClr val="58596B"/>
                </a:solidFill>
                <a:latin typeface="Klaudia"/>
                <a:cs typeface="Klaudia"/>
              </a:rPr>
              <a:t>(which </a:t>
            </a:r>
            <a:r>
              <a:rPr sz="3000" spc="-135" dirty="0">
                <a:solidFill>
                  <a:srgbClr val="58596B"/>
                </a:solidFill>
                <a:latin typeface="Klaudia"/>
                <a:cs typeface="Klaudia"/>
              </a:rPr>
              <a:t>blocks </a:t>
            </a:r>
            <a:r>
              <a:rPr sz="3000" spc="-204" dirty="0">
                <a:solidFill>
                  <a:srgbClr val="58596B"/>
                </a:solidFill>
                <a:latin typeface="Klaudia"/>
                <a:cs typeface="Klaudia"/>
              </a:rPr>
              <a:t>are</a:t>
            </a:r>
            <a:r>
              <a:rPr sz="3000" spc="-5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000" spc="-280" dirty="0">
                <a:solidFill>
                  <a:srgbClr val="58596B"/>
                </a:solidFill>
                <a:latin typeface="Klaudia"/>
                <a:cs typeface="Klaudia"/>
              </a:rPr>
              <a:t>where)</a:t>
            </a:r>
            <a:endParaRPr sz="3000" dirty="0">
              <a:latin typeface="Klaudia"/>
              <a:cs typeface="Klaudia"/>
            </a:endParaRPr>
          </a:p>
          <a:p>
            <a:pPr marL="1725930" lvl="2" indent="-494665">
              <a:lnSpc>
                <a:spcPct val="100000"/>
              </a:lnSpc>
              <a:spcBef>
                <a:spcPts val="2900"/>
              </a:spcBef>
              <a:buSzPct val="150000"/>
              <a:buChar char="‣"/>
              <a:tabLst>
                <a:tab pos="1726564" algn="l"/>
              </a:tabLst>
            </a:pPr>
            <a:r>
              <a:rPr sz="3000" spc="-135" dirty="0">
                <a:solidFill>
                  <a:srgbClr val="58596B"/>
                </a:solidFill>
                <a:latin typeface="Klaudia"/>
                <a:cs typeface="Klaudia"/>
              </a:rPr>
              <a:t>Directs </a:t>
            </a:r>
            <a:r>
              <a:rPr sz="3000" spc="-75" dirty="0">
                <a:solidFill>
                  <a:srgbClr val="58596B"/>
                </a:solidFill>
                <a:latin typeface="Klaudia"/>
                <a:cs typeface="Klaudia"/>
              </a:rPr>
              <a:t>client </a:t>
            </a:r>
            <a:r>
              <a:rPr sz="3000" spc="-190" dirty="0">
                <a:solidFill>
                  <a:srgbClr val="58596B"/>
                </a:solidFill>
                <a:latin typeface="Klaudia"/>
                <a:cs typeface="Klaudia"/>
              </a:rPr>
              <a:t>access </a:t>
            </a:r>
            <a:r>
              <a:rPr sz="3000" spc="-55" dirty="0">
                <a:solidFill>
                  <a:srgbClr val="58596B"/>
                </a:solidFill>
                <a:latin typeface="Klaudia"/>
                <a:cs typeface="Klaudia"/>
              </a:rPr>
              <a:t>to </a:t>
            </a:r>
            <a:r>
              <a:rPr sz="3000" spc="-155" dirty="0">
                <a:solidFill>
                  <a:srgbClr val="58596B"/>
                </a:solidFill>
                <a:latin typeface="Klaudia"/>
                <a:cs typeface="Klaudia"/>
              </a:rPr>
              <a:t>files </a:t>
            </a:r>
            <a:r>
              <a:rPr sz="3000" spc="-90" dirty="0">
                <a:solidFill>
                  <a:srgbClr val="58596B"/>
                </a:solidFill>
                <a:latin typeface="Klaudia"/>
                <a:cs typeface="Klaudia"/>
              </a:rPr>
              <a:t>in</a:t>
            </a:r>
            <a:r>
              <a:rPr sz="3000" spc="-74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000" spc="-305" dirty="0">
                <a:solidFill>
                  <a:srgbClr val="58596B"/>
                </a:solidFill>
                <a:latin typeface="Klaudia"/>
                <a:cs typeface="Klaudia"/>
              </a:rPr>
              <a:t>HDFS</a:t>
            </a:r>
            <a:endParaRPr lang="en-US" sz="3000" spc="-305" dirty="0">
              <a:solidFill>
                <a:srgbClr val="58596B"/>
              </a:solidFill>
              <a:latin typeface="Klaudia"/>
              <a:cs typeface="Klaudia"/>
            </a:endParaRPr>
          </a:p>
          <a:p>
            <a:pPr marL="1725930" lvl="2" indent="-494665">
              <a:lnSpc>
                <a:spcPct val="100000"/>
              </a:lnSpc>
              <a:spcBef>
                <a:spcPts val="2900"/>
              </a:spcBef>
              <a:buSzPct val="150000"/>
              <a:buChar char="‣"/>
              <a:tabLst>
                <a:tab pos="1726564" algn="l"/>
              </a:tabLst>
            </a:pPr>
            <a:r>
              <a:rPr lang="en-US" sz="3000" spc="-305" dirty="0">
                <a:solidFill>
                  <a:srgbClr val="58596B"/>
                </a:solidFill>
                <a:latin typeface="Klaudia"/>
                <a:cs typeface="Klaudia"/>
              </a:rPr>
              <a:t>2048MB/128MB =  16 files  . 20 nodes</a:t>
            </a:r>
          </a:p>
          <a:p>
            <a:pPr marL="1725930" lvl="2" indent="-494665">
              <a:lnSpc>
                <a:spcPct val="100000"/>
              </a:lnSpc>
              <a:spcBef>
                <a:spcPts val="2900"/>
              </a:spcBef>
              <a:buSzPct val="150000"/>
              <a:buChar char="‣"/>
              <a:tabLst>
                <a:tab pos="1726564" algn="l"/>
              </a:tabLst>
            </a:pPr>
            <a:r>
              <a:rPr lang="en-US" sz="3000" spc="-305" dirty="0">
                <a:solidFill>
                  <a:srgbClr val="58596B"/>
                </a:solidFill>
                <a:latin typeface="Klaudia"/>
                <a:cs typeface="Klaudia"/>
              </a:rPr>
              <a:t>If </a:t>
            </a:r>
            <a:r>
              <a:rPr lang="en-US" sz="3000" spc="-305" dirty="0" err="1">
                <a:solidFill>
                  <a:srgbClr val="58596B"/>
                </a:solidFill>
                <a:latin typeface="Klaudia"/>
                <a:cs typeface="Klaudia"/>
              </a:rPr>
              <a:t>repli.f</a:t>
            </a:r>
            <a:r>
              <a:rPr lang="en-US" sz="3000" spc="-305" dirty="0">
                <a:solidFill>
                  <a:srgbClr val="58596B"/>
                </a:solidFill>
                <a:latin typeface="Klaudia"/>
                <a:cs typeface="Klaudia"/>
              </a:rPr>
              <a:t> actor = 3 then 16*3=48 files will be there in data nodes</a:t>
            </a:r>
            <a:endParaRPr sz="3000" dirty="0">
              <a:latin typeface="Klaudia"/>
              <a:cs typeface="Klaudia"/>
            </a:endParaRPr>
          </a:p>
          <a:p>
            <a:pPr marL="519430" indent="-494665">
              <a:lnSpc>
                <a:spcPct val="100000"/>
              </a:lnSpc>
              <a:spcBef>
                <a:spcPts val="2900"/>
              </a:spcBef>
              <a:buSzPct val="125000"/>
              <a:buChar char="•"/>
              <a:tabLst>
                <a:tab pos="520065" algn="l"/>
              </a:tabLst>
            </a:pPr>
            <a:r>
              <a:rPr sz="3600" spc="-229" dirty="0">
                <a:solidFill>
                  <a:srgbClr val="914538"/>
                </a:solidFill>
                <a:latin typeface="Klaudia"/>
                <a:cs typeface="Klaudia"/>
              </a:rPr>
              <a:t>SecondaryNameNode</a:t>
            </a:r>
            <a:endParaRPr sz="3600" dirty="0">
              <a:latin typeface="Klaudia"/>
              <a:cs typeface="Klaudia"/>
            </a:endParaRPr>
          </a:p>
          <a:p>
            <a:pPr marL="1281430" lvl="1" indent="-494665">
              <a:lnSpc>
                <a:spcPct val="100000"/>
              </a:lnSpc>
              <a:spcBef>
                <a:spcPts val="1480"/>
              </a:spcBef>
              <a:buSzPct val="150000"/>
              <a:buChar char="-"/>
              <a:tabLst>
                <a:tab pos="1282065" algn="l"/>
              </a:tabLst>
            </a:pPr>
            <a:r>
              <a:rPr sz="3000" spc="-65" dirty="0">
                <a:solidFill>
                  <a:srgbClr val="58596B"/>
                </a:solidFill>
                <a:latin typeface="Klaudia"/>
                <a:cs typeface="Klaudia"/>
              </a:rPr>
              <a:t>Not </a:t>
            </a:r>
            <a:r>
              <a:rPr sz="3000" spc="-245" dirty="0">
                <a:solidFill>
                  <a:srgbClr val="58596B"/>
                </a:solidFill>
                <a:latin typeface="Klaudia"/>
                <a:cs typeface="Klaudia"/>
              </a:rPr>
              <a:t>a </a:t>
            </a:r>
            <a:r>
              <a:rPr sz="3000" spc="-90" dirty="0">
                <a:solidFill>
                  <a:srgbClr val="58596B"/>
                </a:solidFill>
                <a:latin typeface="Klaudia"/>
                <a:cs typeface="Klaudia"/>
              </a:rPr>
              <a:t>hot</a:t>
            </a:r>
            <a:r>
              <a:rPr sz="3000" spc="-37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000" spc="-180" dirty="0">
                <a:solidFill>
                  <a:srgbClr val="58596B"/>
                </a:solidFill>
                <a:latin typeface="Klaudia"/>
                <a:cs typeface="Klaudia"/>
              </a:rPr>
              <a:t>failover</a:t>
            </a:r>
            <a:endParaRPr sz="3000" dirty="0">
              <a:latin typeface="Klaudia"/>
              <a:cs typeface="Klaudia"/>
            </a:endParaRPr>
          </a:p>
          <a:p>
            <a:pPr marL="1281430" lvl="1" indent="-494665">
              <a:lnSpc>
                <a:spcPct val="100000"/>
              </a:lnSpc>
              <a:spcBef>
                <a:spcPts val="1100"/>
              </a:spcBef>
              <a:buSzPct val="150000"/>
              <a:buChar char="-"/>
              <a:tabLst>
                <a:tab pos="1282065" algn="l"/>
              </a:tabLst>
            </a:pPr>
            <a:r>
              <a:rPr sz="3000" spc="-229" dirty="0">
                <a:solidFill>
                  <a:srgbClr val="58596B"/>
                </a:solidFill>
                <a:latin typeface="Klaudia"/>
                <a:cs typeface="Klaudia"/>
              </a:rPr>
              <a:t>Maintains </a:t>
            </a:r>
            <a:r>
              <a:rPr sz="3000" spc="-245" dirty="0">
                <a:solidFill>
                  <a:srgbClr val="58596B"/>
                </a:solidFill>
                <a:latin typeface="Klaudia"/>
                <a:cs typeface="Klaudia"/>
              </a:rPr>
              <a:t>a </a:t>
            </a:r>
            <a:r>
              <a:rPr sz="3000" spc="-200" dirty="0">
                <a:solidFill>
                  <a:srgbClr val="58596B"/>
                </a:solidFill>
                <a:latin typeface="Klaudia"/>
                <a:cs typeface="Klaudia"/>
              </a:rPr>
              <a:t>copy </a:t>
            </a:r>
            <a:r>
              <a:rPr sz="3000" spc="-275" dirty="0">
                <a:solidFill>
                  <a:srgbClr val="58596B"/>
                </a:solidFill>
                <a:latin typeface="Klaudia"/>
                <a:cs typeface="Klaudia"/>
              </a:rPr>
              <a:t>of </a:t>
            </a:r>
            <a:r>
              <a:rPr sz="3000" spc="-70" dirty="0">
                <a:solidFill>
                  <a:srgbClr val="58596B"/>
                </a:solidFill>
                <a:latin typeface="Klaudia"/>
                <a:cs typeface="Klaudia"/>
              </a:rPr>
              <a:t>the </a:t>
            </a:r>
            <a:r>
              <a:rPr sz="3000" spc="-135" dirty="0">
                <a:solidFill>
                  <a:srgbClr val="58596B"/>
                </a:solidFill>
                <a:latin typeface="Klaudia"/>
                <a:cs typeface="Klaudia"/>
              </a:rPr>
              <a:t>NameNode</a:t>
            </a:r>
            <a:r>
              <a:rPr sz="30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000" spc="-145" dirty="0">
                <a:solidFill>
                  <a:srgbClr val="58596B"/>
                </a:solidFill>
                <a:latin typeface="Klaudia"/>
                <a:cs typeface="Klaudia"/>
              </a:rPr>
              <a:t>metadata</a:t>
            </a:r>
            <a:endParaRPr sz="30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4987" y="787400"/>
            <a:ext cx="625538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90" dirty="0"/>
              <a:t> </a:t>
            </a:r>
            <a:r>
              <a:rPr sz="8400" spc="-655" dirty="0"/>
              <a:t>Slaves</a:t>
            </a:r>
            <a:endParaRPr sz="8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2582672"/>
            <a:ext cx="10925175" cy="3589654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506730" indent="-494665">
              <a:lnSpc>
                <a:spcPct val="100000"/>
              </a:lnSpc>
              <a:spcBef>
                <a:spcPts val="1760"/>
              </a:spcBef>
              <a:buSzPct val="125000"/>
              <a:buChar char="•"/>
              <a:tabLst>
                <a:tab pos="507365" algn="l"/>
              </a:tabLst>
            </a:pPr>
            <a:r>
              <a:rPr sz="3600" spc="-140" dirty="0">
                <a:solidFill>
                  <a:srgbClr val="914538"/>
                </a:solidFill>
                <a:latin typeface="Klaudia"/>
                <a:cs typeface="Klaudia"/>
              </a:rPr>
              <a:t>DataNode</a:t>
            </a:r>
            <a:endParaRPr sz="3600" dirty="0">
              <a:latin typeface="Klaudia"/>
              <a:cs typeface="Klaudia"/>
            </a:endParaRPr>
          </a:p>
          <a:p>
            <a:pPr marL="1268730" lvl="1" indent="-494665">
              <a:lnSpc>
                <a:spcPct val="100000"/>
              </a:lnSpc>
              <a:spcBef>
                <a:spcPts val="2080"/>
              </a:spcBef>
              <a:buSzPct val="125000"/>
              <a:buChar char="-"/>
              <a:tabLst>
                <a:tab pos="1269365" algn="l"/>
              </a:tabLst>
            </a:pPr>
            <a:r>
              <a:rPr sz="3600" spc="-235" dirty="0">
                <a:solidFill>
                  <a:srgbClr val="58596B"/>
                </a:solidFill>
                <a:latin typeface="Klaudia"/>
                <a:cs typeface="Klaudia"/>
              </a:rPr>
              <a:t>Generally </a:t>
            </a:r>
            <a:r>
              <a:rPr sz="3600" spc="-250" dirty="0">
                <a:solidFill>
                  <a:srgbClr val="58596B"/>
                </a:solidFill>
                <a:latin typeface="Klaudia"/>
                <a:cs typeface="Klaudia"/>
              </a:rPr>
              <a:t>runs </a:t>
            </a:r>
            <a:r>
              <a:rPr sz="3600" spc="-175" dirty="0">
                <a:solidFill>
                  <a:srgbClr val="58596B"/>
                </a:solidFill>
                <a:latin typeface="Klaudia"/>
                <a:cs typeface="Klaudia"/>
              </a:rPr>
              <a:t>on </a:t>
            </a:r>
            <a:r>
              <a:rPr sz="3600" spc="-110" dirty="0">
                <a:solidFill>
                  <a:srgbClr val="58596B"/>
                </a:solidFill>
                <a:latin typeface="Klaudia"/>
                <a:cs typeface="Klaudia"/>
              </a:rPr>
              <a:t>all </a:t>
            </a:r>
            <a:r>
              <a:rPr sz="3600" spc="-140" dirty="0">
                <a:solidFill>
                  <a:srgbClr val="58596B"/>
                </a:solidFill>
                <a:latin typeface="Klaudia"/>
                <a:cs typeface="Klaudia"/>
              </a:rPr>
              <a:t>nodes </a:t>
            </a:r>
            <a:r>
              <a:rPr sz="3600" spc="-105" dirty="0">
                <a:solidFill>
                  <a:srgbClr val="58596B"/>
                </a:solidFill>
                <a:latin typeface="Klaudia"/>
                <a:cs typeface="Klaudia"/>
              </a:rPr>
              <a:t>in </a:t>
            </a:r>
            <a:r>
              <a:rPr sz="3600" spc="-85" dirty="0">
                <a:solidFill>
                  <a:srgbClr val="58596B"/>
                </a:solidFill>
                <a:latin typeface="Klaudia"/>
                <a:cs typeface="Klaudia"/>
              </a:rPr>
              <a:t>the</a:t>
            </a:r>
            <a:r>
              <a:rPr sz="3600" spc="-869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60" dirty="0">
                <a:solidFill>
                  <a:srgbClr val="58596B"/>
                </a:solidFill>
                <a:latin typeface="Klaudia"/>
                <a:cs typeface="Klaudia"/>
              </a:rPr>
              <a:t>cluster</a:t>
            </a:r>
            <a:endParaRPr sz="3600" dirty="0">
              <a:latin typeface="Klaudia"/>
              <a:cs typeface="Klaudia"/>
            </a:endParaRPr>
          </a:p>
          <a:p>
            <a:pPr marL="1713230" lvl="2" indent="-494665">
              <a:lnSpc>
                <a:spcPct val="100000"/>
              </a:lnSpc>
              <a:spcBef>
                <a:spcPts val="2800"/>
              </a:spcBef>
              <a:buSzPct val="125000"/>
              <a:buChar char="‣"/>
              <a:tabLst>
                <a:tab pos="1713864" algn="l"/>
              </a:tabLst>
            </a:pPr>
            <a:r>
              <a:rPr sz="3600" spc="-235" dirty="0">
                <a:solidFill>
                  <a:srgbClr val="58596B"/>
                </a:solidFill>
                <a:latin typeface="Klaudia"/>
                <a:cs typeface="Klaudia"/>
              </a:rPr>
              <a:t>Block</a:t>
            </a:r>
            <a:r>
              <a:rPr sz="3600" spc="-31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creation/replication/deletion/reads</a:t>
            </a:r>
            <a:endParaRPr sz="3600" dirty="0">
              <a:latin typeface="Klaudia"/>
              <a:cs typeface="Klaudia"/>
            </a:endParaRPr>
          </a:p>
          <a:p>
            <a:pPr marL="1713230" lvl="2" indent="-494665">
              <a:lnSpc>
                <a:spcPct val="100000"/>
              </a:lnSpc>
              <a:spcBef>
                <a:spcPts val="2980"/>
              </a:spcBef>
              <a:buSzPct val="125000"/>
              <a:buChar char="‣"/>
              <a:tabLst>
                <a:tab pos="1713864" algn="l"/>
              </a:tabLst>
            </a:pP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Takes </a:t>
            </a:r>
            <a:r>
              <a:rPr sz="3600" spc="-200" dirty="0">
                <a:solidFill>
                  <a:srgbClr val="58596B"/>
                </a:solidFill>
                <a:latin typeface="Klaudia"/>
                <a:cs typeface="Klaudia"/>
              </a:rPr>
              <a:t>orders </a:t>
            </a:r>
            <a:r>
              <a:rPr sz="3600" spc="-365" dirty="0">
                <a:solidFill>
                  <a:srgbClr val="58596B"/>
                </a:solidFill>
                <a:latin typeface="Klaudia"/>
                <a:cs typeface="Klaudia"/>
              </a:rPr>
              <a:t>from </a:t>
            </a:r>
            <a:r>
              <a:rPr sz="3600" spc="-85" dirty="0">
                <a:solidFill>
                  <a:srgbClr val="58596B"/>
                </a:solidFill>
                <a:latin typeface="Klaudia"/>
                <a:cs typeface="Klaudia"/>
              </a:rPr>
              <a:t>the</a:t>
            </a:r>
            <a:r>
              <a:rPr sz="3600" spc="-39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60" dirty="0">
                <a:solidFill>
                  <a:srgbClr val="58596B"/>
                </a:solidFill>
                <a:latin typeface="Klaudia"/>
                <a:cs typeface="Klaudia"/>
              </a:rPr>
              <a:t>NameNode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2444750"/>
            <a:ext cx="5016500" cy="6051550"/>
            <a:chOff x="3873500" y="24447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73500" y="24447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3500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4025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3500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4550" y="41465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4025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83622" y="26289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320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673725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33425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01320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673725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33425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346473" y="787400"/>
            <a:ext cx="831278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55" dirty="0"/>
              <a:t> </a:t>
            </a:r>
            <a:r>
              <a:rPr sz="8400" spc="-250" dirty="0"/>
              <a:t>Illustrated</a:t>
            </a:r>
            <a:endParaRPr sz="8400"/>
          </a:p>
        </p:txBody>
      </p:sp>
      <p:grpSp>
        <p:nvGrpSpPr>
          <p:cNvPr id="31" name="object 31"/>
          <p:cNvGrpSpPr/>
          <p:nvPr/>
        </p:nvGrpSpPr>
        <p:grpSpPr>
          <a:xfrm>
            <a:off x="330200" y="4432300"/>
            <a:ext cx="1270000" cy="431800"/>
            <a:chOff x="330200" y="4432300"/>
            <a:chExt cx="1270000" cy="431800"/>
          </a:xfrm>
        </p:grpSpPr>
        <p:sp>
          <p:nvSpPr>
            <p:cNvPr id="32" name="object 32"/>
            <p:cNvSpPr/>
            <p:nvPr/>
          </p:nvSpPr>
          <p:spPr>
            <a:xfrm>
              <a:off x="330200" y="4432300"/>
              <a:ext cx="1270000" cy="431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3900" y="4533900"/>
              <a:ext cx="482600" cy="304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30200" y="4432300"/>
            <a:ext cx="1270000" cy="431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44500" y="2540000"/>
            <a:ext cx="1447800" cy="1651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56841" y="3060700"/>
            <a:ext cx="164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58596B"/>
                </a:solidFill>
                <a:latin typeface="Klaudia"/>
                <a:cs typeface="Klaudia"/>
              </a:rPr>
              <a:t>Put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778250" y="3273615"/>
            <a:ext cx="504825" cy="167640"/>
            <a:chOff x="3778250" y="3273615"/>
            <a:chExt cx="504825" cy="167640"/>
          </a:xfrm>
        </p:grpSpPr>
        <p:sp>
          <p:nvSpPr>
            <p:cNvPr id="38" name="object 38"/>
            <p:cNvSpPr/>
            <p:nvPr/>
          </p:nvSpPr>
          <p:spPr>
            <a:xfrm>
              <a:off x="3797300" y="3355733"/>
              <a:ext cx="379095" cy="10795"/>
            </a:xfrm>
            <a:custGeom>
              <a:avLst/>
              <a:gdLst/>
              <a:ahLst/>
              <a:cxnLst/>
              <a:rect l="l" t="t" r="r" b="b"/>
              <a:pathLst>
                <a:path w="379095" h="10795">
                  <a:moveTo>
                    <a:pt x="378929" y="0"/>
                  </a:moveTo>
                  <a:lnTo>
                    <a:pt x="359892" y="520"/>
                  </a:lnTo>
                  <a:lnTo>
                    <a:pt x="0" y="104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12996" y="3273615"/>
              <a:ext cx="170180" cy="167640"/>
            </a:xfrm>
            <a:custGeom>
              <a:avLst/>
              <a:gdLst/>
              <a:ahLst/>
              <a:cxnLst/>
              <a:rect l="l" t="t" r="r" b="b"/>
              <a:pathLst>
                <a:path w="170179" h="167639">
                  <a:moveTo>
                    <a:pt x="0" y="0"/>
                  </a:moveTo>
                  <a:lnTo>
                    <a:pt x="44196" y="82638"/>
                  </a:lnTo>
                  <a:lnTo>
                    <a:pt x="4610" y="167576"/>
                  </a:lnTo>
                  <a:lnTo>
                    <a:pt x="169875" y="79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2444750"/>
            <a:ext cx="5016500" cy="6051550"/>
            <a:chOff x="3873500" y="24447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73500" y="24447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3500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4025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3500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4550" y="41465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4025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83622" y="26289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320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73725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3425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320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73725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3425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346473" y="787400"/>
            <a:ext cx="831278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55" dirty="0"/>
              <a:t> </a:t>
            </a:r>
            <a:r>
              <a:rPr sz="8400" spc="-250" dirty="0"/>
              <a:t>Illustrated</a:t>
            </a:r>
            <a:endParaRPr sz="8400"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2082800" y="4419600"/>
          <a:ext cx="1295400" cy="43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6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719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6D3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2" name="object 32"/>
          <p:cNvGrpSpPr/>
          <p:nvPr/>
        </p:nvGrpSpPr>
        <p:grpSpPr>
          <a:xfrm>
            <a:off x="317500" y="4419600"/>
            <a:ext cx="1295400" cy="457200"/>
            <a:chOff x="317500" y="4419600"/>
            <a:chExt cx="1295400" cy="457200"/>
          </a:xfrm>
        </p:grpSpPr>
        <p:sp>
          <p:nvSpPr>
            <p:cNvPr id="33" name="object 33"/>
            <p:cNvSpPr/>
            <p:nvPr/>
          </p:nvSpPr>
          <p:spPr>
            <a:xfrm>
              <a:off x="330200" y="4432300"/>
              <a:ext cx="1270000" cy="431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0200" y="4432300"/>
              <a:ext cx="1270000" cy="431800"/>
            </a:xfrm>
            <a:custGeom>
              <a:avLst/>
              <a:gdLst/>
              <a:ahLst/>
              <a:cxnLst/>
              <a:rect l="l" t="t" r="r" b="b"/>
              <a:pathLst>
                <a:path w="1270000" h="431800">
                  <a:moveTo>
                    <a:pt x="0" y="0"/>
                  </a:moveTo>
                  <a:lnTo>
                    <a:pt x="1270000" y="0"/>
                  </a:lnTo>
                  <a:lnTo>
                    <a:pt x="12700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3900" y="4533900"/>
              <a:ext cx="482600" cy="304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41164" y="4457700"/>
            <a:ext cx="4483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522069" y="4562512"/>
            <a:ext cx="504825" cy="167640"/>
            <a:chOff x="1522069" y="4562512"/>
            <a:chExt cx="504825" cy="167640"/>
          </a:xfrm>
        </p:grpSpPr>
        <p:sp>
          <p:nvSpPr>
            <p:cNvPr id="38" name="object 38"/>
            <p:cNvSpPr/>
            <p:nvPr/>
          </p:nvSpPr>
          <p:spPr>
            <a:xfrm>
              <a:off x="1541119" y="4644631"/>
              <a:ext cx="379095" cy="10795"/>
            </a:xfrm>
            <a:custGeom>
              <a:avLst/>
              <a:gdLst/>
              <a:ahLst/>
              <a:cxnLst/>
              <a:rect l="l" t="t" r="r" b="b"/>
              <a:pathLst>
                <a:path w="379094" h="10795">
                  <a:moveTo>
                    <a:pt x="378929" y="0"/>
                  </a:moveTo>
                  <a:lnTo>
                    <a:pt x="359892" y="520"/>
                  </a:lnTo>
                  <a:lnTo>
                    <a:pt x="0" y="104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56816" y="4562512"/>
              <a:ext cx="170180" cy="167640"/>
            </a:xfrm>
            <a:custGeom>
              <a:avLst/>
              <a:gdLst/>
              <a:ahLst/>
              <a:cxnLst/>
              <a:rect l="l" t="t" r="r" b="b"/>
              <a:pathLst>
                <a:path w="170180" h="167639">
                  <a:moveTo>
                    <a:pt x="0" y="0"/>
                  </a:moveTo>
                  <a:lnTo>
                    <a:pt x="44196" y="82638"/>
                  </a:lnTo>
                  <a:lnTo>
                    <a:pt x="4597" y="167576"/>
                  </a:lnTo>
                  <a:lnTo>
                    <a:pt x="169875" y="79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444500" y="2540000"/>
            <a:ext cx="1447800" cy="1651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056841" y="3060700"/>
            <a:ext cx="164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58596B"/>
                </a:solidFill>
                <a:latin typeface="Klaudia"/>
                <a:cs typeface="Klaudia"/>
              </a:rPr>
              <a:t>Put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 dirty="0">
              <a:latin typeface="Klaudia"/>
              <a:cs typeface="Klaudi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778250" y="3273615"/>
            <a:ext cx="504825" cy="167640"/>
            <a:chOff x="3778250" y="3273615"/>
            <a:chExt cx="504825" cy="167640"/>
          </a:xfrm>
        </p:grpSpPr>
        <p:sp>
          <p:nvSpPr>
            <p:cNvPr id="43" name="object 43"/>
            <p:cNvSpPr/>
            <p:nvPr/>
          </p:nvSpPr>
          <p:spPr>
            <a:xfrm>
              <a:off x="3797300" y="3355733"/>
              <a:ext cx="379095" cy="10795"/>
            </a:xfrm>
            <a:custGeom>
              <a:avLst/>
              <a:gdLst/>
              <a:ahLst/>
              <a:cxnLst/>
              <a:rect l="l" t="t" r="r" b="b"/>
              <a:pathLst>
                <a:path w="379095" h="10795">
                  <a:moveTo>
                    <a:pt x="378929" y="0"/>
                  </a:moveTo>
                  <a:lnTo>
                    <a:pt x="359892" y="520"/>
                  </a:lnTo>
                  <a:lnTo>
                    <a:pt x="0" y="104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112996" y="3273615"/>
              <a:ext cx="170180" cy="167640"/>
            </a:xfrm>
            <a:custGeom>
              <a:avLst/>
              <a:gdLst/>
              <a:ahLst/>
              <a:cxnLst/>
              <a:rect l="l" t="t" r="r" b="b"/>
              <a:pathLst>
                <a:path w="170179" h="167639">
                  <a:moveTo>
                    <a:pt x="0" y="0"/>
                  </a:moveTo>
                  <a:lnTo>
                    <a:pt x="44196" y="82638"/>
                  </a:lnTo>
                  <a:lnTo>
                    <a:pt x="4610" y="167576"/>
                  </a:lnTo>
                  <a:lnTo>
                    <a:pt x="169875" y="79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2444750"/>
            <a:ext cx="5016500" cy="6051550"/>
            <a:chOff x="3873500" y="24447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73500" y="24447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3500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4025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3500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4550" y="41465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4025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83622" y="26289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320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673725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3425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320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73725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3425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346473" y="787400"/>
            <a:ext cx="831278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55" dirty="0"/>
              <a:t> </a:t>
            </a:r>
            <a:r>
              <a:rPr sz="8400" spc="-250" dirty="0"/>
              <a:t>Illustrated</a:t>
            </a:r>
            <a:endParaRPr sz="8400"/>
          </a:p>
        </p:txBody>
      </p:sp>
      <p:grpSp>
        <p:nvGrpSpPr>
          <p:cNvPr id="31" name="object 31"/>
          <p:cNvGrpSpPr/>
          <p:nvPr/>
        </p:nvGrpSpPr>
        <p:grpSpPr>
          <a:xfrm>
            <a:off x="3778250" y="2832100"/>
            <a:ext cx="4121150" cy="2047239"/>
            <a:chOff x="3778250" y="2832100"/>
            <a:chExt cx="4121150" cy="2047239"/>
          </a:xfrm>
        </p:grpSpPr>
        <p:sp>
          <p:nvSpPr>
            <p:cNvPr id="32" name="object 32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97300" y="3355733"/>
              <a:ext cx="379095" cy="10795"/>
            </a:xfrm>
            <a:custGeom>
              <a:avLst/>
              <a:gdLst/>
              <a:ahLst/>
              <a:cxnLst/>
              <a:rect l="l" t="t" r="r" b="b"/>
              <a:pathLst>
                <a:path w="379095" h="10795">
                  <a:moveTo>
                    <a:pt x="378929" y="0"/>
                  </a:moveTo>
                  <a:lnTo>
                    <a:pt x="359892" y="520"/>
                  </a:lnTo>
                  <a:lnTo>
                    <a:pt x="0" y="104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12996" y="3273615"/>
              <a:ext cx="170180" cy="167640"/>
            </a:xfrm>
            <a:custGeom>
              <a:avLst/>
              <a:gdLst/>
              <a:ahLst/>
              <a:cxnLst/>
              <a:rect l="l" t="t" r="r" b="b"/>
              <a:pathLst>
                <a:path w="170179" h="167639">
                  <a:moveTo>
                    <a:pt x="0" y="0"/>
                  </a:moveTo>
                  <a:lnTo>
                    <a:pt x="44196" y="82638"/>
                  </a:lnTo>
                  <a:lnTo>
                    <a:pt x="4610" y="167576"/>
                  </a:lnTo>
                  <a:lnTo>
                    <a:pt x="169875" y="79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571841" y="2774950"/>
            <a:ext cx="19558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44500" y="25400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056841" y="3060700"/>
            <a:ext cx="164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58596B"/>
                </a:solidFill>
                <a:latin typeface="Klaudia"/>
                <a:cs typeface="Klaudia"/>
              </a:rPr>
              <a:t>Put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2444750"/>
            <a:ext cx="5016500" cy="6051550"/>
            <a:chOff x="3873500" y="24447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73500" y="24447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3500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4025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3500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4550" y="41465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4025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83622" y="26289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320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73725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3425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320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73725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3425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346473" y="787400"/>
            <a:ext cx="831278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55" dirty="0"/>
              <a:t> </a:t>
            </a:r>
            <a:r>
              <a:rPr sz="8400" spc="-250" dirty="0"/>
              <a:t>Illustrated</a:t>
            </a:r>
            <a:endParaRPr sz="8400"/>
          </a:p>
        </p:txBody>
      </p:sp>
      <p:grpSp>
        <p:nvGrpSpPr>
          <p:cNvPr id="31" name="object 31"/>
          <p:cNvGrpSpPr/>
          <p:nvPr/>
        </p:nvGrpSpPr>
        <p:grpSpPr>
          <a:xfrm>
            <a:off x="3778250" y="2832100"/>
            <a:ext cx="4743450" cy="4229100"/>
            <a:chOff x="3778250" y="2832100"/>
            <a:chExt cx="4743450" cy="4229100"/>
          </a:xfrm>
        </p:grpSpPr>
        <p:sp>
          <p:nvSpPr>
            <p:cNvPr id="32" name="object 32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97300" y="3355733"/>
              <a:ext cx="379095" cy="10795"/>
            </a:xfrm>
            <a:custGeom>
              <a:avLst/>
              <a:gdLst/>
              <a:ahLst/>
              <a:cxnLst/>
              <a:rect l="l" t="t" r="r" b="b"/>
              <a:pathLst>
                <a:path w="379095" h="10795">
                  <a:moveTo>
                    <a:pt x="378929" y="0"/>
                  </a:moveTo>
                  <a:lnTo>
                    <a:pt x="359892" y="520"/>
                  </a:lnTo>
                  <a:lnTo>
                    <a:pt x="0" y="104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12996" y="3273615"/>
              <a:ext cx="170180" cy="167640"/>
            </a:xfrm>
            <a:custGeom>
              <a:avLst/>
              <a:gdLst/>
              <a:ahLst/>
              <a:cxnLst/>
              <a:rect l="l" t="t" r="r" b="b"/>
              <a:pathLst>
                <a:path w="170179" h="167639">
                  <a:moveTo>
                    <a:pt x="0" y="0"/>
                  </a:moveTo>
                  <a:lnTo>
                    <a:pt x="44196" y="82638"/>
                  </a:lnTo>
                  <a:lnTo>
                    <a:pt x="4610" y="167576"/>
                  </a:lnTo>
                  <a:lnTo>
                    <a:pt x="169875" y="79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571841" y="2774950"/>
            <a:ext cx="60071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latin typeface="Arial"/>
                <a:cs typeface="Arial"/>
              </a:rPr>
              <a:t>1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4,</a:t>
            </a:r>
            <a:r>
              <a:rPr sz="2400" spc="-135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44500" y="25400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056841" y="3060700"/>
            <a:ext cx="164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58596B"/>
                </a:solidFill>
                <a:latin typeface="Klaudia"/>
                <a:cs typeface="Klaudia"/>
              </a:rPr>
              <a:t>Put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2444750"/>
            <a:ext cx="5016500" cy="6051550"/>
            <a:chOff x="3873500" y="24447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73500" y="24447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3500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4025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3500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4550" y="41465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4025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83622" y="26289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320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73725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3425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320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73725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3425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346473" y="787400"/>
            <a:ext cx="831278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55" dirty="0"/>
              <a:t> </a:t>
            </a:r>
            <a:r>
              <a:rPr sz="8400" spc="-250" dirty="0"/>
              <a:t>Illustrated</a:t>
            </a:r>
            <a:endParaRPr sz="8400"/>
          </a:p>
        </p:txBody>
      </p:sp>
      <p:grpSp>
        <p:nvGrpSpPr>
          <p:cNvPr id="31" name="object 31"/>
          <p:cNvGrpSpPr/>
          <p:nvPr/>
        </p:nvGrpSpPr>
        <p:grpSpPr>
          <a:xfrm>
            <a:off x="3873500" y="2805429"/>
            <a:ext cx="4743450" cy="4229100"/>
            <a:chOff x="3778250" y="2832100"/>
            <a:chExt cx="4743450" cy="4229100"/>
          </a:xfrm>
        </p:grpSpPr>
        <p:sp>
          <p:nvSpPr>
            <p:cNvPr id="32" name="object 32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97300" y="3355733"/>
              <a:ext cx="379095" cy="10795"/>
            </a:xfrm>
            <a:custGeom>
              <a:avLst/>
              <a:gdLst/>
              <a:ahLst/>
              <a:cxnLst/>
              <a:rect l="l" t="t" r="r" b="b"/>
              <a:pathLst>
                <a:path w="379095" h="10795">
                  <a:moveTo>
                    <a:pt x="378929" y="0"/>
                  </a:moveTo>
                  <a:lnTo>
                    <a:pt x="359892" y="520"/>
                  </a:lnTo>
                  <a:lnTo>
                    <a:pt x="0" y="104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12996" y="3273615"/>
              <a:ext cx="170180" cy="167640"/>
            </a:xfrm>
            <a:custGeom>
              <a:avLst/>
              <a:gdLst/>
              <a:ahLst/>
              <a:cxnLst/>
              <a:rect l="l" t="t" r="r" b="b"/>
              <a:pathLst>
                <a:path w="170179" h="167639">
                  <a:moveTo>
                    <a:pt x="0" y="0"/>
                  </a:moveTo>
                  <a:lnTo>
                    <a:pt x="44196" y="82638"/>
                  </a:lnTo>
                  <a:lnTo>
                    <a:pt x="4610" y="167576"/>
                  </a:lnTo>
                  <a:lnTo>
                    <a:pt x="169875" y="79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571841" y="2774950"/>
            <a:ext cx="63881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1,4,6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44500" y="25400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056841" y="3060700"/>
            <a:ext cx="164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58596B"/>
                </a:solidFill>
                <a:latin typeface="Klaudia"/>
                <a:cs typeface="Klaudia"/>
              </a:rPr>
              <a:t>Put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2444750"/>
            <a:ext cx="5016500" cy="6051550"/>
            <a:chOff x="3873500" y="24447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73500" y="24447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3500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4025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3500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4550" y="41465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4025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83622" y="26289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320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73725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3425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320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73725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3425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346473" y="787400"/>
            <a:ext cx="831278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55" dirty="0"/>
              <a:t> </a:t>
            </a:r>
            <a:r>
              <a:rPr sz="8400" spc="-250" dirty="0"/>
              <a:t>Illustrated</a:t>
            </a:r>
            <a:endParaRPr sz="8400"/>
          </a:p>
        </p:txBody>
      </p:sp>
      <p:grpSp>
        <p:nvGrpSpPr>
          <p:cNvPr id="31" name="object 31"/>
          <p:cNvGrpSpPr/>
          <p:nvPr/>
        </p:nvGrpSpPr>
        <p:grpSpPr>
          <a:xfrm>
            <a:off x="3778250" y="2832100"/>
            <a:ext cx="4743450" cy="4229100"/>
            <a:chOff x="3778250" y="2832100"/>
            <a:chExt cx="4743450" cy="4229100"/>
          </a:xfrm>
        </p:grpSpPr>
        <p:sp>
          <p:nvSpPr>
            <p:cNvPr id="32" name="object 32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97300" y="3355733"/>
              <a:ext cx="379095" cy="10795"/>
            </a:xfrm>
            <a:custGeom>
              <a:avLst/>
              <a:gdLst/>
              <a:ahLst/>
              <a:cxnLst/>
              <a:rect l="l" t="t" r="r" b="b"/>
              <a:pathLst>
                <a:path w="379095" h="10795">
                  <a:moveTo>
                    <a:pt x="378929" y="0"/>
                  </a:moveTo>
                  <a:lnTo>
                    <a:pt x="359892" y="520"/>
                  </a:lnTo>
                  <a:lnTo>
                    <a:pt x="0" y="104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112996" y="3273615"/>
              <a:ext cx="170180" cy="167640"/>
            </a:xfrm>
            <a:custGeom>
              <a:avLst/>
              <a:gdLst/>
              <a:ahLst/>
              <a:cxnLst/>
              <a:rect l="l" t="t" r="r" b="b"/>
              <a:pathLst>
                <a:path w="170179" h="167639">
                  <a:moveTo>
                    <a:pt x="0" y="0"/>
                  </a:moveTo>
                  <a:lnTo>
                    <a:pt x="44196" y="82638"/>
                  </a:lnTo>
                  <a:lnTo>
                    <a:pt x="4610" y="167576"/>
                  </a:lnTo>
                  <a:lnTo>
                    <a:pt x="169875" y="79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571841" y="2774950"/>
            <a:ext cx="63881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1,4,6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20"/>
              </a:spcBef>
            </a:pPr>
            <a:r>
              <a:rPr sz="2400" spc="-155" dirty="0">
                <a:latin typeface="Arial"/>
                <a:cs typeface="Arial"/>
              </a:rPr>
              <a:t>3,2,6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44500" y="25400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056841" y="3060700"/>
            <a:ext cx="164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58596B"/>
                </a:solidFill>
                <a:latin typeface="Klaudia"/>
                <a:cs typeface="Klaudia"/>
              </a:rPr>
              <a:t>Put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2444750"/>
            <a:ext cx="5016500" cy="6051550"/>
            <a:chOff x="3873500" y="24447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73500" y="24447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3500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4025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3500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4550" y="41465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4025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83622" y="26289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320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73725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3425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320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73725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3425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346473" y="787400"/>
            <a:ext cx="831278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55" dirty="0"/>
              <a:t> </a:t>
            </a:r>
            <a:r>
              <a:rPr sz="8400" spc="-250" dirty="0"/>
              <a:t>Illustrated</a:t>
            </a:r>
            <a:endParaRPr sz="8400"/>
          </a:p>
        </p:txBody>
      </p:sp>
      <p:grpSp>
        <p:nvGrpSpPr>
          <p:cNvPr id="31" name="object 31"/>
          <p:cNvGrpSpPr/>
          <p:nvPr/>
        </p:nvGrpSpPr>
        <p:grpSpPr>
          <a:xfrm>
            <a:off x="3778250" y="2832100"/>
            <a:ext cx="4743450" cy="4229100"/>
            <a:chOff x="3778250" y="2832100"/>
            <a:chExt cx="4743450" cy="4229100"/>
          </a:xfrm>
        </p:grpSpPr>
        <p:sp>
          <p:nvSpPr>
            <p:cNvPr id="32" name="object 32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97300" y="3355733"/>
              <a:ext cx="379095" cy="10795"/>
            </a:xfrm>
            <a:custGeom>
              <a:avLst/>
              <a:gdLst/>
              <a:ahLst/>
              <a:cxnLst/>
              <a:rect l="l" t="t" r="r" b="b"/>
              <a:pathLst>
                <a:path w="379095" h="10795">
                  <a:moveTo>
                    <a:pt x="378929" y="0"/>
                  </a:moveTo>
                  <a:lnTo>
                    <a:pt x="359892" y="520"/>
                  </a:lnTo>
                  <a:lnTo>
                    <a:pt x="0" y="104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112996" y="3273615"/>
              <a:ext cx="170180" cy="167640"/>
            </a:xfrm>
            <a:custGeom>
              <a:avLst/>
              <a:gdLst/>
              <a:ahLst/>
              <a:cxnLst/>
              <a:rect l="l" t="t" r="r" b="b"/>
              <a:pathLst>
                <a:path w="170179" h="167639">
                  <a:moveTo>
                    <a:pt x="0" y="0"/>
                  </a:moveTo>
                  <a:lnTo>
                    <a:pt x="44196" y="82638"/>
                  </a:lnTo>
                  <a:lnTo>
                    <a:pt x="4610" y="167576"/>
                  </a:lnTo>
                  <a:lnTo>
                    <a:pt x="169875" y="79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571841" y="2774950"/>
            <a:ext cx="63881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1,4,6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20"/>
              </a:spcBef>
            </a:pPr>
            <a:r>
              <a:rPr sz="2400" spc="-155" dirty="0">
                <a:latin typeface="Arial"/>
                <a:cs typeface="Arial"/>
              </a:rPr>
              <a:t>3,2,6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44500" y="25400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056841" y="3060700"/>
            <a:ext cx="164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58596B"/>
                </a:solidFill>
                <a:latin typeface="Klaudia"/>
                <a:cs typeface="Klaudia"/>
              </a:rPr>
              <a:t>Put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4133850"/>
            <a:ext cx="1695450" cy="2178050"/>
            <a:chOff x="3873500" y="4133850"/>
            <a:chExt cx="1695450" cy="2178050"/>
          </a:xfrm>
        </p:grpSpPr>
        <p:sp>
          <p:nvSpPr>
            <p:cNvPr id="3" name="object 3"/>
            <p:cNvSpPr/>
            <p:nvPr/>
          </p:nvSpPr>
          <p:spPr>
            <a:xfrm>
              <a:off x="3873500" y="4133850"/>
              <a:ext cx="1695424" cy="21780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13720" y="4222750"/>
              <a:ext cx="1421765" cy="1905000"/>
            </a:xfrm>
            <a:custGeom>
              <a:avLst/>
              <a:gdLst/>
              <a:ahLst/>
              <a:cxnLst/>
              <a:rect l="l" t="t" r="r" b="b"/>
              <a:pathLst>
                <a:path w="1421764" h="1905000">
                  <a:moveTo>
                    <a:pt x="0" y="0"/>
                  </a:moveTo>
                  <a:lnTo>
                    <a:pt x="1421358" y="0"/>
                  </a:lnTo>
                  <a:lnTo>
                    <a:pt x="1421358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13715" y="4222750"/>
              <a:ext cx="1421765" cy="1905000"/>
            </a:xfrm>
            <a:custGeom>
              <a:avLst/>
              <a:gdLst/>
              <a:ahLst/>
              <a:cxnLst/>
              <a:rect l="l" t="t" r="r" b="b"/>
              <a:pathLst>
                <a:path w="1421764" h="1905000">
                  <a:moveTo>
                    <a:pt x="0" y="0"/>
                  </a:moveTo>
                  <a:lnTo>
                    <a:pt x="1421345" y="0"/>
                  </a:lnTo>
                  <a:lnTo>
                    <a:pt x="1421345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13720" y="4222750"/>
            <a:ext cx="1421765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226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86200" y="2432050"/>
            <a:ext cx="5016500" cy="6051550"/>
            <a:chOff x="3886200" y="2432050"/>
            <a:chExt cx="5016500" cy="6051550"/>
          </a:xfrm>
        </p:grpSpPr>
        <p:sp>
          <p:nvSpPr>
            <p:cNvPr id="8" name="object 8"/>
            <p:cNvSpPr/>
            <p:nvPr/>
          </p:nvSpPr>
          <p:spPr>
            <a:xfrm>
              <a:off x="3886200" y="2432050"/>
              <a:ext cx="5016500" cy="1790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46725" y="4133850"/>
              <a:ext cx="1701800" cy="2184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6200" y="6305550"/>
              <a:ext cx="1701800" cy="2178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07250" y="4133850"/>
              <a:ext cx="1695450" cy="4349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46725" y="6305550"/>
              <a:ext cx="1701800" cy="2178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686425" y="42227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46950" y="42227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2590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86425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4695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270518" y="825500"/>
            <a:ext cx="8456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Power </a:t>
            </a:r>
            <a:r>
              <a:rPr spc="-725" dirty="0"/>
              <a:t>of</a:t>
            </a:r>
            <a:r>
              <a:rPr spc="-300" dirty="0"/>
              <a:t> </a:t>
            </a:r>
            <a:r>
              <a:rPr spc="-275" dirty="0"/>
              <a:t>Hadoop</a:t>
            </a:r>
          </a:p>
        </p:txBody>
      </p:sp>
      <p:grpSp>
        <p:nvGrpSpPr>
          <p:cNvPr id="31" name="object 31"/>
          <p:cNvGrpSpPr/>
          <p:nvPr/>
        </p:nvGrpSpPr>
        <p:grpSpPr>
          <a:xfrm>
            <a:off x="4241800" y="2819400"/>
            <a:ext cx="4279900" cy="4241800"/>
            <a:chOff x="4241800" y="2819400"/>
            <a:chExt cx="4279900" cy="4241800"/>
          </a:xfrm>
        </p:grpSpPr>
        <p:sp>
          <p:nvSpPr>
            <p:cNvPr id="32" name="object 32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025900" y="2520950"/>
            <a:ext cx="4737100" cy="15113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algn="ctr">
              <a:lnSpc>
                <a:spcPts val="1295"/>
              </a:lnSpc>
              <a:spcBef>
                <a:spcPts val="85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  <a:p>
            <a:pPr marR="595630" algn="r">
              <a:lnSpc>
                <a:spcPts val="2695"/>
              </a:lnSpc>
            </a:pPr>
            <a:r>
              <a:rPr sz="2400" spc="-165" dirty="0">
                <a:latin typeface="Arial"/>
                <a:cs typeface="Arial"/>
              </a:rPr>
              <a:t>1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4,</a:t>
            </a:r>
            <a:r>
              <a:rPr sz="2400" spc="-135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  <a:p>
            <a:pPr marR="582930" algn="r">
              <a:lnSpc>
                <a:spcPts val="2840"/>
              </a:lnSpc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R="595630" algn="r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,2,6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229100" y="4419600"/>
            <a:ext cx="3670300" cy="457200"/>
            <a:chOff x="4229100" y="4419600"/>
            <a:chExt cx="3670300" cy="457200"/>
          </a:xfrm>
        </p:grpSpPr>
        <p:sp>
          <p:nvSpPr>
            <p:cNvPr id="52" name="object 52"/>
            <p:cNvSpPr/>
            <p:nvPr/>
          </p:nvSpPr>
          <p:spPr>
            <a:xfrm>
              <a:off x="42418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418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805025" y="2971800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66700" y="2463800"/>
            <a:ext cx="1447800" cy="165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596" y="850900"/>
            <a:ext cx="4257803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30" dirty="0"/>
              <a:t>Agenda</a:t>
            </a:r>
            <a:endParaRPr sz="84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553772"/>
            <a:ext cx="5765800" cy="562546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506730" indent="-494665">
              <a:lnSpc>
                <a:spcPct val="100000"/>
              </a:lnSpc>
              <a:spcBef>
                <a:spcPts val="1290"/>
              </a:spcBef>
              <a:buSzPct val="118421"/>
              <a:buChar char="-"/>
              <a:tabLst>
                <a:tab pos="507365" algn="l"/>
              </a:tabLst>
            </a:pPr>
            <a:r>
              <a:rPr sz="3800" spc="-195" dirty="0">
                <a:solidFill>
                  <a:srgbClr val="58596B"/>
                </a:solidFill>
                <a:latin typeface="Klaudia"/>
                <a:cs typeface="Klaudia"/>
              </a:rPr>
              <a:t>Big</a:t>
            </a:r>
            <a:r>
              <a:rPr sz="3800" spc="-29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800" spc="-200" dirty="0">
                <a:solidFill>
                  <a:srgbClr val="58596B"/>
                </a:solidFill>
                <a:latin typeface="Klaudia"/>
                <a:cs typeface="Klaudia"/>
              </a:rPr>
              <a:t>Data</a:t>
            </a:r>
            <a:endParaRPr sz="38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100"/>
              </a:spcBef>
              <a:buSzPct val="118421"/>
              <a:buChar char="-"/>
              <a:tabLst>
                <a:tab pos="507365" algn="l"/>
              </a:tabLst>
            </a:pPr>
            <a:r>
              <a:rPr sz="3800" spc="-135" dirty="0">
                <a:solidFill>
                  <a:srgbClr val="58596B"/>
                </a:solidFill>
                <a:latin typeface="Klaudia"/>
                <a:cs typeface="Klaudia"/>
              </a:rPr>
              <a:t>Hadoop</a:t>
            </a:r>
            <a:r>
              <a:rPr sz="3800" spc="-29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800" spc="-325" dirty="0">
                <a:solidFill>
                  <a:srgbClr val="58596B"/>
                </a:solidFill>
                <a:latin typeface="Klaudia"/>
                <a:cs typeface="Klaudia"/>
              </a:rPr>
              <a:t>Ecosystem</a:t>
            </a:r>
            <a:endParaRPr sz="38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100"/>
              </a:spcBef>
              <a:buSzPct val="118421"/>
              <a:buChar char="-"/>
              <a:tabLst>
                <a:tab pos="507365" algn="l"/>
              </a:tabLst>
            </a:pPr>
            <a:r>
              <a:rPr sz="3800" spc="-390" dirty="0">
                <a:solidFill>
                  <a:srgbClr val="58596B"/>
                </a:solidFill>
                <a:latin typeface="Klaudia"/>
                <a:cs typeface="Klaudia"/>
              </a:rPr>
              <a:t>HDFS</a:t>
            </a:r>
            <a:endParaRPr sz="38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100"/>
              </a:spcBef>
              <a:buSzPct val="118421"/>
              <a:buChar char="-"/>
              <a:tabLst>
                <a:tab pos="507365" algn="l"/>
              </a:tabLst>
            </a:pPr>
            <a:r>
              <a:rPr sz="3800" spc="-305" dirty="0">
                <a:solidFill>
                  <a:srgbClr val="58596B"/>
                </a:solidFill>
                <a:latin typeface="Klaudia"/>
                <a:cs typeface="Klaudia"/>
              </a:rPr>
              <a:t>MapReduce </a:t>
            </a:r>
            <a:r>
              <a:rPr sz="3800" spc="-114" dirty="0">
                <a:solidFill>
                  <a:srgbClr val="58596B"/>
                </a:solidFill>
                <a:latin typeface="Klaudia"/>
                <a:cs typeface="Klaudia"/>
              </a:rPr>
              <a:t>in</a:t>
            </a:r>
            <a:r>
              <a:rPr sz="3800" spc="-32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800" spc="-135" dirty="0">
                <a:solidFill>
                  <a:srgbClr val="58596B"/>
                </a:solidFill>
                <a:latin typeface="Klaudia"/>
                <a:cs typeface="Klaudia"/>
              </a:rPr>
              <a:t>Hadoop</a:t>
            </a:r>
            <a:endParaRPr sz="38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100"/>
              </a:spcBef>
              <a:buSzPct val="118421"/>
              <a:buChar char="-"/>
              <a:tabLst>
                <a:tab pos="507365" algn="l"/>
              </a:tabLst>
            </a:pPr>
            <a:r>
              <a:rPr sz="3800" spc="-15" dirty="0">
                <a:solidFill>
                  <a:srgbClr val="58596B"/>
                </a:solidFill>
                <a:latin typeface="Klaudia"/>
                <a:cs typeface="Klaudia"/>
              </a:rPr>
              <a:t>The </a:t>
            </a:r>
            <a:r>
              <a:rPr sz="3800" spc="-135" dirty="0">
                <a:solidFill>
                  <a:srgbClr val="58596B"/>
                </a:solidFill>
                <a:latin typeface="Klaudia"/>
                <a:cs typeface="Klaudia"/>
              </a:rPr>
              <a:t>Hadoop </a:t>
            </a:r>
            <a:r>
              <a:rPr sz="3800" spc="-509" dirty="0">
                <a:solidFill>
                  <a:srgbClr val="58596B"/>
                </a:solidFill>
                <a:latin typeface="Klaudia"/>
                <a:cs typeface="Klaudia"/>
              </a:rPr>
              <a:t>Java</a:t>
            </a:r>
            <a:r>
              <a:rPr sz="3800" spc="-7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800" spc="-285" dirty="0">
                <a:solidFill>
                  <a:srgbClr val="58596B"/>
                </a:solidFill>
                <a:latin typeface="Klaudia"/>
                <a:cs typeface="Klaudia"/>
              </a:rPr>
              <a:t>API</a:t>
            </a:r>
            <a:endParaRPr sz="38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100"/>
              </a:spcBef>
              <a:buSzPct val="118421"/>
              <a:buChar char="-"/>
              <a:tabLst>
                <a:tab pos="507365" algn="l"/>
              </a:tabLst>
            </a:pPr>
            <a:r>
              <a:rPr sz="3800" spc="-190" dirty="0">
                <a:solidFill>
                  <a:srgbClr val="58596B"/>
                </a:solidFill>
                <a:latin typeface="Klaudia"/>
                <a:cs typeface="Klaudia"/>
              </a:rPr>
              <a:t>Conclusions</a:t>
            </a:r>
            <a:endParaRPr sz="38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4133850"/>
            <a:ext cx="1695450" cy="2178050"/>
            <a:chOff x="3873500" y="4133850"/>
            <a:chExt cx="1695450" cy="2178050"/>
          </a:xfrm>
        </p:grpSpPr>
        <p:sp>
          <p:nvSpPr>
            <p:cNvPr id="3" name="object 3"/>
            <p:cNvSpPr/>
            <p:nvPr/>
          </p:nvSpPr>
          <p:spPr>
            <a:xfrm>
              <a:off x="3873500" y="4133850"/>
              <a:ext cx="1695424" cy="21780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13720" y="4222750"/>
              <a:ext cx="1421765" cy="1905000"/>
            </a:xfrm>
            <a:custGeom>
              <a:avLst/>
              <a:gdLst/>
              <a:ahLst/>
              <a:cxnLst/>
              <a:rect l="l" t="t" r="r" b="b"/>
              <a:pathLst>
                <a:path w="1421764" h="1905000">
                  <a:moveTo>
                    <a:pt x="0" y="0"/>
                  </a:moveTo>
                  <a:lnTo>
                    <a:pt x="1421358" y="0"/>
                  </a:lnTo>
                  <a:lnTo>
                    <a:pt x="1421358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13715" y="4222750"/>
              <a:ext cx="1421765" cy="1905000"/>
            </a:xfrm>
            <a:custGeom>
              <a:avLst/>
              <a:gdLst/>
              <a:ahLst/>
              <a:cxnLst/>
              <a:rect l="l" t="t" r="r" b="b"/>
              <a:pathLst>
                <a:path w="1421764" h="1905000">
                  <a:moveTo>
                    <a:pt x="0" y="0"/>
                  </a:moveTo>
                  <a:lnTo>
                    <a:pt x="1421345" y="0"/>
                  </a:lnTo>
                  <a:lnTo>
                    <a:pt x="1421345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13720" y="4222750"/>
            <a:ext cx="1421765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226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886200" y="2432050"/>
            <a:ext cx="5016500" cy="6051550"/>
            <a:chOff x="3886200" y="2432050"/>
            <a:chExt cx="5016500" cy="6051550"/>
          </a:xfrm>
        </p:grpSpPr>
        <p:sp>
          <p:nvSpPr>
            <p:cNvPr id="8" name="object 8"/>
            <p:cNvSpPr/>
            <p:nvPr/>
          </p:nvSpPr>
          <p:spPr>
            <a:xfrm>
              <a:off x="3886200" y="2432050"/>
              <a:ext cx="5016500" cy="1790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46725" y="4133850"/>
              <a:ext cx="1701800" cy="2184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6200" y="6305550"/>
              <a:ext cx="1701800" cy="2178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07250" y="4133850"/>
              <a:ext cx="1695450" cy="4349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46725" y="6305550"/>
              <a:ext cx="1701800" cy="2178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996322" y="26162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86425" y="42227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46950" y="42227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2590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86425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4695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394585" y="850900"/>
            <a:ext cx="8456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Power </a:t>
            </a:r>
            <a:r>
              <a:rPr spc="-725" dirty="0"/>
              <a:t>of</a:t>
            </a:r>
            <a:r>
              <a:rPr spc="-300" dirty="0"/>
              <a:t> </a:t>
            </a:r>
            <a:r>
              <a:rPr spc="-275" dirty="0"/>
              <a:t>Hadoop</a:t>
            </a:r>
          </a:p>
        </p:txBody>
      </p:sp>
      <p:grpSp>
        <p:nvGrpSpPr>
          <p:cNvPr id="32" name="object 32"/>
          <p:cNvGrpSpPr/>
          <p:nvPr/>
        </p:nvGrpSpPr>
        <p:grpSpPr>
          <a:xfrm>
            <a:off x="3867988" y="2819400"/>
            <a:ext cx="4653915" cy="4241800"/>
            <a:chOff x="3867988" y="2819400"/>
            <a:chExt cx="4653915" cy="4241800"/>
          </a:xfrm>
        </p:grpSpPr>
        <p:sp>
          <p:nvSpPr>
            <p:cNvPr id="33" name="object 33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418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418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87038" y="3282403"/>
              <a:ext cx="322580" cy="2540"/>
            </a:xfrm>
            <a:custGeom>
              <a:avLst/>
              <a:gdLst/>
              <a:ahLst/>
              <a:cxnLst/>
              <a:rect l="l" t="t" r="r" b="b"/>
              <a:pathLst>
                <a:path w="322579" h="2539">
                  <a:moveTo>
                    <a:pt x="-19049" y="971"/>
                  </a:moveTo>
                  <a:lnTo>
                    <a:pt x="341198" y="971"/>
                  </a:lnTo>
                </a:path>
              </a:pathLst>
            </a:custGeom>
            <a:ln w="4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47731" y="3200158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1003" y="0"/>
                  </a:moveTo>
                  <a:lnTo>
                    <a:pt x="42405" y="84074"/>
                  </a:lnTo>
                  <a:lnTo>
                    <a:pt x="0" y="167640"/>
                  </a:lnTo>
                  <a:lnTo>
                    <a:pt x="168135" y="84823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525867" y="2762250"/>
            <a:ext cx="65913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>
              <a:lnSpc>
                <a:spcPts val="2840"/>
              </a:lnSpc>
              <a:spcBef>
                <a:spcPts val="100"/>
              </a:spcBef>
            </a:pPr>
            <a:r>
              <a:rPr sz="2400" spc="-145" dirty="0">
                <a:latin typeface="Arial"/>
                <a:cs typeface="Arial"/>
              </a:rPr>
              <a:t>1,4,6</a:t>
            </a:r>
            <a:endParaRPr sz="2400">
              <a:latin typeface="Arial"/>
              <a:cs typeface="Arial"/>
            </a:endParaRPr>
          </a:p>
          <a:p>
            <a:pPr marL="45720">
              <a:lnSpc>
                <a:spcPts val="2840"/>
              </a:lnSpc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,2,6</a:t>
            </a:r>
            <a:endParaRPr sz="2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805025" y="2971800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66700" y="2463800"/>
            <a:ext cx="1447800" cy="165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4133850"/>
            <a:ext cx="1695450" cy="2178050"/>
            <a:chOff x="3873500" y="4133850"/>
            <a:chExt cx="1695450" cy="2178050"/>
          </a:xfrm>
        </p:grpSpPr>
        <p:sp>
          <p:nvSpPr>
            <p:cNvPr id="3" name="object 3"/>
            <p:cNvSpPr/>
            <p:nvPr/>
          </p:nvSpPr>
          <p:spPr>
            <a:xfrm>
              <a:off x="3873500" y="4133850"/>
              <a:ext cx="1695424" cy="21780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13720" y="4222750"/>
              <a:ext cx="1421765" cy="1905000"/>
            </a:xfrm>
            <a:custGeom>
              <a:avLst/>
              <a:gdLst/>
              <a:ahLst/>
              <a:cxnLst/>
              <a:rect l="l" t="t" r="r" b="b"/>
              <a:pathLst>
                <a:path w="1421764" h="1905000">
                  <a:moveTo>
                    <a:pt x="0" y="0"/>
                  </a:moveTo>
                  <a:lnTo>
                    <a:pt x="1421358" y="0"/>
                  </a:lnTo>
                  <a:lnTo>
                    <a:pt x="1421358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13715" y="4222750"/>
              <a:ext cx="1421765" cy="1905000"/>
            </a:xfrm>
            <a:custGeom>
              <a:avLst/>
              <a:gdLst/>
              <a:ahLst/>
              <a:cxnLst/>
              <a:rect l="l" t="t" r="r" b="b"/>
              <a:pathLst>
                <a:path w="1421764" h="1905000">
                  <a:moveTo>
                    <a:pt x="0" y="0"/>
                  </a:moveTo>
                  <a:lnTo>
                    <a:pt x="1421345" y="0"/>
                  </a:lnTo>
                  <a:lnTo>
                    <a:pt x="1421345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03505" y="5803900"/>
            <a:ext cx="842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86200" y="2432050"/>
            <a:ext cx="5016500" cy="6051550"/>
            <a:chOff x="3886200" y="2432050"/>
            <a:chExt cx="5016500" cy="6051550"/>
          </a:xfrm>
        </p:grpSpPr>
        <p:sp>
          <p:nvSpPr>
            <p:cNvPr id="8" name="object 8"/>
            <p:cNvSpPr/>
            <p:nvPr/>
          </p:nvSpPr>
          <p:spPr>
            <a:xfrm>
              <a:off x="3886200" y="2432050"/>
              <a:ext cx="5016500" cy="1790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46725" y="4133850"/>
              <a:ext cx="1701800" cy="2184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6200" y="6305550"/>
              <a:ext cx="1701800" cy="2178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07250" y="4133850"/>
              <a:ext cx="1695450" cy="4349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46725" y="6305550"/>
              <a:ext cx="1701800" cy="2178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996322" y="26162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75076" y="58039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38777" y="58039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2590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86425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4695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270518" y="825500"/>
            <a:ext cx="8456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Power </a:t>
            </a:r>
            <a:r>
              <a:rPr spc="-725" dirty="0"/>
              <a:t>of</a:t>
            </a:r>
            <a:r>
              <a:rPr spc="-300" dirty="0"/>
              <a:t> </a:t>
            </a:r>
            <a:r>
              <a:rPr spc="-275" dirty="0"/>
              <a:t>Hadoop</a:t>
            </a:r>
          </a:p>
        </p:txBody>
      </p:sp>
      <p:grpSp>
        <p:nvGrpSpPr>
          <p:cNvPr id="32" name="object 32"/>
          <p:cNvGrpSpPr/>
          <p:nvPr/>
        </p:nvGrpSpPr>
        <p:grpSpPr>
          <a:xfrm>
            <a:off x="4241800" y="2819400"/>
            <a:ext cx="4279900" cy="4241800"/>
            <a:chOff x="4241800" y="2819400"/>
            <a:chExt cx="4279900" cy="4241800"/>
          </a:xfrm>
        </p:grpSpPr>
        <p:sp>
          <p:nvSpPr>
            <p:cNvPr id="33" name="object 33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525867" y="2762250"/>
            <a:ext cx="65913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>
              <a:lnSpc>
                <a:spcPts val="2840"/>
              </a:lnSpc>
              <a:spcBef>
                <a:spcPts val="100"/>
              </a:spcBef>
            </a:pPr>
            <a:r>
              <a:rPr sz="2400" spc="-145" dirty="0">
                <a:latin typeface="Arial"/>
                <a:cs typeface="Arial"/>
              </a:rPr>
              <a:t>1,4,6</a:t>
            </a:r>
            <a:endParaRPr sz="2400">
              <a:latin typeface="Arial"/>
              <a:cs typeface="Arial"/>
            </a:endParaRPr>
          </a:p>
          <a:p>
            <a:pPr marL="45720">
              <a:lnSpc>
                <a:spcPts val="2840"/>
              </a:lnSpc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,2,6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945919" y="3200158"/>
            <a:ext cx="5953760" cy="1677035"/>
            <a:chOff x="1945919" y="3200158"/>
            <a:chExt cx="5953760" cy="1677035"/>
          </a:xfrm>
        </p:grpSpPr>
        <p:sp>
          <p:nvSpPr>
            <p:cNvPr id="53" name="object 53"/>
            <p:cNvSpPr/>
            <p:nvPr/>
          </p:nvSpPr>
          <p:spPr>
            <a:xfrm>
              <a:off x="42418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2418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87038" y="3282403"/>
              <a:ext cx="322580" cy="2540"/>
            </a:xfrm>
            <a:custGeom>
              <a:avLst/>
              <a:gdLst/>
              <a:ahLst/>
              <a:cxnLst/>
              <a:rect l="l" t="t" r="r" b="b"/>
              <a:pathLst>
                <a:path w="322579" h="2539">
                  <a:moveTo>
                    <a:pt x="-19049" y="971"/>
                  </a:moveTo>
                  <a:lnTo>
                    <a:pt x="341198" y="971"/>
                  </a:lnTo>
                </a:path>
              </a:pathLst>
            </a:custGeom>
            <a:ln w="4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147731" y="3200158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1003" y="0"/>
                  </a:moveTo>
                  <a:lnTo>
                    <a:pt x="42405" y="84074"/>
                  </a:lnTo>
                  <a:lnTo>
                    <a:pt x="0" y="167640"/>
                  </a:lnTo>
                  <a:lnTo>
                    <a:pt x="168135" y="84823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987626" y="3799598"/>
              <a:ext cx="2381885" cy="712470"/>
            </a:xfrm>
            <a:custGeom>
              <a:avLst/>
              <a:gdLst/>
              <a:ahLst/>
              <a:cxnLst/>
              <a:rect l="l" t="t" r="r" b="b"/>
              <a:pathLst>
                <a:path w="2381885" h="712470">
                  <a:moveTo>
                    <a:pt x="2381504" y="711885"/>
                  </a:moveTo>
                  <a:lnTo>
                    <a:pt x="2363254" y="70642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86719" y="4413719"/>
              <a:ext cx="184785" cy="160655"/>
            </a:xfrm>
            <a:custGeom>
              <a:avLst/>
              <a:gdLst/>
              <a:ahLst/>
              <a:cxnLst/>
              <a:rect l="l" t="t" r="r" b="b"/>
              <a:pathLst>
                <a:path w="184785" h="160654">
                  <a:moveTo>
                    <a:pt x="48006" y="0"/>
                  </a:moveTo>
                  <a:lnTo>
                    <a:pt x="64160" y="92316"/>
                  </a:lnTo>
                  <a:lnTo>
                    <a:pt x="0" y="160616"/>
                  </a:lnTo>
                  <a:lnTo>
                    <a:pt x="184619" y="128320"/>
                  </a:lnTo>
                  <a:lnTo>
                    <a:pt x="48006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965477" y="3784079"/>
              <a:ext cx="4015104" cy="850265"/>
            </a:xfrm>
            <a:custGeom>
              <a:avLst/>
              <a:gdLst/>
              <a:ahLst/>
              <a:cxnLst/>
              <a:rect l="l" t="t" r="r" b="b"/>
              <a:pathLst>
                <a:path w="4015104" h="850264">
                  <a:moveTo>
                    <a:pt x="4014889" y="849960"/>
                  </a:moveTo>
                  <a:lnTo>
                    <a:pt x="3996258" y="846023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903379" y="4539411"/>
              <a:ext cx="181610" cy="164465"/>
            </a:xfrm>
            <a:custGeom>
              <a:avLst/>
              <a:gdLst/>
              <a:ahLst/>
              <a:cxnLst/>
              <a:rect l="l" t="t" r="r" b="b"/>
              <a:pathLst>
                <a:path w="181610" h="164464">
                  <a:moveTo>
                    <a:pt x="34709" y="0"/>
                  </a:moveTo>
                  <a:lnTo>
                    <a:pt x="58356" y="90690"/>
                  </a:lnTo>
                  <a:lnTo>
                    <a:pt x="0" y="164007"/>
                  </a:lnTo>
                  <a:lnTo>
                    <a:pt x="181355" y="116725"/>
                  </a:lnTo>
                  <a:lnTo>
                    <a:pt x="34709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964969" y="3773843"/>
              <a:ext cx="5560060" cy="817244"/>
            </a:xfrm>
            <a:custGeom>
              <a:avLst/>
              <a:gdLst/>
              <a:ahLst/>
              <a:cxnLst/>
              <a:rect l="l" t="t" r="r" b="b"/>
              <a:pathLst>
                <a:path w="5560059" h="817245">
                  <a:moveTo>
                    <a:pt x="5559945" y="817168"/>
                  </a:moveTo>
                  <a:lnTo>
                    <a:pt x="5541098" y="81440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452423" y="4499229"/>
              <a:ext cx="178435" cy="166370"/>
            </a:xfrm>
            <a:custGeom>
              <a:avLst/>
              <a:gdLst/>
              <a:ahLst/>
              <a:cxnLst/>
              <a:rect l="l" t="t" r="r" b="b"/>
              <a:pathLst>
                <a:path w="178434" h="166370">
                  <a:moveTo>
                    <a:pt x="24371" y="0"/>
                  </a:moveTo>
                  <a:lnTo>
                    <a:pt x="53644" y="89014"/>
                  </a:lnTo>
                  <a:lnTo>
                    <a:pt x="0" y="165849"/>
                  </a:lnTo>
                  <a:lnTo>
                    <a:pt x="178041" y="107302"/>
                  </a:lnTo>
                  <a:lnTo>
                    <a:pt x="24371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805025" y="2971800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66700" y="2463800"/>
            <a:ext cx="1447800" cy="165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86200" y="2432050"/>
            <a:ext cx="5016500" cy="6051550"/>
            <a:chOff x="3886200" y="24320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86200" y="24320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46725" y="41338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6200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07250" y="41338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6725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96322" y="26162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75076" y="58039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38777" y="58039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2590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86425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4695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270518" y="825500"/>
            <a:ext cx="8456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Power </a:t>
            </a:r>
            <a:r>
              <a:rPr spc="-725" dirty="0"/>
              <a:t>of</a:t>
            </a:r>
            <a:r>
              <a:rPr spc="-300" dirty="0"/>
              <a:t> </a:t>
            </a:r>
            <a:r>
              <a:rPr spc="-275" dirty="0"/>
              <a:t>Hadoop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4241800" y="2819400"/>
            <a:ext cx="4279900" cy="4241800"/>
            <a:chOff x="4241800" y="2819400"/>
            <a:chExt cx="4279900" cy="4241800"/>
          </a:xfrm>
        </p:grpSpPr>
        <p:sp>
          <p:nvSpPr>
            <p:cNvPr id="28" name="object 2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525867" y="2762250"/>
            <a:ext cx="65913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>
              <a:lnSpc>
                <a:spcPts val="2840"/>
              </a:lnSpc>
              <a:spcBef>
                <a:spcPts val="100"/>
              </a:spcBef>
            </a:pPr>
            <a:r>
              <a:rPr sz="2400" spc="-140" dirty="0">
                <a:latin typeface="Arial"/>
                <a:cs typeface="Arial"/>
              </a:rPr>
              <a:t>,4,6</a:t>
            </a:r>
            <a:endParaRPr sz="2400">
              <a:latin typeface="Arial"/>
              <a:cs typeface="Arial"/>
            </a:endParaRPr>
          </a:p>
          <a:p>
            <a:pPr marL="45720">
              <a:lnSpc>
                <a:spcPts val="2840"/>
              </a:lnSpc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,2,6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945919" y="3200158"/>
            <a:ext cx="5953760" cy="1677035"/>
            <a:chOff x="1945919" y="3200158"/>
            <a:chExt cx="5953760" cy="1677035"/>
          </a:xfrm>
        </p:grpSpPr>
        <p:sp>
          <p:nvSpPr>
            <p:cNvPr id="48" name="object 48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87038" y="3282403"/>
              <a:ext cx="322580" cy="2540"/>
            </a:xfrm>
            <a:custGeom>
              <a:avLst/>
              <a:gdLst/>
              <a:ahLst/>
              <a:cxnLst/>
              <a:rect l="l" t="t" r="r" b="b"/>
              <a:pathLst>
                <a:path w="322579" h="2539">
                  <a:moveTo>
                    <a:pt x="-19049" y="971"/>
                  </a:moveTo>
                  <a:lnTo>
                    <a:pt x="341198" y="971"/>
                  </a:lnTo>
                </a:path>
              </a:pathLst>
            </a:custGeom>
            <a:ln w="4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47731" y="3200158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1003" y="0"/>
                  </a:moveTo>
                  <a:lnTo>
                    <a:pt x="42405" y="84074"/>
                  </a:lnTo>
                  <a:lnTo>
                    <a:pt x="0" y="167640"/>
                  </a:lnTo>
                  <a:lnTo>
                    <a:pt x="168135" y="84823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965477" y="3784079"/>
              <a:ext cx="4015104" cy="850265"/>
            </a:xfrm>
            <a:custGeom>
              <a:avLst/>
              <a:gdLst/>
              <a:ahLst/>
              <a:cxnLst/>
              <a:rect l="l" t="t" r="r" b="b"/>
              <a:pathLst>
                <a:path w="4015104" h="850264">
                  <a:moveTo>
                    <a:pt x="4014889" y="849960"/>
                  </a:moveTo>
                  <a:lnTo>
                    <a:pt x="3996258" y="846023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903379" y="4539411"/>
              <a:ext cx="181610" cy="164465"/>
            </a:xfrm>
            <a:custGeom>
              <a:avLst/>
              <a:gdLst/>
              <a:ahLst/>
              <a:cxnLst/>
              <a:rect l="l" t="t" r="r" b="b"/>
              <a:pathLst>
                <a:path w="181610" h="164464">
                  <a:moveTo>
                    <a:pt x="34709" y="0"/>
                  </a:moveTo>
                  <a:lnTo>
                    <a:pt x="58356" y="90690"/>
                  </a:lnTo>
                  <a:lnTo>
                    <a:pt x="0" y="164007"/>
                  </a:lnTo>
                  <a:lnTo>
                    <a:pt x="181355" y="116725"/>
                  </a:lnTo>
                  <a:lnTo>
                    <a:pt x="34709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964969" y="3773843"/>
              <a:ext cx="5560060" cy="817244"/>
            </a:xfrm>
            <a:custGeom>
              <a:avLst/>
              <a:gdLst/>
              <a:ahLst/>
              <a:cxnLst/>
              <a:rect l="l" t="t" r="r" b="b"/>
              <a:pathLst>
                <a:path w="5560059" h="817245">
                  <a:moveTo>
                    <a:pt x="5559945" y="817168"/>
                  </a:moveTo>
                  <a:lnTo>
                    <a:pt x="5541098" y="81440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452423" y="4499229"/>
              <a:ext cx="178435" cy="166370"/>
            </a:xfrm>
            <a:custGeom>
              <a:avLst/>
              <a:gdLst/>
              <a:ahLst/>
              <a:cxnLst/>
              <a:rect l="l" t="t" r="r" b="b"/>
              <a:pathLst>
                <a:path w="178434" h="166370">
                  <a:moveTo>
                    <a:pt x="24371" y="0"/>
                  </a:moveTo>
                  <a:lnTo>
                    <a:pt x="53644" y="89014"/>
                  </a:lnTo>
                  <a:lnTo>
                    <a:pt x="0" y="165849"/>
                  </a:lnTo>
                  <a:lnTo>
                    <a:pt x="178041" y="107302"/>
                  </a:lnTo>
                  <a:lnTo>
                    <a:pt x="24371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805025" y="2971800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66700" y="24638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86200" y="2432050"/>
            <a:ext cx="5016500" cy="6051550"/>
            <a:chOff x="3886200" y="24320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86200" y="24320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46725" y="41338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6200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07250" y="41338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6725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96322" y="26162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75076" y="58039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38777" y="58039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14551" y="79502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86425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4695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270518" y="825500"/>
            <a:ext cx="8456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Power </a:t>
            </a:r>
            <a:r>
              <a:rPr spc="-725" dirty="0"/>
              <a:t>of</a:t>
            </a:r>
            <a:r>
              <a:rPr spc="-300" dirty="0"/>
              <a:t> </a:t>
            </a:r>
            <a:r>
              <a:rPr spc="-275" dirty="0"/>
              <a:t>Hadoop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1886864" y="2819400"/>
            <a:ext cx="6635115" cy="4241800"/>
            <a:chOff x="1886864" y="2819400"/>
            <a:chExt cx="6635115" cy="4241800"/>
          </a:xfrm>
        </p:grpSpPr>
        <p:sp>
          <p:nvSpPr>
            <p:cNvPr id="28" name="object 2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87038" y="3282403"/>
              <a:ext cx="322580" cy="2540"/>
            </a:xfrm>
            <a:custGeom>
              <a:avLst/>
              <a:gdLst/>
              <a:ahLst/>
              <a:cxnLst/>
              <a:rect l="l" t="t" r="r" b="b"/>
              <a:pathLst>
                <a:path w="322579" h="2539">
                  <a:moveTo>
                    <a:pt x="-19049" y="971"/>
                  </a:moveTo>
                  <a:lnTo>
                    <a:pt x="341198" y="971"/>
                  </a:lnTo>
                </a:path>
              </a:pathLst>
            </a:custGeom>
            <a:ln w="4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47731" y="3200158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1003" y="0"/>
                  </a:moveTo>
                  <a:lnTo>
                    <a:pt x="42405" y="84074"/>
                  </a:lnTo>
                  <a:lnTo>
                    <a:pt x="0" y="167640"/>
                  </a:lnTo>
                  <a:lnTo>
                    <a:pt x="168135" y="84823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965477" y="3784079"/>
              <a:ext cx="4015104" cy="850265"/>
            </a:xfrm>
            <a:custGeom>
              <a:avLst/>
              <a:gdLst/>
              <a:ahLst/>
              <a:cxnLst/>
              <a:rect l="l" t="t" r="r" b="b"/>
              <a:pathLst>
                <a:path w="4015104" h="850264">
                  <a:moveTo>
                    <a:pt x="4014889" y="849960"/>
                  </a:moveTo>
                  <a:lnTo>
                    <a:pt x="3996258" y="846023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03379" y="4539411"/>
              <a:ext cx="181610" cy="164465"/>
            </a:xfrm>
            <a:custGeom>
              <a:avLst/>
              <a:gdLst/>
              <a:ahLst/>
              <a:cxnLst/>
              <a:rect l="l" t="t" r="r" b="b"/>
              <a:pathLst>
                <a:path w="181610" h="164464">
                  <a:moveTo>
                    <a:pt x="34709" y="0"/>
                  </a:moveTo>
                  <a:lnTo>
                    <a:pt x="58356" y="90690"/>
                  </a:lnTo>
                  <a:lnTo>
                    <a:pt x="0" y="164007"/>
                  </a:lnTo>
                  <a:lnTo>
                    <a:pt x="181355" y="116725"/>
                  </a:lnTo>
                  <a:lnTo>
                    <a:pt x="34709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964969" y="3773843"/>
              <a:ext cx="5560060" cy="817244"/>
            </a:xfrm>
            <a:custGeom>
              <a:avLst/>
              <a:gdLst/>
              <a:ahLst/>
              <a:cxnLst/>
              <a:rect l="l" t="t" r="r" b="b"/>
              <a:pathLst>
                <a:path w="5560059" h="817245">
                  <a:moveTo>
                    <a:pt x="5559945" y="817168"/>
                  </a:moveTo>
                  <a:lnTo>
                    <a:pt x="5541098" y="81440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52423" y="4499229"/>
              <a:ext cx="178435" cy="166370"/>
            </a:xfrm>
            <a:custGeom>
              <a:avLst/>
              <a:gdLst/>
              <a:ahLst/>
              <a:cxnLst/>
              <a:rect l="l" t="t" r="r" b="b"/>
              <a:pathLst>
                <a:path w="178434" h="166370">
                  <a:moveTo>
                    <a:pt x="24371" y="0"/>
                  </a:moveTo>
                  <a:lnTo>
                    <a:pt x="53644" y="89014"/>
                  </a:lnTo>
                  <a:lnTo>
                    <a:pt x="0" y="165849"/>
                  </a:lnTo>
                  <a:lnTo>
                    <a:pt x="178041" y="107302"/>
                  </a:lnTo>
                  <a:lnTo>
                    <a:pt x="24371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905914" y="3787978"/>
              <a:ext cx="2543175" cy="2902585"/>
            </a:xfrm>
            <a:custGeom>
              <a:avLst/>
              <a:gdLst/>
              <a:ahLst/>
              <a:cxnLst/>
              <a:rect l="l" t="t" r="r" b="b"/>
              <a:pathLst>
                <a:path w="2543175" h="2902584">
                  <a:moveTo>
                    <a:pt x="2542997" y="2902318"/>
                  </a:moveTo>
                  <a:lnTo>
                    <a:pt x="2530436" y="2887992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45698" y="6589217"/>
              <a:ext cx="173990" cy="181610"/>
            </a:xfrm>
            <a:custGeom>
              <a:avLst/>
              <a:gdLst/>
              <a:ahLst/>
              <a:cxnLst/>
              <a:rect l="l" t="t" r="r" b="b"/>
              <a:pathLst>
                <a:path w="173989" h="181609">
                  <a:moveTo>
                    <a:pt x="126085" y="0"/>
                  </a:moveTo>
                  <a:lnTo>
                    <a:pt x="90652" y="86753"/>
                  </a:lnTo>
                  <a:lnTo>
                    <a:pt x="0" y="110477"/>
                  </a:lnTo>
                  <a:lnTo>
                    <a:pt x="173520" y="181317"/>
                  </a:lnTo>
                  <a:lnTo>
                    <a:pt x="126085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420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8420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805025" y="2971800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525867" y="2762250"/>
            <a:ext cx="65913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ts val="2840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5,4,6</a:t>
            </a:r>
            <a:endParaRPr sz="2400">
              <a:latin typeface="Arial"/>
              <a:cs typeface="Arial"/>
            </a:endParaRPr>
          </a:p>
          <a:p>
            <a:pPr marL="45720">
              <a:lnSpc>
                <a:spcPts val="2840"/>
              </a:lnSpc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,2,6</a:t>
            </a:r>
            <a:endParaRPr sz="24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66700" y="24638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86200" y="2432050"/>
            <a:ext cx="5016500" cy="6051550"/>
            <a:chOff x="3886200" y="24320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86200" y="24320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46725" y="41338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6200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07250" y="41338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6725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96322" y="26162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75076" y="58039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38777" y="58039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14551" y="79502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86425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4695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270518" y="825500"/>
            <a:ext cx="8456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Power </a:t>
            </a:r>
            <a:r>
              <a:rPr spc="-725" dirty="0"/>
              <a:t>of</a:t>
            </a:r>
            <a:r>
              <a:rPr spc="-300" dirty="0"/>
              <a:t> </a:t>
            </a:r>
            <a:r>
              <a:rPr spc="-275" dirty="0"/>
              <a:t>Hadoop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7" name="object 6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27" name="object 27"/>
          <p:cNvGrpSpPr/>
          <p:nvPr/>
        </p:nvGrpSpPr>
        <p:grpSpPr>
          <a:xfrm>
            <a:off x="3866718" y="2819400"/>
            <a:ext cx="4655185" cy="4241800"/>
            <a:chOff x="3866718" y="2819400"/>
            <a:chExt cx="4655185" cy="4241800"/>
          </a:xfrm>
        </p:grpSpPr>
        <p:sp>
          <p:nvSpPr>
            <p:cNvPr id="28" name="object 2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87038" y="3282403"/>
              <a:ext cx="322580" cy="2540"/>
            </a:xfrm>
            <a:custGeom>
              <a:avLst/>
              <a:gdLst/>
              <a:ahLst/>
              <a:cxnLst/>
              <a:rect l="l" t="t" r="r" b="b"/>
              <a:pathLst>
                <a:path w="322579" h="2539">
                  <a:moveTo>
                    <a:pt x="-19049" y="971"/>
                  </a:moveTo>
                  <a:lnTo>
                    <a:pt x="341198" y="971"/>
                  </a:lnTo>
                </a:path>
              </a:pathLst>
            </a:custGeom>
            <a:ln w="4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47731" y="3200158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1003" y="0"/>
                  </a:moveTo>
                  <a:lnTo>
                    <a:pt x="42405" y="84074"/>
                  </a:lnTo>
                  <a:lnTo>
                    <a:pt x="0" y="167640"/>
                  </a:lnTo>
                  <a:lnTo>
                    <a:pt x="168135" y="84823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420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420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805025" y="2971800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525867" y="2762250"/>
            <a:ext cx="65913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ts val="2840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5,4,6</a:t>
            </a:r>
            <a:endParaRPr sz="2400">
              <a:latin typeface="Arial"/>
              <a:cs typeface="Arial"/>
            </a:endParaRPr>
          </a:p>
          <a:p>
            <a:pPr marL="45720">
              <a:lnSpc>
                <a:spcPts val="2840"/>
              </a:lnSpc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,2,6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66700" y="24638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1850974" y="3658057"/>
            <a:ext cx="5793105" cy="3181350"/>
            <a:chOff x="1850974" y="3658057"/>
            <a:chExt cx="5793105" cy="3181350"/>
          </a:xfrm>
        </p:grpSpPr>
        <p:sp>
          <p:nvSpPr>
            <p:cNvPr id="58" name="object 58"/>
            <p:cNvSpPr/>
            <p:nvPr/>
          </p:nvSpPr>
          <p:spPr>
            <a:xfrm>
              <a:off x="1922005" y="3833622"/>
              <a:ext cx="2536190" cy="2986405"/>
            </a:xfrm>
            <a:custGeom>
              <a:avLst/>
              <a:gdLst/>
              <a:ahLst/>
              <a:cxnLst/>
              <a:rect l="l" t="t" r="r" b="b"/>
              <a:pathLst>
                <a:path w="2536190" h="2986404">
                  <a:moveTo>
                    <a:pt x="0" y="0"/>
                  </a:moveTo>
                  <a:lnTo>
                    <a:pt x="12331" y="14516"/>
                  </a:lnTo>
                  <a:lnTo>
                    <a:pt x="2535694" y="298627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852955" y="3752304"/>
              <a:ext cx="172720" cy="182245"/>
            </a:xfrm>
            <a:custGeom>
              <a:avLst/>
              <a:gdLst/>
              <a:ahLst/>
              <a:cxnLst/>
              <a:rect l="l" t="t" r="r" b="b"/>
              <a:pathLst>
                <a:path w="172719" h="182245">
                  <a:moveTo>
                    <a:pt x="0" y="0"/>
                  </a:moveTo>
                  <a:lnTo>
                    <a:pt x="44615" y="182041"/>
                  </a:lnTo>
                  <a:lnTo>
                    <a:pt x="81381" y="95846"/>
                  </a:lnTo>
                  <a:lnTo>
                    <a:pt x="172402" y="73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955304" y="3769410"/>
              <a:ext cx="4091304" cy="873125"/>
            </a:xfrm>
            <a:custGeom>
              <a:avLst/>
              <a:gdLst/>
              <a:ahLst/>
              <a:cxnLst/>
              <a:rect l="l" t="t" r="r" b="b"/>
              <a:pathLst>
                <a:path w="4091304" h="873125">
                  <a:moveTo>
                    <a:pt x="0" y="0"/>
                  </a:moveTo>
                  <a:lnTo>
                    <a:pt x="18630" y="3975"/>
                  </a:lnTo>
                  <a:lnTo>
                    <a:pt x="4091139" y="87298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850974" y="3700157"/>
              <a:ext cx="181610" cy="164465"/>
            </a:xfrm>
            <a:custGeom>
              <a:avLst/>
              <a:gdLst/>
              <a:ahLst/>
              <a:cxnLst/>
              <a:rect l="l" t="t" r="r" b="b"/>
              <a:pathLst>
                <a:path w="181610" h="164464">
                  <a:moveTo>
                    <a:pt x="181444" y="0"/>
                  </a:moveTo>
                  <a:lnTo>
                    <a:pt x="0" y="46989"/>
                  </a:lnTo>
                  <a:lnTo>
                    <a:pt x="146456" y="163944"/>
                  </a:lnTo>
                  <a:lnTo>
                    <a:pt x="122961" y="73228"/>
                  </a:lnTo>
                  <a:lnTo>
                    <a:pt x="181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969808" y="3731603"/>
              <a:ext cx="5654675" cy="872490"/>
            </a:xfrm>
            <a:custGeom>
              <a:avLst/>
              <a:gdLst/>
              <a:ahLst/>
              <a:cxnLst/>
              <a:rect l="l" t="t" r="r" b="b"/>
              <a:pathLst>
                <a:path w="5654675" h="872489">
                  <a:moveTo>
                    <a:pt x="0" y="0"/>
                  </a:moveTo>
                  <a:lnTo>
                    <a:pt x="18821" y="2908"/>
                  </a:lnTo>
                  <a:lnTo>
                    <a:pt x="5654662" y="87204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864372" y="3658057"/>
              <a:ext cx="179070" cy="165735"/>
            </a:xfrm>
            <a:custGeom>
              <a:avLst/>
              <a:gdLst/>
              <a:ahLst/>
              <a:cxnLst/>
              <a:rect l="l" t="t" r="r" b="b"/>
              <a:pathLst>
                <a:path w="179069" h="165735">
                  <a:moveTo>
                    <a:pt x="178447" y="0"/>
                  </a:moveTo>
                  <a:lnTo>
                    <a:pt x="0" y="57289"/>
                  </a:lnTo>
                  <a:lnTo>
                    <a:pt x="152908" y="165684"/>
                  </a:lnTo>
                  <a:lnTo>
                    <a:pt x="124256" y="76453"/>
                  </a:lnTo>
                  <a:lnTo>
                    <a:pt x="1784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86200" y="2432050"/>
            <a:ext cx="5016500" cy="6051550"/>
            <a:chOff x="3886200" y="24320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86200" y="24320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46725" y="41338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6200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07250" y="41338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6725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96322" y="26162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86425" y="42227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46950" y="42227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2590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86425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4695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270518" y="825500"/>
            <a:ext cx="8456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Power </a:t>
            </a:r>
            <a:r>
              <a:rPr spc="-725" dirty="0"/>
              <a:t>of</a:t>
            </a:r>
            <a:r>
              <a:rPr spc="-300" dirty="0"/>
              <a:t> </a:t>
            </a:r>
            <a:r>
              <a:rPr spc="-275" dirty="0"/>
              <a:t>Hadoop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27" name="object 27"/>
          <p:cNvGrpSpPr/>
          <p:nvPr/>
        </p:nvGrpSpPr>
        <p:grpSpPr>
          <a:xfrm>
            <a:off x="3867988" y="2819400"/>
            <a:ext cx="4653915" cy="4241800"/>
            <a:chOff x="3867988" y="2819400"/>
            <a:chExt cx="4653915" cy="4241800"/>
          </a:xfrm>
        </p:grpSpPr>
        <p:sp>
          <p:nvSpPr>
            <p:cNvPr id="28" name="object 2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87038" y="3282403"/>
              <a:ext cx="322580" cy="2540"/>
            </a:xfrm>
            <a:custGeom>
              <a:avLst/>
              <a:gdLst/>
              <a:ahLst/>
              <a:cxnLst/>
              <a:rect l="l" t="t" r="r" b="b"/>
              <a:pathLst>
                <a:path w="322579" h="2539">
                  <a:moveTo>
                    <a:pt x="-19049" y="971"/>
                  </a:moveTo>
                  <a:lnTo>
                    <a:pt x="341198" y="971"/>
                  </a:lnTo>
                </a:path>
              </a:pathLst>
            </a:custGeom>
            <a:ln w="4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47731" y="3200158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1003" y="0"/>
                  </a:moveTo>
                  <a:lnTo>
                    <a:pt x="42405" y="84074"/>
                  </a:lnTo>
                  <a:lnTo>
                    <a:pt x="0" y="167640"/>
                  </a:lnTo>
                  <a:lnTo>
                    <a:pt x="168135" y="84823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420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420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805025" y="2971800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82172" y="4514850"/>
            <a:ext cx="2397760" cy="330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" algn="ctr">
              <a:lnSpc>
                <a:spcPts val="431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1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time</a:t>
            </a:r>
            <a:endParaRPr sz="3600">
              <a:latin typeface="Klaudia"/>
              <a:cs typeface="Klaudia"/>
            </a:endParaRPr>
          </a:p>
          <a:p>
            <a:pPr marR="1905" algn="ctr">
              <a:lnSpc>
                <a:spcPts val="4300"/>
              </a:lnSpc>
            </a:pPr>
            <a:r>
              <a:rPr sz="3600" spc="780" dirty="0">
                <a:solidFill>
                  <a:srgbClr val="58596B"/>
                </a:solidFill>
                <a:latin typeface="Klaudia"/>
                <a:cs typeface="Klaudia"/>
              </a:rPr>
              <a:t>=</a:t>
            </a:r>
            <a:endParaRPr sz="3600">
              <a:latin typeface="Klaudia"/>
              <a:cs typeface="Klaudia"/>
            </a:endParaRPr>
          </a:p>
          <a:p>
            <a:pPr marL="12065" marR="5080" indent="-10795" algn="ctr">
              <a:lnSpc>
                <a:spcPts val="4300"/>
              </a:lnSpc>
              <a:spcBef>
                <a:spcPts val="150"/>
              </a:spcBef>
            </a:pPr>
            <a:r>
              <a:rPr sz="3600" spc="-229" dirty="0">
                <a:solidFill>
                  <a:srgbClr val="58596B"/>
                </a:solidFill>
                <a:latin typeface="Klaudia"/>
                <a:cs typeface="Klaudia"/>
              </a:rPr>
              <a:t>Transfer  </a:t>
            </a:r>
            <a:r>
              <a:rPr sz="3600" spc="-190" dirty="0">
                <a:solidFill>
                  <a:srgbClr val="58596B"/>
                </a:solidFill>
                <a:latin typeface="Klaudia"/>
                <a:cs typeface="Klaudia"/>
              </a:rPr>
              <a:t>Rate </a:t>
            </a:r>
            <a:r>
              <a:rPr sz="3600" spc="10" dirty="0">
                <a:solidFill>
                  <a:srgbClr val="58596B"/>
                </a:solidFill>
                <a:latin typeface="Klaudia"/>
                <a:cs typeface="Klaudia"/>
              </a:rPr>
              <a:t>x  </a:t>
            </a:r>
            <a:r>
              <a:rPr sz="3600" spc="-200" dirty="0">
                <a:solidFill>
                  <a:srgbClr val="58596B"/>
                </a:solidFill>
                <a:latin typeface="Klaudia"/>
                <a:cs typeface="Klaudia"/>
              </a:rPr>
              <a:t>Number</a:t>
            </a:r>
            <a:r>
              <a:rPr sz="3600" spc="-35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325" dirty="0">
                <a:solidFill>
                  <a:srgbClr val="58596B"/>
                </a:solidFill>
                <a:latin typeface="Klaudia"/>
                <a:cs typeface="Klaudia"/>
              </a:rPr>
              <a:t>of  </a:t>
            </a:r>
            <a:r>
              <a:rPr sz="3600" spc="-315" dirty="0">
                <a:solidFill>
                  <a:srgbClr val="58596B"/>
                </a:solidFill>
                <a:latin typeface="Klaudia"/>
                <a:cs typeface="Klaudia"/>
              </a:rPr>
              <a:t>Machines*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525867" y="2762250"/>
            <a:ext cx="65913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ts val="2840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5,4,6</a:t>
            </a:r>
            <a:endParaRPr sz="2400">
              <a:latin typeface="Arial"/>
              <a:cs typeface="Arial"/>
            </a:endParaRPr>
          </a:p>
          <a:p>
            <a:pPr marL="45720">
              <a:lnSpc>
                <a:spcPts val="2840"/>
              </a:lnSpc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,2,6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66700" y="24638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86200" y="2432050"/>
            <a:ext cx="5016500" cy="6051550"/>
            <a:chOff x="3886200" y="24320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86200" y="24320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46725" y="41338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6200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07250" y="41338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6725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96322" y="26162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86425" y="42227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346950" y="42227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02590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686425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34695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270518" y="825500"/>
            <a:ext cx="8456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Power </a:t>
            </a:r>
            <a:r>
              <a:rPr spc="-725" dirty="0"/>
              <a:t>of</a:t>
            </a:r>
            <a:r>
              <a:rPr spc="-300" dirty="0"/>
              <a:t> </a:t>
            </a:r>
            <a:r>
              <a:rPr spc="-275" dirty="0"/>
              <a:t>Hadoop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27" name="object 27"/>
          <p:cNvGrpSpPr/>
          <p:nvPr/>
        </p:nvGrpSpPr>
        <p:grpSpPr>
          <a:xfrm>
            <a:off x="3867988" y="2819400"/>
            <a:ext cx="4653915" cy="4241800"/>
            <a:chOff x="3867988" y="2819400"/>
            <a:chExt cx="4653915" cy="4241800"/>
          </a:xfrm>
        </p:grpSpPr>
        <p:sp>
          <p:nvSpPr>
            <p:cNvPr id="28" name="object 2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87038" y="3282403"/>
              <a:ext cx="322580" cy="2540"/>
            </a:xfrm>
            <a:custGeom>
              <a:avLst/>
              <a:gdLst/>
              <a:ahLst/>
              <a:cxnLst/>
              <a:rect l="l" t="t" r="r" b="b"/>
              <a:pathLst>
                <a:path w="322579" h="2539">
                  <a:moveTo>
                    <a:pt x="-19049" y="971"/>
                  </a:moveTo>
                  <a:lnTo>
                    <a:pt x="341198" y="971"/>
                  </a:lnTo>
                </a:path>
              </a:pathLst>
            </a:custGeom>
            <a:ln w="4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47731" y="3200158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1003" y="0"/>
                  </a:moveTo>
                  <a:lnTo>
                    <a:pt x="42405" y="84074"/>
                  </a:lnTo>
                  <a:lnTo>
                    <a:pt x="0" y="167640"/>
                  </a:lnTo>
                  <a:lnTo>
                    <a:pt x="168135" y="84823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420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420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805025" y="2971800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82172" y="4514850"/>
            <a:ext cx="2397760" cy="330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" algn="ctr">
              <a:lnSpc>
                <a:spcPts val="431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1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time</a:t>
            </a:r>
            <a:endParaRPr sz="3600" dirty="0">
              <a:latin typeface="Klaudia"/>
              <a:cs typeface="Klaudia"/>
            </a:endParaRPr>
          </a:p>
          <a:p>
            <a:pPr marR="1905" algn="ctr">
              <a:lnSpc>
                <a:spcPts val="4300"/>
              </a:lnSpc>
            </a:pPr>
            <a:r>
              <a:rPr sz="3600" spc="780" dirty="0">
                <a:solidFill>
                  <a:srgbClr val="58596B"/>
                </a:solidFill>
                <a:latin typeface="Klaudia"/>
                <a:cs typeface="Klaudia"/>
              </a:rPr>
              <a:t>=</a:t>
            </a:r>
            <a:endParaRPr sz="3600" dirty="0">
              <a:latin typeface="Klaudia"/>
              <a:cs typeface="Klaudia"/>
            </a:endParaRPr>
          </a:p>
          <a:p>
            <a:pPr marL="12065" marR="5080" indent="-10795" algn="ctr">
              <a:lnSpc>
                <a:spcPts val="4300"/>
              </a:lnSpc>
              <a:spcBef>
                <a:spcPts val="150"/>
              </a:spcBef>
            </a:pPr>
            <a:r>
              <a:rPr sz="3600" spc="-229" dirty="0">
                <a:solidFill>
                  <a:srgbClr val="58596B"/>
                </a:solidFill>
                <a:latin typeface="Klaudia"/>
                <a:cs typeface="Klaudia"/>
              </a:rPr>
              <a:t>Transfer  </a:t>
            </a:r>
            <a:r>
              <a:rPr sz="3600" spc="-190" dirty="0">
                <a:solidFill>
                  <a:srgbClr val="58596B"/>
                </a:solidFill>
                <a:latin typeface="Klaudia"/>
                <a:cs typeface="Klaudia"/>
              </a:rPr>
              <a:t>Rate </a:t>
            </a:r>
            <a:r>
              <a:rPr sz="3600" spc="10" dirty="0">
                <a:solidFill>
                  <a:srgbClr val="58596B"/>
                </a:solidFill>
                <a:latin typeface="Klaudia"/>
                <a:cs typeface="Klaudia"/>
              </a:rPr>
              <a:t>x  </a:t>
            </a:r>
            <a:r>
              <a:rPr sz="3600" spc="-200" dirty="0">
                <a:solidFill>
                  <a:srgbClr val="58596B"/>
                </a:solidFill>
                <a:latin typeface="Klaudia"/>
                <a:cs typeface="Klaudia"/>
              </a:rPr>
              <a:t>Number</a:t>
            </a:r>
            <a:r>
              <a:rPr sz="3600" spc="-35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325" dirty="0">
                <a:solidFill>
                  <a:srgbClr val="58596B"/>
                </a:solidFill>
                <a:latin typeface="Klaudia"/>
                <a:cs typeface="Klaudia"/>
              </a:rPr>
              <a:t>of  </a:t>
            </a:r>
            <a:r>
              <a:rPr sz="3600" spc="-315" dirty="0">
                <a:solidFill>
                  <a:srgbClr val="58596B"/>
                </a:solidFill>
                <a:latin typeface="Klaudia"/>
                <a:cs typeface="Klaudia"/>
              </a:rPr>
              <a:t>Machines*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667068" y="4794250"/>
            <a:ext cx="2166620" cy="275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31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100</a:t>
            </a:r>
            <a:r>
              <a:rPr sz="3600" spc="-34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550" dirty="0">
                <a:solidFill>
                  <a:srgbClr val="58596B"/>
                </a:solidFill>
                <a:latin typeface="Klaudia"/>
                <a:cs typeface="Klaudia"/>
              </a:rPr>
              <a:t>MB/s</a:t>
            </a:r>
            <a:endParaRPr sz="3600">
              <a:latin typeface="Klaudia"/>
              <a:cs typeface="Klaudia"/>
            </a:endParaRPr>
          </a:p>
          <a:p>
            <a:pPr marL="938530" marR="930275" algn="ctr">
              <a:lnSpc>
                <a:spcPts val="4300"/>
              </a:lnSpc>
              <a:spcBef>
                <a:spcPts val="150"/>
              </a:spcBef>
            </a:pPr>
            <a:r>
              <a:rPr sz="3600" spc="5" dirty="0">
                <a:solidFill>
                  <a:srgbClr val="58596B"/>
                </a:solidFill>
                <a:latin typeface="Klaudia"/>
                <a:cs typeface="Klaudia"/>
              </a:rPr>
              <a:t>x  </a:t>
            </a:r>
            <a:r>
              <a:rPr sz="3600" spc="-125" dirty="0">
                <a:solidFill>
                  <a:srgbClr val="58596B"/>
                </a:solidFill>
                <a:latin typeface="Klaudia"/>
                <a:cs typeface="Klaudia"/>
              </a:rPr>
              <a:t>3</a:t>
            </a:r>
            <a:endParaRPr sz="3600">
              <a:latin typeface="Klaudia"/>
              <a:cs typeface="Klaudia"/>
            </a:endParaRPr>
          </a:p>
          <a:p>
            <a:pPr marL="84455" marR="76835" algn="ctr">
              <a:lnSpc>
                <a:spcPts val="4300"/>
              </a:lnSpc>
            </a:pPr>
            <a:r>
              <a:rPr sz="3600" spc="780" dirty="0">
                <a:solidFill>
                  <a:srgbClr val="58596B"/>
                </a:solidFill>
                <a:latin typeface="Klaudia"/>
                <a:cs typeface="Klaudia"/>
              </a:rPr>
              <a:t>=   </a:t>
            </a:r>
            <a:r>
              <a:rPr sz="3600" spc="-565" dirty="0">
                <a:solidFill>
                  <a:srgbClr val="58596B"/>
                </a:solidFill>
                <a:latin typeface="Klaudia"/>
                <a:cs typeface="Klaudia"/>
              </a:rPr>
              <a:t>300MB/s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525867" y="2762250"/>
            <a:ext cx="65913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ts val="2840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5,4,6</a:t>
            </a:r>
            <a:endParaRPr sz="2400">
              <a:latin typeface="Arial"/>
              <a:cs typeface="Arial"/>
            </a:endParaRPr>
          </a:p>
          <a:p>
            <a:pPr marL="45720">
              <a:lnSpc>
                <a:spcPts val="2840"/>
              </a:lnSpc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,2,6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66700" y="24638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2326" y="787400"/>
            <a:ext cx="55403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95" dirty="0"/>
              <a:t> </a:t>
            </a:r>
            <a:r>
              <a:rPr sz="8400" spc="-484" dirty="0"/>
              <a:t>Shell</a:t>
            </a:r>
            <a:endParaRPr sz="8400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2582672"/>
            <a:ext cx="10747375" cy="451675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508000" indent="-495300">
              <a:lnSpc>
                <a:spcPct val="100000"/>
              </a:lnSpc>
              <a:spcBef>
                <a:spcPts val="176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480" dirty="0">
                <a:solidFill>
                  <a:srgbClr val="58596B"/>
                </a:solidFill>
                <a:latin typeface="Klaudia"/>
                <a:cs typeface="Klaudia"/>
              </a:rPr>
              <a:t>Easy </a:t>
            </a:r>
            <a:r>
              <a:rPr sz="3600" spc="-60" dirty="0">
                <a:solidFill>
                  <a:srgbClr val="58596B"/>
                </a:solidFill>
                <a:latin typeface="Klaudia"/>
                <a:cs typeface="Klaudia"/>
              </a:rPr>
              <a:t>to </a:t>
            </a:r>
            <a:r>
              <a:rPr sz="3600" spc="-175" dirty="0">
                <a:solidFill>
                  <a:srgbClr val="58596B"/>
                </a:solidFill>
                <a:latin typeface="Klaudia"/>
                <a:cs typeface="Klaudia"/>
              </a:rPr>
              <a:t>use </a:t>
            </a:r>
            <a:r>
              <a:rPr sz="3600" spc="-254" dirty="0">
                <a:solidFill>
                  <a:srgbClr val="58596B"/>
                </a:solidFill>
                <a:latin typeface="Klaudia"/>
                <a:cs typeface="Klaudia"/>
              </a:rPr>
              <a:t>command </a:t>
            </a:r>
            <a:r>
              <a:rPr sz="3600" spc="-75" dirty="0">
                <a:solidFill>
                  <a:srgbClr val="58596B"/>
                </a:solidFill>
                <a:latin typeface="Klaudia"/>
                <a:cs typeface="Klaudia"/>
              </a:rPr>
              <a:t>line</a:t>
            </a:r>
            <a:r>
              <a:rPr sz="3600" spc="-40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55" dirty="0">
                <a:solidFill>
                  <a:srgbClr val="58596B"/>
                </a:solidFill>
                <a:latin typeface="Klaudia"/>
                <a:cs typeface="Klaudia"/>
              </a:rPr>
              <a:t>interface.</a:t>
            </a:r>
            <a:endParaRPr sz="3600" dirty="0">
              <a:latin typeface="Klaudia"/>
              <a:cs typeface="Klaudia"/>
            </a:endParaRPr>
          </a:p>
          <a:p>
            <a:pPr marL="508000" indent="-495300">
              <a:lnSpc>
                <a:spcPct val="100000"/>
              </a:lnSpc>
              <a:spcBef>
                <a:spcPts val="298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145" dirty="0">
                <a:solidFill>
                  <a:srgbClr val="58596B"/>
                </a:solidFill>
                <a:latin typeface="Klaudia"/>
                <a:cs typeface="Klaudia"/>
              </a:rPr>
              <a:t>Create, </a:t>
            </a:r>
            <a:r>
              <a:rPr sz="3600" spc="-180" dirty="0">
                <a:solidFill>
                  <a:srgbClr val="58596B"/>
                </a:solidFill>
                <a:latin typeface="Klaudia"/>
                <a:cs typeface="Klaudia"/>
              </a:rPr>
              <a:t>copy, </a:t>
            </a:r>
            <a:r>
              <a:rPr sz="3600" spc="-185" dirty="0">
                <a:solidFill>
                  <a:srgbClr val="58596B"/>
                </a:solidFill>
                <a:latin typeface="Klaudia"/>
                <a:cs typeface="Klaudia"/>
              </a:rPr>
              <a:t>move, </a:t>
            </a:r>
            <a:r>
              <a:rPr sz="3600" spc="-170" dirty="0">
                <a:solidFill>
                  <a:srgbClr val="58596B"/>
                </a:solidFill>
                <a:latin typeface="Klaudia"/>
                <a:cs typeface="Klaudia"/>
              </a:rPr>
              <a:t>and </a:t>
            </a:r>
            <a:r>
              <a:rPr sz="3600" spc="-40" dirty="0">
                <a:solidFill>
                  <a:srgbClr val="58596B"/>
                </a:solidFill>
                <a:latin typeface="Klaudia"/>
                <a:cs typeface="Klaudia"/>
              </a:rPr>
              <a:t>delete</a:t>
            </a:r>
            <a:r>
              <a:rPr sz="3600" spc="-68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25" dirty="0">
                <a:solidFill>
                  <a:srgbClr val="58596B"/>
                </a:solidFill>
                <a:latin typeface="Klaudia"/>
                <a:cs typeface="Klaudia"/>
              </a:rPr>
              <a:t>files.</a:t>
            </a:r>
            <a:endParaRPr sz="3600" dirty="0">
              <a:latin typeface="Klaudia"/>
              <a:cs typeface="Klaudia"/>
            </a:endParaRPr>
          </a:p>
          <a:p>
            <a:pPr marL="508000" indent="-495300">
              <a:lnSpc>
                <a:spcPct val="100000"/>
              </a:lnSpc>
              <a:spcBef>
                <a:spcPts val="298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155" dirty="0">
                <a:solidFill>
                  <a:srgbClr val="58596B"/>
                </a:solidFill>
                <a:latin typeface="Klaudia"/>
                <a:cs typeface="Klaudia"/>
              </a:rPr>
              <a:t>Administrative </a:t>
            </a:r>
            <a:r>
              <a:rPr sz="3600" spc="-90" dirty="0">
                <a:solidFill>
                  <a:srgbClr val="58596B"/>
                </a:solidFill>
                <a:latin typeface="Klaudia"/>
                <a:cs typeface="Klaudia"/>
              </a:rPr>
              <a:t>duties </a:t>
            </a:r>
            <a:r>
              <a:rPr sz="3600" dirty="0">
                <a:solidFill>
                  <a:srgbClr val="58596B"/>
                </a:solidFill>
                <a:latin typeface="Klaudia"/>
                <a:cs typeface="Klaudia"/>
              </a:rPr>
              <a:t>- </a:t>
            </a:r>
            <a:r>
              <a:rPr sz="3600" spc="-165" dirty="0">
                <a:solidFill>
                  <a:srgbClr val="58596B"/>
                </a:solidFill>
                <a:latin typeface="Klaudia"/>
                <a:cs typeface="Klaudia"/>
              </a:rPr>
              <a:t>chmod, </a:t>
            </a:r>
            <a:r>
              <a:rPr sz="3600" spc="-285" dirty="0">
                <a:solidFill>
                  <a:srgbClr val="58596B"/>
                </a:solidFill>
                <a:latin typeface="Klaudia"/>
                <a:cs typeface="Klaudia"/>
              </a:rPr>
              <a:t>chown,</a:t>
            </a:r>
            <a:r>
              <a:rPr sz="3600" spc="-919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14" dirty="0">
                <a:solidFill>
                  <a:srgbClr val="58596B"/>
                </a:solidFill>
                <a:latin typeface="Klaudia"/>
                <a:cs typeface="Klaudia"/>
              </a:rPr>
              <a:t>chgrp.</a:t>
            </a:r>
            <a:endParaRPr sz="36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980"/>
              </a:spcBef>
              <a:buSzPct val="125000"/>
              <a:buChar char="•"/>
              <a:tabLst>
                <a:tab pos="507365" algn="l"/>
              </a:tabLst>
            </a:pPr>
            <a:r>
              <a:rPr sz="3600" spc="-260" dirty="0">
                <a:solidFill>
                  <a:srgbClr val="58596B"/>
                </a:solidFill>
                <a:latin typeface="Klaudia"/>
                <a:cs typeface="Klaudia"/>
              </a:rPr>
              <a:t>Set </a:t>
            </a:r>
            <a:r>
              <a:rPr sz="3600" spc="-125" dirty="0">
                <a:solidFill>
                  <a:srgbClr val="58596B"/>
                </a:solidFill>
                <a:latin typeface="Klaudia"/>
                <a:cs typeface="Klaudia"/>
              </a:rPr>
              <a:t>replication </a:t>
            </a:r>
            <a:r>
              <a:rPr sz="3600" spc="-254" dirty="0">
                <a:solidFill>
                  <a:srgbClr val="58596B"/>
                </a:solidFill>
                <a:latin typeface="Klaudia"/>
                <a:cs typeface="Klaudia"/>
              </a:rPr>
              <a:t>factor 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for </a:t>
            </a:r>
            <a:r>
              <a:rPr sz="3600" spc="-295" dirty="0">
                <a:solidFill>
                  <a:srgbClr val="58596B"/>
                </a:solidFill>
                <a:latin typeface="Klaudia"/>
                <a:cs typeface="Klaudia"/>
              </a:rPr>
              <a:t>a</a:t>
            </a:r>
            <a:r>
              <a:rPr sz="3600" spc="-38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00" dirty="0">
                <a:solidFill>
                  <a:srgbClr val="58596B"/>
                </a:solidFill>
                <a:latin typeface="Klaudia"/>
                <a:cs typeface="Klaudia"/>
              </a:rPr>
              <a:t>file.</a:t>
            </a:r>
            <a:endParaRPr sz="36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980"/>
              </a:spcBef>
              <a:buSzPct val="125000"/>
              <a:buChar char="•"/>
              <a:tabLst>
                <a:tab pos="507365" algn="l"/>
              </a:tabLst>
            </a:pPr>
            <a:r>
              <a:rPr sz="3600" spc="-90" dirty="0">
                <a:solidFill>
                  <a:srgbClr val="58596B"/>
                </a:solidFill>
                <a:latin typeface="Klaudia"/>
                <a:cs typeface="Klaudia"/>
              </a:rPr>
              <a:t>Head, </a:t>
            </a:r>
            <a:r>
              <a:rPr sz="3600" spc="-45" dirty="0">
                <a:solidFill>
                  <a:srgbClr val="58596B"/>
                </a:solidFill>
                <a:latin typeface="Klaudia"/>
                <a:cs typeface="Klaudia"/>
              </a:rPr>
              <a:t>tail, </a:t>
            </a:r>
            <a:r>
              <a:rPr sz="3600" spc="-170" dirty="0">
                <a:solidFill>
                  <a:srgbClr val="58596B"/>
                </a:solidFill>
                <a:latin typeface="Klaudia"/>
                <a:cs typeface="Klaudia"/>
              </a:rPr>
              <a:t>cat </a:t>
            </a:r>
            <a:r>
              <a:rPr sz="3600" spc="-60" dirty="0">
                <a:solidFill>
                  <a:srgbClr val="58596B"/>
                </a:solidFill>
                <a:latin typeface="Klaudia"/>
                <a:cs typeface="Klaudia"/>
              </a:rPr>
              <a:t>to 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view</a:t>
            </a:r>
            <a:r>
              <a:rPr sz="3600" spc="-994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25" dirty="0">
                <a:solidFill>
                  <a:srgbClr val="58596B"/>
                </a:solidFill>
                <a:latin typeface="Klaudia"/>
                <a:cs typeface="Klaudia"/>
              </a:rPr>
              <a:t>files.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522042" y="2932277"/>
            <a:ext cx="5946775" cy="38201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algn="ctr">
              <a:lnSpc>
                <a:spcPts val="9900"/>
              </a:lnSpc>
              <a:spcBef>
                <a:spcPts val="580"/>
              </a:spcBef>
            </a:pPr>
            <a:r>
              <a:rPr sz="8400" spc="-765" dirty="0">
                <a:solidFill>
                  <a:srgbClr val="914538"/>
                </a:solidFill>
                <a:latin typeface="Klaudia"/>
                <a:cs typeface="Klaudia"/>
              </a:rPr>
              <a:t>MapRed</a:t>
            </a:r>
            <a:r>
              <a:rPr sz="8400" spc="-705" dirty="0">
                <a:solidFill>
                  <a:srgbClr val="914538"/>
                </a:solidFill>
                <a:latin typeface="Klaudia"/>
                <a:cs typeface="Klaudia"/>
              </a:rPr>
              <a:t>u</a:t>
            </a:r>
            <a:r>
              <a:rPr sz="8400" spc="-315" dirty="0">
                <a:solidFill>
                  <a:srgbClr val="914538"/>
                </a:solidFill>
                <a:latin typeface="Klaudia"/>
                <a:cs typeface="Klaudia"/>
              </a:rPr>
              <a:t>ce  </a:t>
            </a:r>
            <a:r>
              <a:rPr sz="8400" spc="-245" dirty="0">
                <a:solidFill>
                  <a:srgbClr val="6F592F"/>
                </a:solidFill>
                <a:latin typeface="Klaudia"/>
                <a:cs typeface="Klaudia"/>
              </a:rPr>
              <a:t>in</a:t>
            </a:r>
            <a:endParaRPr sz="8400">
              <a:latin typeface="Klaudia"/>
              <a:cs typeface="Klaudia"/>
            </a:endParaRPr>
          </a:p>
          <a:p>
            <a:pPr marL="1270" algn="ctr">
              <a:lnSpc>
                <a:spcPts val="9600"/>
              </a:lnSpc>
            </a:pPr>
            <a:r>
              <a:rPr sz="8400" spc="-290" dirty="0">
                <a:solidFill>
                  <a:srgbClr val="914538"/>
                </a:solidFill>
                <a:latin typeface="Klaudia"/>
                <a:cs typeface="Klaudia"/>
              </a:rPr>
              <a:t>Hadoop</a:t>
            </a:r>
            <a:endParaRPr sz="8400">
              <a:latin typeface="Klaudia"/>
              <a:cs typeface="Klaud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25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7028" y="787400"/>
            <a:ext cx="94297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670" dirty="0"/>
              <a:t>MapReduce</a:t>
            </a:r>
            <a:r>
              <a:rPr sz="8400" spc="-680" dirty="0"/>
              <a:t> </a:t>
            </a:r>
            <a:r>
              <a:rPr sz="8400" spc="-605" dirty="0"/>
              <a:t>Basics</a:t>
            </a:r>
            <a:endParaRPr sz="8400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26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2582672"/>
            <a:ext cx="10314305" cy="468185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508000" indent="-495300">
              <a:lnSpc>
                <a:spcPct val="100000"/>
              </a:lnSpc>
              <a:spcBef>
                <a:spcPts val="176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100" dirty="0">
                <a:solidFill>
                  <a:srgbClr val="58596B"/>
                </a:solidFill>
                <a:latin typeface="Klaudia"/>
                <a:cs typeface="Klaudia"/>
              </a:rPr>
              <a:t>Logical </a:t>
            </a:r>
            <a:r>
              <a:rPr sz="3600" spc="-155" dirty="0">
                <a:solidFill>
                  <a:srgbClr val="58596B"/>
                </a:solidFill>
                <a:latin typeface="Klaudia"/>
                <a:cs typeface="Klaudia"/>
              </a:rPr>
              <a:t>functions: </a:t>
            </a:r>
            <a:r>
              <a:rPr sz="3600" spc="-325" dirty="0">
                <a:solidFill>
                  <a:srgbClr val="58596B"/>
                </a:solidFill>
                <a:latin typeface="Klaudia"/>
                <a:cs typeface="Klaudia"/>
              </a:rPr>
              <a:t>Mappers </a:t>
            </a:r>
            <a:r>
              <a:rPr sz="3600" spc="-170" dirty="0">
                <a:solidFill>
                  <a:srgbClr val="58596B"/>
                </a:solidFill>
                <a:latin typeface="Klaudia"/>
                <a:cs typeface="Klaudia"/>
              </a:rPr>
              <a:t>and</a:t>
            </a:r>
            <a:r>
              <a:rPr sz="3600" spc="-50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65" dirty="0">
                <a:solidFill>
                  <a:srgbClr val="58596B"/>
                </a:solidFill>
                <a:latin typeface="Klaudia"/>
                <a:cs typeface="Klaudia"/>
              </a:rPr>
              <a:t>Reducers.</a:t>
            </a:r>
            <a:endParaRPr sz="3600" dirty="0">
              <a:latin typeface="Klaudia"/>
              <a:cs typeface="Klaudia"/>
            </a:endParaRPr>
          </a:p>
          <a:p>
            <a:pPr marL="508000" marR="5080" indent="-495300">
              <a:lnSpc>
                <a:spcPts val="4300"/>
              </a:lnSpc>
              <a:spcBef>
                <a:spcPts val="314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155" dirty="0">
                <a:solidFill>
                  <a:srgbClr val="58596B"/>
                </a:solidFill>
                <a:latin typeface="Klaudia"/>
                <a:cs typeface="Klaudia"/>
              </a:rPr>
              <a:t>Developers </a:t>
            </a:r>
            <a:r>
              <a:rPr sz="3600" spc="-280" dirty="0">
                <a:solidFill>
                  <a:srgbClr val="58596B"/>
                </a:solidFill>
                <a:latin typeface="Klaudia"/>
                <a:cs typeface="Klaudia"/>
              </a:rPr>
              <a:t>write </a:t>
            </a:r>
            <a:r>
              <a:rPr sz="3600" spc="-254" dirty="0">
                <a:solidFill>
                  <a:srgbClr val="58596B"/>
                </a:solidFill>
                <a:latin typeface="Klaudia"/>
                <a:cs typeface="Klaudia"/>
              </a:rPr>
              <a:t>map </a:t>
            </a:r>
            <a:r>
              <a:rPr sz="3600" spc="-170" dirty="0">
                <a:solidFill>
                  <a:srgbClr val="58596B"/>
                </a:solidFill>
                <a:latin typeface="Klaudia"/>
                <a:cs typeface="Klaudia"/>
              </a:rPr>
              <a:t>and </a:t>
            </a:r>
            <a:r>
              <a:rPr sz="3600" spc="-160" dirty="0">
                <a:solidFill>
                  <a:srgbClr val="58596B"/>
                </a:solidFill>
                <a:latin typeface="Klaudia"/>
                <a:cs typeface="Klaudia"/>
              </a:rPr>
              <a:t>reduce</a:t>
            </a:r>
            <a:r>
              <a:rPr sz="3600" spc="-50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65" dirty="0">
                <a:solidFill>
                  <a:srgbClr val="58596B"/>
                </a:solidFill>
                <a:latin typeface="Klaudia"/>
                <a:cs typeface="Klaudia"/>
              </a:rPr>
              <a:t>functions,  </a:t>
            </a:r>
            <a:r>
              <a:rPr sz="3600" spc="-114" dirty="0">
                <a:solidFill>
                  <a:srgbClr val="58596B"/>
                </a:solidFill>
                <a:latin typeface="Klaudia"/>
                <a:cs typeface="Klaudia"/>
              </a:rPr>
              <a:t>then </a:t>
            </a:r>
            <a:r>
              <a:rPr sz="3600" spc="-150" dirty="0">
                <a:solidFill>
                  <a:srgbClr val="58596B"/>
                </a:solidFill>
                <a:latin typeface="Klaudia"/>
                <a:cs typeface="Klaudia"/>
              </a:rPr>
              <a:t>submit </a:t>
            </a:r>
            <a:r>
              <a:rPr sz="3600" spc="-295" dirty="0">
                <a:solidFill>
                  <a:srgbClr val="58596B"/>
                </a:solidFill>
                <a:latin typeface="Klaudia"/>
                <a:cs typeface="Klaudia"/>
              </a:rPr>
              <a:t>a </a:t>
            </a: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jar </a:t>
            </a:r>
            <a:r>
              <a:rPr sz="3600" spc="-60" dirty="0">
                <a:solidFill>
                  <a:srgbClr val="58596B"/>
                </a:solidFill>
                <a:latin typeface="Klaudia"/>
                <a:cs typeface="Klaudia"/>
              </a:rPr>
              <a:t>to </a:t>
            </a:r>
            <a:r>
              <a:rPr sz="3600" spc="-85" dirty="0">
                <a:solidFill>
                  <a:srgbClr val="58596B"/>
                </a:solidFill>
                <a:latin typeface="Klaudia"/>
                <a:cs typeface="Klaudia"/>
              </a:rPr>
              <a:t>the </a:t>
            </a:r>
            <a:r>
              <a:rPr sz="3600" spc="-125" dirty="0">
                <a:solidFill>
                  <a:srgbClr val="58596B"/>
                </a:solidFill>
                <a:latin typeface="Klaudia"/>
                <a:cs typeface="Klaudia"/>
              </a:rPr>
              <a:t>Hadoop</a:t>
            </a:r>
            <a:r>
              <a:rPr sz="3600" spc="-98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20" dirty="0">
                <a:solidFill>
                  <a:srgbClr val="58596B"/>
                </a:solidFill>
                <a:latin typeface="Klaudia"/>
                <a:cs typeface="Klaudia"/>
              </a:rPr>
              <a:t>cluster.</a:t>
            </a:r>
            <a:endParaRPr sz="3600" dirty="0">
              <a:latin typeface="Klaudia"/>
              <a:cs typeface="Klaudia"/>
            </a:endParaRPr>
          </a:p>
          <a:p>
            <a:pPr marL="508000" marR="567055" indent="-495300">
              <a:lnSpc>
                <a:spcPts val="4300"/>
              </a:lnSpc>
              <a:spcBef>
                <a:spcPts val="300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125" dirty="0">
                <a:solidFill>
                  <a:srgbClr val="58596B"/>
                </a:solidFill>
                <a:latin typeface="Klaudia"/>
                <a:cs typeface="Klaudia"/>
              </a:rPr>
              <a:t>Hadoop </a:t>
            </a:r>
            <a:r>
              <a:rPr sz="3600" spc="-150" dirty="0">
                <a:solidFill>
                  <a:srgbClr val="58596B"/>
                </a:solidFill>
                <a:latin typeface="Klaudia"/>
                <a:cs typeface="Klaudia"/>
              </a:rPr>
              <a:t>handles </a:t>
            </a:r>
            <a:r>
              <a:rPr sz="3600" spc="-90" dirty="0">
                <a:solidFill>
                  <a:srgbClr val="58596B"/>
                </a:solidFill>
                <a:latin typeface="Klaudia"/>
                <a:cs typeface="Klaudia"/>
              </a:rPr>
              <a:t>distributing </a:t>
            </a:r>
            <a:r>
              <a:rPr sz="3600" spc="-85" dirty="0">
                <a:solidFill>
                  <a:srgbClr val="58596B"/>
                </a:solidFill>
                <a:latin typeface="Klaudia"/>
                <a:cs typeface="Klaudia"/>
              </a:rPr>
              <a:t>the </a:t>
            </a:r>
            <a:r>
              <a:rPr sz="3600" spc="-525" dirty="0">
                <a:solidFill>
                  <a:srgbClr val="58596B"/>
                </a:solidFill>
                <a:latin typeface="Klaudia"/>
                <a:cs typeface="Klaudia"/>
              </a:rPr>
              <a:t>Map</a:t>
            </a:r>
            <a:r>
              <a:rPr sz="3600" spc="-91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70" dirty="0">
                <a:solidFill>
                  <a:srgbClr val="58596B"/>
                </a:solidFill>
                <a:latin typeface="Klaudia"/>
                <a:cs typeface="Klaudia"/>
              </a:rPr>
              <a:t>and  Reduce </a:t>
            </a:r>
            <a:r>
              <a:rPr sz="3600" spc="-210" dirty="0">
                <a:solidFill>
                  <a:srgbClr val="58596B"/>
                </a:solidFill>
                <a:latin typeface="Klaudia"/>
                <a:cs typeface="Klaudia"/>
              </a:rPr>
              <a:t>tasks </a:t>
            </a:r>
            <a:r>
              <a:rPr sz="3600" spc="-260" dirty="0">
                <a:solidFill>
                  <a:srgbClr val="58596B"/>
                </a:solidFill>
                <a:latin typeface="Klaudia"/>
                <a:cs typeface="Klaudia"/>
              </a:rPr>
              <a:t>across </a:t>
            </a:r>
            <a:r>
              <a:rPr sz="3600" spc="-85" dirty="0">
                <a:solidFill>
                  <a:srgbClr val="58596B"/>
                </a:solidFill>
                <a:latin typeface="Klaudia"/>
                <a:cs typeface="Klaudia"/>
              </a:rPr>
              <a:t>the</a:t>
            </a:r>
            <a:r>
              <a:rPr sz="3600" spc="-44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20" dirty="0">
                <a:solidFill>
                  <a:srgbClr val="58596B"/>
                </a:solidFill>
                <a:latin typeface="Klaudia"/>
                <a:cs typeface="Klaudia"/>
              </a:rPr>
              <a:t>cluster.</a:t>
            </a:r>
            <a:endParaRPr sz="3600" dirty="0">
              <a:latin typeface="Klaudia"/>
              <a:cs typeface="Klaudia"/>
            </a:endParaRPr>
          </a:p>
          <a:p>
            <a:pPr marL="508000" indent="-495300">
              <a:lnSpc>
                <a:spcPct val="100000"/>
              </a:lnSpc>
              <a:spcBef>
                <a:spcPts val="284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165" dirty="0">
                <a:solidFill>
                  <a:srgbClr val="58596B"/>
                </a:solidFill>
                <a:latin typeface="Klaudia"/>
                <a:cs typeface="Klaudia"/>
              </a:rPr>
              <a:t>Typically </a:t>
            </a:r>
            <a:r>
              <a:rPr sz="3600" spc="-145" dirty="0">
                <a:solidFill>
                  <a:srgbClr val="58596B"/>
                </a:solidFill>
                <a:latin typeface="Klaudia"/>
                <a:cs typeface="Klaudia"/>
              </a:rPr>
              <a:t>batch</a:t>
            </a:r>
            <a:r>
              <a:rPr sz="3600" spc="-38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80" dirty="0">
                <a:solidFill>
                  <a:srgbClr val="58596B"/>
                </a:solidFill>
                <a:latin typeface="Klaudia"/>
                <a:cs typeface="Klaudia"/>
              </a:rPr>
              <a:t>oriented.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6240" y="3554577"/>
            <a:ext cx="5440680" cy="25628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693420">
              <a:lnSpc>
                <a:spcPts val="9900"/>
              </a:lnSpc>
              <a:spcBef>
                <a:spcPts val="580"/>
              </a:spcBef>
            </a:pPr>
            <a:r>
              <a:rPr sz="8400" spc="-290" dirty="0">
                <a:solidFill>
                  <a:srgbClr val="6F592F"/>
                </a:solidFill>
              </a:rPr>
              <a:t>Hadoop  </a:t>
            </a:r>
            <a:r>
              <a:rPr sz="8400" spc="-1240" dirty="0">
                <a:solidFill>
                  <a:srgbClr val="6F592F"/>
                </a:solidFill>
              </a:rPr>
              <a:t>Ec</a:t>
            </a:r>
            <a:r>
              <a:rPr sz="8400" spc="-355" dirty="0">
                <a:solidFill>
                  <a:srgbClr val="6F592F"/>
                </a:solidFill>
              </a:rPr>
              <a:t>o</a:t>
            </a:r>
            <a:r>
              <a:rPr sz="8400" spc="-585" dirty="0">
                <a:solidFill>
                  <a:srgbClr val="6F592F"/>
                </a:solidFill>
              </a:rPr>
              <a:t>s</a:t>
            </a:r>
            <a:r>
              <a:rPr sz="8400" spc="-1280" dirty="0">
                <a:solidFill>
                  <a:srgbClr val="6F592F"/>
                </a:solidFill>
              </a:rPr>
              <a:t>y</a:t>
            </a:r>
            <a:r>
              <a:rPr sz="8400" spc="-585" dirty="0">
                <a:solidFill>
                  <a:srgbClr val="6F592F"/>
                </a:solidFill>
              </a:rPr>
              <a:t>s</a:t>
            </a:r>
            <a:r>
              <a:rPr sz="8400" spc="-40" dirty="0">
                <a:solidFill>
                  <a:srgbClr val="6F592F"/>
                </a:solidFill>
              </a:rPr>
              <a:t>t</a:t>
            </a:r>
            <a:r>
              <a:rPr sz="8400" spc="-60" dirty="0">
                <a:solidFill>
                  <a:srgbClr val="6F592F"/>
                </a:solidFill>
              </a:rPr>
              <a:t>e</a:t>
            </a:r>
            <a:r>
              <a:rPr sz="8400" spc="-1035" dirty="0">
                <a:solidFill>
                  <a:srgbClr val="6F592F"/>
                </a:solidFill>
              </a:rPr>
              <a:t>m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10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410" y="254000"/>
            <a:ext cx="5664835" cy="24384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28320" marR="5080" indent="-516255">
              <a:lnSpc>
                <a:spcPts val="9400"/>
              </a:lnSpc>
              <a:spcBef>
                <a:spcPts val="580"/>
              </a:spcBef>
            </a:pPr>
            <a:r>
              <a:rPr spc="-725" dirty="0"/>
              <a:t>MapRed</a:t>
            </a:r>
            <a:r>
              <a:rPr spc="-670" dirty="0"/>
              <a:t>u</a:t>
            </a:r>
            <a:r>
              <a:rPr spc="-300" dirty="0"/>
              <a:t>ce  </a:t>
            </a:r>
            <a:r>
              <a:rPr spc="-509" dirty="0"/>
              <a:t>Daemons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27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2582672"/>
            <a:ext cx="10117455" cy="506285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60"/>
              </a:spcBef>
              <a:buClr>
                <a:srgbClr val="5E5E5E"/>
              </a:buClr>
              <a:buSzPct val="122222"/>
              <a:buFont typeface="Arial"/>
              <a:buChar char="•"/>
              <a:tabLst>
                <a:tab pos="299085" algn="l"/>
              </a:tabLst>
            </a:pPr>
            <a:r>
              <a:rPr sz="3600" spc="-254" dirty="0">
                <a:solidFill>
                  <a:srgbClr val="914538"/>
                </a:solidFill>
                <a:latin typeface="Klaudia"/>
                <a:cs typeface="Klaudia"/>
              </a:rPr>
              <a:t>JobTracker</a:t>
            </a:r>
            <a:r>
              <a:rPr sz="3600" spc="-275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355" dirty="0">
                <a:solidFill>
                  <a:srgbClr val="58596B"/>
                </a:solidFill>
                <a:latin typeface="Klaudia"/>
                <a:cs typeface="Klaudia"/>
              </a:rPr>
              <a:t>(Master)</a:t>
            </a:r>
            <a:endParaRPr sz="3600" dirty="0">
              <a:latin typeface="Klaudia"/>
              <a:cs typeface="Klaudia"/>
            </a:endParaRPr>
          </a:p>
          <a:p>
            <a:pPr marL="838200" marR="5080" lvl="1" indent="-508000">
              <a:lnSpc>
                <a:spcPct val="95600"/>
              </a:lnSpc>
              <a:spcBef>
                <a:spcPts val="2140"/>
              </a:spcBef>
              <a:buClr>
                <a:srgbClr val="5E5E5E"/>
              </a:buClr>
              <a:buSzPct val="125000"/>
              <a:buChar char="-"/>
              <a:tabLst>
                <a:tab pos="838200" algn="l"/>
              </a:tabLst>
            </a:pPr>
            <a:r>
              <a:rPr sz="3600" spc="-345" dirty="0">
                <a:solidFill>
                  <a:srgbClr val="914538"/>
                </a:solidFill>
                <a:latin typeface="Klaudia"/>
                <a:cs typeface="Klaudia"/>
              </a:rPr>
              <a:t>Manages </a:t>
            </a:r>
            <a:r>
              <a:rPr sz="3600" spc="-290" dirty="0">
                <a:solidFill>
                  <a:srgbClr val="58596B"/>
                </a:solidFill>
                <a:latin typeface="Klaudia"/>
                <a:cs typeface="Klaudia"/>
              </a:rPr>
              <a:t>MapReduce </a:t>
            </a:r>
            <a:r>
              <a:rPr sz="3600" spc="-65" dirty="0">
                <a:solidFill>
                  <a:srgbClr val="58596B"/>
                </a:solidFill>
                <a:latin typeface="Klaudia"/>
                <a:cs typeface="Klaudia"/>
              </a:rPr>
              <a:t>jobs, </a:t>
            </a:r>
            <a:r>
              <a:rPr sz="3600" spc="-105" dirty="0">
                <a:solidFill>
                  <a:srgbClr val="58596B"/>
                </a:solidFill>
                <a:latin typeface="Klaudia"/>
                <a:cs typeface="Klaudia"/>
              </a:rPr>
              <a:t>giving </a:t>
            </a:r>
            <a:r>
              <a:rPr sz="3600" spc="-210" dirty="0">
                <a:solidFill>
                  <a:srgbClr val="58596B"/>
                </a:solidFill>
                <a:latin typeface="Klaudia"/>
                <a:cs typeface="Klaudia"/>
              </a:rPr>
              <a:t>tasks</a:t>
            </a:r>
            <a:r>
              <a:rPr sz="3600" spc="-5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65" dirty="0">
                <a:solidFill>
                  <a:srgbClr val="58596B"/>
                </a:solidFill>
                <a:latin typeface="Klaudia"/>
                <a:cs typeface="Klaudia"/>
              </a:rPr>
              <a:t>to  </a:t>
            </a: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different </a:t>
            </a:r>
            <a:r>
              <a:rPr sz="3600" spc="-105" dirty="0">
                <a:solidFill>
                  <a:srgbClr val="58596B"/>
                </a:solidFill>
                <a:latin typeface="Klaudia"/>
                <a:cs typeface="Klaudia"/>
              </a:rPr>
              <a:t>nodes, </a:t>
            </a:r>
            <a:r>
              <a:rPr sz="3600" spc="-190" dirty="0">
                <a:solidFill>
                  <a:srgbClr val="58596B"/>
                </a:solidFill>
                <a:latin typeface="Klaudia"/>
                <a:cs typeface="Klaudia"/>
              </a:rPr>
              <a:t>managing </a:t>
            </a:r>
            <a:r>
              <a:rPr sz="3600" spc="-200" dirty="0">
                <a:solidFill>
                  <a:srgbClr val="58596B"/>
                </a:solidFill>
                <a:latin typeface="Klaudia"/>
                <a:cs typeface="Klaudia"/>
              </a:rPr>
              <a:t>task</a:t>
            </a:r>
            <a:r>
              <a:rPr sz="3600" spc="-58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210" dirty="0">
                <a:solidFill>
                  <a:srgbClr val="58596B"/>
                </a:solidFill>
                <a:latin typeface="Klaudia"/>
                <a:cs typeface="Klaudia"/>
              </a:rPr>
              <a:t>failure</a:t>
            </a:r>
            <a:endParaRPr sz="3600" dirty="0">
              <a:latin typeface="Klaudia"/>
              <a:cs typeface="Klaudia"/>
            </a:endParaRPr>
          </a:p>
          <a:p>
            <a:pPr marL="299085" indent="-286385">
              <a:lnSpc>
                <a:spcPct val="100000"/>
              </a:lnSpc>
              <a:spcBef>
                <a:spcPts val="2080"/>
              </a:spcBef>
              <a:buClr>
                <a:srgbClr val="5E5E5E"/>
              </a:buClr>
              <a:buSzPct val="122222"/>
              <a:buFont typeface="Arial"/>
              <a:buChar char="•"/>
              <a:tabLst>
                <a:tab pos="299085" algn="l"/>
              </a:tabLst>
            </a:pPr>
            <a:r>
              <a:rPr sz="3600" spc="-180" dirty="0">
                <a:solidFill>
                  <a:srgbClr val="914538"/>
                </a:solidFill>
                <a:latin typeface="Klaudia"/>
                <a:cs typeface="Klaudia"/>
              </a:rPr>
              <a:t>TaskTracker</a:t>
            </a:r>
            <a:r>
              <a:rPr sz="3600" spc="-265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300" dirty="0">
                <a:solidFill>
                  <a:srgbClr val="58596B"/>
                </a:solidFill>
                <a:latin typeface="Klaudia"/>
                <a:cs typeface="Klaudia"/>
              </a:rPr>
              <a:t>(Slave)</a:t>
            </a:r>
            <a:endParaRPr sz="3600" dirty="0">
              <a:latin typeface="Klaudia"/>
              <a:cs typeface="Klaudia"/>
            </a:endParaRPr>
          </a:p>
          <a:p>
            <a:pPr marL="838200" lvl="1" indent="-508000">
              <a:lnSpc>
                <a:spcPct val="100000"/>
              </a:lnSpc>
              <a:spcBef>
                <a:spcPts val="1900"/>
              </a:spcBef>
              <a:buClr>
                <a:srgbClr val="5E5E5E"/>
              </a:buClr>
              <a:buSzPct val="125000"/>
              <a:buChar char="-"/>
              <a:tabLst>
                <a:tab pos="838200" algn="l"/>
              </a:tabLst>
            </a:pPr>
            <a:r>
              <a:rPr sz="3600" spc="-190" dirty="0">
                <a:solidFill>
                  <a:srgbClr val="914538"/>
                </a:solidFill>
                <a:latin typeface="Klaudia"/>
                <a:cs typeface="Klaudia"/>
              </a:rPr>
              <a:t>Creates </a:t>
            </a:r>
            <a:r>
              <a:rPr sz="3600" spc="-110" dirty="0">
                <a:solidFill>
                  <a:srgbClr val="58596B"/>
                </a:solidFill>
                <a:latin typeface="Klaudia"/>
                <a:cs typeface="Klaudia"/>
              </a:rPr>
              <a:t>individual </a:t>
            </a:r>
            <a:r>
              <a:rPr sz="3600" spc="-254" dirty="0">
                <a:solidFill>
                  <a:srgbClr val="58596B"/>
                </a:solidFill>
                <a:latin typeface="Klaudia"/>
                <a:cs typeface="Klaudia"/>
              </a:rPr>
              <a:t>map </a:t>
            </a:r>
            <a:r>
              <a:rPr sz="3600" spc="-170" dirty="0">
                <a:solidFill>
                  <a:srgbClr val="58596B"/>
                </a:solidFill>
                <a:latin typeface="Klaudia"/>
                <a:cs typeface="Klaudia"/>
              </a:rPr>
              <a:t>and </a:t>
            </a:r>
            <a:r>
              <a:rPr sz="3600" spc="-160" dirty="0">
                <a:solidFill>
                  <a:srgbClr val="58596B"/>
                </a:solidFill>
                <a:latin typeface="Klaudia"/>
                <a:cs typeface="Klaudia"/>
              </a:rPr>
              <a:t>reduce</a:t>
            </a:r>
            <a:r>
              <a:rPr sz="3600" spc="-6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210" dirty="0">
                <a:solidFill>
                  <a:srgbClr val="914538"/>
                </a:solidFill>
                <a:latin typeface="Klaudia"/>
                <a:cs typeface="Klaudia"/>
              </a:rPr>
              <a:t>tasks</a:t>
            </a:r>
            <a:endParaRPr sz="3600" dirty="0">
              <a:latin typeface="Klaudia"/>
              <a:cs typeface="Klaudia"/>
            </a:endParaRPr>
          </a:p>
          <a:p>
            <a:pPr marL="838200" lvl="1" indent="-508000">
              <a:lnSpc>
                <a:spcPct val="100000"/>
              </a:lnSpc>
              <a:spcBef>
                <a:spcPts val="1900"/>
              </a:spcBef>
              <a:buClr>
                <a:srgbClr val="5E5E5E"/>
              </a:buClr>
              <a:buSzPct val="125000"/>
              <a:buChar char="-"/>
              <a:tabLst>
                <a:tab pos="838200" algn="l"/>
              </a:tabLst>
            </a:pPr>
            <a:r>
              <a:rPr sz="3600" spc="-175" dirty="0">
                <a:solidFill>
                  <a:srgbClr val="914538"/>
                </a:solidFill>
                <a:latin typeface="Klaudia"/>
                <a:cs typeface="Klaudia"/>
              </a:rPr>
              <a:t>Reports </a:t>
            </a:r>
            <a:r>
              <a:rPr sz="3600" spc="-200" dirty="0">
                <a:solidFill>
                  <a:srgbClr val="58596B"/>
                </a:solidFill>
                <a:latin typeface="Klaudia"/>
                <a:cs typeface="Klaudia"/>
              </a:rPr>
              <a:t>task </a:t>
            </a:r>
            <a:r>
              <a:rPr sz="3600" spc="-155" dirty="0">
                <a:solidFill>
                  <a:srgbClr val="58596B"/>
                </a:solidFill>
                <a:latin typeface="Klaudia"/>
                <a:cs typeface="Klaudia"/>
              </a:rPr>
              <a:t>status </a:t>
            </a:r>
            <a:r>
              <a:rPr sz="3600" spc="-60" dirty="0">
                <a:solidFill>
                  <a:srgbClr val="58596B"/>
                </a:solidFill>
                <a:latin typeface="Klaudia"/>
                <a:cs typeface="Klaudia"/>
              </a:rPr>
              <a:t>to</a:t>
            </a:r>
            <a:r>
              <a:rPr sz="3600" spc="-57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254" dirty="0">
                <a:solidFill>
                  <a:srgbClr val="58596B"/>
                </a:solidFill>
                <a:latin typeface="Klaudia"/>
                <a:cs typeface="Klaudia"/>
              </a:rPr>
              <a:t>JobTracker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4403" y="254000"/>
            <a:ext cx="7256780" cy="25628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614170" marR="5080" indent="-1602105">
              <a:lnSpc>
                <a:spcPts val="9900"/>
              </a:lnSpc>
              <a:spcBef>
                <a:spcPts val="580"/>
              </a:spcBef>
            </a:pPr>
            <a:r>
              <a:rPr sz="8400" spc="-670" dirty="0">
                <a:solidFill>
                  <a:srgbClr val="914538"/>
                </a:solidFill>
                <a:latin typeface="Klaudia"/>
                <a:cs typeface="Klaudia"/>
              </a:rPr>
              <a:t>MapReduce </a:t>
            </a:r>
            <a:r>
              <a:rPr sz="8400" spc="-245" dirty="0">
                <a:solidFill>
                  <a:srgbClr val="676970"/>
                </a:solidFill>
                <a:latin typeface="Klaudia"/>
                <a:cs typeface="Klaudia"/>
              </a:rPr>
              <a:t>in  </a:t>
            </a:r>
            <a:r>
              <a:rPr sz="8400" spc="-290" dirty="0">
                <a:solidFill>
                  <a:srgbClr val="676970"/>
                </a:solidFill>
                <a:latin typeface="Klaudia"/>
                <a:cs typeface="Klaudia"/>
              </a:rPr>
              <a:t>Hadoop</a:t>
            </a:r>
            <a:endParaRPr sz="8400">
              <a:latin typeface="Klaudia"/>
              <a:cs typeface="Klaud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9343" y="3860800"/>
            <a:ext cx="9586595" cy="28803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065" marR="5080" algn="ctr">
              <a:lnSpc>
                <a:spcPts val="7400"/>
              </a:lnSpc>
              <a:spcBef>
                <a:spcPts val="580"/>
              </a:spcBef>
              <a:tabLst>
                <a:tab pos="1722755" algn="l"/>
                <a:tab pos="2669540" algn="l"/>
                <a:tab pos="5913755" algn="l"/>
              </a:tabLst>
            </a:pPr>
            <a:r>
              <a:rPr sz="6400" spc="-430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6400" spc="-75" dirty="0">
                <a:solidFill>
                  <a:srgbClr val="666666"/>
                </a:solidFill>
                <a:latin typeface="Arial"/>
                <a:cs typeface="Arial"/>
              </a:rPr>
              <a:t>et</a:t>
            </a:r>
            <a:r>
              <a:rPr sz="6400" spc="-535" dirty="0">
                <a:solidFill>
                  <a:srgbClr val="666666"/>
                </a:solidFill>
                <a:latin typeface="Arial"/>
                <a:cs typeface="Arial"/>
              </a:rPr>
              <a:t>’</a:t>
            </a:r>
            <a:r>
              <a:rPr sz="6400" spc="-74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6400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sz="6400" spc="-25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6400" spc="-30" dirty="0">
                <a:solidFill>
                  <a:srgbClr val="666666"/>
                </a:solidFill>
                <a:latin typeface="Arial"/>
                <a:cs typeface="Arial"/>
              </a:rPr>
              <a:t>oo</a:t>
            </a:r>
            <a:r>
              <a:rPr sz="6400" spc="-135" dirty="0">
                <a:solidFill>
                  <a:srgbClr val="666666"/>
                </a:solidFill>
                <a:latin typeface="Arial"/>
                <a:cs typeface="Arial"/>
              </a:rPr>
              <a:t>k</a:t>
            </a:r>
            <a:r>
              <a:rPr sz="6400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spc="-830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6400" spc="350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6400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spc="-195" dirty="0">
                <a:solidFill>
                  <a:srgbClr val="666666"/>
                </a:solidFill>
                <a:latin typeface="Arial"/>
                <a:cs typeface="Arial"/>
              </a:rPr>
              <a:t>h</a:t>
            </a:r>
            <a:r>
              <a:rPr sz="6400" spc="-26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6400" spc="-20" dirty="0">
                <a:solidFill>
                  <a:srgbClr val="666666"/>
                </a:solidFill>
                <a:latin typeface="Arial"/>
                <a:cs typeface="Arial"/>
              </a:rPr>
              <a:t>w</a:t>
            </a:r>
            <a:r>
              <a:rPr sz="6400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sz="6400" i="1" spc="-345" dirty="0">
                <a:solidFill>
                  <a:srgbClr val="914538"/>
                </a:solidFill>
                <a:latin typeface="Arial"/>
                <a:cs typeface="Arial"/>
              </a:rPr>
              <a:t>Ma</a:t>
            </a:r>
            <a:r>
              <a:rPr sz="6400" i="1" spc="-430" dirty="0">
                <a:solidFill>
                  <a:srgbClr val="914538"/>
                </a:solidFill>
                <a:latin typeface="Arial"/>
                <a:cs typeface="Arial"/>
              </a:rPr>
              <a:t>p</a:t>
            </a:r>
            <a:r>
              <a:rPr sz="6400" i="1" spc="-1225" dirty="0">
                <a:solidFill>
                  <a:srgbClr val="914538"/>
                </a:solidFill>
                <a:latin typeface="Arial"/>
                <a:cs typeface="Arial"/>
              </a:rPr>
              <a:t>R</a:t>
            </a:r>
            <a:r>
              <a:rPr sz="6400" i="1" spc="-660" dirty="0">
                <a:solidFill>
                  <a:srgbClr val="914538"/>
                </a:solidFill>
                <a:latin typeface="Arial"/>
                <a:cs typeface="Arial"/>
              </a:rPr>
              <a:t>ed</a:t>
            </a:r>
            <a:r>
              <a:rPr sz="6400" i="1" spc="-565" dirty="0">
                <a:solidFill>
                  <a:srgbClr val="914538"/>
                </a:solidFill>
                <a:latin typeface="Arial"/>
                <a:cs typeface="Arial"/>
              </a:rPr>
              <a:t>u</a:t>
            </a:r>
            <a:r>
              <a:rPr sz="6400" i="1" spc="-740" dirty="0">
                <a:solidFill>
                  <a:srgbClr val="914538"/>
                </a:solidFill>
                <a:latin typeface="Arial"/>
                <a:cs typeface="Arial"/>
              </a:rPr>
              <a:t>c</a:t>
            </a:r>
            <a:r>
              <a:rPr sz="6400" i="1" spc="-570" dirty="0">
                <a:solidFill>
                  <a:srgbClr val="914538"/>
                </a:solidFill>
                <a:latin typeface="Arial"/>
                <a:cs typeface="Arial"/>
              </a:rPr>
              <a:t>e </a:t>
            </a:r>
            <a:r>
              <a:rPr sz="6400" i="1" spc="-380" dirty="0">
                <a:solidFill>
                  <a:srgbClr val="914538"/>
                </a:solidFill>
                <a:latin typeface="Arial"/>
                <a:cs typeface="Arial"/>
              </a:rPr>
              <a:t> </a:t>
            </a:r>
            <a:r>
              <a:rPr sz="6400" spc="-325" dirty="0">
                <a:solidFill>
                  <a:srgbClr val="666666"/>
                </a:solidFill>
                <a:latin typeface="Arial"/>
                <a:cs typeface="Arial"/>
              </a:rPr>
              <a:t>actually	</a:t>
            </a:r>
            <a:r>
              <a:rPr sz="6400" spc="-130" dirty="0">
                <a:solidFill>
                  <a:srgbClr val="666666"/>
                </a:solidFill>
                <a:latin typeface="Arial"/>
                <a:cs typeface="Arial"/>
              </a:rPr>
              <a:t>works </a:t>
            </a:r>
            <a:r>
              <a:rPr sz="6400" spc="-195" dirty="0">
                <a:solidFill>
                  <a:srgbClr val="666666"/>
                </a:solidFill>
                <a:latin typeface="Arial"/>
                <a:cs typeface="Arial"/>
              </a:rPr>
              <a:t>in </a:t>
            </a:r>
            <a:r>
              <a:rPr sz="6400" i="1" spc="-500" dirty="0">
                <a:solidFill>
                  <a:srgbClr val="914538"/>
                </a:solidFill>
                <a:latin typeface="Arial"/>
                <a:cs typeface="Arial"/>
              </a:rPr>
              <a:t>Hadoop</a:t>
            </a:r>
            <a:r>
              <a:rPr sz="6400" spc="-500" dirty="0">
                <a:solidFill>
                  <a:srgbClr val="666666"/>
                </a:solidFill>
                <a:latin typeface="Arial"/>
                <a:cs typeface="Arial"/>
              </a:rPr>
              <a:t>,  </a:t>
            </a:r>
            <a:r>
              <a:rPr sz="6400" spc="-465" dirty="0">
                <a:solidFill>
                  <a:srgbClr val="666666"/>
                </a:solidFill>
                <a:latin typeface="Arial"/>
                <a:cs typeface="Arial"/>
              </a:rPr>
              <a:t>using</a:t>
            </a:r>
            <a:r>
              <a:rPr sz="64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i="1" spc="-540" dirty="0">
                <a:solidFill>
                  <a:srgbClr val="914538"/>
                </a:solidFill>
                <a:latin typeface="Arial"/>
                <a:cs typeface="Arial"/>
              </a:rPr>
              <a:t>WordCount</a:t>
            </a:r>
            <a:r>
              <a:rPr sz="6400" spc="-54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6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1054080" y="9004124"/>
            <a:ext cx="1089963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" name="object 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DD3D70-32FF-40E2-939D-CC0125C62575}"/>
              </a:ext>
            </a:extLst>
          </p:cNvPr>
          <p:cNvGrpSpPr/>
          <p:nvPr/>
        </p:nvGrpSpPr>
        <p:grpSpPr>
          <a:xfrm>
            <a:off x="865919" y="965200"/>
            <a:ext cx="11592008" cy="8305800"/>
            <a:chOff x="865919" y="965200"/>
            <a:chExt cx="11592008" cy="8305800"/>
          </a:xfrm>
        </p:grpSpPr>
        <p:pic>
          <p:nvPicPr>
            <p:cNvPr id="1026" name="Picture 2" descr="What is MapReduce? How it Works - Hadoop MapReduce Tutorial">
              <a:extLst>
                <a:ext uri="{FF2B5EF4-FFF2-40B4-BE49-F238E27FC236}">
                  <a16:creationId xmlns:a16="http://schemas.microsoft.com/office/drawing/2014/main" id="{9D39D3AE-792C-470D-BD23-7289F79E3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919" y="965200"/>
              <a:ext cx="11592008" cy="830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6C101F-EFE8-488F-A470-92AF2197BF39}"/>
                </a:ext>
              </a:extLst>
            </p:cNvPr>
            <p:cNvSpPr/>
            <p:nvPr/>
          </p:nvSpPr>
          <p:spPr>
            <a:xfrm>
              <a:off x="865919" y="8585200"/>
              <a:ext cx="1902681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0355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048" y="1491614"/>
            <a:ext cx="12450445" cy="7588884"/>
            <a:chOff x="275048" y="1491614"/>
            <a:chExt cx="12450445" cy="7588884"/>
          </a:xfrm>
        </p:grpSpPr>
        <p:sp>
          <p:nvSpPr>
            <p:cNvPr id="3" name="object 3"/>
            <p:cNvSpPr/>
            <p:nvPr/>
          </p:nvSpPr>
          <p:spPr>
            <a:xfrm>
              <a:off x="275050" y="5165001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50" y="3328301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50" y="1491614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048" y="7001692"/>
              <a:ext cx="2087587" cy="20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756" y="5281891"/>
              <a:ext cx="1720169" cy="171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57" y="5281884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756" y="3445192"/>
              <a:ext cx="1720169" cy="171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757" y="3445192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6235" y="1850605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6235" y="3679189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6235" y="5523992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94719" y="1610211"/>
              <a:ext cx="1803666" cy="73801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05015" y="2097239"/>
              <a:ext cx="3406940" cy="15695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30059" y="4462144"/>
              <a:ext cx="3457041" cy="161963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96235" y="7358735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05015" y="6864476"/>
              <a:ext cx="3406940" cy="16196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95648" y="1850605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95648" y="4246651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95648" y="6642696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8757" y="3445192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73050" marR="281940" indent="5841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Map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8756" y="1608493"/>
            <a:ext cx="1720169" cy="17198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8757" y="1608501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20979" marR="171450" indent="-59055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uses  </a:t>
            </a:r>
            <a:r>
              <a:rPr sz="1850" spc="-10" dirty="0">
                <a:latin typeface="Arial"/>
                <a:cs typeface="Arial"/>
              </a:rPr>
              <a:t>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852057" y="669106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99" name="object 99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26" name="object 26"/>
          <p:cNvGrpSpPr/>
          <p:nvPr/>
        </p:nvGrpSpPr>
        <p:grpSpPr>
          <a:xfrm>
            <a:off x="2169492" y="1958918"/>
            <a:ext cx="2656840" cy="4692650"/>
            <a:chOff x="2169492" y="1958918"/>
            <a:chExt cx="2656840" cy="4692650"/>
          </a:xfrm>
        </p:grpSpPr>
        <p:sp>
          <p:nvSpPr>
            <p:cNvPr id="27" name="object 27"/>
            <p:cNvSpPr/>
            <p:nvPr/>
          </p:nvSpPr>
          <p:spPr>
            <a:xfrm>
              <a:off x="2679941" y="1967484"/>
              <a:ext cx="2137689" cy="1001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9941" y="1967490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30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79941" y="3796067"/>
              <a:ext cx="2137689" cy="100182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79941" y="3796067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79941" y="5640870"/>
              <a:ext cx="2137689" cy="1001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9941" y="5640874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87272" y="2468406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47804" y="2391598"/>
              <a:ext cx="193722" cy="1536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87272" y="4298269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7" y="826"/>
                  </a:moveTo>
                  <a:lnTo>
                    <a:pt x="293927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47453" y="4221461"/>
              <a:ext cx="194073" cy="1536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87272" y="6141790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47804" y="6064981"/>
              <a:ext cx="193722" cy="1536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948031" y="669106"/>
            <a:ext cx="138493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</a:t>
            </a:r>
          </a:p>
        </p:txBody>
      </p:sp>
      <p:grpSp>
        <p:nvGrpSpPr>
          <p:cNvPr id="40" name="object 40"/>
          <p:cNvGrpSpPr/>
          <p:nvPr/>
        </p:nvGrpSpPr>
        <p:grpSpPr>
          <a:xfrm>
            <a:off x="5173976" y="1722656"/>
            <a:ext cx="4938395" cy="7021830"/>
            <a:chOff x="5173976" y="1722656"/>
            <a:chExt cx="4938395" cy="7021830"/>
          </a:xfrm>
        </p:grpSpPr>
        <p:sp>
          <p:nvSpPr>
            <p:cNvPr id="41" name="object 41"/>
            <p:cNvSpPr/>
            <p:nvPr/>
          </p:nvSpPr>
          <p:spPr>
            <a:xfrm>
              <a:off x="5178425" y="1727097"/>
              <a:ext cx="1436268" cy="701282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78421" y="1727101"/>
              <a:ext cx="1436370" cy="7012940"/>
            </a:xfrm>
            <a:custGeom>
              <a:avLst/>
              <a:gdLst/>
              <a:ahLst/>
              <a:cxnLst/>
              <a:rect l="l" t="t" r="r" b="b"/>
              <a:pathLst>
                <a:path w="1436370" h="7012940">
                  <a:moveTo>
                    <a:pt x="0" y="0"/>
                  </a:moveTo>
                  <a:lnTo>
                    <a:pt x="1436253" y="0"/>
                  </a:lnTo>
                  <a:lnTo>
                    <a:pt x="1436253" y="7012822"/>
                  </a:lnTo>
                  <a:lnTo>
                    <a:pt x="0" y="7012822"/>
                  </a:lnTo>
                  <a:lnTo>
                    <a:pt x="0" y="0"/>
                  </a:lnTo>
                  <a:close/>
                </a:path>
              </a:pathLst>
            </a:custGeom>
            <a:ln w="835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88721" y="2214117"/>
              <a:ext cx="3039516" cy="119001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88702" y="2214125"/>
              <a:ext cx="3039745" cy="1190625"/>
            </a:xfrm>
            <a:custGeom>
              <a:avLst/>
              <a:gdLst/>
              <a:ahLst/>
              <a:cxnLst/>
              <a:rect l="l" t="t" r="r" b="b"/>
              <a:pathLst>
                <a:path w="3039745" h="1190625">
                  <a:moveTo>
                    <a:pt x="455927" y="0"/>
                  </a:moveTo>
                  <a:lnTo>
                    <a:pt x="2583586" y="0"/>
                  </a:lnTo>
                  <a:lnTo>
                    <a:pt x="2625067" y="2433"/>
                  </a:lnTo>
                  <a:lnTo>
                    <a:pt x="2665507" y="9591"/>
                  </a:lnTo>
                  <a:lnTo>
                    <a:pt x="2704747" y="21265"/>
                  </a:lnTo>
                  <a:lnTo>
                    <a:pt x="2742624" y="37243"/>
                  </a:lnTo>
                  <a:lnTo>
                    <a:pt x="2778978" y="57315"/>
                  </a:lnTo>
                  <a:lnTo>
                    <a:pt x="2813647" y="81271"/>
                  </a:lnTo>
                  <a:lnTo>
                    <a:pt x="2846469" y="108899"/>
                  </a:lnTo>
                  <a:lnTo>
                    <a:pt x="2877284" y="139990"/>
                  </a:lnTo>
                  <a:lnTo>
                    <a:pt x="2905929" y="174333"/>
                  </a:lnTo>
                  <a:lnTo>
                    <a:pt x="2932245" y="211717"/>
                  </a:lnTo>
                  <a:lnTo>
                    <a:pt x="2956068" y="251931"/>
                  </a:lnTo>
                  <a:lnTo>
                    <a:pt x="2977239" y="294766"/>
                  </a:lnTo>
                  <a:lnTo>
                    <a:pt x="2995595" y="340010"/>
                  </a:lnTo>
                  <a:lnTo>
                    <a:pt x="3010975" y="387453"/>
                  </a:lnTo>
                  <a:lnTo>
                    <a:pt x="3023219" y="436884"/>
                  </a:lnTo>
                  <a:lnTo>
                    <a:pt x="3032164" y="488094"/>
                  </a:lnTo>
                  <a:lnTo>
                    <a:pt x="3037649" y="540871"/>
                  </a:lnTo>
                  <a:lnTo>
                    <a:pt x="3039514" y="595004"/>
                  </a:lnTo>
                  <a:lnTo>
                    <a:pt x="3037649" y="649135"/>
                  </a:lnTo>
                  <a:lnTo>
                    <a:pt x="3032164" y="701910"/>
                  </a:lnTo>
                  <a:lnTo>
                    <a:pt x="3023219" y="753118"/>
                  </a:lnTo>
                  <a:lnTo>
                    <a:pt x="3010975" y="802549"/>
                  </a:lnTo>
                  <a:lnTo>
                    <a:pt x="2995595" y="849991"/>
                  </a:lnTo>
                  <a:lnTo>
                    <a:pt x="2977239" y="895235"/>
                  </a:lnTo>
                  <a:lnTo>
                    <a:pt x="2956068" y="938070"/>
                  </a:lnTo>
                  <a:lnTo>
                    <a:pt x="2932245" y="978285"/>
                  </a:lnTo>
                  <a:lnTo>
                    <a:pt x="2905929" y="1015669"/>
                  </a:lnTo>
                  <a:lnTo>
                    <a:pt x="2877284" y="1050012"/>
                  </a:lnTo>
                  <a:lnTo>
                    <a:pt x="2846469" y="1081104"/>
                  </a:lnTo>
                  <a:lnTo>
                    <a:pt x="2813647" y="1108734"/>
                  </a:lnTo>
                  <a:lnTo>
                    <a:pt x="2778978" y="1132690"/>
                  </a:lnTo>
                  <a:lnTo>
                    <a:pt x="2742624" y="1152763"/>
                  </a:lnTo>
                  <a:lnTo>
                    <a:pt x="2704747" y="1168742"/>
                  </a:lnTo>
                  <a:lnTo>
                    <a:pt x="2665507" y="1180417"/>
                  </a:lnTo>
                  <a:lnTo>
                    <a:pt x="2625067" y="1187576"/>
                  </a:lnTo>
                  <a:lnTo>
                    <a:pt x="2583586" y="1190009"/>
                  </a:lnTo>
                  <a:lnTo>
                    <a:pt x="455927" y="1190009"/>
                  </a:lnTo>
                  <a:lnTo>
                    <a:pt x="414446" y="1187576"/>
                  </a:lnTo>
                  <a:lnTo>
                    <a:pt x="374006" y="1180417"/>
                  </a:lnTo>
                  <a:lnTo>
                    <a:pt x="334766" y="1168742"/>
                  </a:lnTo>
                  <a:lnTo>
                    <a:pt x="296889" y="1152763"/>
                  </a:lnTo>
                  <a:lnTo>
                    <a:pt x="260535" y="1132690"/>
                  </a:lnTo>
                  <a:lnTo>
                    <a:pt x="225866" y="1108734"/>
                  </a:lnTo>
                  <a:lnTo>
                    <a:pt x="193044" y="1081104"/>
                  </a:lnTo>
                  <a:lnTo>
                    <a:pt x="162229" y="1050012"/>
                  </a:lnTo>
                  <a:lnTo>
                    <a:pt x="133584" y="1015669"/>
                  </a:lnTo>
                  <a:lnTo>
                    <a:pt x="107268" y="978285"/>
                  </a:lnTo>
                  <a:lnTo>
                    <a:pt x="83445" y="938070"/>
                  </a:lnTo>
                  <a:lnTo>
                    <a:pt x="62274" y="895235"/>
                  </a:lnTo>
                  <a:lnTo>
                    <a:pt x="43918" y="849991"/>
                  </a:lnTo>
                  <a:lnTo>
                    <a:pt x="28538" y="802549"/>
                  </a:lnTo>
                  <a:lnTo>
                    <a:pt x="16294" y="753118"/>
                  </a:lnTo>
                  <a:lnTo>
                    <a:pt x="7349" y="701910"/>
                  </a:lnTo>
                  <a:lnTo>
                    <a:pt x="1864" y="649135"/>
                  </a:lnTo>
                  <a:lnTo>
                    <a:pt x="0" y="595004"/>
                  </a:lnTo>
                  <a:lnTo>
                    <a:pt x="1864" y="540871"/>
                  </a:lnTo>
                  <a:lnTo>
                    <a:pt x="7349" y="488094"/>
                  </a:lnTo>
                  <a:lnTo>
                    <a:pt x="16294" y="436884"/>
                  </a:lnTo>
                  <a:lnTo>
                    <a:pt x="28538" y="387453"/>
                  </a:lnTo>
                  <a:lnTo>
                    <a:pt x="43918" y="340010"/>
                  </a:lnTo>
                  <a:lnTo>
                    <a:pt x="62274" y="294766"/>
                  </a:lnTo>
                  <a:lnTo>
                    <a:pt x="83445" y="251931"/>
                  </a:lnTo>
                  <a:lnTo>
                    <a:pt x="107268" y="211717"/>
                  </a:lnTo>
                  <a:lnTo>
                    <a:pt x="133584" y="174333"/>
                  </a:lnTo>
                  <a:lnTo>
                    <a:pt x="162229" y="139990"/>
                  </a:lnTo>
                  <a:lnTo>
                    <a:pt x="193044" y="108899"/>
                  </a:lnTo>
                  <a:lnTo>
                    <a:pt x="225866" y="81271"/>
                  </a:lnTo>
                  <a:lnTo>
                    <a:pt x="260535" y="57315"/>
                  </a:lnTo>
                  <a:lnTo>
                    <a:pt x="296889" y="37243"/>
                  </a:lnTo>
                  <a:lnTo>
                    <a:pt x="334766" y="21265"/>
                  </a:lnTo>
                  <a:lnTo>
                    <a:pt x="374006" y="9591"/>
                  </a:lnTo>
                  <a:lnTo>
                    <a:pt x="414446" y="2433"/>
                  </a:lnTo>
                  <a:lnTo>
                    <a:pt x="455927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13765" y="4579035"/>
              <a:ext cx="3089630" cy="125228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13753" y="4579032"/>
              <a:ext cx="3089910" cy="1252855"/>
            </a:xfrm>
            <a:custGeom>
              <a:avLst/>
              <a:gdLst/>
              <a:ahLst/>
              <a:cxnLst/>
              <a:rect l="l" t="t" r="r" b="b"/>
              <a:pathLst>
                <a:path w="3089909" h="1252854">
                  <a:moveTo>
                    <a:pt x="463442" y="0"/>
                  </a:moveTo>
                  <a:lnTo>
                    <a:pt x="2626173" y="0"/>
                  </a:lnTo>
                  <a:lnTo>
                    <a:pt x="2666142" y="2299"/>
                  </a:lnTo>
                  <a:lnTo>
                    <a:pt x="2705170" y="9073"/>
                  </a:lnTo>
                  <a:lnTo>
                    <a:pt x="2743119" y="20132"/>
                  </a:lnTo>
                  <a:lnTo>
                    <a:pt x="2779847" y="35288"/>
                  </a:lnTo>
                  <a:lnTo>
                    <a:pt x="2815217" y="54352"/>
                  </a:lnTo>
                  <a:lnTo>
                    <a:pt x="2849089" y="77137"/>
                  </a:lnTo>
                  <a:lnTo>
                    <a:pt x="2881323" y="103454"/>
                  </a:lnTo>
                  <a:lnTo>
                    <a:pt x="2911779" y="133114"/>
                  </a:lnTo>
                  <a:lnTo>
                    <a:pt x="2940319" y="165928"/>
                  </a:lnTo>
                  <a:lnTo>
                    <a:pt x="2966803" y="201710"/>
                  </a:lnTo>
                  <a:lnTo>
                    <a:pt x="2991091" y="240269"/>
                  </a:lnTo>
                  <a:lnTo>
                    <a:pt x="3013044" y="281418"/>
                  </a:lnTo>
                  <a:lnTo>
                    <a:pt x="3032522" y="324968"/>
                  </a:lnTo>
                  <a:lnTo>
                    <a:pt x="3049386" y="370731"/>
                  </a:lnTo>
                  <a:lnTo>
                    <a:pt x="3063497" y="418519"/>
                  </a:lnTo>
                  <a:lnTo>
                    <a:pt x="3074714" y="468142"/>
                  </a:lnTo>
                  <a:lnTo>
                    <a:pt x="3082900" y="519413"/>
                  </a:lnTo>
                  <a:lnTo>
                    <a:pt x="3087913" y="572143"/>
                  </a:lnTo>
                  <a:lnTo>
                    <a:pt x="3089615" y="626144"/>
                  </a:lnTo>
                  <a:lnTo>
                    <a:pt x="3087913" y="680145"/>
                  </a:lnTo>
                  <a:lnTo>
                    <a:pt x="3082900" y="732875"/>
                  </a:lnTo>
                  <a:lnTo>
                    <a:pt x="3074714" y="784147"/>
                  </a:lnTo>
                  <a:lnTo>
                    <a:pt x="3063497" y="833770"/>
                  </a:lnTo>
                  <a:lnTo>
                    <a:pt x="3049386" y="881557"/>
                  </a:lnTo>
                  <a:lnTo>
                    <a:pt x="3032522" y="927321"/>
                  </a:lnTo>
                  <a:lnTo>
                    <a:pt x="3013044" y="970871"/>
                  </a:lnTo>
                  <a:lnTo>
                    <a:pt x="2991091" y="1012020"/>
                  </a:lnTo>
                  <a:lnTo>
                    <a:pt x="2966803" y="1050579"/>
                  </a:lnTo>
                  <a:lnTo>
                    <a:pt x="2940319" y="1086360"/>
                  </a:lnTo>
                  <a:lnTo>
                    <a:pt x="2911779" y="1119175"/>
                  </a:lnTo>
                  <a:lnTo>
                    <a:pt x="2881323" y="1148835"/>
                  </a:lnTo>
                  <a:lnTo>
                    <a:pt x="2849089" y="1175152"/>
                  </a:lnTo>
                  <a:lnTo>
                    <a:pt x="2815217" y="1197936"/>
                  </a:lnTo>
                  <a:lnTo>
                    <a:pt x="2779847" y="1217001"/>
                  </a:lnTo>
                  <a:lnTo>
                    <a:pt x="2743119" y="1232157"/>
                  </a:lnTo>
                  <a:lnTo>
                    <a:pt x="2705170" y="1243216"/>
                  </a:lnTo>
                  <a:lnTo>
                    <a:pt x="2666142" y="1249990"/>
                  </a:lnTo>
                  <a:lnTo>
                    <a:pt x="2626173" y="1252289"/>
                  </a:lnTo>
                  <a:lnTo>
                    <a:pt x="463442" y="1252289"/>
                  </a:lnTo>
                  <a:lnTo>
                    <a:pt x="423473" y="1249990"/>
                  </a:lnTo>
                  <a:lnTo>
                    <a:pt x="384445" y="1243216"/>
                  </a:lnTo>
                  <a:lnTo>
                    <a:pt x="346496" y="1232157"/>
                  </a:lnTo>
                  <a:lnTo>
                    <a:pt x="309767" y="1217001"/>
                  </a:lnTo>
                  <a:lnTo>
                    <a:pt x="274397" y="1197936"/>
                  </a:lnTo>
                  <a:lnTo>
                    <a:pt x="240526" y="1175152"/>
                  </a:lnTo>
                  <a:lnTo>
                    <a:pt x="208292" y="1148835"/>
                  </a:lnTo>
                  <a:lnTo>
                    <a:pt x="177835" y="1119175"/>
                  </a:lnTo>
                  <a:lnTo>
                    <a:pt x="149296" y="1086360"/>
                  </a:lnTo>
                  <a:lnTo>
                    <a:pt x="122812" y="1050579"/>
                  </a:lnTo>
                  <a:lnTo>
                    <a:pt x="98524" y="1012020"/>
                  </a:lnTo>
                  <a:lnTo>
                    <a:pt x="76571" y="970871"/>
                  </a:lnTo>
                  <a:lnTo>
                    <a:pt x="57093" y="927321"/>
                  </a:lnTo>
                  <a:lnTo>
                    <a:pt x="40229" y="881557"/>
                  </a:lnTo>
                  <a:lnTo>
                    <a:pt x="26118" y="833770"/>
                  </a:lnTo>
                  <a:lnTo>
                    <a:pt x="14900" y="784147"/>
                  </a:lnTo>
                  <a:lnTo>
                    <a:pt x="6715" y="732875"/>
                  </a:lnTo>
                  <a:lnTo>
                    <a:pt x="1702" y="680145"/>
                  </a:lnTo>
                  <a:lnTo>
                    <a:pt x="0" y="626144"/>
                  </a:lnTo>
                  <a:lnTo>
                    <a:pt x="1702" y="572143"/>
                  </a:lnTo>
                  <a:lnTo>
                    <a:pt x="6715" y="519413"/>
                  </a:lnTo>
                  <a:lnTo>
                    <a:pt x="14900" y="468142"/>
                  </a:lnTo>
                  <a:lnTo>
                    <a:pt x="26118" y="418519"/>
                  </a:lnTo>
                  <a:lnTo>
                    <a:pt x="40229" y="370731"/>
                  </a:lnTo>
                  <a:lnTo>
                    <a:pt x="57093" y="324968"/>
                  </a:lnTo>
                  <a:lnTo>
                    <a:pt x="76571" y="281418"/>
                  </a:lnTo>
                  <a:lnTo>
                    <a:pt x="98524" y="240269"/>
                  </a:lnTo>
                  <a:lnTo>
                    <a:pt x="122812" y="201710"/>
                  </a:lnTo>
                  <a:lnTo>
                    <a:pt x="149296" y="165928"/>
                  </a:lnTo>
                  <a:lnTo>
                    <a:pt x="177835" y="133114"/>
                  </a:lnTo>
                  <a:lnTo>
                    <a:pt x="208292" y="103454"/>
                  </a:lnTo>
                  <a:lnTo>
                    <a:pt x="240526" y="77137"/>
                  </a:lnTo>
                  <a:lnTo>
                    <a:pt x="274397" y="54352"/>
                  </a:lnTo>
                  <a:lnTo>
                    <a:pt x="309767" y="35288"/>
                  </a:lnTo>
                  <a:lnTo>
                    <a:pt x="346496" y="20132"/>
                  </a:lnTo>
                  <a:lnTo>
                    <a:pt x="384445" y="9073"/>
                  </a:lnTo>
                  <a:lnTo>
                    <a:pt x="423473" y="2299"/>
                  </a:lnTo>
                  <a:lnTo>
                    <a:pt x="46344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142136" y="669106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ducers</a:t>
            </a:r>
          </a:p>
        </p:txBody>
      </p:sp>
      <p:sp>
        <p:nvSpPr>
          <p:cNvPr id="48" name="object 48"/>
          <p:cNvSpPr/>
          <p:nvPr/>
        </p:nvSpPr>
        <p:spPr>
          <a:xfrm>
            <a:off x="10579365" y="4363541"/>
            <a:ext cx="1970671" cy="17198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579337" y="4363538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10" dirty="0">
                <a:latin typeface="Arial"/>
                <a:cs typeface="Arial"/>
              </a:rPr>
              <a:t>map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mapreduce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phase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579365" y="1967483"/>
            <a:ext cx="1970671" cy="171982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579337" y="1967490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5" dirty="0">
                <a:latin typeface="Arial"/>
                <a:cs typeface="Arial"/>
              </a:rPr>
              <a:t>a</a:t>
            </a:r>
            <a:r>
              <a:rPr sz="23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hadoop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is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942039" y="669106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Output</a:t>
            </a:r>
            <a:endParaRPr sz="3150" dirty="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50184" y="2451579"/>
            <a:ext cx="6546215" cy="6395720"/>
            <a:chOff x="450184" y="2451579"/>
            <a:chExt cx="6546215" cy="6395720"/>
          </a:xfrm>
        </p:grpSpPr>
        <p:sp>
          <p:nvSpPr>
            <p:cNvPr id="54" name="object 54"/>
            <p:cNvSpPr/>
            <p:nvPr/>
          </p:nvSpPr>
          <p:spPr>
            <a:xfrm>
              <a:off x="4817621" y="2468406"/>
              <a:ext cx="1958339" cy="307340"/>
            </a:xfrm>
            <a:custGeom>
              <a:avLst/>
              <a:gdLst/>
              <a:ahLst/>
              <a:cxnLst/>
              <a:rect l="l" t="t" r="r" b="b"/>
              <a:pathLst>
                <a:path w="1958340" h="307339">
                  <a:moveTo>
                    <a:pt x="0" y="0"/>
                  </a:moveTo>
                  <a:lnTo>
                    <a:pt x="1958248" y="307328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49852" y="2699645"/>
              <a:ext cx="201104" cy="15216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817621" y="2468406"/>
              <a:ext cx="2061845" cy="2569210"/>
            </a:xfrm>
            <a:custGeom>
              <a:avLst/>
              <a:gdLst/>
              <a:ahLst/>
              <a:cxnLst/>
              <a:rect l="l" t="t" r="r" b="b"/>
              <a:pathLst>
                <a:path w="2061845" h="2569210">
                  <a:moveTo>
                    <a:pt x="0" y="0"/>
                  </a:moveTo>
                  <a:lnTo>
                    <a:pt x="2061308" y="2568763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15334" y="4982852"/>
              <a:ext cx="180630" cy="19604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17621" y="2930902"/>
              <a:ext cx="1993900" cy="1366520"/>
            </a:xfrm>
            <a:custGeom>
              <a:avLst/>
              <a:gdLst/>
              <a:ahLst/>
              <a:cxnLst/>
              <a:rect l="l" t="t" r="r" b="b"/>
              <a:pathLst>
                <a:path w="1993900" h="1366520">
                  <a:moveTo>
                    <a:pt x="0" y="1366081"/>
                  </a:moveTo>
                  <a:lnTo>
                    <a:pt x="1993386" y="0"/>
                  </a:lnTo>
                </a:path>
              </a:pathLst>
            </a:custGeom>
            <a:ln w="33396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60306" y="2823588"/>
              <a:ext cx="199635" cy="17360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817621" y="4296983"/>
              <a:ext cx="1997075" cy="826135"/>
            </a:xfrm>
            <a:custGeom>
              <a:avLst/>
              <a:gdLst/>
              <a:ahLst/>
              <a:cxnLst/>
              <a:rect l="l" t="t" r="r" b="b"/>
              <a:pathLst>
                <a:path w="1997075" h="826135">
                  <a:moveTo>
                    <a:pt x="0" y="0"/>
                  </a:moveTo>
                  <a:lnTo>
                    <a:pt x="1997044" y="825860"/>
                  </a:lnTo>
                </a:path>
              </a:pathLst>
            </a:custGeom>
            <a:ln w="333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74986" y="5050610"/>
              <a:ext cx="204544" cy="15021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8756" y="7118578"/>
              <a:ext cx="1720169" cy="171981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8756" y="7118576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458756" y="7118576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97155" marR="106680" indent="23367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Reduce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170127" y="6759587"/>
            <a:ext cx="10380345" cy="1726564"/>
            <a:chOff x="2170127" y="6759587"/>
            <a:chExt cx="10380345" cy="1726564"/>
          </a:xfrm>
        </p:grpSpPr>
        <p:sp>
          <p:nvSpPr>
            <p:cNvPr id="66" name="object 66"/>
            <p:cNvSpPr/>
            <p:nvPr/>
          </p:nvSpPr>
          <p:spPr>
            <a:xfrm>
              <a:off x="2679941" y="7475613"/>
              <a:ext cx="2137689" cy="100182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79940" y="7475612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187272" y="7976828"/>
              <a:ext cx="277495" cy="635"/>
            </a:xfrm>
            <a:custGeom>
              <a:avLst/>
              <a:gdLst/>
              <a:ahLst/>
              <a:cxnLst/>
              <a:rect l="l" t="t" r="r" b="b"/>
              <a:pathLst>
                <a:path w="277494" h="634">
                  <a:moveTo>
                    <a:pt x="-16697" y="200"/>
                  </a:moveTo>
                  <a:lnTo>
                    <a:pt x="293927" y="200"/>
                  </a:lnTo>
                </a:path>
              </a:pathLst>
            </a:custGeom>
            <a:ln w="337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447720" y="7900020"/>
              <a:ext cx="193806" cy="15361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988720" y="6981354"/>
              <a:ext cx="3039516" cy="123972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988702" y="6981358"/>
              <a:ext cx="3039745" cy="1240155"/>
            </a:xfrm>
            <a:custGeom>
              <a:avLst/>
              <a:gdLst/>
              <a:ahLst/>
              <a:cxnLst/>
              <a:rect l="l" t="t" r="r" b="b"/>
              <a:pathLst>
                <a:path w="3039745" h="1240154">
                  <a:moveTo>
                    <a:pt x="455927" y="0"/>
                  </a:moveTo>
                  <a:lnTo>
                    <a:pt x="2583586" y="0"/>
                  </a:lnTo>
                  <a:lnTo>
                    <a:pt x="2625067" y="2534"/>
                  </a:lnTo>
                  <a:lnTo>
                    <a:pt x="2665507" y="9992"/>
                  </a:lnTo>
                  <a:lnTo>
                    <a:pt x="2704747" y="22153"/>
                  </a:lnTo>
                  <a:lnTo>
                    <a:pt x="2742624" y="38799"/>
                  </a:lnTo>
                  <a:lnTo>
                    <a:pt x="2778978" y="59710"/>
                  </a:lnTo>
                  <a:lnTo>
                    <a:pt x="2813647" y="84667"/>
                  </a:lnTo>
                  <a:lnTo>
                    <a:pt x="2846469" y="113450"/>
                  </a:lnTo>
                  <a:lnTo>
                    <a:pt x="2877284" y="145839"/>
                  </a:lnTo>
                  <a:lnTo>
                    <a:pt x="2905929" y="181617"/>
                  </a:lnTo>
                  <a:lnTo>
                    <a:pt x="2932245" y="220563"/>
                  </a:lnTo>
                  <a:lnTo>
                    <a:pt x="2956068" y="262458"/>
                  </a:lnTo>
                  <a:lnTo>
                    <a:pt x="2977239" y="307082"/>
                  </a:lnTo>
                  <a:lnTo>
                    <a:pt x="2995595" y="354217"/>
                  </a:lnTo>
                  <a:lnTo>
                    <a:pt x="3010975" y="403642"/>
                  </a:lnTo>
                  <a:lnTo>
                    <a:pt x="3023219" y="455139"/>
                  </a:lnTo>
                  <a:lnTo>
                    <a:pt x="3032164" y="508488"/>
                  </a:lnTo>
                  <a:lnTo>
                    <a:pt x="3037649" y="563471"/>
                  </a:lnTo>
                  <a:lnTo>
                    <a:pt x="3039514" y="619866"/>
                  </a:lnTo>
                  <a:lnTo>
                    <a:pt x="3037649" y="676259"/>
                  </a:lnTo>
                  <a:lnTo>
                    <a:pt x="3032164" y="731239"/>
                  </a:lnTo>
                  <a:lnTo>
                    <a:pt x="3023219" y="784586"/>
                  </a:lnTo>
                  <a:lnTo>
                    <a:pt x="3010975" y="836082"/>
                  </a:lnTo>
                  <a:lnTo>
                    <a:pt x="2995595" y="885505"/>
                  </a:lnTo>
                  <a:lnTo>
                    <a:pt x="2977239" y="932639"/>
                  </a:lnTo>
                  <a:lnTo>
                    <a:pt x="2956068" y="977262"/>
                  </a:lnTo>
                  <a:lnTo>
                    <a:pt x="2932245" y="1019156"/>
                  </a:lnTo>
                  <a:lnTo>
                    <a:pt x="2905929" y="1058101"/>
                  </a:lnTo>
                  <a:lnTo>
                    <a:pt x="2877284" y="1093878"/>
                  </a:lnTo>
                  <a:lnTo>
                    <a:pt x="2846469" y="1126267"/>
                  </a:lnTo>
                  <a:lnTo>
                    <a:pt x="2813647" y="1155050"/>
                  </a:lnTo>
                  <a:lnTo>
                    <a:pt x="2778978" y="1180006"/>
                  </a:lnTo>
                  <a:lnTo>
                    <a:pt x="2742624" y="1200917"/>
                  </a:lnTo>
                  <a:lnTo>
                    <a:pt x="2704747" y="1217563"/>
                  </a:lnTo>
                  <a:lnTo>
                    <a:pt x="2665507" y="1229724"/>
                  </a:lnTo>
                  <a:lnTo>
                    <a:pt x="2625067" y="1237182"/>
                  </a:lnTo>
                  <a:lnTo>
                    <a:pt x="2583586" y="1239716"/>
                  </a:lnTo>
                  <a:lnTo>
                    <a:pt x="455927" y="1239716"/>
                  </a:lnTo>
                  <a:lnTo>
                    <a:pt x="414446" y="1237182"/>
                  </a:lnTo>
                  <a:lnTo>
                    <a:pt x="374006" y="1229724"/>
                  </a:lnTo>
                  <a:lnTo>
                    <a:pt x="334766" y="1217563"/>
                  </a:lnTo>
                  <a:lnTo>
                    <a:pt x="296889" y="1200917"/>
                  </a:lnTo>
                  <a:lnTo>
                    <a:pt x="260535" y="1180006"/>
                  </a:lnTo>
                  <a:lnTo>
                    <a:pt x="225866" y="1155050"/>
                  </a:lnTo>
                  <a:lnTo>
                    <a:pt x="193044" y="1126267"/>
                  </a:lnTo>
                  <a:lnTo>
                    <a:pt x="162229" y="1093878"/>
                  </a:lnTo>
                  <a:lnTo>
                    <a:pt x="133584" y="1058101"/>
                  </a:lnTo>
                  <a:lnTo>
                    <a:pt x="107268" y="1019156"/>
                  </a:lnTo>
                  <a:lnTo>
                    <a:pt x="83445" y="977262"/>
                  </a:lnTo>
                  <a:lnTo>
                    <a:pt x="62274" y="932639"/>
                  </a:lnTo>
                  <a:lnTo>
                    <a:pt x="43918" y="885505"/>
                  </a:lnTo>
                  <a:lnTo>
                    <a:pt x="28538" y="836082"/>
                  </a:lnTo>
                  <a:lnTo>
                    <a:pt x="16294" y="784586"/>
                  </a:lnTo>
                  <a:lnTo>
                    <a:pt x="7349" y="731239"/>
                  </a:lnTo>
                  <a:lnTo>
                    <a:pt x="1864" y="676259"/>
                  </a:lnTo>
                  <a:lnTo>
                    <a:pt x="0" y="619866"/>
                  </a:lnTo>
                  <a:lnTo>
                    <a:pt x="1864" y="563471"/>
                  </a:lnTo>
                  <a:lnTo>
                    <a:pt x="7349" y="508488"/>
                  </a:lnTo>
                  <a:lnTo>
                    <a:pt x="16294" y="455139"/>
                  </a:lnTo>
                  <a:lnTo>
                    <a:pt x="28538" y="403642"/>
                  </a:lnTo>
                  <a:lnTo>
                    <a:pt x="43918" y="354217"/>
                  </a:lnTo>
                  <a:lnTo>
                    <a:pt x="62274" y="307082"/>
                  </a:lnTo>
                  <a:lnTo>
                    <a:pt x="83445" y="262458"/>
                  </a:lnTo>
                  <a:lnTo>
                    <a:pt x="107268" y="220563"/>
                  </a:lnTo>
                  <a:lnTo>
                    <a:pt x="133584" y="181617"/>
                  </a:lnTo>
                  <a:lnTo>
                    <a:pt x="162229" y="145839"/>
                  </a:lnTo>
                  <a:lnTo>
                    <a:pt x="193044" y="113450"/>
                  </a:lnTo>
                  <a:lnTo>
                    <a:pt x="225866" y="84667"/>
                  </a:lnTo>
                  <a:lnTo>
                    <a:pt x="260535" y="59710"/>
                  </a:lnTo>
                  <a:lnTo>
                    <a:pt x="296889" y="38799"/>
                  </a:lnTo>
                  <a:lnTo>
                    <a:pt x="334766" y="22153"/>
                  </a:lnTo>
                  <a:lnTo>
                    <a:pt x="374006" y="9992"/>
                  </a:lnTo>
                  <a:lnTo>
                    <a:pt x="414446" y="2534"/>
                  </a:lnTo>
                  <a:lnTo>
                    <a:pt x="455927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579366" y="6759587"/>
              <a:ext cx="1970671" cy="171980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0579337" y="6759586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5" dirty="0">
                <a:latin typeface="Arial"/>
                <a:cs typeface="Arial"/>
              </a:rPr>
              <a:t>reduce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there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uses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319873" y="773966"/>
            <a:ext cx="3835400" cy="742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60"/>
              </a:lnSpc>
              <a:tabLst>
                <a:tab pos="1259840" algn="l"/>
                <a:tab pos="3322320" algn="l"/>
              </a:tabLst>
            </a:pPr>
            <a:r>
              <a:rPr sz="3150" dirty="0">
                <a:latin typeface="Arial"/>
                <a:cs typeface="Arial"/>
              </a:rPr>
              <a:t>s	Sor</a:t>
            </a:r>
            <a:r>
              <a:rPr sz="3150" spc="-5" dirty="0">
                <a:latin typeface="Arial"/>
                <a:cs typeface="Arial"/>
              </a:rPr>
              <a:t>t</a:t>
            </a:r>
            <a:r>
              <a:rPr sz="3150" dirty="0">
                <a:latin typeface="Arial"/>
                <a:cs typeface="Arial"/>
              </a:rPr>
              <a:t>,	Re</a:t>
            </a:r>
          </a:p>
          <a:p>
            <a:pPr marL="1059180">
              <a:lnSpc>
                <a:spcPct val="100000"/>
              </a:lnSpc>
              <a:spcBef>
                <a:spcPts val="30"/>
              </a:spcBef>
            </a:pPr>
            <a:r>
              <a:rPr sz="3150" dirty="0">
                <a:latin typeface="Arial"/>
                <a:cs typeface="Arial"/>
              </a:rPr>
              <a:t>Shuffle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00" dirty="0">
              <a:latin typeface="Arial"/>
              <a:cs typeface="Arial"/>
            </a:endParaRPr>
          </a:p>
          <a:p>
            <a:pPr marR="1457960" algn="r">
              <a:lnSpc>
                <a:spcPct val="100000"/>
              </a:lnSpc>
              <a:spcBef>
                <a:spcPts val="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  <a:p>
            <a:pPr marR="1414145" algn="r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1120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  <a:p>
            <a:pPr marL="582930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2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  <a:p>
            <a:pPr marL="307975" marR="689610" indent="355600">
              <a:lnSpc>
                <a:spcPct val="112400"/>
              </a:lnSpc>
              <a:spcBef>
                <a:spcPts val="1830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1),(phase,1)  (there,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 dirty="0">
              <a:latin typeface="Arial"/>
              <a:cs typeface="Arial"/>
            </a:endParaRPr>
          </a:p>
          <a:p>
            <a:pPr marL="10160" marR="1449705" indent="1096010">
              <a:lnSpc>
                <a:spcPct val="141100"/>
              </a:lnSpc>
              <a:spcBef>
                <a:spcPts val="1730"/>
              </a:spcBef>
            </a:pPr>
            <a:r>
              <a:rPr sz="2350" spc="5" dirty="0">
                <a:latin typeface="Arial"/>
                <a:cs typeface="Arial"/>
              </a:rPr>
              <a:t>(phase</a:t>
            </a:r>
            <a:r>
              <a:rPr sz="2350" spc="-5" dirty="0">
                <a:latin typeface="Arial"/>
                <a:cs typeface="Arial"/>
              </a:rPr>
              <a:t>,</a:t>
            </a:r>
            <a:r>
              <a:rPr sz="2350" spc="5" dirty="0">
                <a:latin typeface="Arial"/>
                <a:cs typeface="Arial"/>
              </a:rPr>
              <a:t>1)  (is, 1), (a,</a:t>
            </a:r>
            <a:r>
              <a:rPr sz="2350" spc="-3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  <a:p>
            <a:pPr marL="663575">
              <a:lnSpc>
                <a:spcPct val="100000"/>
              </a:lnSpc>
              <a:spcBef>
                <a:spcPts val="819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</a:t>
            </a:r>
            <a:endParaRPr sz="2350" dirty="0">
              <a:latin typeface="Arial"/>
              <a:cs typeface="Arial"/>
            </a:endParaRPr>
          </a:p>
          <a:p>
            <a:pPr marL="62992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(reduce</a:t>
            </a:r>
            <a:r>
              <a:rPr sz="23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4800793" y="2451579"/>
            <a:ext cx="5732145" cy="5542280"/>
            <a:chOff x="4800793" y="2451579"/>
            <a:chExt cx="5732145" cy="5542280"/>
          </a:xfrm>
        </p:grpSpPr>
        <p:sp>
          <p:nvSpPr>
            <p:cNvPr id="76" name="object 76"/>
            <p:cNvSpPr/>
            <p:nvPr/>
          </p:nvSpPr>
          <p:spPr>
            <a:xfrm>
              <a:off x="10028216" y="2809129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4">
                  <a:moveTo>
                    <a:pt x="-16697" y="1945"/>
                  </a:moveTo>
                  <a:lnTo>
                    <a:pt x="344046" y="1945"/>
                  </a:lnTo>
                </a:path>
              </a:pathLst>
            </a:custGeom>
            <a:ln w="3728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338149" y="2736211"/>
              <a:ext cx="194424" cy="15361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103369" y="5205177"/>
              <a:ext cx="252729" cy="3175"/>
            </a:xfrm>
            <a:custGeom>
              <a:avLst/>
              <a:gdLst/>
              <a:ahLst/>
              <a:cxnLst/>
              <a:rect l="l" t="t" r="r" b="b"/>
              <a:pathLst>
                <a:path w="252729" h="3175">
                  <a:moveTo>
                    <a:pt x="-16697" y="1577"/>
                  </a:moveTo>
                  <a:lnTo>
                    <a:pt x="268893" y="1577"/>
                  </a:lnTo>
                </a:path>
              </a:pathLst>
            </a:custGeom>
            <a:ln w="3655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338115" y="5131524"/>
              <a:ext cx="194457" cy="15359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028216" y="7601225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5">
                  <a:moveTo>
                    <a:pt x="-16697" y="1945"/>
                  </a:moveTo>
                  <a:lnTo>
                    <a:pt x="344046" y="1945"/>
                  </a:lnTo>
                </a:path>
              </a:pathLst>
            </a:custGeom>
            <a:ln w="3728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338149" y="7528307"/>
              <a:ext cx="194424" cy="15359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817621" y="2468406"/>
              <a:ext cx="2087245" cy="4934585"/>
            </a:xfrm>
            <a:custGeom>
              <a:avLst/>
              <a:gdLst/>
              <a:ahLst/>
              <a:cxnLst/>
              <a:rect l="l" t="t" r="r" b="b"/>
              <a:pathLst>
                <a:path w="2087245" h="4934584">
                  <a:moveTo>
                    <a:pt x="0" y="0"/>
                  </a:moveTo>
                  <a:lnTo>
                    <a:pt x="2087160" y="4934422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32719" y="7362720"/>
              <a:ext cx="151221" cy="20444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817621" y="4296983"/>
              <a:ext cx="2052955" cy="3124835"/>
            </a:xfrm>
            <a:custGeom>
              <a:avLst/>
              <a:gdLst/>
              <a:ahLst/>
              <a:cxnLst/>
              <a:rect l="l" t="t" r="r" b="b"/>
              <a:pathLst>
                <a:path w="2052954" h="3124834">
                  <a:moveTo>
                    <a:pt x="0" y="0"/>
                  </a:moveTo>
                  <a:lnTo>
                    <a:pt x="2052790" y="3124212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803460" y="7371486"/>
              <a:ext cx="171679" cy="20037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17621" y="7637909"/>
              <a:ext cx="1958975" cy="339090"/>
            </a:xfrm>
            <a:custGeom>
              <a:avLst/>
              <a:gdLst/>
              <a:ahLst/>
              <a:cxnLst/>
              <a:rect l="l" t="t" r="r" b="b"/>
              <a:pathLst>
                <a:path w="1958975" h="339090">
                  <a:moveTo>
                    <a:pt x="0" y="338619"/>
                  </a:moveTo>
                  <a:lnTo>
                    <a:pt x="1958799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749468" y="7561985"/>
              <a:ext cx="201622" cy="15186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817621" y="3007709"/>
              <a:ext cx="2087880" cy="4968875"/>
            </a:xfrm>
            <a:custGeom>
              <a:avLst/>
              <a:gdLst/>
              <a:ahLst/>
              <a:cxnLst/>
              <a:rect l="l" t="t" r="r" b="b"/>
              <a:pathLst>
                <a:path w="2087879" h="4968875">
                  <a:moveTo>
                    <a:pt x="0" y="4968818"/>
                  </a:moveTo>
                  <a:lnTo>
                    <a:pt x="2087645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833137" y="2843239"/>
              <a:ext cx="150921" cy="204445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817621" y="5374002"/>
              <a:ext cx="2062480" cy="2602865"/>
            </a:xfrm>
            <a:custGeom>
              <a:avLst/>
              <a:gdLst/>
              <a:ahLst/>
              <a:cxnLst/>
              <a:rect l="l" t="t" r="r" b="b"/>
              <a:pathLst>
                <a:path w="2062479" h="2602865">
                  <a:moveTo>
                    <a:pt x="0" y="2602525"/>
                  </a:moveTo>
                  <a:lnTo>
                    <a:pt x="2062343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816136" y="5231674"/>
              <a:ext cx="180096" cy="19636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2552380" y="1279691"/>
            <a:ext cx="7506334" cy="8215630"/>
            <a:chOff x="2604795" y="698500"/>
            <a:chExt cx="7506334" cy="8215630"/>
          </a:xfrm>
        </p:grpSpPr>
        <p:sp>
          <p:nvSpPr>
            <p:cNvPr id="93" name="object 93"/>
            <p:cNvSpPr/>
            <p:nvPr/>
          </p:nvSpPr>
          <p:spPr>
            <a:xfrm>
              <a:off x="2604795" y="698500"/>
              <a:ext cx="1786966" cy="8215028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140268" y="698500"/>
              <a:ext cx="1970684" cy="821502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322406" y="698500"/>
              <a:ext cx="3975735" cy="8215630"/>
            </a:xfrm>
            <a:custGeom>
              <a:avLst/>
              <a:gdLst/>
              <a:ahLst/>
              <a:cxnLst/>
              <a:rect l="l" t="t" r="r" b="b"/>
              <a:pathLst>
                <a:path w="3975734" h="8215630">
                  <a:moveTo>
                    <a:pt x="0" y="0"/>
                  </a:moveTo>
                  <a:lnTo>
                    <a:pt x="3975633" y="0"/>
                  </a:lnTo>
                  <a:lnTo>
                    <a:pt x="3975633" y="8215028"/>
                  </a:lnTo>
                  <a:lnTo>
                    <a:pt x="0" y="8215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048" y="1491614"/>
            <a:ext cx="12450445" cy="7588884"/>
            <a:chOff x="275048" y="1491614"/>
            <a:chExt cx="12450445" cy="7588884"/>
          </a:xfrm>
        </p:grpSpPr>
        <p:sp>
          <p:nvSpPr>
            <p:cNvPr id="3" name="object 3"/>
            <p:cNvSpPr/>
            <p:nvPr/>
          </p:nvSpPr>
          <p:spPr>
            <a:xfrm>
              <a:off x="275050" y="5165001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50" y="3328301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50" y="1491614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048" y="7001692"/>
              <a:ext cx="2087587" cy="20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756" y="5281891"/>
              <a:ext cx="1720169" cy="171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57" y="5281884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756" y="3445192"/>
              <a:ext cx="1720169" cy="171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757" y="3445192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6235" y="1850605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6235" y="3679189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6235" y="5523992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94719" y="1610211"/>
              <a:ext cx="1803666" cy="73801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05015" y="2097239"/>
              <a:ext cx="3406940" cy="15695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30059" y="4462144"/>
              <a:ext cx="3457041" cy="161963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96235" y="7358735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05015" y="6864476"/>
              <a:ext cx="3406940" cy="16196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95648" y="1850605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95648" y="4246651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95648" y="6642696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8757" y="3445192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273050" marR="281940" indent="5841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Map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8756" y="1608493"/>
            <a:ext cx="1720169" cy="17198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8757" y="1608501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220979" marR="171450" indent="-59055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uses  </a:t>
            </a:r>
            <a:r>
              <a:rPr sz="1850" spc="-10" dirty="0">
                <a:latin typeface="Arial"/>
                <a:cs typeface="Arial"/>
              </a:rPr>
              <a:t>MapReduce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852057" y="669106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sp>
        <p:nvSpPr>
          <p:cNvPr id="100" name="object 100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02" name="object 102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26" name="object 26"/>
          <p:cNvGrpSpPr/>
          <p:nvPr/>
        </p:nvGrpSpPr>
        <p:grpSpPr>
          <a:xfrm>
            <a:off x="2169492" y="1958918"/>
            <a:ext cx="2656840" cy="4692650"/>
            <a:chOff x="2169492" y="1958918"/>
            <a:chExt cx="2656840" cy="4692650"/>
          </a:xfrm>
        </p:grpSpPr>
        <p:sp>
          <p:nvSpPr>
            <p:cNvPr id="27" name="object 27"/>
            <p:cNvSpPr/>
            <p:nvPr/>
          </p:nvSpPr>
          <p:spPr>
            <a:xfrm>
              <a:off x="2679941" y="1967484"/>
              <a:ext cx="2137689" cy="1001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9941" y="1967490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30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79941" y="3796067"/>
              <a:ext cx="2137689" cy="100182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79941" y="3796067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79941" y="5640870"/>
              <a:ext cx="2137689" cy="1001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9941" y="5640874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87272" y="2468406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47804" y="2391598"/>
              <a:ext cx="193722" cy="1536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87272" y="4298269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7" y="826"/>
                  </a:moveTo>
                  <a:lnTo>
                    <a:pt x="293927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47453" y="4221461"/>
              <a:ext cx="194073" cy="1536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87272" y="6141790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47804" y="6064981"/>
              <a:ext cx="193722" cy="1536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948031" y="669106"/>
            <a:ext cx="138493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173976" y="1722656"/>
            <a:ext cx="4938395" cy="7021830"/>
            <a:chOff x="5173976" y="1722656"/>
            <a:chExt cx="4938395" cy="7021830"/>
          </a:xfrm>
        </p:grpSpPr>
        <p:sp>
          <p:nvSpPr>
            <p:cNvPr id="41" name="object 41"/>
            <p:cNvSpPr/>
            <p:nvPr/>
          </p:nvSpPr>
          <p:spPr>
            <a:xfrm>
              <a:off x="5178425" y="1727097"/>
              <a:ext cx="1436268" cy="701282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78421" y="1727101"/>
              <a:ext cx="1436370" cy="7012940"/>
            </a:xfrm>
            <a:custGeom>
              <a:avLst/>
              <a:gdLst/>
              <a:ahLst/>
              <a:cxnLst/>
              <a:rect l="l" t="t" r="r" b="b"/>
              <a:pathLst>
                <a:path w="1436370" h="7012940">
                  <a:moveTo>
                    <a:pt x="0" y="0"/>
                  </a:moveTo>
                  <a:lnTo>
                    <a:pt x="1436253" y="0"/>
                  </a:lnTo>
                  <a:lnTo>
                    <a:pt x="1436253" y="7012822"/>
                  </a:lnTo>
                  <a:lnTo>
                    <a:pt x="0" y="7012822"/>
                  </a:lnTo>
                  <a:lnTo>
                    <a:pt x="0" y="0"/>
                  </a:lnTo>
                  <a:close/>
                </a:path>
              </a:pathLst>
            </a:custGeom>
            <a:ln w="835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88721" y="2214117"/>
              <a:ext cx="3039516" cy="119001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88702" y="2214125"/>
              <a:ext cx="3039745" cy="1190625"/>
            </a:xfrm>
            <a:custGeom>
              <a:avLst/>
              <a:gdLst/>
              <a:ahLst/>
              <a:cxnLst/>
              <a:rect l="l" t="t" r="r" b="b"/>
              <a:pathLst>
                <a:path w="3039745" h="1190625">
                  <a:moveTo>
                    <a:pt x="455927" y="0"/>
                  </a:moveTo>
                  <a:lnTo>
                    <a:pt x="2583586" y="0"/>
                  </a:lnTo>
                  <a:lnTo>
                    <a:pt x="2625067" y="2433"/>
                  </a:lnTo>
                  <a:lnTo>
                    <a:pt x="2665507" y="9591"/>
                  </a:lnTo>
                  <a:lnTo>
                    <a:pt x="2704747" y="21265"/>
                  </a:lnTo>
                  <a:lnTo>
                    <a:pt x="2742624" y="37243"/>
                  </a:lnTo>
                  <a:lnTo>
                    <a:pt x="2778978" y="57315"/>
                  </a:lnTo>
                  <a:lnTo>
                    <a:pt x="2813647" y="81271"/>
                  </a:lnTo>
                  <a:lnTo>
                    <a:pt x="2846469" y="108899"/>
                  </a:lnTo>
                  <a:lnTo>
                    <a:pt x="2877284" y="139990"/>
                  </a:lnTo>
                  <a:lnTo>
                    <a:pt x="2905929" y="174333"/>
                  </a:lnTo>
                  <a:lnTo>
                    <a:pt x="2932245" y="211717"/>
                  </a:lnTo>
                  <a:lnTo>
                    <a:pt x="2956068" y="251931"/>
                  </a:lnTo>
                  <a:lnTo>
                    <a:pt x="2977239" y="294766"/>
                  </a:lnTo>
                  <a:lnTo>
                    <a:pt x="2995595" y="340010"/>
                  </a:lnTo>
                  <a:lnTo>
                    <a:pt x="3010975" y="387453"/>
                  </a:lnTo>
                  <a:lnTo>
                    <a:pt x="3023219" y="436884"/>
                  </a:lnTo>
                  <a:lnTo>
                    <a:pt x="3032164" y="488094"/>
                  </a:lnTo>
                  <a:lnTo>
                    <a:pt x="3037649" y="540871"/>
                  </a:lnTo>
                  <a:lnTo>
                    <a:pt x="3039514" y="595004"/>
                  </a:lnTo>
                  <a:lnTo>
                    <a:pt x="3037649" y="649135"/>
                  </a:lnTo>
                  <a:lnTo>
                    <a:pt x="3032164" y="701910"/>
                  </a:lnTo>
                  <a:lnTo>
                    <a:pt x="3023219" y="753118"/>
                  </a:lnTo>
                  <a:lnTo>
                    <a:pt x="3010975" y="802549"/>
                  </a:lnTo>
                  <a:lnTo>
                    <a:pt x="2995595" y="849991"/>
                  </a:lnTo>
                  <a:lnTo>
                    <a:pt x="2977239" y="895235"/>
                  </a:lnTo>
                  <a:lnTo>
                    <a:pt x="2956068" y="938070"/>
                  </a:lnTo>
                  <a:lnTo>
                    <a:pt x="2932245" y="978285"/>
                  </a:lnTo>
                  <a:lnTo>
                    <a:pt x="2905929" y="1015669"/>
                  </a:lnTo>
                  <a:lnTo>
                    <a:pt x="2877284" y="1050012"/>
                  </a:lnTo>
                  <a:lnTo>
                    <a:pt x="2846469" y="1081104"/>
                  </a:lnTo>
                  <a:lnTo>
                    <a:pt x="2813647" y="1108734"/>
                  </a:lnTo>
                  <a:lnTo>
                    <a:pt x="2778978" y="1132690"/>
                  </a:lnTo>
                  <a:lnTo>
                    <a:pt x="2742624" y="1152763"/>
                  </a:lnTo>
                  <a:lnTo>
                    <a:pt x="2704747" y="1168742"/>
                  </a:lnTo>
                  <a:lnTo>
                    <a:pt x="2665507" y="1180417"/>
                  </a:lnTo>
                  <a:lnTo>
                    <a:pt x="2625067" y="1187576"/>
                  </a:lnTo>
                  <a:lnTo>
                    <a:pt x="2583586" y="1190009"/>
                  </a:lnTo>
                  <a:lnTo>
                    <a:pt x="455927" y="1190009"/>
                  </a:lnTo>
                  <a:lnTo>
                    <a:pt x="414446" y="1187576"/>
                  </a:lnTo>
                  <a:lnTo>
                    <a:pt x="374006" y="1180417"/>
                  </a:lnTo>
                  <a:lnTo>
                    <a:pt x="334766" y="1168742"/>
                  </a:lnTo>
                  <a:lnTo>
                    <a:pt x="296889" y="1152763"/>
                  </a:lnTo>
                  <a:lnTo>
                    <a:pt x="260535" y="1132690"/>
                  </a:lnTo>
                  <a:lnTo>
                    <a:pt x="225866" y="1108734"/>
                  </a:lnTo>
                  <a:lnTo>
                    <a:pt x="193044" y="1081104"/>
                  </a:lnTo>
                  <a:lnTo>
                    <a:pt x="162229" y="1050012"/>
                  </a:lnTo>
                  <a:lnTo>
                    <a:pt x="133584" y="1015669"/>
                  </a:lnTo>
                  <a:lnTo>
                    <a:pt x="107268" y="978285"/>
                  </a:lnTo>
                  <a:lnTo>
                    <a:pt x="83445" y="938070"/>
                  </a:lnTo>
                  <a:lnTo>
                    <a:pt x="62274" y="895235"/>
                  </a:lnTo>
                  <a:lnTo>
                    <a:pt x="43918" y="849991"/>
                  </a:lnTo>
                  <a:lnTo>
                    <a:pt x="28538" y="802549"/>
                  </a:lnTo>
                  <a:lnTo>
                    <a:pt x="16294" y="753118"/>
                  </a:lnTo>
                  <a:lnTo>
                    <a:pt x="7349" y="701910"/>
                  </a:lnTo>
                  <a:lnTo>
                    <a:pt x="1864" y="649135"/>
                  </a:lnTo>
                  <a:lnTo>
                    <a:pt x="0" y="595004"/>
                  </a:lnTo>
                  <a:lnTo>
                    <a:pt x="1864" y="540871"/>
                  </a:lnTo>
                  <a:lnTo>
                    <a:pt x="7349" y="488094"/>
                  </a:lnTo>
                  <a:lnTo>
                    <a:pt x="16294" y="436884"/>
                  </a:lnTo>
                  <a:lnTo>
                    <a:pt x="28538" y="387453"/>
                  </a:lnTo>
                  <a:lnTo>
                    <a:pt x="43918" y="340010"/>
                  </a:lnTo>
                  <a:lnTo>
                    <a:pt x="62274" y="294766"/>
                  </a:lnTo>
                  <a:lnTo>
                    <a:pt x="83445" y="251931"/>
                  </a:lnTo>
                  <a:lnTo>
                    <a:pt x="107268" y="211717"/>
                  </a:lnTo>
                  <a:lnTo>
                    <a:pt x="133584" y="174333"/>
                  </a:lnTo>
                  <a:lnTo>
                    <a:pt x="162229" y="139990"/>
                  </a:lnTo>
                  <a:lnTo>
                    <a:pt x="193044" y="108899"/>
                  </a:lnTo>
                  <a:lnTo>
                    <a:pt x="225866" y="81271"/>
                  </a:lnTo>
                  <a:lnTo>
                    <a:pt x="260535" y="57315"/>
                  </a:lnTo>
                  <a:lnTo>
                    <a:pt x="296889" y="37243"/>
                  </a:lnTo>
                  <a:lnTo>
                    <a:pt x="334766" y="21265"/>
                  </a:lnTo>
                  <a:lnTo>
                    <a:pt x="374006" y="9591"/>
                  </a:lnTo>
                  <a:lnTo>
                    <a:pt x="414446" y="2433"/>
                  </a:lnTo>
                  <a:lnTo>
                    <a:pt x="455927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13765" y="4579035"/>
              <a:ext cx="3089630" cy="125228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13753" y="4579032"/>
              <a:ext cx="3089910" cy="1252855"/>
            </a:xfrm>
            <a:custGeom>
              <a:avLst/>
              <a:gdLst/>
              <a:ahLst/>
              <a:cxnLst/>
              <a:rect l="l" t="t" r="r" b="b"/>
              <a:pathLst>
                <a:path w="3089909" h="1252854">
                  <a:moveTo>
                    <a:pt x="463442" y="0"/>
                  </a:moveTo>
                  <a:lnTo>
                    <a:pt x="2626173" y="0"/>
                  </a:lnTo>
                  <a:lnTo>
                    <a:pt x="2666142" y="2299"/>
                  </a:lnTo>
                  <a:lnTo>
                    <a:pt x="2705170" y="9073"/>
                  </a:lnTo>
                  <a:lnTo>
                    <a:pt x="2743119" y="20132"/>
                  </a:lnTo>
                  <a:lnTo>
                    <a:pt x="2779847" y="35288"/>
                  </a:lnTo>
                  <a:lnTo>
                    <a:pt x="2815217" y="54352"/>
                  </a:lnTo>
                  <a:lnTo>
                    <a:pt x="2849089" y="77137"/>
                  </a:lnTo>
                  <a:lnTo>
                    <a:pt x="2881323" y="103454"/>
                  </a:lnTo>
                  <a:lnTo>
                    <a:pt x="2911779" y="133114"/>
                  </a:lnTo>
                  <a:lnTo>
                    <a:pt x="2940319" y="165928"/>
                  </a:lnTo>
                  <a:lnTo>
                    <a:pt x="2966803" y="201710"/>
                  </a:lnTo>
                  <a:lnTo>
                    <a:pt x="2991091" y="240269"/>
                  </a:lnTo>
                  <a:lnTo>
                    <a:pt x="3013044" y="281418"/>
                  </a:lnTo>
                  <a:lnTo>
                    <a:pt x="3032522" y="324968"/>
                  </a:lnTo>
                  <a:lnTo>
                    <a:pt x="3049386" y="370731"/>
                  </a:lnTo>
                  <a:lnTo>
                    <a:pt x="3063497" y="418519"/>
                  </a:lnTo>
                  <a:lnTo>
                    <a:pt x="3074714" y="468142"/>
                  </a:lnTo>
                  <a:lnTo>
                    <a:pt x="3082900" y="519413"/>
                  </a:lnTo>
                  <a:lnTo>
                    <a:pt x="3087913" y="572143"/>
                  </a:lnTo>
                  <a:lnTo>
                    <a:pt x="3089615" y="626144"/>
                  </a:lnTo>
                  <a:lnTo>
                    <a:pt x="3087913" y="680145"/>
                  </a:lnTo>
                  <a:lnTo>
                    <a:pt x="3082900" y="732875"/>
                  </a:lnTo>
                  <a:lnTo>
                    <a:pt x="3074714" y="784147"/>
                  </a:lnTo>
                  <a:lnTo>
                    <a:pt x="3063497" y="833770"/>
                  </a:lnTo>
                  <a:lnTo>
                    <a:pt x="3049386" y="881557"/>
                  </a:lnTo>
                  <a:lnTo>
                    <a:pt x="3032522" y="927321"/>
                  </a:lnTo>
                  <a:lnTo>
                    <a:pt x="3013044" y="970871"/>
                  </a:lnTo>
                  <a:lnTo>
                    <a:pt x="2991091" y="1012020"/>
                  </a:lnTo>
                  <a:lnTo>
                    <a:pt x="2966803" y="1050579"/>
                  </a:lnTo>
                  <a:lnTo>
                    <a:pt x="2940319" y="1086360"/>
                  </a:lnTo>
                  <a:lnTo>
                    <a:pt x="2911779" y="1119175"/>
                  </a:lnTo>
                  <a:lnTo>
                    <a:pt x="2881323" y="1148835"/>
                  </a:lnTo>
                  <a:lnTo>
                    <a:pt x="2849089" y="1175152"/>
                  </a:lnTo>
                  <a:lnTo>
                    <a:pt x="2815217" y="1197936"/>
                  </a:lnTo>
                  <a:lnTo>
                    <a:pt x="2779847" y="1217001"/>
                  </a:lnTo>
                  <a:lnTo>
                    <a:pt x="2743119" y="1232157"/>
                  </a:lnTo>
                  <a:lnTo>
                    <a:pt x="2705170" y="1243216"/>
                  </a:lnTo>
                  <a:lnTo>
                    <a:pt x="2666142" y="1249990"/>
                  </a:lnTo>
                  <a:lnTo>
                    <a:pt x="2626173" y="1252289"/>
                  </a:lnTo>
                  <a:lnTo>
                    <a:pt x="463442" y="1252289"/>
                  </a:lnTo>
                  <a:lnTo>
                    <a:pt x="423473" y="1249990"/>
                  </a:lnTo>
                  <a:lnTo>
                    <a:pt x="384445" y="1243216"/>
                  </a:lnTo>
                  <a:lnTo>
                    <a:pt x="346496" y="1232157"/>
                  </a:lnTo>
                  <a:lnTo>
                    <a:pt x="309767" y="1217001"/>
                  </a:lnTo>
                  <a:lnTo>
                    <a:pt x="274397" y="1197936"/>
                  </a:lnTo>
                  <a:lnTo>
                    <a:pt x="240526" y="1175152"/>
                  </a:lnTo>
                  <a:lnTo>
                    <a:pt x="208292" y="1148835"/>
                  </a:lnTo>
                  <a:lnTo>
                    <a:pt x="177835" y="1119175"/>
                  </a:lnTo>
                  <a:lnTo>
                    <a:pt x="149296" y="1086360"/>
                  </a:lnTo>
                  <a:lnTo>
                    <a:pt x="122812" y="1050579"/>
                  </a:lnTo>
                  <a:lnTo>
                    <a:pt x="98524" y="1012020"/>
                  </a:lnTo>
                  <a:lnTo>
                    <a:pt x="76571" y="970871"/>
                  </a:lnTo>
                  <a:lnTo>
                    <a:pt x="57093" y="927321"/>
                  </a:lnTo>
                  <a:lnTo>
                    <a:pt x="40229" y="881557"/>
                  </a:lnTo>
                  <a:lnTo>
                    <a:pt x="26118" y="833770"/>
                  </a:lnTo>
                  <a:lnTo>
                    <a:pt x="14900" y="784147"/>
                  </a:lnTo>
                  <a:lnTo>
                    <a:pt x="6715" y="732875"/>
                  </a:lnTo>
                  <a:lnTo>
                    <a:pt x="1702" y="680145"/>
                  </a:lnTo>
                  <a:lnTo>
                    <a:pt x="0" y="626144"/>
                  </a:lnTo>
                  <a:lnTo>
                    <a:pt x="1702" y="572143"/>
                  </a:lnTo>
                  <a:lnTo>
                    <a:pt x="6715" y="519413"/>
                  </a:lnTo>
                  <a:lnTo>
                    <a:pt x="14900" y="468142"/>
                  </a:lnTo>
                  <a:lnTo>
                    <a:pt x="26118" y="418519"/>
                  </a:lnTo>
                  <a:lnTo>
                    <a:pt x="40229" y="370731"/>
                  </a:lnTo>
                  <a:lnTo>
                    <a:pt x="57093" y="324968"/>
                  </a:lnTo>
                  <a:lnTo>
                    <a:pt x="76571" y="281418"/>
                  </a:lnTo>
                  <a:lnTo>
                    <a:pt x="98524" y="240269"/>
                  </a:lnTo>
                  <a:lnTo>
                    <a:pt x="122812" y="201710"/>
                  </a:lnTo>
                  <a:lnTo>
                    <a:pt x="149296" y="165928"/>
                  </a:lnTo>
                  <a:lnTo>
                    <a:pt x="177835" y="133114"/>
                  </a:lnTo>
                  <a:lnTo>
                    <a:pt x="208292" y="103454"/>
                  </a:lnTo>
                  <a:lnTo>
                    <a:pt x="240526" y="77137"/>
                  </a:lnTo>
                  <a:lnTo>
                    <a:pt x="274397" y="54352"/>
                  </a:lnTo>
                  <a:lnTo>
                    <a:pt x="309767" y="35288"/>
                  </a:lnTo>
                  <a:lnTo>
                    <a:pt x="346496" y="20132"/>
                  </a:lnTo>
                  <a:lnTo>
                    <a:pt x="384445" y="9073"/>
                  </a:lnTo>
                  <a:lnTo>
                    <a:pt x="423473" y="2299"/>
                  </a:lnTo>
                  <a:lnTo>
                    <a:pt x="46344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142136" y="669106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ducers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579365" y="4363541"/>
            <a:ext cx="1970671" cy="17198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579337" y="4363538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10" dirty="0">
                <a:latin typeface="Arial"/>
                <a:cs typeface="Arial"/>
              </a:rPr>
              <a:t>map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 dirty="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mapreduce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 dirty="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phase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579365" y="1967483"/>
            <a:ext cx="1970671" cy="171982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579337" y="1967490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5" dirty="0">
                <a:latin typeface="Arial"/>
                <a:cs typeface="Arial"/>
              </a:rPr>
              <a:t>a</a:t>
            </a:r>
            <a:r>
              <a:rPr sz="23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 dirty="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hadoop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 dirty="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is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942039" y="669106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Output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50184" y="2451579"/>
            <a:ext cx="6546215" cy="6395720"/>
            <a:chOff x="450184" y="2451579"/>
            <a:chExt cx="6546215" cy="6395720"/>
          </a:xfrm>
        </p:grpSpPr>
        <p:sp>
          <p:nvSpPr>
            <p:cNvPr id="54" name="object 54"/>
            <p:cNvSpPr/>
            <p:nvPr/>
          </p:nvSpPr>
          <p:spPr>
            <a:xfrm>
              <a:off x="4817621" y="2468406"/>
              <a:ext cx="1958339" cy="307340"/>
            </a:xfrm>
            <a:custGeom>
              <a:avLst/>
              <a:gdLst/>
              <a:ahLst/>
              <a:cxnLst/>
              <a:rect l="l" t="t" r="r" b="b"/>
              <a:pathLst>
                <a:path w="1958340" h="307339">
                  <a:moveTo>
                    <a:pt x="0" y="0"/>
                  </a:moveTo>
                  <a:lnTo>
                    <a:pt x="1958248" y="307328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49852" y="2699645"/>
              <a:ext cx="201104" cy="15216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817621" y="2468406"/>
              <a:ext cx="2061845" cy="2569210"/>
            </a:xfrm>
            <a:custGeom>
              <a:avLst/>
              <a:gdLst/>
              <a:ahLst/>
              <a:cxnLst/>
              <a:rect l="l" t="t" r="r" b="b"/>
              <a:pathLst>
                <a:path w="2061845" h="2569210">
                  <a:moveTo>
                    <a:pt x="0" y="0"/>
                  </a:moveTo>
                  <a:lnTo>
                    <a:pt x="2061308" y="2568763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15334" y="4982852"/>
              <a:ext cx="180630" cy="19604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17621" y="2930902"/>
              <a:ext cx="1993900" cy="1366520"/>
            </a:xfrm>
            <a:custGeom>
              <a:avLst/>
              <a:gdLst/>
              <a:ahLst/>
              <a:cxnLst/>
              <a:rect l="l" t="t" r="r" b="b"/>
              <a:pathLst>
                <a:path w="1993900" h="1366520">
                  <a:moveTo>
                    <a:pt x="0" y="1366081"/>
                  </a:moveTo>
                  <a:lnTo>
                    <a:pt x="1993386" y="0"/>
                  </a:lnTo>
                </a:path>
              </a:pathLst>
            </a:custGeom>
            <a:ln w="33396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60306" y="2823588"/>
              <a:ext cx="199635" cy="17360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817621" y="4296983"/>
              <a:ext cx="1997075" cy="826135"/>
            </a:xfrm>
            <a:custGeom>
              <a:avLst/>
              <a:gdLst/>
              <a:ahLst/>
              <a:cxnLst/>
              <a:rect l="l" t="t" r="r" b="b"/>
              <a:pathLst>
                <a:path w="1997075" h="826135">
                  <a:moveTo>
                    <a:pt x="0" y="0"/>
                  </a:moveTo>
                  <a:lnTo>
                    <a:pt x="1997044" y="825860"/>
                  </a:lnTo>
                </a:path>
              </a:pathLst>
            </a:custGeom>
            <a:ln w="333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74986" y="5050610"/>
              <a:ext cx="204544" cy="15021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8756" y="7118578"/>
              <a:ext cx="1720169" cy="171981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8756" y="7118576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458756" y="7118576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97155" marR="106680" indent="23367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Reduce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 dirty="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170127" y="6759587"/>
            <a:ext cx="10380345" cy="1726564"/>
            <a:chOff x="2170127" y="6759587"/>
            <a:chExt cx="10380345" cy="1726564"/>
          </a:xfrm>
        </p:grpSpPr>
        <p:sp>
          <p:nvSpPr>
            <p:cNvPr id="66" name="object 66"/>
            <p:cNvSpPr/>
            <p:nvPr/>
          </p:nvSpPr>
          <p:spPr>
            <a:xfrm>
              <a:off x="2679941" y="7475613"/>
              <a:ext cx="2137689" cy="100182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79940" y="7475612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187272" y="7976828"/>
              <a:ext cx="277495" cy="635"/>
            </a:xfrm>
            <a:custGeom>
              <a:avLst/>
              <a:gdLst/>
              <a:ahLst/>
              <a:cxnLst/>
              <a:rect l="l" t="t" r="r" b="b"/>
              <a:pathLst>
                <a:path w="277494" h="634">
                  <a:moveTo>
                    <a:pt x="-16697" y="200"/>
                  </a:moveTo>
                  <a:lnTo>
                    <a:pt x="293927" y="200"/>
                  </a:lnTo>
                </a:path>
              </a:pathLst>
            </a:custGeom>
            <a:ln w="337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447720" y="7900020"/>
              <a:ext cx="193806" cy="15361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988720" y="6981354"/>
              <a:ext cx="3039516" cy="123972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988702" y="6981358"/>
              <a:ext cx="3039745" cy="1240155"/>
            </a:xfrm>
            <a:custGeom>
              <a:avLst/>
              <a:gdLst/>
              <a:ahLst/>
              <a:cxnLst/>
              <a:rect l="l" t="t" r="r" b="b"/>
              <a:pathLst>
                <a:path w="3039745" h="1240154">
                  <a:moveTo>
                    <a:pt x="455927" y="0"/>
                  </a:moveTo>
                  <a:lnTo>
                    <a:pt x="2583586" y="0"/>
                  </a:lnTo>
                  <a:lnTo>
                    <a:pt x="2625067" y="2534"/>
                  </a:lnTo>
                  <a:lnTo>
                    <a:pt x="2665507" y="9992"/>
                  </a:lnTo>
                  <a:lnTo>
                    <a:pt x="2704747" y="22153"/>
                  </a:lnTo>
                  <a:lnTo>
                    <a:pt x="2742624" y="38799"/>
                  </a:lnTo>
                  <a:lnTo>
                    <a:pt x="2778978" y="59710"/>
                  </a:lnTo>
                  <a:lnTo>
                    <a:pt x="2813647" y="84667"/>
                  </a:lnTo>
                  <a:lnTo>
                    <a:pt x="2846469" y="113450"/>
                  </a:lnTo>
                  <a:lnTo>
                    <a:pt x="2877284" y="145839"/>
                  </a:lnTo>
                  <a:lnTo>
                    <a:pt x="2905929" y="181617"/>
                  </a:lnTo>
                  <a:lnTo>
                    <a:pt x="2932245" y="220563"/>
                  </a:lnTo>
                  <a:lnTo>
                    <a:pt x="2956068" y="262458"/>
                  </a:lnTo>
                  <a:lnTo>
                    <a:pt x="2977239" y="307082"/>
                  </a:lnTo>
                  <a:lnTo>
                    <a:pt x="2995595" y="354217"/>
                  </a:lnTo>
                  <a:lnTo>
                    <a:pt x="3010975" y="403642"/>
                  </a:lnTo>
                  <a:lnTo>
                    <a:pt x="3023219" y="455139"/>
                  </a:lnTo>
                  <a:lnTo>
                    <a:pt x="3032164" y="508488"/>
                  </a:lnTo>
                  <a:lnTo>
                    <a:pt x="3037649" y="563471"/>
                  </a:lnTo>
                  <a:lnTo>
                    <a:pt x="3039514" y="619866"/>
                  </a:lnTo>
                  <a:lnTo>
                    <a:pt x="3037649" y="676259"/>
                  </a:lnTo>
                  <a:lnTo>
                    <a:pt x="3032164" y="731239"/>
                  </a:lnTo>
                  <a:lnTo>
                    <a:pt x="3023219" y="784586"/>
                  </a:lnTo>
                  <a:lnTo>
                    <a:pt x="3010975" y="836082"/>
                  </a:lnTo>
                  <a:lnTo>
                    <a:pt x="2995595" y="885505"/>
                  </a:lnTo>
                  <a:lnTo>
                    <a:pt x="2977239" y="932639"/>
                  </a:lnTo>
                  <a:lnTo>
                    <a:pt x="2956068" y="977262"/>
                  </a:lnTo>
                  <a:lnTo>
                    <a:pt x="2932245" y="1019156"/>
                  </a:lnTo>
                  <a:lnTo>
                    <a:pt x="2905929" y="1058101"/>
                  </a:lnTo>
                  <a:lnTo>
                    <a:pt x="2877284" y="1093878"/>
                  </a:lnTo>
                  <a:lnTo>
                    <a:pt x="2846469" y="1126267"/>
                  </a:lnTo>
                  <a:lnTo>
                    <a:pt x="2813647" y="1155050"/>
                  </a:lnTo>
                  <a:lnTo>
                    <a:pt x="2778978" y="1180006"/>
                  </a:lnTo>
                  <a:lnTo>
                    <a:pt x="2742624" y="1200917"/>
                  </a:lnTo>
                  <a:lnTo>
                    <a:pt x="2704747" y="1217563"/>
                  </a:lnTo>
                  <a:lnTo>
                    <a:pt x="2665507" y="1229724"/>
                  </a:lnTo>
                  <a:lnTo>
                    <a:pt x="2625067" y="1237182"/>
                  </a:lnTo>
                  <a:lnTo>
                    <a:pt x="2583586" y="1239716"/>
                  </a:lnTo>
                  <a:lnTo>
                    <a:pt x="455927" y="1239716"/>
                  </a:lnTo>
                  <a:lnTo>
                    <a:pt x="414446" y="1237182"/>
                  </a:lnTo>
                  <a:lnTo>
                    <a:pt x="374006" y="1229724"/>
                  </a:lnTo>
                  <a:lnTo>
                    <a:pt x="334766" y="1217563"/>
                  </a:lnTo>
                  <a:lnTo>
                    <a:pt x="296889" y="1200917"/>
                  </a:lnTo>
                  <a:lnTo>
                    <a:pt x="260535" y="1180006"/>
                  </a:lnTo>
                  <a:lnTo>
                    <a:pt x="225866" y="1155050"/>
                  </a:lnTo>
                  <a:lnTo>
                    <a:pt x="193044" y="1126267"/>
                  </a:lnTo>
                  <a:lnTo>
                    <a:pt x="162229" y="1093878"/>
                  </a:lnTo>
                  <a:lnTo>
                    <a:pt x="133584" y="1058101"/>
                  </a:lnTo>
                  <a:lnTo>
                    <a:pt x="107268" y="1019156"/>
                  </a:lnTo>
                  <a:lnTo>
                    <a:pt x="83445" y="977262"/>
                  </a:lnTo>
                  <a:lnTo>
                    <a:pt x="62274" y="932639"/>
                  </a:lnTo>
                  <a:lnTo>
                    <a:pt x="43918" y="885505"/>
                  </a:lnTo>
                  <a:lnTo>
                    <a:pt x="28538" y="836082"/>
                  </a:lnTo>
                  <a:lnTo>
                    <a:pt x="16294" y="784586"/>
                  </a:lnTo>
                  <a:lnTo>
                    <a:pt x="7349" y="731239"/>
                  </a:lnTo>
                  <a:lnTo>
                    <a:pt x="1864" y="676259"/>
                  </a:lnTo>
                  <a:lnTo>
                    <a:pt x="0" y="619866"/>
                  </a:lnTo>
                  <a:lnTo>
                    <a:pt x="1864" y="563471"/>
                  </a:lnTo>
                  <a:lnTo>
                    <a:pt x="7349" y="508488"/>
                  </a:lnTo>
                  <a:lnTo>
                    <a:pt x="16294" y="455139"/>
                  </a:lnTo>
                  <a:lnTo>
                    <a:pt x="28538" y="403642"/>
                  </a:lnTo>
                  <a:lnTo>
                    <a:pt x="43918" y="354217"/>
                  </a:lnTo>
                  <a:lnTo>
                    <a:pt x="62274" y="307082"/>
                  </a:lnTo>
                  <a:lnTo>
                    <a:pt x="83445" y="262458"/>
                  </a:lnTo>
                  <a:lnTo>
                    <a:pt x="107268" y="220563"/>
                  </a:lnTo>
                  <a:lnTo>
                    <a:pt x="133584" y="181617"/>
                  </a:lnTo>
                  <a:lnTo>
                    <a:pt x="162229" y="145839"/>
                  </a:lnTo>
                  <a:lnTo>
                    <a:pt x="193044" y="113450"/>
                  </a:lnTo>
                  <a:lnTo>
                    <a:pt x="225866" y="84667"/>
                  </a:lnTo>
                  <a:lnTo>
                    <a:pt x="260535" y="59710"/>
                  </a:lnTo>
                  <a:lnTo>
                    <a:pt x="296889" y="38799"/>
                  </a:lnTo>
                  <a:lnTo>
                    <a:pt x="334766" y="22153"/>
                  </a:lnTo>
                  <a:lnTo>
                    <a:pt x="374006" y="9992"/>
                  </a:lnTo>
                  <a:lnTo>
                    <a:pt x="414446" y="2534"/>
                  </a:lnTo>
                  <a:lnTo>
                    <a:pt x="455927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579366" y="6759587"/>
              <a:ext cx="1970671" cy="171980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0579337" y="6759586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5" dirty="0">
                <a:latin typeface="Arial"/>
                <a:cs typeface="Arial"/>
              </a:rPr>
              <a:t>reduce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there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uses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319873" y="773966"/>
            <a:ext cx="3835400" cy="742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60"/>
              </a:lnSpc>
              <a:tabLst>
                <a:tab pos="1259840" algn="l"/>
                <a:tab pos="3322320" algn="l"/>
              </a:tabLst>
            </a:pPr>
            <a:r>
              <a:rPr sz="3150" dirty="0">
                <a:latin typeface="Arial"/>
                <a:cs typeface="Arial"/>
              </a:rPr>
              <a:t>s	Sor</a:t>
            </a:r>
            <a:r>
              <a:rPr sz="3150" spc="-5" dirty="0">
                <a:latin typeface="Arial"/>
                <a:cs typeface="Arial"/>
              </a:rPr>
              <a:t>t</a:t>
            </a:r>
            <a:r>
              <a:rPr sz="3150" dirty="0">
                <a:latin typeface="Arial"/>
                <a:cs typeface="Arial"/>
              </a:rPr>
              <a:t>,	Re</a:t>
            </a:r>
            <a:endParaRPr sz="3150">
              <a:latin typeface="Arial"/>
              <a:cs typeface="Arial"/>
            </a:endParaRPr>
          </a:p>
          <a:p>
            <a:pPr marL="1059180">
              <a:lnSpc>
                <a:spcPct val="100000"/>
              </a:lnSpc>
              <a:spcBef>
                <a:spcPts val="30"/>
              </a:spcBef>
            </a:pPr>
            <a:r>
              <a:rPr sz="3150" dirty="0">
                <a:latin typeface="Arial"/>
                <a:cs typeface="Arial"/>
              </a:rPr>
              <a:t>Shuffle</a:t>
            </a:r>
            <a:endParaRPr sz="3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00">
              <a:latin typeface="Arial"/>
              <a:cs typeface="Arial"/>
            </a:endParaRPr>
          </a:p>
          <a:p>
            <a:pPr marR="1457960" algn="r">
              <a:lnSpc>
                <a:spcPct val="100000"/>
              </a:lnSpc>
              <a:spcBef>
                <a:spcPts val="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R="1414145" algn="r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1120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582930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2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307975" marR="689610" indent="355600">
              <a:lnSpc>
                <a:spcPct val="112400"/>
              </a:lnSpc>
              <a:spcBef>
                <a:spcPts val="1830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1),(phase,1)  (there,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 marL="10160" marR="1449705" indent="1096010">
              <a:lnSpc>
                <a:spcPct val="141100"/>
              </a:lnSpc>
              <a:spcBef>
                <a:spcPts val="1730"/>
              </a:spcBef>
            </a:pPr>
            <a:r>
              <a:rPr sz="2350" spc="5" dirty="0">
                <a:latin typeface="Arial"/>
                <a:cs typeface="Arial"/>
              </a:rPr>
              <a:t>(phase</a:t>
            </a:r>
            <a:r>
              <a:rPr sz="2350" spc="-5" dirty="0">
                <a:latin typeface="Arial"/>
                <a:cs typeface="Arial"/>
              </a:rPr>
              <a:t>,</a:t>
            </a:r>
            <a:r>
              <a:rPr sz="2350" spc="5" dirty="0">
                <a:latin typeface="Arial"/>
                <a:cs typeface="Arial"/>
              </a:rPr>
              <a:t>1)  (is, 1), (a,</a:t>
            </a:r>
            <a:r>
              <a:rPr sz="2350" spc="-3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663575">
              <a:lnSpc>
                <a:spcPct val="100000"/>
              </a:lnSpc>
              <a:spcBef>
                <a:spcPts val="819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</a:t>
            </a:r>
            <a:endParaRPr sz="2350">
              <a:latin typeface="Arial"/>
              <a:cs typeface="Arial"/>
            </a:endParaRPr>
          </a:p>
          <a:p>
            <a:pPr marL="62992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(reduce</a:t>
            </a:r>
            <a:r>
              <a:rPr sz="23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4800793" y="2451579"/>
            <a:ext cx="5732145" cy="5542280"/>
            <a:chOff x="4800793" y="2451579"/>
            <a:chExt cx="5732145" cy="5542280"/>
          </a:xfrm>
        </p:grpSpPr>
        <p:sp>
          <p:nvSpPr>
            <p:cNvPr id="76" name="object 76"/>
            <p:cNvSpPr/>
            <p:nvPr/>
          </p:nvSpPr>
          <p:spPr>
            <a:xfrm>
              <a:off x="10028216" y="2809129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4">
                  <a:moveTo>
                    <a:pt x="-16697" y="1945"/>
                  </a:moveTo>
                  <a:lnTo>
                    <a:pt x="344046" y="1945"/>
                  </a:lnTo>
                </a:path>
              </a:pathLst>
            </a:custGeom>
            <a:ln w="3728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338149" y="2736211"/>
              <a:ext cx="194424" cy="15361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103369" y="5205177"/>
              <a:ext cx="252729" cy="3175"/>
            </a:xfrm>
            <a:custGeom>
              <a:avLst/>
              <a:gdLst/>
              <a:ahLst/>
              <a:cxnLst/>
              <a:rect l="l" t="t" r="r" b="b"/>
              <a:pathLst>
                <a:path w="252729" h="3175">
                  <a:moveTo>
                    <a:pt x="-16697" y="1577"/>
                  </a:moveTo>
                  <a:lnTo>
                    <a:pt x="268893" y="1577"/>
                  </a:lnTo>
                </a:path>
              </a:pathLst>
            </a:custGeom>
            <a:ln w="3655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338115" y="5131524"/>
              <a:ext cx="194457" cy="15359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028216" y="7601225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5">
                  <a:moveTo>
                    <a:pt x="-16697" y="1945"/>
                  </a:moveTo>
                  <a:lnTo>
                    <a:pt x="344046" y="1945"/>
                  </a:lnTo>
                </a:path>
              </a:pathLst>
            </a:custGeom>
            <a:ln w="3728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338149" y="7528307"/>
              <a:ext cx="194424" cy="15359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817621" y="2468406"/>
              <a:ext cx="2087245" cy="4934585"/>
            </a:xfrm>
            <a:custGeom>
              <a:avLst/>
              <a:gdLst/>
              <a:ahLst/>
              <a:cxnLst/>
              <a:rect l="l" t="t" r="r" b="b"/>
              <a:pathLst>
                <a:path w="2087245" h="4934584">
                  <a:moveTo>
                    <a:pt x="0" y="0"/>
                  </a:moveTo>
                  <a:lnTo>
                    <a:pt x="2087160" y="4934422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32719" y="7362720"/>
              <a:ext cx="151221" cy="20444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817621" y="4296983"/>
              <a:ext cx="2052955" cy="3124835"/>
            </a:xfrm>
            <a:custGeom>
              <a:avLst/>
              <a:gdLst/>
              <a:ahLst/>
              <a:cxnLst/>
              <a:rect l="l" t="t" r="r" b="b"/>
              <a:pathLst>
                <a:path w="2052954" h="3124834">
                  <a:moveTo>
                    <a:pt x="0" y="0"/>
                  </a:moveTo>
                  <a:lnTo>
                    <a:pt x="2052790" y="3124212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803460" y="7371486"/>
              <a:ext cx="171679" cy="20037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17621" y="7637909"/>
              <a:ext cx="1958975" cy="339090"/>
            </a:xfrm>
            <a:custGeom>
              <a:avLst/>
              <a:gdLst/>
              <a:ahLst/>
              <a:cxnLst/>
              <a:rect l="l" t="t" r="r" b="b"/>
              <a:pathLst>
                <a:path w="1958975" h="339090">
                  <a:moveTo>
                    <a:pt x="0" y="338619"/>
                  </a:moveTo>
                  <a:lnTo>
                    <a:pt x="1958799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749468" y="7561985"/>
              <a:ext cx="201622" cy="15186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817621" y="3007709"/>
              <a:ext cx="2087880" cy="4968875"/>
            </a:xfrm>
            <a:custGeom>
              <a:avLst/>
              <a:gdLst/>
              <a:ahLst/>
              <a:cxnLst/>
              <a:rect l="l" t="t" r="r" b="b"/>
              <a:pathLst>
                <a:path w="2087879" h="4968875">
                  <a:moveTo>
                    <a:pt x="0" y="4968818"/>
                  </a:moveTo>
                  <a:lnTo>
                    <a:pt x="2087645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833137" y="2843239"/>
              <a:ext cx="150921" cy="204445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817621" y="5374002"/>
              <a:ext cx="2062480" cy="2602865"/>
            </a:xfrm>
            <a:custGeom>
              <a:avLst/>
              <a:gdLst/>
              <a:ahLst/>
              <a:cxnLst/>
              <a:rect l="l" t="t" r="r" b="b"/>
              <a:pathLst>
                <a:path w="2062479" h="2602865">
                  <a:moveTo>
                    <a:pt x="0" y="2602525"/>
                  </a:moveTo>
                  <a:lnTo>
                    <a:pt x="2062343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816136" y="5231674"/>
              <a:ext cx="180096" cy="19636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2604795" y="698500"/>
            <a:ext cx="7506334" cy="8215630"/>
            <a:chOff x="2604795" y="698500"/>
            <a:chExt cx="7506334" cy="8215630"/>
          </a:xfrm>
        </p:grpSpPr>
        <p:sp>
          <p:nvSpPr>
            <p:cNvPr id="93" name="object 93"/>
            <p:cNvSpPr/>
            <p:nvPr/>
          </p:nvSpPr>
          <p:spPr>
            <a:xfrm>
              <a:off x="2604795" y="698500"/>
              <a:ext cx="1786966" cy="8215028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140268" y="698500"/>
              <a:ext cx="1970684" cy="821502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322406" y="698500"/>
              <a:ext cx="3975735" cy="8215630"/>
            </a:xfrm>
            <a:custGeom>
              <a:avLst/>
              <a:gdLst/>
              <a:ahLst/>
              <a:cxnLst/>
              <a:rect l="l" t="t" r="r" b="b"/>
              <a:pathLst>
                <a:path w="3975734" h="8215630">
                  <a:moveTo>
                    <a:pt x="0" y="0"/>
                  </a:moveTo>
                  <a:lnTo>
                    <a:pt x="3975633" y="0"/>
                  </a:lnTo>
                  <a:lnTo>
                    <a:pt x="3975633" y="8215028"/>
                  </a:lnTo>
                  <a:lnTo>
                    <a:pt x="0" y="8215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3141860" y="3657600"/>
            <a:ext cx="672084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225" dirty="0">
                <a:solidFill>
                  <a:srgbClr val="666666"/>
                </a:solidFill>
                <a:latin typeface="Arial"/>
                <a:cs typeface="Arial"/>
              </a:rPr>
              <a:t>We </a:t>
            </a:r>
            <a:r>
              <a:rPr sz="6400" spc="-415" dirty="0">
                <a:solidFill>
                  <a:srgbClr val="666666"/>
                </a:solidFill>
                <a:latin typeface="Arial"/>
                <a:cs typeface="Arial"/>
              </a:rPr>
              <a:t>need </a:t>
            </a:r>
            <a:r>
              <a:rPr sz="6400" spc="160" dirty="0">
                <a:solidFill>
                  <a:srgbClr val="666666"/>
                </a:solidFill>
                <a:latin typeface="Arial"/>
                <a:cs typeface="Arial"/>
              </a:rPr>
              <a:t>to</a:t>
            </a:r>
            <a:r>
              <a:rPr sz="6400" spc="5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spc="-150" dirty="0">
                <a:solidFill>
                  <a:srgbClr val="666666"/>
                </a:solidFill>
                <a:latin typeface="Arial"/>
                <a:cs typeface="Arial"/>
              </a:rPr>
              <a:t>convert</a:t>
            </a:r>
            <a:endParaRPr sz="64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051221" y="4597400"/>
            <a:ext cx="290258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70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6400" spc="-8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i="1" spc="-360" dirty="0">
                <a:solidFill>
                  <a:srgbClr val="914538"/>
                </a:solidFill>
                <a:latin typeface="Arial"/>
                <a:cs typeface="Arial"/>
              </a:rPr>
              <a:t>Input</a:t>
            </a:r>
            <a:endParaRPr sz="64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914381" y="5537200"/>
            <a:ext cx="517652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5" dirty="0">
                <a:solidFill>
                  <a:srgbClr val="666666"/>
                </a:solidFill>
                <a:latin typeface="Arial"/>
                <a:cs typeface="Arial"/>
              </a:rPr>
              <a:t>into </a:t>
            </a:r>
            <a:r>
              <a:rPr sz="6400" spc="-170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6400" spc="-8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i="1" spc="-380" dirty="0">
                <a:solidFill>
                  <a:srgbClr val="914538"/>
                </a:solidFill>
                <a:latin typeface="Arial"/>
                <a:cs typeface="Arial"/>
              </a:rPr>
              <a:t>Output</a:t>
            </a:r>
            <a:r>
              <a:rPr sz="6400" spc="-38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64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6700" y="1491614"/>
            <a:ext cx="12458700" cy="7588884"/>
            <a:chOff x="266700" y="1491614"/>
            <a:chExt cx="12458700" cy="7588884"/>
          </a:xfrm>
        </p:grpSpPr>
        <p:sp>
          <p:nvSpPr>
            <p:cNvPr id="3" name="object 3"/>
            <p:cNvSpPr/>
            <p:nvPr/>
          </p:nvSpPr>
          <p:spPr>
            <a:xfrm>
              <a:off x="266700" y="5165001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6700" y="3328301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6700" y="1491614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700" y="7001692"/>
              <a:ext cx="2087587" cy="20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0408" y="5281891"/>
              <a:ext cx="1720161" cy="171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0407" y="5281878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4" y="0"/>
                  </a:lnTo>
                  <a:lnTo>
                    <a:pt x="1720164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0408" y="3445192"/>
              <a:ext cx="1720161" cy="171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0407" y="3445186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4" y="0"/>
                  </a:lnTo>
                  <a:lnTo>
                    <a:pt x="1720164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87891" y="1850605"/>
              <a:ext cx="25218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87891" y="3679189"/>
              <a:ext cx="2505100" cy="13691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87891" y="5523992"/>
              <a:ext cx="25218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86375" y="1610215"/>
              <a:ext cx="1803679" cy="738017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96658" y="2097239"/>
              <a:ext cx="3406940" cy="15695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21716" y="4462144"/>
              <a:ext cx="3457041" cy="161963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87891" y="7358735"/>
              <a:ext cx="25218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96658" y="6864476"/>
              <a:ext cx="3406940" cy="161963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87304" y="1850605"/>
              <a:ext cx="2338095" cy="20871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87304" y="4246651"/>
              <a:ext cx="2338095" cy="20871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87304" y="6642696"/>
              <a:ext cx="2338095" cy="20871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0407" y="3445186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81305" marR="273685" indent="5841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Map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0408" y="1608493"/>
            <a:ext cx="1720161" cy="171982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0407" y="1608494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29235" marR="163195" indent="-59055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uses  </a:t>
            </a:r>
            <a:r>
              <a:rPr sz="1850" spc="-10" dirty="0">
                <a:latin typeface="Arial"/>
                <a:cs typeface="Arial"/>
              </a:rPr>
              <a:t>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2057" y="669106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161142" y="1722653"/>
            <a:ext cx="10380980" cy="7021830"/>
            <a:chOff x="2161142" y="1722653"/>
            <a:chExt cx="10380980" cy="7021830"/>
          </a:xfrm>
        </p:grpSpPr>
        <p:sp>
          <p:nvSpPr>
            <p:cNvPr id="27" name="object 27"/>
            <p:cNvSpPr/>
            <p:nvPr/>
          </p:nvSpPr>
          <p:spPr>
            <a:xfrm>
              <a:off x="2671597" y="1967484"/>
              <a:ext cx="2137689" cy="10018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1590" y="1967484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30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71597" y="3796067"/>
              <a:ext cx="2137689" cy="100182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71590" y="3796061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71597" y="5640870"/>
              <a:ext cx="2137689" cy="10018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1590" y="5640868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78922" y="2468400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39454" y="2391592"/>
              <a:ext cx="193722" cy="1536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78922" y="4298263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7" y="826"/>
                  </a:moveTo>
                  <a:lnTo>
                    <a:pt x="293927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39103" y="4221454"/>
              <a:ext cx="194073" cy="15361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78922" y="6141784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39454" y="6064975"/>
              <a:ext cx="193722" cy="1536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70081" y="1727098"/>
              <a:ext cx="1436255" cy="701283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70071" y="1727098"/>
              <a:ext cx="1436370" cy="7012940"/>
            </a:xfrm>
            <a:custGeom>
              <a:avLst/>
              <a:gdLst/>
              <a:ahLst/>
              <a:cxnLst/>
              <a:rect l="l" t="t" r="r" b="b"/>
              <a:pathLst>
                <a:path w="1436370" h="7012940">
                  <a:moveTo>
                    <a:pt x="0" y="0"/>
                  </a:moveTo>
                  <a:lnTo>
                    <a:pt x="1436253" y="0"/>
                  </a:lnTo>
                  <a:lnTo>
                    <a:pt x="1436253" y="7012819"/>
                  </a:lnTo>
                  <a:lnTo>
                    <a:pt x="0" y="7012819"/>
                  </a:lnTo>
                  <a:lnTo>
                    <a:pt x="0" y="0"/>
                  </a:lnTo>
                  <a:close/>
                </a:path>
              </a:pathLst>
            </a:custGeom>
            <a:ln w="835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80364" y="2214117"/>
              <a:ext cx="3039528" cy="119001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80352" y="2214118"/>
              <a:ext cx="3039745" cy="1190625"/>
            </a:xfrm>
            <a:custGeom>
              <a:avLst/>
              <a:gdLst/>
              <a:ahLst/>
              <a:cxnLst/>
              <a:rect l="l" t="t" r="r" b="b"/>
              <a:pathLst>
                <a:path w="3039745" h="1190625">
                  <a:moveTo>
                    <a:pt x="455927" y="0"/>
                  </a:moveTo>
                  <a:lnTo>
                    <a:pt x="2583586" y="0"/>
                  </a:lnTo>
                  <a:lnTo>
                    <a:pt x="2625067" y="2433"/>
                  </a:lnTo>
                  <a:lnTo>
                    <a:pt x="2665507" y="9591"/>
                  </a:lnTo>
                  <a:lnTo>
                    <a:pt x="2704747" y="21265"/>
                  </a:lnTo>
                  <a:lnTo>
                    <a:pt x="2742624" y="37243"/>
                  </a:lnTo>
                  <a:lnTo>
                    <a:pt x="2778978" y="57315"/>
                  </a:lnTo>
                  <a:lnTo>
                    <a:pt x="2813647" y="81271"/>
                  </a:lnTo>
                  <a:lnTo>
                    <a:pt x="2846469" y="108899"/>
                  </a:lnTo>
                  <a:lnTo>
                    <a:pt x="2877284" y="139990"/>
                  </a:lnTo>
                  <a:lnTo>
                    <a:pt x="2905929" y="174333"/>
                  </a:lnTo>
                  <a:lnTo>
                    <a:pt x="2932245" y="211717"/>
                  </a:lnTo>
                  <a:lnTo>
                    <a:pt x="2956068" y="251931"/>
                  </a:lnTo>
                  <a:lnTo>
                    <a:pt x="2977239" y="294766"/>
                  </a:lnTo>
                  <a:lnTo>
                    <a:pt x="2995595" y="340010"/>
                  </a:lnTo>
                  <a:lnTo>
                    <a:pt x="3010975" y="387453"/>
                  </a:lnTo>
                  <a:lnTo>
                    <a:pt x="3023219" y="436884"/>
                  </a:lnTo>
                  <a:lnTo>
                    <a:pt x="3032164" y="488094"/>
                  </a:lnTo>
                  <a:lnTo>
                    <a:pt x="3037649" y="540871"/>
                  </a:lnTo>
                  <a:lnTo>
                    <a:pt x="3039514" y="595004"/>
                  </a:lnTo>
                  <a:lnTo>
                    <a:pt x="3037649" y="649135"/>
                  </a:lnTo>
                  <a:lnTo>
                    <a:pt x="3032164" y="701910"/>
                  </a:lnTo>
                  <a:lnTo>
                    <a:pt x="3023219" y="753118"/>
                  </a:lnTo>
                  <a:lnTo>
                    <a:pt x="3010975" y="802549"/>
                  </a:lnTo>
                  <a:lnTo>
                    <a:pt x="2995595" y="849991"/>
                  </a:lnTo>
                  <a:lnTo>
                    <a:pt x="2977239" y="895235"/>
                  </a:lnTo>
                  <a:lnTo>
                    <a:pt x="2956068" y="938070"/>
                  </a:lnTo>
                  <a:lnTo>
                    <a:pt x="2932245" y="978285"/>
                  </a:lnTo>
                  <a:lnTo>
                    <a:pt x="2905929" y="1015669"/>
                  </a:lnTo>
                  <a:lnTo>
                    <a:pt x="2877284" y="1050012"/>
                  </a:lnTo>
                  <a:lnTo>
                    <a:pt x="2846469" y="1081104"/>
                  </a:lnTo>
                  <a:lnTo>
                    <a:pt x="2813647" y="1108734"/>
                  </a:lnTo>
                  <a:lnTo>
                    <a:pt x="2778978" y="1132690"/>
                  </a:lnTo>
                  <a:lnTo>
                    <a:pt x="2742624" y="1152763"/>
                  </a:lnTo>
                  <a:lnTo>
                    <a:pt x="2704747" y="1168742"/>
                  </a:lnTo>
                  <a:lnTo>
                    <a:pt x="2665507" y="1180417"/>
                  </a:lnTo>
                  <a:lnTo>
                    <a:pt x="2625067" y="1187576"/>
                  </a:lnTo>
                  <a:lnTo>
                    <a:pt x="2583586" y="1190009"/>
                  </a:lnTo>
                  <a:lnTo>
                    <a:pt x="455927" y="1190009"/>
                  </a:lnTo>
                  <a:lnTo>
                    <a:pt x="414446" y="1187576"/>
                  </a:lnTo>
                  <a:lnTo>
                    <a:pt x="374006" y="1180417"/>
                  </a:lnTo>
                  <a:lnTo>
                    <a:pt x="334766" y="1168742"/>
                  </a:lnTo>
                  <a:lnTo>
                    <a:pt x="296889" y="1152763"/>
                  </a:lnTo>
                  <a:lnTo>
                    <a:pt x="260535" y="1132690"/>
                  </a:lnTo>
                  <a:lnTo>
                    <a:pt x="225866" y="1108734"/>
                  </a:lnTo>
                  <a:lnTo>
                    <a:pt x="193044" y="1081104"/>
                  </a:lnTo>
                  <a:lnTo>
                    <a:pt x="162229" y="1050012"/>
                  </a:lnTo>
                  <a:lnTo>
                    <a:pt x="133584" y="1015669"/>
                  </a:lnTo>
                  <a:lnTo>
                    <a:pt x="107268" y="978285"/>
                  </a:lnTo>
                  <a:lnTo>
                    <a:pt x="83445" y="938070"/>
                  </a:lnTo>
                  <a:lnTo>
                    <a:pt x="62274" y="895235"/>
                  </a:lnTo>
                  <a:lnTo>
                    <a:pt x="43918" y="849991"/>
                  </a:lnTo>
                  <a:lnTo>
                    <a:pt x="28538" y="802549"/>
                  </a:lnTo>
                  <a:lnTo>
                    <a:pt x="16294" y="753118"/>
                  </a:lnTo>
                  <a:lnTo>
                    <a:pt x="7349" y="701910"/>
                  </a:lnTo>
                  <a:lnTo>
                    <a:pt x="1864" y="649135"/>
                  </a:lnTo>
                  <a:lnTo>
                    <a:pt x="0" y="595004"/>
                  </a:lnTo>
                  <a:lnTo>
                    <a:pt x="1864" y="540871"/>
                  </a:lnTo>
                  <a:lnTo>
                    <a:pt x="7349" y="488094"/>
                  </a:lnTo>
                  <a:lnTo>
                    <a:pt x="16294" y="436884"/>
                  </a:lnTo>
                  <a:lnTo>
                    <a:pt x="28538" y="387453"/>
                  </a:lnTo>
                  <a:lnTo>
                    <a:pt x="43918" y="340010"/>
                  </a:lnTo>
                  <a:lnTo>
                    <a:pt x="62274" y="294766"/>
                  </a:lnTo>
                  <a:lnTo>
                    <a:pt x="83445" y="251931"/>
                  </a:lnTo>
                  <a:lnTo>
                    <a:pt x="107268" y="211717"/>
                  </a:lnTo>
                  <a:lnTo>
                    <a:pt x="133584" y="174333"/>
                  </a:lnTo>
                  <a:lnTo>
                    <a:pt x="162229" y="139990"/>
                  </a:lnTo>
                  <a:lnTo>
                    <a:pt x="193044" y="108899"/>
                  </a:lnTo>
                  <a:lnTo>
                    <a:pt x="225866" y="81271"/>
                  </a:lnTo>
                  <a:lnTo>
                    <a:pt x="260535" y="57315"/>
                  </a:lnTo>
                  <a:lnTo>
                    <a:pt x="296889" y="37243"/>
                  </a:lnTo>
                  <a:lnTo>
                    <a:pt x="334766" y="21265"/>
                  </a:lnTo>
                  <a:lnTo>
                    <a:pt x="374006" y="9591"/>
                  </a:lnTo>
                  <a:lnTo>
                    <a:pt x="414446" y="2433"/>
                  </a:lnTo>
                  <a:lnTo>
                    <a:pt x="455927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05421" y="4579036"/>
              <a:ext cx="3089617" cy="125228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05403" y="4579026"/>
              <a:ext cx="3089910" cy="1252855"/>
            </a:xfrm>
            <a:custGeom>
              <a:avLst/>
              <a:gdLst/>
              <a:ahLst/>
              <a:cxnLst/>
              <a:rect l="l" t="t" r="r" b="b"/>
              <a:pathLst>
                <a:path w="3089909" h="1252854">
                  <a:moveTo>
                    <a:pt x="463442" y="0"/>
                  </a:moveTo>
                  <a:lnTo>
                    <a:pt x="2626173" y="0"/>
                  </a:lnTo>
                  <a:lnTo>
                    <a:pt x="2666142" y="2299"/>
                  </a:lnTo>
                  <a:lnTo>
                    <a:pt x="2705170" y="9073"/>
                  </a:lnTo>
                  <a:lnTo>
                    <a:pt x="2743119" y="20132"/>
                  </a:lnTo>
                  <a:lnTo>
                    <a:pt x="2779847" y="35288"/>
                  </a:lnTo>
                  <a:lnTo>
                    <a:pt x="2815217" y="54352"/>
                  </a:lnTo>
                  <a:lnTo>
                    <a:pt x="2849089" y="77137"/>
                  </a:lnTo>
                  <a:lnTo>
                    <a:pt x="2881323" y="103454"/>
                  </a:lnTo>
                  <a:lnTo>
                    <a:pt x="2911779" y="133114"/>
                  </a:lnTo>
                  <a:lnTo>
                    <a:pt x="2940319" y="165928"/>
                  </a:lnTo>
                  <a:lnTo>
                    <a:pt x="2966803" y="201710"/>
                  </a:lnTo>
                  <a:lnTo>
                    <a:pt x="2991091" y="240269"/>
                  </a:lnTo>
                  <a:lnTo>
                    <a:pt x="3013044" y="281418"/>
                  </a:lnTo>
                  <a:lnTo>
                    <a:pt x="3032522" y="324968"/>
                  </a:lnTo>
                  <a:lnTo>
                    <a:pt x="3049386" y="370731"/>
                  </a:lnTo>
                  <a:lnTo>
                    <a:pt x="3063497" y="418519"/>
                  </a:lnTo>
                  <a:lnTo>
                    <a:pt x="3074714" y="468142"/>
                  </a:lnTo>
                  <a:lnTo>
                    <a:pt x="3082900" y="519413"/>
                  </a:lnTo>
                  <a:lnTo>
                    <a:pt x="3087913" y="572143"/>
                  </a:lnTo>
                  <a:lnTo>
                    <a:pt x="3089615" y="626144"/>
                  </a:lnTo>
                  <a:lnTo>
                    <a:pt x="3087913" y="680145"/>
                  </a:lnTo>
                  <a:lnTo>
                    <a:pt x="3082900" y="732875"/>
                  </a:lnTo>
                  <a:lnTo>
                    <a:pt x="3074714" y="784147"/>
                  </a:lnTo>
                  <a:lnTo>
                    <a:pt x="3063497" y="833770"/>
                  </a:lnTo>
                  <a:lnTo>
                    <a:pt x="3049386" y="881557"/>
                  </a:lnTo>
                  <a:lnTo>
                    <a:pt x="3032522" y="927321"/>
                  </a:lnTo>
                  <a:lnTo>
                    <a:pt x="3013044" y="970871"/>
                  </a:lnTo>
                  <a:lnTo>
                    <a:pt x="2991091" y="1012020"/>
                  </a:lnTo>
                  <a:lnTo>
                    <a:pt x="2966803" y="1050579"/>
                  </a:lnTo>
                  <a:lnTo>
                    <a:pt x="2940319" y="1086360"/>
                  </a:lnTo>
                  <a:lnTo>
                    <a:pt x="2911779" y="1119175"/>
                  </a:lnTo>
                  <a:lnTo>
                    <a:pt x="2881323" y="1148835"/>
                  </a:lnTo>
                  <a:lnTo>
                    <a:pt x="2849089" y="1175152"/>
                  </a:lnTo>
                  <a:lnTo>
                    <a:pt x="2815217" y="1197936"/>
                  </a:lnTo>
                  <a:lnTo>
                    <a:pt x="2779847" y="1217001"/>
                  </a:lnTo>
                  <a:lnTo>
                    <a:pt x="2743119" y="1232157"/>
                  </a:lnTo>
                  <a:lnTo>
                    <a:pt x="2705170" y="1243216"/>
                  </a:lnTo>
                  <a:lnTo>
                    <a:pt x="2666142" y="1249990"/>
                  </a:lnTo>
                  <a:lnTo>
                    <a:pt x="2626173" y="1252289"/>
                  </a:lnTo>
                  <a:lnTo>
                    <a:pt x="463442" y="1252289"/>
                  </a:lnTo>
                  <a:lnTo>
                    <a:pt x="423473" y="1249990"/>
                  </a:lnTo>
                  <a:lnTo>
                    <a:pt x="384445" y="1243216"/>
                  </a:lnTo>
                  <a:lnTo>
                    <a:pt x="346496" y="1232157"/>
                  </a:lnTo>
                  <a:lnTo>
                    <a:pt x="309767" y="1217001"/>
                  </a:lnTo>
                  <a:lnTo>
                    <a:pt x="274397" y="1197936"/>
                  </a:lnTo>
                  <a:lnTo>
                    <a:pt x="240526" y="1175152"/>
                  </a:lnTo>
                  <a:lnTo>
                    <a:pt x="208292" y="1148835"/>
                  </a:lnTo>
                  <a:lnTo>
                    <a:pt x="177835" y="1119175"/>
                  </a:lnTo>
                  <a:lnTo>
                    <a:pt x="149296" y="1086360"/>
                  </a:lnTo>
                  <a:lnTo>
                    <a:pt x="122812" y="1050579"/>
                  </a:lnTo>
                  <a:lnTo>
                    <a:pt x="98524" y="1012020"/>
                  </a:lnTo>
                  <a:lnTo>
                    <a:pt x="76571" y="970871"/>
                  </a:lnTo>
                  <a:lnTo>
                    <a:pt x="57093" y="927321"/>
                  </a:lnTo>
                  <a:lnTo>
                    <a:pt x="40229" y="881557"/>
                  </a:lnTo>
                  <a:lnTo>
                    <a:pt x="26118" y="833770"/>
                  </a:lnTo>
                  <a:lnTo>
                    <a:pt x="14900" y="784147"/>
                  </a:lnTo>
                  <a:lnTo>
                    <a:pt x="6715" y="732875"/>
                  </a:lnTo>
                  <a:lnTo>
                    <a:pt x="1702" y="680145"/>
                  </a:lnTo>
                  <a:lnTo>
                    <a:pt x="0" y="626144"/>
                  </a:lnTo>
                  <a:lnTo>
                    <a:pt x="1702" y="572143"/>
                  </a:lnTo>
                  <a:lnTo>
                    <a:pt x="6715" y="519413"/>
                  </a:lnTo>
                  <a:lnTo>
                    <a:pt x="14900" y="468142"/>
                  </a:lnTo>
                  <a:lnTo>
                    <a:pt x="26118" y="418519"/>
                  </a:lnTo>
                  <a:lnTo>
                    <a:pt x="40229" y="370731"/>
                  </a:lnTo>
                  <a:lnTo>
                    <a:pt x="57093" y="324968"/>
                  </a:lnTo>
                  <a:lnTo>
                    <a:pt x="76571" y="281418"/>
                  </a:lnTo>
                  <a:lnTo>
                    <a:pt x="98524" y="240269"/>
                  </a:lnTo>
                  <a:lnTo>
                    <a:pt x="122812" y="201710"/>
                  </a:lnTo>
                  <a:lnTo>
                    <a:pt x="149296" y="165928"/>
                  </a:lnTo>
                  <a:lnTo>
                    <a:pt x="177835" y="133114"/>
                  </a:lnTo>
                  <a:lnTo>
                    <a:pt x="208292" y="103454"/>
                  </a:lnTo>
                  <a:lnTo>
                    <a:pt x="240526" y="77137"/>
                  </a:lnTo>
                  <a:lnTo>
                    <a:pt x="274397" y="54352"/>
                  </a:lnTo>
                  <a:lnTo>
                    <a:pt x="309767" y="35288"/>
                  </a:lnTo>
                  <a:lnTo>
                    <a:pt x="346496" y="20132"/>
                  </a:lnTo>
                  <a:lnTo>
                    <a:pt x="384445" y="9073"/>
                  </a:lnTo>
                  <a:lnTo>
                    <a:pt x="423473" y="2299"/>
                  </a:lnTo>
                  <a:lnTo>
                    <a:pt x="46344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571009" y="4363541"/>
              <a:ext cx="1970684" cy="171980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948031" y="669106"/>
            <a:ext cx="158496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5366753" y="669109"/>
            <a:ext cx="1273810" cy="9906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00660">
              <a:lnSpc>
                <a:spcPct val="100899"/>
              </a:lnSpc>
              <a:spcBef>
                <a:spcPts val="70"/>
              </a:spcBef>
            </a:pP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Sort,  Shu</a:t>
            </a: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fle</a:t>
            </a:r>
            <a:endParaRPr sz="3150">
              <a:latin typeface="Arial"/>
              <a:cs typeface="Arial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94" name="object 94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93" name="object 9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30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7629734" y="669106"/>
            <a:ext cx="174117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Reducers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570986" y="4363532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sz="2350" spc="10" dirty="0">
                <a:latin typeface="Arial"/>
                <a:cs typeface="Arial"/>
              </a:rPr>
              <a:t>map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mapreduce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phase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571009" y="1967483"/>
            <a:ext cx="1970684" cy="171982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570986" y="1967484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sz="2350" spc="5" dirty="0">
                <a:latin typeface="Arial"/>
                <a:cs typeface="Arial"/>
              </a:rPr>
              <a:t>a</a:t>
            </a:r>
            <a:r>
              <a:rPr sz="23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hadoop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is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942039" y="669106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Output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41834" y="2451573"/>
            <a:ext cx="6546215" cy="6395720"/>
            <a:chOff x="441834" y="2451573"/>
            <a:chExt cx="6546215" cy="6395720"/>
          </a:xfrm>
        </p:grpSpPr>
        <p:sp>
          <p:nvSpPr>
            <p:cNvPr id="54" name="object 54"/>
            <p:cNvSpPr/>
            <p:nvPr/>
          </p:nvSpPr>
          <p:spPr>
            <a:xfrm>
              <a:off x="4809270" y="2468400"/>
              <a:ext cx="1958339" cy="307340"/>
            </a:xfrm>
            <a:custGeom>
              <a:avLst/>
              <a:gdLst/>
              <a:ahLst/>
              <a:cxnLst/>
              <a:rect l="l" t="t" r="r" b="b"/>
              <a:pathLst>
                <a:path w="1958340" h="307339">
                  <a:moveTo>
                    <a:pt x="0" y="0"/>
                  </a:moveTo>
                  <a:lnTo>
                    <a:pt x="1958248" y="307311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41502" y="2699638"/>
              <a:ext cx="201104" cy="15216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809270" y="2468400"/>
              <a:ext cx="2061845" cy="2569210"/>
            </a:xfrm>
            <a:custGeom>
              <a:avLst/>
              <a:gdLst/>
              <a:ahLst/>
              <a:cxnLst/>
              <a:rect l="l" t="t" r="r" b="b"/>
              <a:pathLst>
                <a:path w="2061845" h="2569210">
                  <a:moveTo>
                    <a:pt x="0" y="0"/>
                  </a:moveTo>
                  <a:lnTo>
                    <a:pt x="2061308" y="2568763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06984" y="4982846"/>
              <a:ext cx="180630" cy="19604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09270" y="2930896"/>
              <a:ext cx="1993900" cy="1366520"/>
            </a:xfrm>
            <a:custGeom>
              <a:avLst/>
              <a:gdLst/>
              <a:ahLst/>
              <a:cxnLst/>
              <a:rect l="l" t="t" r="r" b="b"/>
              <a:pathLst>
                <a:path w="1993900" h="1366520">
                  <a:moveTo>
                    <a:pt x="0" y="1366081"/>
                  </a:moveTo>
                  <a:lnTo>
                    <a:pt x="1993386" y="0"/>
                  </a:lnTo>
                </a:path>
              </a:pathLst>
            </a:custGeom>
            <a:ln w="33396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51956" y="2823581"/>
              <a:ext cx="199635" cy="17360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809270" y="4296977"/>
              <a:ext cx="1997075" cy="826135"/>
            </a:xfrm>
            <a:custGeom>
              <a:avLst/>
              <a:gdLst/>
              <a:ahLst/>
              <a:cxnLst/>
              <a:rect l="l" t="t" r="r" b="b"/>
              <a:pathLst>
                <a:path w="1997075" h="826135">
                  <a:moveTo>
                    <a:pt x="0" y="0"/>
                  </a:moveTo>
                  <a:lnTo>
                    <a:pt x="1997044" y="825860"/>
                  </a:lnTo>
                </a:path>
              </a:pathLst>
            </a:custGeom>
            <a:ln w="333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66653" y="5050604"/>
              <a:ext cx="204527" cy="15021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0408" y="7118578"/>
              <a:ext cx="1720161" cy="1719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0407" y="7118569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4" y="0"/>
                  </a:lnTo>
                  <a:lnTo>
                    <a:pt x="1720164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450407" y="7118570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106045" marR="97790" indent="23367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Reduce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161777" y="6759587"/>
            <a:ext cx="10380345" cy="1726564"/>
            <a:chOff x="2161777" y="6759587"/>
            <a:chExt cx="10380345" cy="1726564"/>
          </a:xfrm>
        </p:grpSpPr>
        <p:sp>
          <p:nvSpPr>
            <p:cNvPr id="66" name="object 66"/>
            <p:cNvSpPr/>
            <p:nvPr/>
          </p:nvSpPr>
          <p:spPr>
            <a:xfrm>
              <a:off x="2671597" y="7475613"/>
              <a:ext cx="2137689" cy="100183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71590" y="7475606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178922" y="7976839"/>
              <a:ext cx="277495" cy="635"/>
            </a:xfrm>
            <a:custGeom>
              <a:avLst/>
              <a:gdLst/>
              <a:ahLst/>
              <a:cxnLst/>
              <a:rect l="l" t="t" r="r" b="b"/>
              <a:pathLst>
                <a:path w="277494" h="634">
                  <a:moveTo>
                    <a:pt x="-16697" y="192"/>
                  </a:moveTo>
                  <a:lnTo>
                    <a:pt x="293927" y="192"/>
                  </a:lnTo>
                </a:path>
              </a:pathLst>
            </a:custGeom>
            <a:ln w="3377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439370" y="7900030"/>
              <a:ext cx="193806" cy="15361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980364" y="6981367"/>
              <a:ext cx="3039528" cy="123972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980352" y="6981352"/>
              <a:ext cx="3039745" cy="1240155"/>
            </a:xfrm>
            <a:custGeom>
              <a:avLst/>
              <a:gdLst/>
              <a:ahLst/>
              <a:cxnLst/>
              <a:rect l="l" t="t" r="r" b="b"/>
              <a:pathLst>
                <a:path w="3039745" h="1240154">
                  <a:moveTo>
                    <a:pt x="455927" y="0"/>
                  </a:moveTo>
                  <a:lnTo>
                    <a:pt x="2583586" y="0"/>
                  </a:lnTo>
                  <a:lnTo>
                    <a:pt x="2625067" y="2534"/>
                  </a:lnTo>
                  <a:lnTo>
                    <a:pt x="2665507" y="9992"/>
                  </a:lnTo>
                  <a:lnTo>
                    <a:pt x="2704747" y="22155"/>
                  </a:lnTo>
                  <a:lnTo>
                    <a:pt x="2742624" y="38801"/>
                  </a:lnTo>
                  <a:lnTo>
                    <a:pt x="2778978" y="59713"/>
                  </a:lnTo>
                  <a:lnTo>
                    <a:pt x="2813647" y="84670"/>
                  </a:lnTo>
                  <a:lnTo>
                    <a:pt x="2846469" y="113454"/>
                  </a:lnTo>
                  <a:lnTo>
                    <a:pt x="2877284" y="145845"/>
                  </a:lnTo>
                  <a:lnTo>
                    <a:pt x="2905929" y="181623"/>
                  </a:lnTo>
                  <a:lnTo>
                    <a:pt x="2932245" y="220570"/>
                  </a:lnTo>
                  <a:lnTo>
                    <a:pt x="2956068" y="262465"/>
                  </a:lnTo>
                  <a:lnTo>
                    <a:pt x="2977239" y="307089"/>
                  </a:lnTo>
                  <a:lnTo>
                    <a:pt x="2995595" y="354224"/>
                  </a:lnTo>
                  <a:lnTo>
                    <a:pt x="3010975" y="403649"/>
                  </a:lnTo>
                  <a:lnTo>
                    <a:pt x="3023219" y="455145"/>
                  </a:lnTo>
                  <a:lnTo>
                    <a:pt x="3032164" y="508493"/>
                  </a:lnTo>
                  <a:lnTo>
                    <a:pt x="3037649" y="563473"/>
                  </a:lnTo>
                  <a:lnTo>
                    <a:pt x="3039514" y="619866"/>
                  </a:lnTo>
                  <a:lnTo>
                    <a:pt x="3037649" y="676259"/>
                  </a:lnTo>
                  <a:lnTo>
                    <a:pt x="3032164" y="731239"/>
                  </a:lnTo>
                  <a:lnTo>
                    <a:pt x="3023219" y="784586"/>
                  </a:lnTo>
                  <a:lnTo>
                    <a:pt x="3010975" y="836082"/>
                  </a:lnTo>
                  <a:lnTo>
                    <a:pt x="2995595" y="885505"/>
                  </a:lnTo>
                  <a:lnTo>
                    <a:pt x="2977239" y="932639"/>
                  </a:lnTo>
                  <a:lnTo>
                    <a:pt x="2956068" y="977262"/>
                  </a:lnTo>
                  <a:lnTo>
                    <a:pt x="2932245" y="1019156"/>
                  </a:lnTo>
                  <a:lnTo>
                    <a:pt x="2905929" y="1058101"/>
                  </a:lnTo>
                  <a:lnTo>
                    <a:pt x="2877284" y="1093878"/>
                  </a:lnTo>
                  <a:lnTo>
                    <a:pt x="2846469" y="1126267"/>
                  </a:lnTo>
                  <a:lnTo>
                    <a:pt x="2813647" y="1155050"/>
                  </a:lnTo>
                  <a:lnTo>
                    <a:pt x="2778978" y="1180006"/>
                  </a:lnTo>
                  <a:lnTo>
                    <a:pt x="2742624" y="1200917"/>
                  </a:lnTo>
                  <a:lnTo>
                    <a:pt x="2704747" y="1217563"/>
                  </a:lnTo>
                  <a:lnTo>
                    <a:pt x="2665507" y="1229724"/>
                  </a:lnTo>
                  <a:lnTo>
                    <a:pt x="2625067" y="1237182"/>
                  </a:lnTo>
                  <a:lnTo>
                    <a:pt x="2583586" y="1239716"/>
                  </a:lnTo>
                  <a:lnTo>
                    <a:pt x="455927" y="1239716"/>
                  </a:lnTo>
                  <a:lnTo>
                    <a:pt x="414446" y="1237182"/>
                  </a:lnTo>
                  <a:lnTo>
                    <a:pt x="374006" y="1229724"/>
                  </a:lnTo>
                  <a:lnTo>
                    <a:pt x="334766" y="1217563"/>
                  </a:lnTo>
                  <a:lnTo>
                    <a:pt x="296889" y="1200917"/>
                  </a:lnTo>
                  <a:lnTo>
                    <a:pt x="260535" y="1180006"/>
                  </a:lnTo>
                  <a:lnTo>
                    <a:pt x="225866" y="1155050"/>
                  </a:lnTo>
                  <a:lnTo>
                    <a:pt x="193044" y="1126267"/>
                  </a:lnTo>
                  <a:lnTo>
                    <a:pt x="162229" y="1093878"/>
                  </a:lnTo>
                  <a:lnTo>
                    <a:pt x="133584" y="1058101"/>
                  </a:lnTo>
                  <a:lnTo>
                    <a:pt x="107268" y="1019156"/>
                  </a:lnTo>
                  <a:lnTo>
                    <a:pt x="83445" y="977262"/>
                  </a:lnTo>
                  <a:lnTo>
                    <a:pt x="62274" y="932639"/>
                  </a:lnTo>
                  <a:lnTo>
                    <a:pt x="43918" y="885505"/>
                  </a:lnTo>
                  <a:lnTo>
                    <a:pt x="28538" y="836082"/>
                  </a:lnTo>
                  <a:lnTo>
                    <a:pt x="16294" y="784586"/>
                  </a:lnTo>
                  <a:lnTo>
                    <a:pt x="7349" y="731239"/>
                  </a:lnTo>
                  <a:lnTo>
                    <a:pt x="1864" y="676259"/>
                  </a:lnTo>
                  <a:lnTo>
                    <a:pt x="0" y="619866"/>
                  </a:lnTo>
                  <a:lnTo>
                    <a:pt x="1864" y="563473"/>
                  </a:lnTo>
                  <a:lnTo>
                    <a:pt x="7349" y="508493"/>
                  </a:lnTo>
                  <a:lnTo>
                    <a:pt x="16294" y="455145"/>
                  </a:lnTo>
                  <a:lnTo>
                    <a:pt x="28538" y="403649"/>
                  </a:lnTo>
                  <a:lnTo>
                    <a:pt x="43918" y="354224"/>
                  </a:lnTo>
                  <a:lnTo>
                    <a:pt x="62274" y="307089"/>
                  </a:lnTo>
                  <a:lnTo>
                    <a:pt x="83445" y="262465"/>
                  </a:lnTo>
                  <a:lnTo>
                    <a:pt x="107268" y="220570"/>
                  </a:lnTo>
                  <a:lnTo>
                    <a:pt x="133584" y="181623"/>
                  </a:lnTo>
                  <a:lnTo>
                    <a:pt x="162229" y="145845"/>
                  </a:lnTo>
                  <a:lnTo>
                    <a:pt x="193044" y="113454"/>
                  </a:lnTo>
                  <a:lnTo>
                    <a:pt x="225866" y="84670"/>
                  </a:lnTo>
                  <a:lnTo>
                    <a:pt x="260535" y="59713"/>
                  </a:lnTo>
                  <a:lnTo>
                    <a:pt x="296889" y="38801"/>
                  </a:lnTo>
                  <a:lnTo>
                    <a:pt x="334766" y="22155"/>
                  </a:lnTo>
                  <a:lnTo>
                    <a:pt x="374006" y="9992"/>
                  </a:lnTo>
                  <a:lnTo>
                    <a:pt x="414446" y="2534"/>
                  </a:lnTo>
                  <a:lnTo>
                    <a:pt x="455927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571009" y="6759587"/>
              <a:ext cx="1970684" cy="171980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0570986" y="6759580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sz="2350" spc="5" dirty="0">
                <a:latin typeface="Arial"/>
                <a:cs typeface="Arial"/>
              </a:rPr>
              <a:t>reduce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there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uses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792570" y="2451700"/>
            <a:ext cx="5732145" cy="5541645"/>
            <a:chOff x="4792570" y="2451700"/>
            <a:chExt cx="5732145" cy="5541645"/>
          </a:xfrm>
        </p:grpSpPr>
        <p:sp>
          <p:nvSpPr>
            <p:cNvPr id="75" name="object 75"/>
            <p:cNvSpPr/>
            <p:nvPr/>
          </p:nvSpPr>
          <p:spPr>
            <a:xfrm>
              <a:off x="10019866" y="2809123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4">
                  <a:moveTo>
                    <a:pt x="-16697" y="1945"/>
                  </a:moveTo>
                  <a:lnTo>
                    <a:pt x="344046" y="1945"/>
                  </a:lnTo>
                </a:path>
              </a:pathLst>
            </a:custGeom>
            <a:ln w="3728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329798" y="2736205"/>
              <a:ext cx="194424" cy="15361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095019" y="5205171"/>
              <a:ext cx="252729" cy="3175"/>
            </a:xfrm>
            <a:custGeom>
              <a:avLst/>
              <a:gdLst/>
              <a:ahLst/>
              <a:cxnLst/>
              <a:rect l="l" t="t" r="r" b="b"/>
              <a:pathLst>
                <a:path w="252729" h="3175">
                  <a:moveTo>
                    <a:pt x="-16697" y="1577"/>
                  </a:moveTo>
                  <a:lnTo>
                    <a:pt x="268893" y="1577"/>
                  </a:lnTo>
                </a:path>
              </a:pathLst>
            </a:custGeom>
            <a:ln w="3655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329765" y="5131518"/>
              <a:ext cx="194457" cy="15359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019866" y="7601218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5">
                  <a:moveTo>
                    <a:pt x="-16697" y="1945"/>
                  </a:moveTo>
                  <a:lnTo>
                    <a:pt x="344046" y="1945"/>
                  </a:lnTo>
                </a:path>
              </a:pathLst>
            </a:custGeom>
            <a:ln w="3728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329798" y="7528301"/>
              <a:ext cx="194424" cy="15361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809270" y="2468400"/>
              <a:ext cx="2087245" cy="4934585"/>
            </a:xfrm>
            <a:custGeom>
              <a:avLst/>
              <a:gdLst/>
              <a:ahLst/>
              <a:cxnLst/>
              <a:rect l="l" t="t" r="r" b="b"/>
              <a:pathLst>
                <a:path w="2087245" h="4934584">
                  <a:moveTo>
                    <a:pt x="0" y="0"/>
                  </a:moveTo>
                  <a:lnTo>
                    <a:pt x="2087177" y="4934439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824369" y="7362730"/>
              <a:ext cx="151221" cy="20442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813863" y="4303956"/>
              <a:ext cx="2048510" cy="3117850"/>
            </a:xfrm>
            <a:custGeom>
              <a:avLst/>
              <a:gdLst/>
              <a:ahLst/>
              <a:cxnLst/>
              <a:rect l="l" t="t" r="r" b="b"/>
              <a:pathLst>
                <a:path w="2048509" h="3117850">
                  <a:moveTo>
                    <a:pt x="0" y="0"/>
                  </a:moveTo>
                  <a:lnTo>
                    <a:pt x="2048198" y="3117233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795110" y="7371496"/>
              <a:ext cx="171679" cy="20037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809270" y="7637919"/>
              <a:ext cx="1958975" cy="339090"/>
            </a:xfrm>
            <a:custGeom>
              <a:avLst/>
              <a:gdLst/>
              <a:ahLst/>
              <a:cxnLst/>
              <a:rect l="l" t="t" r="r" b="b"/>
              <a:pathLst>
                <a:path w="1958975" h="339090">
                  <a:moveTo>
                    <a:pt x="0" y="338602"/>
                  </a:moveTo>
                  <a:lnTo>
                    <a:pt x="1958799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741117" y="7561979"/>
              <a:ext cx="201622" cy="15186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812510" y="3007703"/>
              <a:ext cx="2084705" cy="4961255"/>
            </a:xfrm>
            <a:custGeom>
              <a:avLst/>
              <a:gdLst/>
              <a:ahLst/>
              <a:cxnLst/>
              <a:rect l="l" t="t" r="r" b="b"/>
              <a:pathLst>
                <a:path w="2084704" h="4961255">
                  <a:moveTo>
                    <a:pt x="0" y="4961121"/>
                  </a:moveTo>
                  <a:lnTo>
                    <a:pt x="2084405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824786" y="2843216"/>
              <a:ext cx="150921" cy="204461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809270" y="5373996"/>
              <a:ext cx="2062480" cy="2602865"/>
            </a:xfrm>
            <a:custGeom>
              <a:avLst/>
              <a:gdLst/>
              <a:ahLst/>
              <a:cxnLst/>
              <a:rect l="l" t="t" r="r" b="b"/>
              <a:pathLst>
                <a:path w="2062479" h="2602865">
                  <a:moveTo>
                    <a:pt x="0" y="2602525"/>
                  </a:moveTo>
                  <a:lnTo>
                    <a:pt x="2062343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807786" y="5231651"/>
              <a:ext cx="180096" cy="196379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046" y="1478914"/>
            <a:ext cx="4716145" cy="7588884"/>
            <a:chOff x="275046" y="1478914"/>
            <a:chExt cx="4716145" cy="7588884"/>
          </a:xfrm>
        </p:grpSpPr>
        <p:sp>
          <p:nvSpPr>
            <p:cNvPr id="3" name="object 3"/>
            <p:cNvSpPr/>
            <p:nvPr/>
          </p:nvSpPr>
          <p:spPr>
            <a:xfrm>
              <a:off x="275047" y="5152301"/>
              <a:ext cx="2086749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47" y="3315601"/>
              <a:ext cx="2086749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47" y="1478914"/>
              <a:ext cx="2086749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046" y="6988992"/>
              <a:ext cx="2086749" cy="20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680" y="5269192"/>
              <a:ext cx="1719483" cy="171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680" y="5269185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5">
                  <a:moveTo>
                    <a:pt x="0" y="0"/>
                  </a:moveTo>
                  <a:lnTo>
                    <a:pt x="1719484" y="0"/>
                  </a:lnTo>
                  <a:lnTo>
                    <a:pt x="1719484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680" y="3432492"/>
              <a:ext cx="1719483" cy="171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680" y="3432493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4">
                  <a:moveTo>
                    <a:pt x="0" y="0"/>
                  </a:moveTo>
                  <a:lnTo>
                    <a:pt x="1719484" y="0"/>
                  </a:lnTo>
                  <a:lnTo>
                    <a:pt x="1719484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5346" y="1837905"/>
              <a:ext cx="2495753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5346" y="3666489"/>
              <a:ext cx="2495753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5346" y="5511292"/>
              <a:ext cx="2495753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95346" y="7346035"/>
              <a:ext cx="2495753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58680" y="3432493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73050" marR="281940" indent="5841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</a:t>
            </a:r>
            <a:r>
              <a:rPr sz="1850" spc="-10" dirty="0">
                <a:latin typeface="Arial"/>
                <a:cs typeface="Arial"/>
              </a:rPr>
              <a:t>a  Map</a:t>
            </a:r>
            <a:r>
              <a:rPr sz="1850" spc="-70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8680" y="1595793"/>
            <a:ext cx="1719483" cy="17198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8680" y="1595802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20979" marR="171450" indent="-59055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60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uses  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51815" y="656406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31</a:t>
            </a:r>
          </a:p>
        </p:txBody>
      </p:sp>
      <p:grpSp>
        <p:nvGrpSpPr>
          <p:cNvPr id="19" name="object 19"/>
          <p:cNvGrpSpPr/>
          <p:nvPr/>
        </p:nvGrpSpPr>
        <p:grpSpPr>
          <a:xfrm>
            <a:off x="2670413" y="1946219"/>
            <a:ext cx="2154555" cy="1019175"/>
            <a:chOff x="2670413" y="1946219"/>
            <a:chExt cx="2154555" cy="1019175"/>
          </a:xfrm>
        </p:grpSpPr>
        <p:sp>
          <p:nvSpPr>
            <p:cNvPr id="20" name="object 20"/>
            <p:cNvSpPr/>
            <p:nvPr/>
          </p:nvSpPr>
          <p:spPr>
            <a:xfrm>
              <a:off x="2678975" y="1954784"/>
              <a:ext cx="2136838" cy="10018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78985" y="1954791"/>
              <a:ext cx="2137410" cy="1002030"/>
            </a:xfrm>
            <a:custGeom>
              <a:avLst/>
              <a:gdLst/>
              <a:ahLst/>
              <a:cxnLst/>
              <a:rect l="l" t="t" r="r" b="b"/>
              <a:pathLst>
                <a:path w="2137410" h="1002030">
                  <a:moveTo>
                    <a:pt x="320525" y="0"/>
                  </a:moveTo>
                  <a:lnTo>
                    <a:pt x="1816309" y="0"/>
                  </a:lnTo>
                  <a:lnTo>
                    <a:pt x="1853671" y="3372"/>
                  </a:lnTo>
                  <a:lnTo>
                    <a:pt x="1924370" y="29218"/>
                  </a:lnTo>
                  <a:lnTo>
                    <a:pt x="1957225" y="50938"/>
                  </a:lnTo>
                  <a:lnTo>
                    <a:pt x="1988096" y="78021"/>
                  </a:lnTo>
                  <a:lnTo>
                    <a:pt x="2016740" y="110090"/>
                  </a:lnTo>
                  <a:lnTo>
                    <a:pt x="2042918" y="146768"/>
                  </a:lnTo>
                  <a:lnTo>
                    <a:pt x="2066388" y="187678"/>
                  </a:lnTo>
                  <a:lnTo>
                    <a:pt x="2086908" y="232443"/>
                  </a:lnTo>
                  <a:lnTo>
                    <a:pt x="2104239" y="280688"/>
                  </a:lnTo>
                  <a:lnTo>
                    <a:pt x="2118138" y="332034"/>
                  </a:lnTo>
                  <a:lnTo>
                    <a:pt x="2128364" y="386105"/>
                  </a:lnTo>
                  <a:lnTo>
                    <a:pt x="2134677" y="442524"/>
                  </a:lnTo>
                  <a:lnTo>
                    <a:pt x="2136834" y="500915"/>
                  </a:lnTo>
                  <a:lnTo>
                    <a:pt x="2134677" y="559306"/>
                  </a:lnTo>
                  <a:lnTo>
                    <a:pt x="2128364" y="615726"/>
                  </a:lnTo>
                  <a:lnTo>
                    <a:pt x="2118138" y="669797"/>
                  </a:lnTo>
                  <a:lnTo>
                    <a:pt x="2104239" y="721143"/>
                  </a:lnTo>
                  <a:lnTo>
                    <a:pt x="2086908" y="769387"/>
                  </a:lnTo>
                  <a:lnTo>
                    <a:pt x="2066388" y="814153"/>
                  </a:lnTo>
                  <a:lnTo>
                    <a:pt x="2042918" y="855063"/>
                  </a:lnTo>
                  <a:lnTo>
                    <a:pt x="2016740" y="891741"/>
                  </a:lnTo>
                  <a:lnTo>
                    <a:pt x="1988096" y="923810"/>
                  </a:lnTo>
                  <a:lnTo>
                    <a:pt x="1957225" y="950893"/>
                  </a:lnTo>
                  <a:lnTo>
                    <a:pt x="1924370" y="972613"/>
                  </a:lnTo>
                  <a:lnTo>
                    <a:pt x="1889772" y="988594"/>
                  </a:lnTo>
                  <a:lnTo>
                    <a:pt x="1816309" y="1001831"/>
                  </a:lnTo>
                  <a:lnTo>
                    <a:pt x="320525" y="1001831"/>
                  </a:lnTo>
                  <a:lnTo>
                    <a:pt x="247062" y="988594"/>
                  </a:lnTo>
                  <a:lnTo>
                    <a:pt x="212464" y="972613"/>
                  </a:lnTo>
                  <a:lnTo>
                    <a:pt x="179609" y="950893"/>
                  </a:lnTo>
                  <a:lnTo>
                    <a:pt x="148738" y="923810"/>
                  </a:lnTo>
                  <a:lnTo>
                    <a:pt x="120094" y="891741"/>
                  </a:lnTo>
                  <a:lnTo>
                    <a:pt x="93916" y="855063"/>
                  </a:lnTo>
                  <a:lnTo>
                    <a:pt x="70446" y="814153"/>
                  </a:lnTo>
                  <a:lnTo>
                    <a:pt x="49926" y="769387"/>
                  </a:lnTo>
                  <a:lnTo>
                    <a:pt x="32595" y="721143"/>
                  </a:lnTo>
                  <a:lnTo>
                    <a:pt x="18696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6" y="332034"/>
                  </a:lnTo>
                  <a:lnTo>
                    <a:pt x="32595" y="280688"/>
                  </a:lnTo>
                  <a:lnTo>
                    <a:pt x="49926" y="232443"/>
                  </a:lnTo>
                  <a:lnTo>
                    <a:pt x="70446" y="187678"/>
                  </a:lnTo>
                  <a:lnTo>
                    <a:pt x="93916" y="146768"/>
                  </a:lnTo>
                  <a:lnTo>
                    <a:pt x="120094" y="110090"/>
                  </a:lnTo>
                  <a:lnTo>
                    <a:pt x="148738" y="78021"/>
                  </a:lnTo>
                  <a:lnTo>
                    <a:pt x="179609" y="50938"/>
                  </a:lnTo>
                  <a:lnTo>
                    <a:pt x="212464" y="29218"/>
                  </a:lnTo>
                  <a:lnTo>
                    <a:pt x="247062" y="13237"/>
                  </a:lnTo>
                  <a:lnTo>
                    <a:pt x="320525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960074" y="2250984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(doc1,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70413" y="3774796"/>
            <a:ext cx="2154555" cy="1019175"/>
            <a:chOff x="2670413" y="3774796"/>
            <a:chExt cx="2154555" cy="1019175"/>
          </a:xfrm>
        </p:grpSpPr>
        <p:sp>
          <p:nvSpPr>
            <p:cNvPr id="24" name="object 24"/>
            <p:cNvSpPr/>
            <p:nvPr/>
          </p:nvSpPr>
          <p:spPr>
            <a:xfrm>
              <a:off x="2678975" y="3783367"/>
              <a:ext cx="2136838" cy="100182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78985" y="3783368"/>
              <a:ext cx="2137410" cy="1002030"/>
            </a:xfrm>
            <a:custGeom>
              <a:avLst/>
              <a:gdLst/>
              <a:ahLst/>
              <a:cxnLst/>
              <a:rect l="l" t="t" r="r" b="b"/>
              <a:pathLst>
                <a:path w="2137410" h="1002029">
                  <a:moveTo>
                    <a:pt x="320525" y="0"/>
                  </a:moveTo>
                  <a:lnTo>
                    <a:pt x="1816309" y="0"/>
                  </a:lnTo>
                  <a:lnTo>
                    <a:pt x="1853671" y="3372"/>
                  </a:lnTo>
                  <a:lnTo>
                    <a:pt x="1924370" y="29218"/>
                  </a:lnTo>
                  <a:lnTo>
                    <a:pt x="1957225" y="50938"/>
                  </a:lnTo>
                  <a:lnTo>
                    <a:pt x="1988096" y="78021"/>
                  </a:lnTo>
                  <a:lnTo>
                    <a:pt x="2016740" y="110090"/>
                  </a:lnTo>
                  <a:lnTo>
                    <a:pt x="2042918" y="146768"/>
                  </a:lnTo>
                  <a:lnTo>
                    <a:pt x="2066388" y="187678"/>
                  </a:lnTo>
                  <a:lnTo>
                    <a:pt x="2086908" y="232443"/>
                  </a:lnTo>
                  <a:lnTo>
                    <a:pt x="2104239" y="280688"/>
                  </a:lnTo>
                  <a:lnTo>
                    <a:pt x="2118138" y="332034"/>
                  </a:lnTo>
                  <a:lnTo>
                    <a:pt x="2128364" y="386105"/>
                  </a:lnTo>
                  <a:lnTo>
                    <a:pt x="2134677" y="442524"/>
                  </a:lnTo>
                  <a:lnTo>
                    <a:pt x="2136834" y="500915"/>
                  </a:lnTo>
                  <a:lnTo>
                    <a:pt x="2134677" y="559306"/>
                  </a:lnTo>
                  <a:lnTo>
                    <a:pt x="2128364" y="615726"/>
                  </a:lnTo>
                  <a:lnTo>
                    <a:pt x="2118138" y="669797"/>
                  </a:lnTo>
                  <a:lnTo>
                    <a:pt x="2104239" y="721143"/>
                  </a:lnTo>
                  <a:lnTo>
                    <a:pt x="2086908" y="769387"/>
                  </a:lnTo>
                  <a:lnTo>
                    <a:pt x="2066388" y="814153"/>
                  </a:lnTo>
                  <a:lnTo>
                    <a:pt x="2042918" y="855063"/>
                  </a:lnTo>
                  <a:lnTo>
                    <a:pt x="2016740" y="891741"/>
                  </a:lnTo>
                  <a:lnTo>
                    <a:pt x="1988096" y="923810"/>
                  </a:lnTo>
                  <a:lnTo>
                    <a:pt x="1957225" y="950893"/>
                  </a:lnTo>
                  <a:lnTo>
                    <a:pt x="1924370" y="972613"/>
                  </a:lnTo>
                  <a:lnTo>
                    <a:pt x="1889772" y="988594"/>
                  </a:lnTo>
                  <a:lnTo>
                    <a:pt x="1816309" y="1001831"/>
                  </a:lnTo>
                  <a:lnTo>
                    <a:pt x="320525" y="1001831"/>
                  </a:lnTo>
                  <a:lnTo>
                    <a:pt x="247062" y="988594"/>
                  </a:lnTo>
                  <a:lnTo>
                    <a:pt x="212464" y="972613"/>
                  </a:lnTo>
                  <a:lnTo>
                    <a:pt x="179609" y="950893"/>
                  </a:lnTo>
                  <a:lnTo>
                    <a:pt x="148738" y="923810"/>
                  </a:lnTo>
                  <a:lnTo>
                    <a:pt x="120094" y="891741"/>
                  </a:lnTo>
                  <a:lnTo>
                    <a:pt x="93916" y="855063"/>
                  </a:lnTo>
                  <a:lnTo>
                    <a:pt x="70446" y="814153"/>
                  </a:lnTo>
                  <a:lnTo>
                    <a:pt x="49926" y="769387"/>
                  </a:lnTo>
                  <a:lnTo>
                    <a:pt x="32595" y="721143"/>
                  </a:lnTo>
                  <a:lnTo>
                    <a:pt x="18696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6" y="332034"/>
                  </a:lnTo>
                  <a:lnTo>
                    <a:pt x="32595" y="280688"/>
                  </a:lnTo>
                  <a:lnTo>
                    <a:pt x="49926" y="232443"/>
                  </a:lnTo>
                  <a:lnTo>
                    <a:pt x="70446" y="187678"/>
                  </a:lnTo>
                  <a:lnTo>
                    <a:pt x="93916" y="146768"/>
                  </a:lnTo>
                  <a:lnTo>
                    <a:pt x="120094" y="110090"/>
                  </a:lnTo>
                  <a:lnTo>
                    <a:pt x="148738" y="78021"/>
                  </a:lnTo>
                  <a:lnTo>
                    <a:pt x="179609" y="50938"/>
                  </a:lnTo>
                  <a:lnTo>
                    <a:pt x="212464" y="29218"/>
                  </a:lnTo>
                  <a:lnTo>
                    <a:pt x="247062" y="13237"/>
                  </a:lnTo>
                  <a:lnTo>
                    <a:pt x="320525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60074" y="4079568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(doc2,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70413" y="5619602"/>
            <a:ext cx="2154555" cy="1019175"/>
            <a:chOff x="2670413" y="5619602"/>
            <a:chExt cx="2154555" cy="1019175"/>
          </a:xfrm>
        </p:grpSpPr>
        <p:sp>
          <p:nvSpPr>
            <p:cNvPr id="28" name="object 28"/>
            <p:cNvSpPr/>
            <p:nvPr/>
          </p:nvSpPr>
          <p:spPr>
            <a:xfrm>
              <a:off x="2678975" y="5628170"/>
              <a:ext cx="2136838" cy="10018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78985" y="5628175"/>
              <a:ext cx="2137410" cy="1002030"/>
            </a:xfrm>
            <a:custGeom>
              <a:avLst/>
              <a:gdLst/>
              <a:ahLst/>
              <a:cxnLst/>
              <a:rect l="l" t="t" r="r" b="b"/>
              <a:pathLst>
                <a:path w="2137410" h="1002029">
                  <a:moveTo>
                    <a:pt x="320525" y="0"/>
                  </a:moveTo>
                  <a:lnTo>
                    <a:pt x="1816309" y="0"/>
                  </a:lnTo>
                  <a:lnTo>
                    <a:pt x="1853671" y="3372"/>
                  </a:lnTo>
                  <a:lnTo>
                    <a:pt x="1924370" y="29218"/>
                  </a:lnTo>
                  <a:lnTo>
                    <a:pt x="1957225" y="50938"/>
                  </a:lnTo>
                  <a:lnTo>
                    <a:pt x="1988096" y="78021"/>
                  </a:lnTo>
                  <a:lnTo>
                    <a:pt x="2016740" y="110090"/>
                  </a:lnTo>
                  <a:lnTo>
                    <a:pt x="2042918" y="146768"/>
                  </a:lnTo>
                  <a:lnTo>
                    <a:pt x="2066388" y="187678"/>
                  </a:lnTo>
                  <a:lnTo>
                    <a:pt x="2086908" y="232443"/>
                  </a:lnTo>
                  <a:lnTo>
                    <a:pt x="2104239" y="280688"/>
                  </a:lnTo>
                  <a:lnTo>
                    <a:pt x="2118138" y="332034"/>
                  </a:lnTo>
                  <a:lnTo>
                    <a:pt x="2128364" y="386105"/>
                  </a:lnTo>
                  <a:lnTo>
                    <a:pt x="2134677" y="442524"/>
                  </a:lnTo>
                  <a:lnTo>
                    <a:pt x="2136834" y="500915"/>
                  </a:lnTo>
                  <a:lnTo>
                    <a:pt x="2134677" y="559306"/>
                  </a:lnTo>
                  <a:lnTo>
                    <a:pt x="2128364" y="615726"/>
                  </a:lnTo>
                  <a:lnTo>
                    <a:pt x="2118138" y="669797"/>
                  </a:lnTo>
                  <a:lnTo>
                    <a:pt x="2104239" y="721143"/>
                  </a:lnTo>
                  <a:lnTo>
                    <a:pt x="2086908" y="769387"/>
                  </a:lnTo>
                  <a:lnTo>
                    <a:pt x="2066388" y="814153"/>
                  </a:lnTo>
                  <a:lnTo>
                    <a:pt x="2042918" y="855063"/>
                  </a:lnTo>
                  <a:lnTo>
                    <a:pt x="2016740" y="891741"/>
                  </a:lnTo>
                  <a:lnTo>
                    <a:pt x="1988096" y="923810"/>
                  </a:lnTo>
                  <a:lnTo>
                    <a:pt x="1957225" y="950893"/>
                  </a:lnTo>
                  <a:lnTo>
                    <a:pt x="1924370" y="972613"/>
                  </a:lnTo>
                  <a:lnTo>
                    <a:pt x="1889772" y="988594"/>
                  </a:lnTo>
                  <a:lnTo>
                    <a:pt x="1816309" y="1001831"/>
                  </a:lnTo>
                  <a:lnTo>
                    <a:pt x="320525" y="1001831"/>
                  </a:lnTo>
                  <a:lnTo>
                    <a:pt x="247062" y="988594"/>
                  </a:lnTo>
                  <a:lnTo>
                    <a:pt x="212464" y="972613"/>
                  </a:lnTo>
                  <a:lnTo>
                    <a:pt x="179609" y="950893"/>
                  </a:lnTo>
                  <a:lnTo>
                    <a:pt x="148738" y="923810"/>
                  </a:lnTo>
                  <a:lnTo>
                    <a:pt x="120094" y="891741"/>
                  </a:lnTo>
                  <a:lnTo>
                    <a:pt x="93916" y="855063"/>
                  </a:lnTo>
                  <a:lnTo>
                    <a:pt x="70446" y="814153"/>
                  </a:lnTo>
                  <a:lnTo>
                    <a:pt x="49926" y="769387"/>
                  </a:lnTo>
                  <a:lnTo>
                    <a:pt x="32595" y="721143"/>
                  </a:lnTo>
                  <a:lnTo>
                    <a:pt x="18696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6" y="332034"/>
                  </a:lnTo>
                  <a:lnTo>
                    <a:pt x="32595" y="280688"/>
                  </a:lnTo>
                  <a:lnTo>
                    <a:pt x="49926" y="232443"/>
                  </a:lnTo>
                  <a:lnTo>
                    <a:pt x="70446" y="187678"/>
                  </a:lnTo>
                  <a:lnTo>
                    <a:pt x="93916" y="146768"/>
                  </a:lnTo>
                  <a:lnTo>
                    <a:pt x="120094" y="110090"/>
                  </a:lnTo>
                  <a:lnTo>
                    <a:pt x="148738" y="78021"/>
                  </a:lnTo>
                  <a:lnTo>
                    <a:pt x="179609" y="50938"/>
                  </a:lnTo>
                  <a:lnTo>
                    <a:pt x="212464" y="29218"/>
                  </a:lnTo>
                  <a:lnTo>
                    <a:pt x="247062" y="13237"/>
                  </a:lnTo>
                  <a:lnTo>
                    <a:pt x="320525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110320" y="5924370"/>
            <a:ext cx="125793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(doc3,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50108" y="2378901"/>
            <a:ext cx="2190750" cy="6455410"/>
            <a:chOff x="450108" y="2378901"/>
            <a:chExt cx="2190750" cy="6455410"/>
          </a:xfrm>
        </p:grpSpPr>
        <p:sp>
          <p:nvSpPr>
            <p:cNvPr id="32" name="object 32"/>
            <p:cNvSpPr/>
            <p:nvPr/>
          </p:nvSpPr>
          <p:spPr>
            <a:xfrm>
              <a:off x="2186512" y="2455707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12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46936" y="2378901"/>
              <a:ext cx="193654" cy="15361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86512" y="4285570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7" y="826"/>
                  </a:moveTo>
                  <a:lnTo>
                    <a:pt x="293817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46586" y="4208764"/>
              <a:ext cx="194005" cy="15361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86512" y="6129091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12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46936" y="6052285"/>
              <a:ext cx="193654" cy="15361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8680" y="7105878"/>
              <a:ext cx="1719483" cy="1719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8680" y="7105877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5">
                  <a:moveTo>
                    <a:pt x="0" y="0"/>
                  </a:moveTo>
                  <a:lnTo>
                    <a:pt x="1719484" y="0"/>
                  </a:lnTo>
                  <a:lnTo>
                    <a:pt x="1719484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946942" y="656406"/>
            <a:ext cx="15843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8680" y="7105877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97155" marR="106680" indent="23367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</a:t>
            </a:r>
            <a:r>
              <a:rPr sz="1850" spc="-10" dirty="0">
                <a:latin typeface="Arial"/>
                <a:cs typeface="Arial"/>
              </a:rPr>
              <a:t>a  Reduce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670413" y="7454341"/>
            <a:ext cx="2154555" cy="1019175"/>
            <a:chOff x="2670413" y="7454341"/>
            <a:chExt cx="2154555" cy="1019175"/>
          </a:xfrm>
        </p:grpSpPr>
        <p:sp>
          <p:nvSpPr>
            <p:cNvPr id="43" name="object 43"/>
            <p:cNvSpPr/>
            <p:nvPr/>
          </p:nvSpPr>
          <p:spPr>
            <a:xfrm>
              <a:off x="2678975" y="7462913"/>
              <a:ext cx="2136838" cy="10018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78985" y="7462913"/>
              <a:ext cx="2137410" cy="1002030"/>
            </a:xfrm>
            <a:custGeom>
              <a:avLst/>
              <a:gdLst/>
              <a:ahLst/>
              <a:cxnLst/>
              <a:rect l="l" t="t" r="r" b="b"/>
              <a:pathLst>
                <a:path w="2137410" h="1002029">
                  <a:moveTo>
                    <a:pt x="320525" y="0"/>
                  </a:moveTo>
                  <a:lnTo>
                    <a:pt x="1816309" y="0"/>
                  </a:lnTo>
                  <a:lnTo>
                    <a:pt x="1853671" y="3372"/>
                  </a:lnTo>
                  <a:lnTo>
                    <a:pt x="1924370" y="29218"/>
                  </a:lnTo>
                  <a:lnTo>
                    <a:pt x="1957225" y="50938"/>
                  </a:lnTo>
                  <a:lnTo>
                    <a:pt x="1988096" y="78021"/>
                  </a:lnTo>
                  <a:lnTo>
                    <a:pt x="2016740" y="110090"/>
                  </a:lnTo>
                  <a:lnTo>
                    <a:pt x="2042918" y="146768"/>
                  </a:lnTo>
                  <a:lnTo>
                    <a:pt x="2066388" y="187678"/>
                  </a:lnTo>
                  <a:lnTo>
                    <a:pt x="2086908" y="232443"/>
                  </a:lnTo>
                  <a:lnTo>
                    <a:pt x="2104239" y="280688"/>
                  </a:lnTo>
                  <a:lnTo>
                    <a:pt x="2118138" y="332034"/>
                  </a:lnTo>
                  <a:lnTo>
                    <a:pt x="2128364" y="386105"/>
                  </a:lnTo>
                  <a:lnTo>
                    <a:pt x="2134677" y="442524"/>
                  </a:lnTo>
                  <a:lnTo>
                    <a:pt x="2136834" y="500915"/>
                  </a:lnTo>
                  <a:lnTo>
                    <a:pt x="2134677" y="559306"/>
                  </a:lnTo>
                  <a:lnTo>
                    <a:pt x="2128364" y="615726"/>
                  </a:lnTo>
                  <a:lnTo>
                    <a:pt x="2118138" y="669797"/>
                  </a:lnTo>
                  <a:lnTo>
                    <a:pt x="2104239" y="721143"/>
                  </a:lnTo>
                  <a:lnTo>
                    <a:pt x="2086908" y="769387"/>
                  </a:lnTo>
                  <a:lnTo>
                    <a:pt x="2066388" y="814153"/>
                  </a:lnTo>
                  <a:lnTo>
                    <a:pt x="2042918" y="855063"/>
                  </a:lnTo>
                  <a:lnTo>
                    <a:pt x="2016740" y="891741"/>
                  </a:lnTo>
                  <a:lnTo>
                    <a:pt x="1988096" y="923810"/>
                  </a:lnTo>
                  <a:lnTo>
                    <a:pt x="1957225" y="950893"/>
                  </a:lnTo>
                  <a:lnTo>
                    <a:pt x="1924370" y="972613"/>
                  </a:lnTo>
                  <a:lnTo>
                    <a:pt x="1889772" y="988594"/>
                  </a:lnTo>
                  <a:lnTo>
                    <a:pt x="1816309" y="1001831"/>
                  </a:lnTo>
                  <a:lnTo>
                    <a:pt x="320525" y="1001831"/>
                  </a:lnTo>
                  <a:lnTo>
                    <a:pt x="247062" y="988594"/>
                  </a:lnTo>
                  <a:lnTo>
                    <a:pt x="212464" y="972613"/>
                  </a:lnTo>
                  <a:lnTo>
                    <a:pt x="179609" y="950893"/>
                  </a:lnTo>
                  <a:lnTo>
                    <a:pt x="148738" y="923810"/>
                  </a:lnTo>
                  <a:lnTo>
                    <a:pt x="120094" y="891741"/>
                  </a:lnTo>
                  <a:lnTo>
                    <a:pt x="93916" y="855063"/>
                  </a:lnTo>
                  <a:lnTo>
                    <a:pt x="70446" y="814153"/>
                  </a:lnTo>
                  <a:lnTo>
                    <a:pt x="49926" y="769387"/>
                  </a:lnTo>
                  <a:lnTo>
                    <a:pt x="32595" y="721143"/>
                  </a:lnTo>
                  <a:lnTo>
                    <a:pt x="18696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6" y="332034"/>
                  </a:lnTo>
                  <a:lnTo>
                    <a:pt x="32595" y="280688"/>
                  </a:lnTo>
                  <a:lnTo>
                    <a:pt x="49926" y="232443"/>
                  </a:lnTo>
                  <a:lnTo>
                    <a:pt x="70446" y="187678"/>
                  </a:lnTo>
                  <a:lnTo>
                    <a:pt x="93916" y="146768"/>
                  </a:lnTo>
                  <a:lnTo>
                    <a:pt x="120094" y="110090"/>
                  </a:lnTo>
                  <a:lnTo>
                    <a:pt x="148738" y="78021"/>
                  </a:lnTo>
                  <a:lnTo>
                    <a:pt x="179609" y="50938"/>
                  </a:lnTo>
                  <a:lnTo>
                    <a:pt x="212464" y="29218"/>
                  </a:lnTo>
                  <a:lnTo>
                    <a:pt x="247062" y="13237"/>
                  </a:lnTo>
                  <a:lnTo>
                    <a:pt x="320525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960074" y="7759113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(doc4,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169815" y="7887340"/>
            <a:ext cx="471170" cy="153670"/>
            <a:chOff x="2169815" y="7887340"/>
            <a:chExt cx="471170" cy="153670"/>
          </a:xfrm>
        </p:grpSpPr>
        <p:sp>
          <p:nvSpPr>
            <p:cNvPr id="47" name="object 47"/>
            <p:cNvSpPr/>
            <p:nvPr/>
          </p:nvSpPr>
          <p:spPr>
            <a:xfrm>
              <a:off x="2186512" y="7964146"/>
              <a:ext cx="277495" cy="635"/>
            </a:xfrm>
            <a:custGeom>
              <a:avLst/>
              <a:gdLst/>
              <a:ahLst/>
              <a:cxnLst/>
              <a:rect l="l" t="t" r="r" b="b"/>
              <a:pathLst>
                <a:path w="277494" h="634">
                  <a:moveTo>
                    <a:pt x="-16697" y="192"/>
                  </a:moveTo>
                  <a:lnTo>
                    <a:pt x="293817" y="192"/>
                  </a:lnTo>
                </a:path>
              </a:pathLst>
            </a:custGeom>
            <a:ln w="3377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46853" y="7887340"/>
              <a:ext cx="193738" cy="15361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052" y="1478914"/>
            <a:ext cx="4727575" cy="7588884"/>
            <a:chOff x="275052" y="1478914"/>
            <a:chExt cx="4727575" cy="7588884"/>
          </a:xfrm>
        </p:grpSpPr>
        <p:sp>
          <p:nvSpPr>
            <p:cNvPr id="3" name="object 3"/>
            <p:cNvSpPr/>
            <p:nvPr/>
          </p:nvSpPr>
          <p:spPr>
            <a:xfrm>
              <a:off x="275052" y="5152301"/>
              <a:ext cx="2088032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52" y="3315601"/>
              <a:ext cx="2088032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52" y="1478914"/>
              <a:ext cx="2088032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052" y="6988992"/>
              <a:ext cx="2088032" cy="20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798" y="5269191"/>
              <a:ext cx="1720533" cy="171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94" y="5269182"/>
              <a:ext cx="1720850" cy="1720214"/>
            </a:xfrm>
            <a:custGeom>
              <a:avLst/>
              <a:gdLst/>
              <a:ahLst/>
              <a:cxnLst/>
              <a:rect l="l" t="t" r="r" b="b"/>
              <a:pathLst>
                <a:path w="1720850" h="1720215">
                  <a:moveTo>
                    <a:pt x="0" y="0"/>
                  </a:moveTo>
                  <a:lnTo>
                    <a:pt x="1720530" y="0"/>
                  </a:lnTo>
                  <a:lnTo>
                    <a:pt x="1720530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798" y="3432492"/>
              <a:ext cx="1720533" cy="171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794" y="3432491"/>
              <a:ext cx="1720850" cy="1720214"/>
            </a:xfrm>
            <a:custGeom>
              <a:avLst/>
              <a:gdLst/>
              <a:ahLst/>
              <a:cxnLst/>
              <a:rect l="l" t="t" r="r" b="b"/>
              <a:pathLst>
                <a:path w="1720850" h="1720214">
                  <a:moveTo>
                    <a:pt x="0" y="0"/>
                  </a:moveTo>
                  <a:lnTo>
                    <a:pt x="1720530" y="0"/>
                  </a:lnTo>
                  <a:lnTo>
                    <a:pt x="1720530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6718" y="1837905"/>
              <a:ext cx="2505633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6718" y="3666489"/>
              <a:ext cx="2505633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6718" y="5511292"/>
              <a:ext cx="2505633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96718" y="7346035"/>
              <a:ext cx="2505633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58794" y="3432491"/>
            <a:ext cx="1720850" cy="1720214"/>
          </a:xfrm>
          <a:prstGeom prst="rect">
            <a:avLst/>
          </a:prstGeom>
          <a:ln w="16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73050" marR="281940" indent="5841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Map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8798" y="1595793"/>
            <a:ext cx="1720533" cy="17198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8794" y="1595799"/>
            <a:ext cx="1720850" cy="1720214"/>
          </a:xfrm>
          <a:prstGeom prst="rect">
            <a:avLst/>
          </a:prstGeom>
          <a:ln w="16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20979" marR="171450" indent="-59055">
              <a:lnSpc>
                <a:spcPct val="100699"/>
              </a:lnSpc>
            </a:pPr>
            <a:r>
              <a:rPr sz="1850" spc="-5" dirty="0">
                <a:latin typeface="Arial"/>
                <a:cs typeface="Arial"/>
              </a:rPr>
              <a:t>Hadoop</a:t>
            </a:r>
            <a:r>
              <a:rPr sz="1850" spc="-10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uses  </a:t>
            </a:r>
            <a:r>
              <a:rPr sz="1850" spc="-10" dirty="0">
                <a:latin typeface="Arial"/>
                <a:cs typeface="Arial"/>
              </a:rPr>
              <a:t>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52191" y="656406"/>
            <a:ext cx="91757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32</a:t>
            </a:r>
          </a:p>
        </p:txBody>
      </p:sp>
      <p:grpSp>
        <p:nvGrpSpPr>
          <p:cNvPr id="19" name="object 19"/>
          <p:cNvGrpSpPr/>
          <p:nvPr/>
        </p:nvGrpSpPr>
        <p:grpSpPr>
          <a:xfrm>
            <a:off x="2671878" y="1946216"/>
            <a:ext cx="2155825" cy="1019175"/>
            <a:chOff x="2671878" y="1946216"/>
            <a:chExt cx="2155825" cy="1019175"/>
          </a:xfrm>
        </p:grpSpPr>
        <p:sp>
          <p:nvSpPr>
            <p:cNvPr id="20" name="object 20"/>
            <p:cNvSpPr/>
            <p:nvPr/>
          </p:nvSpPr>
          <p:spPr>
            <a:xfrm>
              <a:off x="2680461" y="1954784"/>
              <a:ext cx="2138146" cy="10018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80450" y="1954789"/>
              <a:ext cx="2138680" cy="1002030"/>
            </a:xfrm>
            <a:custGeom>
              <a:avLst/>
              <a:gdLst/>
              <a:ahLst/>
              <a:cxnLst/>
              <a:rect l="l" t="t" r="r" b="b"/>
              <a:pathLst>
                <a:path w="2138679" h="1002030">
                  <a:moveTo>
                    <a:pt x="320720" y="0"/>
                  </a:moveTo>
                  <a:lnTo>
                    <a:pt x="1817415" y="0"/>
                  </a:lnTo>
                  <a:lnTo>
                    <a:pt x="1854799" y="3372"/>
                  </a:lnTo>
                  <a:lnTo>
                    <a:pt x="1925541" y="29218"/>
                  </a:lnTo>
                  <a:lnTo>
                    <a:pt x="1958416" y="50938"/>
                  </a:lnTo>
                  <a:lnTo>
                    <a:pt x="1989306" y="78021"/>
                  </a:lnTo>
                  <a:lnTo>
                    <a:pt x="2017968" y="110090"/>
                  </a:lnTo>
                  <a:lnTo>
                    <a:pt x="2044161" y="146768"/>
                  </a:lnTo>
                  <a:lnTo>
                    <a:pt x="2067645" y="187678"/>
                  </a:lnTo>
                  <a:lnTo>
                    <a:pt x="2088178" y="232443"/>
                  </a:lnTo>
                  <a:lnTo>
                    <a:pt x="2105519" y="280688"/>
                  </a:lnTo>
                  <a:lnTo>
                    <a:pt x="2119427" y="332034"/>
                  </a:lnTo>
                  <a:lnTo>
                    <a:pt x="2129659" y="386105"/>
                  </a:lnTo>
                  <a:lnTo>
                    <a:pt x="2135976" y="442524"/>
                  </a:lnTo>
                  <a:lnTo>
                    <a:pt x="2138135" y="500915"/>
                  </a:lnTo>
                  <a:lnTo>
                    <a:pt x="2135976" y="559306"/>
                  </a:lnTo>
                  <a:lnTo>
                    <a:pt x="2129659" y="615726"/>
                  </a:lnTo>
                  <a:lnTo>
                    <a:pt x="2119427" y="669797"/>
                  </a:lnTo>
                  <a:lnTo>
                    <a:pt x="2105519" y="721143"/>
                  </a:lnTo>
                  <a:lnTo>
                    <a:pt x="2088178" y="769387"/>
                  </a:lnTo>
                  <a:lnTo>
                    <a:pt x="2067645" y="814153"/>
                  </a:lnTo>
                  <a:lnTo>
                    <a:pt x="2044161" y="855063"/>
                  </a:lnTo>
                  <a:lnTo>
                    <a:pt x="2017968" y="891741"/>
                  </a:lnTo>
                  <a:lnTo>
                    <a:pt x="1989306" y="923810"/>
                  </a:lnTo>
                  <a:lnTo>
                    <a:pt x="1958416" y="950893"/>
                  </a:lnTo>
                  <a:lnTo>
                    <a:pt x="1925541" y="972613"/>
                  </a:lnTo>
                  <a:lnTo>
                    <a:pt x="1890922" y="988594"/>
                  </a:lnTo>
                  <a:lnTo>
                    <a:pt x="1817415" y="1001831"/>
                  </a:lnTo>
                  <a:lnTo>
                    <a:pt x="320720" y="1001831"/>
                  </a:lnTo>
                  <a:lnTo>
                    <a:pt x="247212" y="988594"/>
                  </a:lnTo>
                  <a:lnTo>
                    <a:pt x="212593" y="972613"/>
                  </a:lnTo>
                  <a:lnTo>
                    <a:pt x="179718" y="950893"/>
                  </a:lnTo>
                  <a:lnTo>
                    <a:pt x="148829" y="923810"/>
                  </a:lnTo>
                  <a:lnTo>
                    <a:pt x="120167" y="891741"/>
                  </a:lnTo>
                  <a:lnTo>
                    <a:pt x="93973" y="855063"/>
                  </a:lnTo>
                  <a:lnTo>
                    <a:pt x="70489" y="814153"/>
                  </a:lnTo>
                  <a:lnTo>
                    <a:pt x="49956" y="769387"/>
                  </a:lnTo>
                  <a:lnTo>
                    <a:pt x="32615" y="721143"/>
                  </a:lnTo>
                  <a:lnTo>
                    <a:pt x="18708" y="669797"/>
                  </a:lnTo>
                  <a:lnTo>
                    <a:pt x="8475" y="615726"/>
                  </a:lnTo>
                  <a:lnTo>
                    <a:pt x="2159" y="559306"/>
                  </a:lnTo>
                  <a:lnTo>
                    <a:pt x="0" y="500915"/>
                  </a:lnTo>
                  <a:lnTo>
                    <a:pt x="2159" y="442524"/>
                  </a:lnTo>
                  <a:lnTo>
                    <a:pt x="8475" y="386105"/>
                  </a:lnTo>
                  <a:lnTo>
                    <a:pt x="18708" y="332034"/>
                  </a:lnTo>
                  <a:lnTo>
                    <a:pt x="32615" y="280688"/>
                  </a:lnTo>
                  <a:lnTo>
                    <a:pt x="49956" y="232443"/>
                  </a:lnTo>
                  <a:lnTo>
                    <a:pt x="70489" y="187678"/>
                  </a:lnTo>
                  <a:lnTo>
                    <a:pt x="93973" y="146768"/>
                  </a:lnTo>
                  <a:lnTo>
                    <a:pt x="120167" y="110090"/>
                  </a:lnTo>
                  <a:lnTo>
                    <a:pt x="148829" y="78021"/>
                  </a:lnTo>
                  <a:lnTo>
                    <a:pt x="179718" y="50938"/>
                  </a:lnTo>
                  <a:lnTo>
                    <a:pt x="212593" y="29218"/>
                  </a:lnTo>
                  <a:lnTo>
                    <a:pt x="247212" y="13237"/>
                  </a:lnTo>
                  <a:lnTo>
                    <a:pt x="320720" y="0"/>
                  </a:lnTo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961741" y="2250984"/>
            <a:ext cx="155956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(doc1,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71878" y="3774793"/>
            <a:ext cx="2155825" cy="1019175"/>
            <a:chOff x="2671878" y="3774793"/>
            <a:chExt cx="2155825" cy="1019175"/>
          </a:xfrm>
        </p:grpSpPr>
        <p:sp>
          <p:nvSpPr>
            <p:cNvPr id="24" name="object 24"/>
            <p:cNvSpPr/>
            <p:nvPr/>
          </p:nvSpPr>
          <p:spPr>
            <a:xfrm>
              <a:off x="2680461" y="3783368"/>
              <a:ext cx="2138146" cy="100182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80450" y="3783366"/>
              <a:ext cx="2138680" cy="1002030"/>
            </a:xfrm>
            <a:custGeom>
              <a:avLst/>
              <a:gdLst/>
              <a:ahLst/>
              <a:cxnLst/>
              <a:rect l="l" t="t" r="r" b="b"/>
              <a:pathLst>
                <a:path w="2138679" h="1002029">
                  <a:moveTo>
                    <a:pt x="320720" y="0"/>
                  </a:moveTo>
                  <a:lnTo>
                    <a:pt x="1817415" y="0"/>
                  </a:lnTo>
                  <a:lnTo>
                    <a:pt x="1854799" y="3372"/>
                  </a:lnTo>
                  <a:lnTo>
                    <a:pt x="1925541" y="29218"/>
                  </a:lnTo>
                  <a:lnTo>
                    <a:pt x="1958416" y="50938"/>
                  </a:lnTo>
                  <a:lnTo>
                    <a:pt x="1989306" y="78021"/>
                  </a:lnTo>
                  <a:lnTo>
                    <a:pt x="2017968" y="110090"/>
                  </a:lnTo>
                  <a:lnTo>
                    <a:pt x="2044161" y="146768"/>
                  </a:lnTo>
                  <a:lnTo>
                    <a:pt x="2067645" y="187678"/>
                  </a:lnTo>
                  <a:lnTo>
                    <a:pt x="2088178" y="232443"/>
                  </a:lnTo>
                  <a:lnTo>
                    <a:pt x="2105519" y="280688"/>
                  </a:lnTo>
                  <a:lnTo>
                    <a:pt x="2119427" y="332034"/>
                  </a:lnTo>
                  <a:lnTo>
                    <a:pt x="2129659" y="386105"/>
                  </a:lnTo>
                  <a:lnTo>
                    <a:pt x="2135976" y="442524"/>
                  </a:lnTo>
                  <a:lnTo>
                    <a:pt x="2138135" y="500915"/>
                  </a:lnTo>
                  <a:lnTo>
                    <a:pt x="2135976" y="559306"/>
                  </a:lnTo>
                  <a:lnTo>
                    <a:pt x="2129659" y="615726"/>
                  </a:lnTo>
                  <a:lnTo>
                    <a:pt x="2119427" y="669797"/>
                  </a:lnTo>
                  <a:lnTo>
                    <a:pt x="2105519" y="721143"/>
                  </a:lnTo>
                  <a:lnTo>
                    <a:pt x="2088178" y="769387"/>
                  </a:lnTo>
                  <a:lnTo>
                    <a:pt x="2067645" y="814153"/>
                  </a:lnTo>
                  <a:lnTo>
                    <a:pt x="2044161" y="855063"/>
                  </a:lnTo>
                  <a:lnTo>
                    <a:pt x="2017968" y="891741"/>
                  </a:lnTo>
                  <a:lnTo>
                    <a:pt x="1989306" y="923810"/>
                  </a:lnTo>
                  <a:lnTo>
                    <a:pt x="1958416" y="950893"/>
                  </a:lnTo>
                  <a:lnTo>
                    <a:pt x="1925541" y="972613"/>
                  </a:lnTo>
                  <a:lnTo>
                    <a:pt x="1890922" y="988594"/>
                  </a:lnTo>
                  <a:lnTo>
                    <a:pt x="1817415" y="1001831"/>
                  </a:lnTo>
                  <a:lnTo>
                    <a:pt x="320720" y="1001831"/>
                  </a:lnTo>
                  <a:lnTo>
                    <a:pt x="247212" y="988594"/>
                  </a:lnTo>
                  <a:lnTo>
                    <a:pt x="212593" y="972613"/>
                  </a:lnTo>
                  <a:lnTo>
                    <a:pt x="179718" y="950893"/>
                  </a:lnTo>
                  <a:lnTo>
                    <a:pt x="148829" y="923810"/>
                  </a:lnTo>
                  <a:lnTo>
                    <a:pt x="120167" y="891741"/>
                  </a:lnTo>
                  <a:lnTo>
                    <a:pt x="93973" y="855063"/>
                  </a:lnTo>
                  <a:lnTo>
                    <a:pt x="70489" y="814153"/>
                  </a:lnTo>
                  <a:lnTo>
                    <a:pt x="49956" y="769387"/>
                  </a:lnTo>
                  <a:lnTo>
                    <a:pt x="32615" y="721143"/>
                  </a:lnTo>
                  <a:lnTo>
                    <a:pt x="18708" y="669797"/>
                  </a:lnTo>
                  <a:lnTo>
                    <a:pt x="8475" y="615726"/>
                  </a:lnTo>
                  <a:lnTo>
                    <a:pt x="2159" y="559306"/>
                  </a:lnTo>
                  <a:lnTo>
                    <a:pt x="0" y="500915"/>
                  </a:lnTo>
                  <a:lnTo>
                    <a:pt x="2159" y="442524"/>
                  </a:lnTo>
                  <a:lnTo>
                    <a:pt x="8475" y="386105"/>
                  </a:lnTo>
                  <a:lnTo>
                    <a:pt x="18708" y="332034"/>
                  </a:lnTo>
                  <a:lnTo>
                    <a:pt x="32615" y="280688"/>
                  </a:lnTo>
                  <a:lnTo>
                    <a:pt x="49956" y="232443"/>
                  </a:lnTo>
                  <a:lnTo>
                    <a:pt x="70489" y="187678"/>
                  </a:lnTo>
                  <a:lnTo>
                    <a:pt x="93973" y="146768"/>
                  </a:lnTo>
                  <a:lnTo>
                    <a:pt x="120167" y="110090"/>
                  </a:lnTo>
                  <a:lnTo>
                    <a:pt x="148829" y="78021"/>
                  </a:lnTo>
                  <a:lnTo>
                    <a:pt x="179718" y="50938"/>
                  </a:lnTo>
                  <a:lnTo>
                    <a:pt x="212593" y="29218"/>
                  </a:lnTo>
                  <a:lnTo>
                    <a:pt x="247212" y="13237"/>
                  </a:lnTo>
                  <a:lnTo>
                    <a:pt x="320720" y="0"/>
                  </a:lnTo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61741" y="4079568"/>
            <a:ext cx="155956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(doc2,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71878" y="5619600"/>
            <a:ext cx="2155825" cy="1019175"/>
            <a:chOff x="2671878" y="5619600"/>
            <a:chExt cx="2155825" cy="1019175"/>
          </a:xfrm>
        </p:grpSpPr>
        <p:sp>
          <p:nvSpPr>
            <p:cNvPr id="28" name="object 28"/>
            <p:cNvSpPr/>
            <p:nvPr/>
          </p:nvSpPr>
          <p:spPr>
            <a:xfrm>
              <a:off x="2680461" y="5628170"/>
              <a:ext cx="2138146" cy="10018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80450" y="5628172"/>
              <a:ext cx="2138680" cy="1002030"/>
            </a:xfrm>
            <a:custGeom>
              <a:avLst/>
              <a:gdLst/>
              <a:ahLst/>
              <a:cxnLst/>
              <a:rect l="l" t="t" r="r" b="b"/>
              <a:pathLst>
                <a:path w="2138679" h="1002029">
                  <a:moveTo>
                    <a:pt x="320720" y="0"/>
                  </a:moveTo>
                  <a:lnTo>
                    <a:pt x="1817415" y="0"/>
                  </a:lnTo>
                  <a:lnTo>
                    <a:pt x="1854799" y="3372"/>
                  </a:lnTo>
                  <a:lnTo>
                    <a:pt x="1925541" y="29218"/>
                  </a:lnTo>
                  <a:lnTo>
                    <a:pt x="1958416" y="50938"/>
                  </a:lnTo>
                  <a:lnTo>
                    <a:pt x="1989306" y="78021"/>
                  </a:lnTo>
                  <a:lnTo>
                    <a:pt x="2017968" y="110090"/>
                  </a:lnTo>
                  <a:lnTo>
                    <a:pt x="2044161" y="146768"/>
                  </a:lnTo>
                  <a:lnTo>
                    <a:pt x="2067645" y="187678"/>
                  </a:lnTo>
                  <a:lnTo>
                    <a:pt x="2088178" y="232443"/>
                  </a:lnTo>
                  <a:lnTo>
                    <a:pt x="2105519" y="280688"/>
                  </a:lnTo>
                  <a:lnTo>
                    <a:pt x="2119427" y="332034"/>
                  </a:lnTo>
                  <a:lnTo>
                    <a:pt x="2129659" y="386105"/>
                  </a:lnTo>
                  <a:lnTo>
                    <a:pt x="2135976" y="442524"/>
                  </a:lnTo>
                  <a:lnTo>
                    <a:pt x="2138135" y="500915"/>
                  </a:lnTo>
                  <a:lnTo>
                    <a:pt x="2135976" y="559306"/>
                  </a:lnTo>
                  <a:lnTo>
                    <a:pt x="2129659" y="615726"/>
                  </a:lnTo>
                  <a:lnTo>
                    <a:pt x="2119427" y="669797"/>
                  </a:lnTo>
                  <a:lnTo>
                    <a:pt x="2105519" y="721143"/>
                  </a:lnTo>
                  <a:lnTo>
                    <a:pt x="2088178" y="769387"/>
                  </a:lnTo>
                  <a:lnTo>
                    <a:pt x="2067645" y="814153"/>
                  </a:lnTo>
                  <a:lnTo>
                    <a:pt x="2044161" y="855063"/>
                  </a:lnTo>
                  <a:lnTo>
                    <a:pt x="2017968" y="891741"/>
                  </a:lnTo>
                  <a:lnTo>
                    <a:pt x="1989306" y="923810"/>
                  </a:lnTo>
                  <a:lnTo>
                    <a:pt x="1958416" y="950893"/>
                  </a:lnTo>
                  <a:lnTo>
                    <a:pt x="1925541" y="972613"/>
                  </a:lnTo>
                  <a:lnTo>
                    <a:pt x="1890922" y="988594"/>
                  </a:lnTo>
                  <a:lnTo>
                    <a:pt x="1817415" y="1001831"/>
                  </a:lnTo>
                  <a:lnTo>
                    <a:pt x="320720" y="1001831"/>
                  </a:lnTo>
                  <a:lnTo>
                    <a:pt x="247212" y="988594"/>
                  </a:lnTo>
                  <a:lnTo>
                    <a:pt x="212593" y="972613"/>
                  </a:lnTo>
                  <a:lnTo>
                    <a:pt x="179718" y="950893"/>
                  </a:lnTo>
                  <a:lnTo>
                    <a:pt x="148829" y="923810"/>
                  </a:lnTo>
                  <a:lnTo>
                    <a:pt x="120167" y="891741"/>
                  </a:lnTo>
                  <a:lnTo>
                    <a:pt x="93973" y="855063"/>
                  </a:lnTo>
                  <a:lnTo>
                    <a:pt x="70489" y="814153"/>
                  </a:lnTo>
                  <a:lnTo>
                    <a:pt x="49956" y="769387"/>
                  </a:lnTo>
                  <a:lnTo>
                    <a:pt x="32615" y="721143"/>
                  </a:lnTo>
                  <a:lnTo>
                    <a:pt x="18708" y="669797"/>
                  </a:lnTo>
                  <a:lnTo>
                    <a:pt x="8475" y="615726"/>
                  </a:lnTo>
                  <a:lnTo>
                    <a:pt x="2159" y="559306"/>
                  </a:lnTo>
                  <a:lnTo>
                    <a:pt x="0" y="500915"/>
                  </a:lnTo>
                  <a:lnTo>
                    <a:pt x="2159" y="442524"/>
                  </a:lnTo>
                  <a:lnTo>
                    <a:pt x="8475" y="386105"/>
                  </a:lnTo>
                  <a:lnTo>
                    <a:pt x="18708" y="332034"/>
                  </a:lnTo>
                  <a:lnTo>
                    <a:pt x="32615" y="280688"/>
                  </a:lnTo>
                  <a:lnTo>
                    <a:pt x="49956" y="232443"/>
                  </a:lnTo>
                  <a:lnTo>
                    <a:pt x="70489" y="187678"/>
                  </a:lnTo>
                  <a:lnTo>
                    <a:pt x="93973" y="146768"/>
                  </a:lnTo>
                  <a:lnTo>
                    <a:pt x="120167" y="110090"/>
                  </a:lnTo>
                  <a:lnTo>
                    <a:pt x="148829" y="78021"/>
                  </a:lnTo>
                  <a:lnTo>
                    <a:pt x="179718" y="50938"/>
                  </a:lnTo>
                  <a:lnTo>
                    <a:pt x="212593" y="29218"/>
                  </a:lnTo>
                  <a:lnTo>
                    <a:pt x="247212" y="13237"/>
                  </a:lnTo>
                  <a:lnTo>
                    <a:pt x="320720" y="0"/>
                  </a:lnTo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112079" y="5924370"/>
            <a:ext cx="125857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(doc3,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50221" y="2378895"/>
            <a:ext cx="2192020" cy="6455410"/>
            <a:chOff x="450221" y="2378895"/>
            <a:chExt cx="2192020" cy="6455410"/>
          </a:xfrm>
        </p:grpSpPr>
        <p:sp>
          <p:nvSpPr>
            <p:cNvPr id="32" name="object 32"/>
            <p:cNvSpPr/>
            <p:nvPr/>
          </p:nvSpPr>
          <p:spPr>
            <a:xfrm>
              <a:off x="2187677" y="2455705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89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48267" y="2378895"/>
              <a:ext cx="193759" cy="1536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87677" y="4285567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7" y="826"/>
                  </a:moveTo>
                  <a:lnTo>
                    <a:pt x="293986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47916" y="4208758"/>
              <a:ext cx="194110" cy="1536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87677" y="6129088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89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48267" y="6052279"/>
              <a:ext cx="193759" cy="15361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8798" y="7105878"/>
              <a:ext cx="1720533" cy="17198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8794" y="7105874"/>
              <a:ext cx="1720850" cy="1720214"/>
            </a:xfrm>
            <a:custGeom>
              <a:avLst/>
              <a:gdLst/>
              <a:ahLst/>
              <a:cxnLst/>
              <a:rect l="l" t="t" r="r" b="b"/>
              <a:pathLst>
                <a:path w="1720850" h="1720215">
                  <a:moveTo>
                    <a:pt x="0" y="0"/>
                  </a:moveTo>
                  <a:lnTo>
                    <a:pt x="1720530" y="0"/>
                  </a:lnTo>
                  <a:lnTo>
                    <a:pt x="1720530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948602" y="656406"/>
            <a:ext cx="158559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8794" y="7105874"/>
            <a:ext cx="1720850" cy="1720214"/>
          </a:xfrm>
          <a:prstGeom prst="rect">
            <a:avLst/>
          </a:prstGeom>
          <a:ln w="16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97790" marR="106680" indent="23367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Reduce</a:t>
            </a:r>
            <a:r>
              <a:rPr sz="1850" spc="-10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671878" y="7454338"/>
            <a:ext cx="2155825" cy="1019175"/>
            <a:chOff x="2671878" y="7454338"/>
            <a:chExt cx="2155825" cy="1019175"/>
          </a:xfrm>
        </p:grpSpPr>
        <p:sp>
          <p:nvSpPr>
            <p:cNvPr id="43" name="object 43"/>
            <p:cNvSpPr/>
            <p:nvPr/>
          </p:nvSpPr>
          <p:spPr>
            <a:xfrm>
              <a:off x="2680461" y="7462913"/>
              <a:ext cx="2138146" cy="100182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80450" y="7462910"/>
              <a:ext cx="2138680" cy="1002030"/>
            </a:xfrm>
            <a:custGeom>
              <a:avLst/>
              <a:gdLst/>
              <a:ahLst/>
              <a:cxnLst/>
              <a:rect l="l" t="t" r="r" b="b"/>
              <a:pathLst>
                <a:path w="2138679" h="1002029">
                  <a:moveTo>
                    <a:pt x="320720" y="0"/>
                  </a:moveTo>
                  <a:lnTo>
                    <a:pt x="1817415" y="0"/>
                  </a:lnTo>
                  <a:lnTo>
                    <a:pt x="1854799" y="3372"/>
                  </a:lnTo>
                  <a:lnTo>
                    <a:pt x="1925541" y="29218"/>
                  </a:lnTo>
                  <a:lnTo>
                    <a:pt x="1958416" y="50938"/>
                  </a:lnTo>
                  <a:lnTo>
                    <a:pt x="1989306" y="78021"/>
                  </a:lnTo>
                  <a:lnTo>
                    <a:pt x="2017968" y="110090"/>
                  </a:lnTo>
                  <a:lnTo>
                    <a:pt x="2044161" y="146768"/>
                  </a:lnTo>
                  <a:lnTo>
                    <a:pt x="2067645" y="187678"/>
                  </a:lnTo>
                  <a:lnTo>
                    <a:pt x="2088178" y="232443"/>
                  </a:lnTo>
                  <a:lnTo>
                    <a:pt x="2105519" y="280688"/>
                  </a:lnTo>
                  <a:lnTo>
                    <a:pt x="2119427" y="332034"/>
                  </a:lnTo>
                  <a:lnTo>
                    <a:pt x="2129659" y="386105"/>
                  </a:lnTo>
                  <a:lnTo>
                    <a:pt x="2135976" y="442524"/>
                  </a:lnTo>
                  <a:lnTo>
                    <a:pt x="2138135" y="500915"/>
                  </a:lnTo>
                  <a:lnTo>
                    <a:pt x="2135976" y="559306"/>
                  </a:lnTo>
                  <a:lnTo>
                    <a:pt x="2129659" y="615726"/>
                  </a:lnTo>
                  <a:lnTo>
                    <a:pt x="2119427" y="669797"/>
                  </a:lnTo>
                  <a:lnTo>
                    <a:pt x="2105519" y="721143"/>
                  </a:lnTo>
                  <a:lnTo>
                    <a:pt x="2088178" y="769387"/>
                  </a:lnTo>
                  <a:lnTo>
                    <a:pt x="2067645" y="814153"/>
                  </a:lnTo>
                  <a:lnTo>
                    <a:pt x="2044161" y="855063"/>
                  </a:lnTo>
                  <a:lnTo>
                    <a:pt x="2017968" y="891741"/>
                  </a:lnTo>
                  <a:lnTo>
                    <a:pt x="1989306" y="923810"/>
                  </a:lnTo>
                  <a:lnTo>
                    <a:pt x="1958416" y="950893"/>
                  </a:lnTo>
                  <a:lnTo>
                    <a:pt x="1925541" y="972613"/>
                  </a:lnTo>
                  <a:lnTo>
                    <a:pt x="1890922" y="988594"/>
                  </a:lnTo>
                  <a:lnTo>
                    <a:pt x="1817415" y="1001831"/>
                  </a:lnTo>
                  <a:lnTo>
                    <a:pt x="320720" y="1001831"/>
                  </a:lnTo>
                  <a:lnTo>
                    <a:pt x="247212" y="988594"/>
                  </a:lnTo>
                  <a:lnTo>
                    <a:pt x="212593" y="972613"/>
                  </a:lnTo>
                  <a:lnTo>
                    <a:pt x="179718" y="950893"/>
                  </a:lnTo>
                  <a:lnTo>
                    <a:pt x="148829" y="923810"/>
                  </a:lnTo>
                  <a:lnTo>
                    <a:pt x="120167" y="891741"/>
                  </a:lnTo>
                  <a:lnTo>
                    <a:pt x="93973" y="855063"/>
                  </a:lnTo>
                  <a:lnTo>
                    <a:pt x="70489" y="814153"/>
                  </a:lnTo>
                  <a:lnTo>
                    <a:pt x="49956" y="769387"/>
                  </a:lnTo>
                  <a:lnTo>
                    <a:pt x="32615" y="721143"/>
                  </a:lnTo>
                  <a:lnTo>
                    <a:pt x="18708" y="669797"/>
                  </a:lnTo>
                  <a:lnTo>
                    <a:pt x="8475" y="615726"/>
                  </a:lnTo>
                  <a:lnTo>
                    <a:pt x="2159" y="559306"/>
                  </a:lnTo>
                  <a:lnTo>
                    <a:pt x="0" y="500915"/>
                  </a:lnTo>
                  <a:lnTo>
                    <a:pt x="2159" y="442524"/>
                  </a:lnTo>
                  <a:lnTo>
                    <a:pt x="8475" y="386105"/>
                  </a:lnTo>
                  <a:lnTo>
                    <a:pt x="18708" y="332034"/>
                  </a:lnTo>
                  <a:lnTo>
                    <a:pt x="32615" y="280688"/>
                  </a:lnTo>
                  <a:lnTo>
                    <a:pt x="49956" y="232443"/>
                  </a:lnTo>
                  <a:lnTo>
                    <a:pt x="70489" y="187678"/>
                  </a:lnTo>
                  <a:lnTo>
                    <a:pt x="93973" y="146768"/>
                  </a:lnTo>
                  <a:lnTo>
                    <a:pt x="120167" y="110090"/>
                  </a:lnTo>
                  <a:lnTo>
                    <a:pt x="148829" y="78021"/>
                  </a:lnTo>
                  <a:lnTo>
                    <a:pt x="179718" y="50938"/>
                  </a:lnTo>
                  <a:lnTo>
                    <a:pt x="212593" y="29218"/>
                  </a:lnTo>
                  <a:lnTo>
                    <a:pt x="247212" y="13237"/>
                  </a:lnTo>
                  <a:lnTo>
                    <a:pt x="320720" y="0"/>
                  </a:lnTo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961741" y="7759113"/>
            <a:ext cx="155956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(doc4,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170532" y="7887317"/>
            <a:ext cx="471805" cy="153670"/>
            <a:chOff x="2170532" y="7887317"/>
            <a:chExt cx="471805" cy="153670"/>
          </a:xfrm>
        </p:grpSpPr>
        <p:sp>
          <p:nvSpPr>
            <p:cNvPr id="47" name="object 47"/>
            <p:cNvSpPr/>
            <p:nvPr/>
          </p:nvSpPr>
          <p:spPr>
            <a:xfrm>
              <a:off x="2187677" y="7964127"/>
              <a:ext cx="277495" cy="635"/>
            </a:xfrm>
            <a:custGeom>
              <a:avLst/>
              <a:gdLst/>
              <a:ahLst/>
              <a:cxnLst/>
              <a:rect l="l" t="t" r="r" b="b"/>
              <a:pathLst>
                <a:path w="277494" h="634">
                  <a:moveTo>
                    <a:pt x="-16697" y="200"/>
                  </a:moveTo>
                  <a:lnTo>
                    <a:pt x="293986" y="200"/>
                  </a:lnTo>
                </a:path>
              </a:pathLst>
            </a:custGeom>
            <a:ln w="337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48183" y="7887317"/>
              <a:ext cx="193843" cy="15361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298676" y="1877257"/>
            <a:ext cx="2065020" cy="1120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4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98683" y="7018036"/>
            <a:ext cx="1479550" cy="18554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2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(is,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(a,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(reduce,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(phase,</a:t>
            </a:r>
            <a:r>
              <a:rPr sz="2350" spc="-3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298683" y="3338491"/>
            <a:ext cx="1379855" cy="18554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3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(is,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(a,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(phase,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801889" y="2371832"/>
            <a:ext cx="471170" cy="5664200"/>
            <a:chOff x="4801889" y="2371832"/>
            <a:chExt cx="471170" cy="5664200"/>
          </a:xfrm>
        </p:grpSpPr>
        <p:sp>
          <p:nvSpPr>
            <p:cNvPr id="53" name="object 53"/>
            <p:cNvSpPr/>
            <p:nvPr/>
          </p:nvSpPr>
          <p:spPr>
            <a:xfrm>
              <a:off x="4818586" y="2448642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5" h="1905">
                  <a:moveTo>
                    <a:pt x="-16697" y="826"/>
                  </a:moveTo>
                  <a:lnTo>
                    <a:pt x="293986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078825" y="2371832"/>
              <a:ext cx="194110" cy="15361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818586" y="4285333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5" h="1904">
                  <a:moveTo>
                    <a:pt x="-16697" y="826"/>
                  </a:moveTo>
                  <a:lnTo>
                    <a:pt x="293986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078825" y="4208524"/>
              <a:ext cx="194110" cy="1536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818586" y="6122025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5" h="1904">
                  <a:moveTo>
                    <a:pt x="-16697" y="826"/>
                  </a:moveTo>
                  <a:lnTo>
                    <a:pt x="293986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078825" y="6045216"/>
              <a:ext cx="194110" cy="15361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818586" y="7958717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5" h="1904">
                  <a:moveTo>
                    <a:pt x="-16697" y="826"/>
                  </a:moveTo>
                  <a:lnTo>
                    <a:pt x="293986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078825" y="7881907"/>
              <a:ext cx="194110" cy="15361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046" y="1478914"/>
            <a:ext cx="9999345" cy="7588884"/>
            <a:chOff x="275046" y="1478914"/>
            <a:chExt cx="9999345" cy="7588884"/>
          </a:xfrm>
        </p:grpSpPr>
        <p:sp>
          <p:nvSpPr>
            <p:cNvPr id="3" name="object 3"/>
            <p:cNvSpPr/>
            <p:nvPr/>
          </p:nvSpPr>
          <p:spPr>
            <a:xfrm>
              <a:off x="275046" y="5152301"/>
              <a:ext cx="2086660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46" y="3315601"/>
              <a:ext cx="2086660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46" y="1478914"/>
              <a:ext cx="2086660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046" y="6988992"/>
              <a:ext cx="2086660" cy="20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671" y="5269192"/>
              <a:ext cx="1719403" cy="171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673" y="5269182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5">
                  <a:moveTo>
                    <a:pt x="0" y="0"/>
                  </a:moveTo>
                  <a:lnTo>
                    <a:pt x="1719405" y="0"/>
                  </a:lnTo>
                  <a:lnTo>
                    <a:pt x="171940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671" y="3432492"/>
              <a:ext cx="1719403" cy="171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673" y="3432491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4">
                  <a:moveTo>
                    <a:pt x="0" y="0"/>
                  </a:moveTo>
                  <a:lnTo>
                    <a:pt x="1719405" y="0"/>
                  </a:lnTo>
                  <a:lnTo>
                    <a:pt x="171940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5245" y="1837905"/>
              <a:ext cx="2503982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5245" y="3666489"/>
              <a:ext cx="2503982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5245" y="5511292"/>
              <a:ext cx="2503982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92623" y="1597511"/>
              <a:ext cx="1802866" cy="73801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02106" y="2084539"/>
              <a:ext cx="3405416" cy="15695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27138" y="4449444"/>
              <a:ext cx="3447160" cy="161963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95245" y="7346035"/>
              <a:ext cx="2503982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02106" y="6851776"/>
              <a:ext cx="3405416" cy="16196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8673" y="3432491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73050" marR="281940" indent="5841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</a:t>
            </a:r>
            <a:r>
              <a:rPr sz="1850" spc="-10" dirty="0">
                <a:latin typeface="Arial"/>
                <a:cs typeface="Arial"/>
              </a:rPr>
              <a:t>a  Map</a:t>
            </a:r>
            <a:r>
              <a:rPr sz="1850" spc="-70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8671" y="1595793"/>
            <a:ext cx="1719403" cy="171982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8673" y="1595799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20979" marR="171450" indent="-59055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60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uses  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1797" y="656406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70305" y="1946216"/>
            <a:ext cx="2153920" cy="1019175"/>
            <a:chOff x="2670305" y="1946216"/>
            <a:chExt cx="2153920" cy="1019175"/>
          </a:xfrm>
        </p:grpSpPr>
        <p:sp>
          <p:nvSpPr>
            <p:cNvPr id="24" name="object 24"/>
            <p:cNvSpPr/>
            <p:nvPr/>
          </p:nvSpPr>
          <p:spPr>
            <a:xfrm>
              <a:off x="2678874" y="1954784"/>
              <a:ext cx="2136736" cy="10018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78877" y="1954789"/>
              <a:ext cx="2136775" cy="1002030"/>
            </a:xfrm>
            <a:custGeom>
              <a:avLst/>
              <a:gdLst/>
              <a:ahLst/>
              <a:cxnLst/>
              <a:rect l="l" t="t" r="r" b="b"/>
              <a:pathLst>
                <a:path w="2136775" h="1002030">
                  <a:moveTo>
                    <a:pt x="320510" y="0"/>
                  </a:moveTo>
                  <a:lnTo>
                    <a:pt x="1816226" y="0"/>
                  </a:lnTo>
                  <a:lnTo>
                    <a:pt x="1853587" y="3372"/>
                  </a:lnTo>
                  <a:lnTo>
                    <a:pt x="1924282" y="29218"/>
                  </a:lnTo>
                  <a:lnTo>
                    <a:pt x="1957136" y="50938"/>
                  </a:lnTo>
                  <a:lnTo>
                    <a:pt x="1988005" y="78021"/>
                  </a:lnTo>
                  <a:lnTo>
                    <a:pt x="2016648" y="110090"/>
                  </a:lnTo>
                  <a:lnTo>
                    <a:pt x="2042825" y="146768"/>
                  </a:lnTo>
                  <a:lnTo>
                    <a:pt x="2066293" y="187678"/>
                  </a:lnTo>
                  <a:lnTo>
                    <a:pt x="2086813" y="232443"/>
                  </a:lnTo>
                  <a:lnTo>
                    <a:pt x="2104143" y="280688"/>
                  </a:lnTo>
                  <a:lnTo>
                    <a:pt x="2118041" y="332034"/>
                  </a:lnTo>
                  <a:lnTo>
                    <a:pt x="2128267" y="386105"/>
                  </a:lnTo>
                  <a:lnTo>
                    <a:pt x="2134579" y="442524"/>
                  </a:lnTo>
                  <a:lnTo>
                    <a:pt x="2136737" y="500915"/>
                  </a:lnTo>
                  <a:lnTo>
                    <a:pt x="2134579" y="559306"/>
                  </a:lnTo>
                  <a:lnTo>
                    <a:pt x="2128267" y="615726"/>
                  </a:lnTo>
                  <a:lnTo>
                    <a:pt x="2118041" y="669797"/>
                  </a:lnTo>
                  <a:lnTo>
                    <a:pt x="2104143" y="721143"/>
                  </a:lnTo>
                  <a:lnTo>
                    <a:pt x="2086813" y="769387"/>
                  </a:lnTo>
                  <a:lnTo>
                    <a:pt x="2066293" y="814153"/>
                  </a:lnTo>
                  <a:lnTo>
                    <a:pt x="2042825" y="855063"/>
                  </a:lnTo>
                  <a:lnTo>
                    <a:pt x="2016648" y="891741"/>
                  </a:lnTo>
                  <a:lnTo>
                    <a:pt x="1988005" y="923810"/>
                  </a:lnTo>
                  <a:lnTo>
                    <a:pt x="1957136" y="950893"/>
                  </a:lnTo>
                  <a:lnTo>
                    <a:pt x="1924282" y="972613"/>
                  </a:lnTo>
                  <a:lnTo>
                    <a:pt x="1889686" y="988594"/>
                  </a:lnTo>
                  <a:lnTo>
                    <a:pt x="1816226" y="1001831"/>
                  </a:lnTo>
                  <a:lnTo>
                    <a:pt x="320510" y="1001831"/>
                  </a:lnTo>
                  <a:lnTo>
                    <a:pt x="247051" y="988594"/>
                  </a:lnTo>
                  <a:lnTo>
                    <a:pt x="212454" y="972613"/>
                  </a:lnTo>
                  <a:lnTo>
                    <a:pt x="179600" y="950893"/>
                  </a:lnTo>
                  <a:lnTo>
                    <a:pt x="148732" y="923810"/>
                  </a:lnTo>
                  <a:lnTo>
                    <a:pt x="120088" y="891741"/>
                  </a:lnTo>
                  <a:lnTo>
                    <a:pt x="93912" y="855063"/>
                  </a:lnTo>
                  <a:lnTo>
                    <a:pt x="70443" y="814153"/>
                  </a:lnTo>
                  <a:lnTo>
                    <a:pt x="49923" y="769387"/>
                  </a:lnTo>
                  <a:lnTo>
                    <a:pt x="32594" y="721143"/>
                  </a:lnTo>
                  <a:lnTo>
                    <a:pt x="18695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5" y="332034"/>
                  </a:lnTo>
                  <a:lnTo>
                    <a:pt x="32594" y="280688"/>
                  </a:lnTo>
                  <a:lnTo>
                    <a:pt x="49923" y="232443"/>
                  </a:lnTo>
                  <a:lnTo>
                    <a:pt x="70443" y="187678"/>
                  </a:lnTo>
                  <a:lnTo>
                    <a:pt x="93912" y="146768"/>
                  </a:lnTo>
                  <a:lnTo>
                    <a:pt x="120088" y="110090"/>
                  </a:lnTo>
                  <a:lnTo>
                    <a:pt x="148732" y="78021"/>
                  </a:lnTo>
                  <a:lnTo>
                    <a:pt x="179600" y="50938"/>
                  </a:lnTo>
                  <a:lnTo>
                    <a:pt x="212454" y="29218"/>
                  </a:lnTo>
                  <a:lnTo>
                    <a:pt x="247051" y="13237"/>
                  </a:lnTo>
                  <a:lnTo>
                    <a:pt x="320510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59956" y="2250984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(doc1,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70305" y="3774793"/>
            <a:ext cx="2153920" cy="1019175"/>
            <a:chOff x="2670305" y="3774793"/>
            <a:chExt cx="2153920" cy="1019175"/>
          </a:xfrm>
        </p:grpSpPr>
        <p:sp>
          <p:nvSpPr>
            <p:cNvPr id="28" name="object 28"/>
            <p:cNvSpPr/>
            <p:nvPr/>
          </p:nvSpPr>
          <p:spPr>
            <a:xfrm>
              <a:off x="2678874" y="3783368"/>
              <a:ext cx="2136736" cy="100182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78877" y="3783366"/>
              <a:ext cx="2136775" cy="1002030"/>
            </a:xfrm>
            <a:custGeom>
              <a:avLst/>
              <a:gdLst/>
              <a:ahLst/>
              <a:cxnLst/>
              <a:rect l="l" t="t" r="r" b="b"/>
              <a:pathLst>
                <a:path w="2136775" h="1002029">
                  <a:moveTo>
                    <a:pt x="320510" y="0"/>
                  </a:moveTo>
                  <a:lnTo>
                    <a:pt x="1816226" y="0"/>
                  </a:lnTo>
                  <a:lnTo>
                    <a:pt x="1853587" y="3372"/>
                  </a:lnTo>
                  <a:lnTo>
                    <a:pt x="1924282" y="29218"/>
                  </a:lnTo>
                  <a:lnTo>
                    <a:pt x="1957136" y="50938"/>
                  </a:lnTo>
                  <a:lnTo>
                    <a:pt x="1988005" y="78021"/>
                  </a:lnTo>
                  <a:lnTo>
                    <a:pt x="2016648" y="110090"/>
                  </a:lnTo>
                  <a:lnTo>
                    <a:pt x="2042825" y="146768"/>
                  </a:lnTo>
                  <a:lnTo>
                    <a:pt x="2066293" y="187678"/>
                  </a:lnTo>
                  <a:lnTo>
                    <a:pt x="2086813" y="232443"/>
                  </a:lnTo>
                  <a:lnTo>
                    <a:pt x="2104143" y="280688"/>
                  </a:lnTo>
                  <a:lnTo>
                    <a:pt x="2118041" y="332034"/>
                  </a:lnTo>
                  <a:lnTo>
                    <a:pt x="2128267" y="386105"/>
                  </a:lnTo>
                  <a:lnTo>
                    <a:pt x="2134579" y="442524"/>
                  </a:lnTo>
                  <a:lnTo>
                    <a:pt x="2136737" y="500915"/>
                  </a:lnTo>
                  <a:lnTo>
                    <a:pt x="2134579" y="559306"/>
                  </a:lnTo>
                  <a:lnTo>
                    <a:pt x="2128267" y="615726"/>
                  </a:lnTo>
                  <a:lnTo>
                    <a:pt x="2118041" y="669797"/>
                  </a:lnTo>
                  <a:lnTo>
                    <a:pt x="2104143" y="721143"/>
                  </a:lnTo>
                  <a:lnTo>
                    <a:pt x="2086813" y="769387"/>
                  </a:lnTo>
                  <a:lnTo>
                    <a:pt x="2066293" y="814153"/>
                  </a:lnTo>
                  <a:lnTo>
                    <a:pt x="2042825" y="855063"/>
                  </a:lnTo>
                  <a:lnTo>
                    <a:pt x="2016648" y="891741"/>
                  </a:lnTo>
                  <a:lnTo>
                    <a:pt x="1988005" y="923810"/>
                  </a:lnTo>
                  <a:lnTo>
                    <a:pt x="1957136" y="950893"/>
                  </a:lnTo>
                  <a:lnTo>
                    <a:pt x="1924282" y="972613"/>
                  </a:lnTo>
                  <a:lnTo>
                    <a:pt x="1889686" y="988594"/>
                  </a:lnTo>
                  <a:lnTo>
                    <a:pt x="1816226" y="1001831"/>
                  </a:lnTo>
                  <a:lnTo>
                    <a:pt x="320510" y="1001831"/>
                  </a:lnTo>
                  <a:lnTo>
                    <a:pt x="247051" y="988594"/>
                  </a:lnTo>
                  <a:lnTo>
                    <a:pt x="212454" y="972613"/>
                  </a:lnTo>
                  <a:lnTo>
                    <a:pt x="179600" y="950893"/>
                  </a:lnTo>
                  <a:lnTo>
                    <a:pt x="148732" y="923810"/>
                  </a:lnTo>
                  <a:lnTo>
                    <a:pt x="120088" y="891741"/>
                  </a:lnTo>
                  <a:lnTo>
                    <a:pt x="93912" y="855063"/>
                  </a:lnTo>
                  <a:lnTo>
                    <a:pt x="70443" y="814153"/>
                  </a:lnTo>
                  <a:lnTo>
                    <a:pt x="49923" y="769387"/>
                  </a:lnTo>
                  <a:lnTo>
                    <a:pt x="32594" y="721143"/>
                  </a:lnTo>
                  <a:lnTo>
                    <a:pt x="18695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5" y="332034"/>
                  </a:lnTo>
                  <a:lnTo>
                    <a:pt x="32594" y="280688"/>
                  </a:lnTo>
                  <a:lnTo>
                    <a:pt x="49923" y="232443"/>
                  </a:lnTo>
                  <a:lnTo>
                    <a:pt x="70443" y="187678"/>
                  </a:lnTo>
                  <a:lnTo>
                    <a:pt x="93912" y="146768"/>
                  </a:lnTo>
                  <a:lnTo>
                    <a:pt x="120088" y="110090"/>
                  </a:lnTo>
                  <a:lnTo>
                    <a:pt x="148732" y="78021"/>
                  </a:lnTo>
                  <a:lnTo>
                    <a:pt x="179600" y="50938"/>
                  </a:lnTo>
                  <a:lnTo>
                    <a:pt x="212454" y="29218"/>
                  </a:lnTo>
                  <a:lnTo>
                    <a:pt x="247051" y="13237"/>
                  </a:lnTo>
                  <a:lnTo>
                    <a:pt x="320510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959956" y="4079568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(doc2,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670305" y="5619600"/>
            <a:ext cx="2153920" cy="1019175"/>
            <a:chOff x="2670305" y="5619600"/>
            <a:chExt cx="2153920" cy="1019175"/>
          </a:xfrm>
        </p:grpSpPr>
        <p:sp>
          <p:nvSpPr>
            <p:cNvPr id="32" name="object 32"/>
            <p:cNvSpPr/>
            <p:nvPr/>
          </p:nvSpPr>
          <p:spPr>
            <a:xfrm>
              <a:off x="2678874" y="5628170"/>
              <a:ext cx="2136736" cy="10018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78877" y="5628172"/>
              <a:ext cx="2136775" cy="1002030"/>
            </a:xfrm>
            <a:custGeom>
              <a:avLst/>
              <a:gdLst/>
              <a:ahLst/>
              <a:cxnLst/>
              <a:rect l="l" t="t" r="r" b="b"/>
              <a:pathLst>
                <a:path w="2136775" h="1002029">
                  <a:moveTo>
                    <a:pt x="320510" y="0"/>
                  </a:moveTo>
                  <a:lnTo>
                    <a:pt x="1816226" y="0"/>
                  </a:lnTo>
                  <a:lnTo>
                    <a:pt x="1853587" y="3372"/>
                  </a:lnTo>
                  <a:lnTo>
                    <a:pt x="1924282" y="29218"/>
                  </a:lnTo>
                  <a:lnTo>
                    <a:pt x="1957136" y="50938"/>
                  </a:lnTo>
                  <a:lnTo>
                    <a:pt x="1988005" y="78021"/>
                  </a:lnTo>
                  <a:lnTo>
                    <a:pt x="2016648" y="110090"/>
                  </a:lnTo>
                  <a:lnTo>
                    <a:pt x="2042825" y="146768"/>
                  </a:lnTo>
                  <a:lnTo>
                    <a:pt x="2066293" y="187678"/>
                  </a:lnTo>
                  <a:lnTo>
                    <a:pt x="2086813" y="232443"/>
                  </a:lnTo>
                  <a:lnTo>
                    <a:pt x="2104143" y="280688"/>
                  </a:lnTo>
                  <a:lnTo>
                    <a:pt x="2118041" y="332034"/>
                  </a:lnTo>
                  <a:lnTo>
                    <a:pt x="2128267" y="386105"/>
                  </a:lnTo>
                  <a:lnTo>
                    <a:pt x="2134579" y="442524"/>
                  </a:lnTo>
                  <a:lnTo>
                    <a:pt x="2136737" y="500915"/>
                  </a:lnTo>
                  <a:lnTo>
                    <a:pt x="2134579" y="559306"/>
                  </a:lnTo>
                  <a:lnTo>
                    <a:pt x="2128267" y="615726"/>
                  </a:lnTo>
                  <a:lnTo>
                    <a:pt x="2118041" y="669797"/>
                  </a:lnTo>
                  <a:lnTo>
                    <a:pt x="2104143" y="721143"/>
                  </a:lnTo>
                  <a:lnTo>
                    <a:pt x="2086813" y="769387"/>
                  </a:lnTo>
                  <a:lnTo>
                    <a:pt x="2066293" y="814153"/>
                  </a:lnTo>
                  <a:lnTo>
                    <a:pt x="2042825" y="855063"/>
                  </a:lnTo>
                  <a:lnTo>
                    <a:pt x="2016648" y="891741"/>
                  </a:lnTo>
                  <a:lnTo>
                    <a:pt x="1988005" y="923810"/>
                  </a:lnTo>
                  <a:lnTo>
                    <a:pt x="1957136" y="950893"/>
                  </a:lnTo>
                  <a:lnTo>
                    <a:pt x="1924282" y="972613"/>
                  </a:lnTo>
                  <a:lnTo>
                    <a:pt x="1889686" y="988594"/>
                  </a:lnTo>
                  <a:lnTo>
                    <a:pt x="1816226" y="1001831"/>
                  </a:lnTo>
                  <a:lnTo>
                    <a:pt x="320510" y="1001831"/>
                  </a:lnTo>
                  <a:lnTo>
                    <a:pt x="247051" y="988594"/>
                  </a:lnTo>
                  <a:lnTo>
                    <a:pt x="212454" y="972613"/>
                  </a:lnTo>
                  <a:lnTo>
                    <a:pt x="179600" y="950893"/>
                  </a:lnTo>
                  <a:lnTo>
                    <a:pt x="148732" y="923810"/>
                  </a:lnTo>
                  <a:lnTo>
                    <a:pt x="120088" y="891741"/>
                  </a:lnTo>
                  <a:lnTo>
                    <a:pt x="93912" y="855063"/>
                  </a:lnTo>
                  <a:lnTo>
                    <a:pt x="70443" y="814153"/>
                  </a:lnTo>
                  <a:lnTo>
                    <a:pt x="49923" y="769387"/>
                  </a:lnTo>
                  <a:lnTo>
                    <a:pt x="32594" y="721143"/>
                  </a:lnTo>
                  <a:lnTo>
                    <a:pt x="18695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5" y="332034"/>
                  </a:lnTo>
                  <a:lnTo>
                    <a:pt x="32594" y="280688"/>
                  </a:lnTo>
                  <a:lnTo>
                    <a:pt x="49923" y="232443"/>
                  </a:lnTo>
                  <a:lnTo>
                    <a:pt x="70443" y="187678"/>
                  </a:lnTo>
                  <a:lnTo>
                    <a:pt x="93912" y="146768"/>
                  </a:lnTo>
                  <a:lnTo>
                    <a:pt x="120088" y="110090"/>
                  </a:lnTo>
                  <a:lnTo>
                    <a:pt x="148732" y="78021"/>
                  </a:lnTo>
                  <a:lnTo>
                    <a:pt x="179600" y="50938"/>
                  </a:lnTo>
                  <a:lnTo>
                    <a:pt x="212454" y="29218"/>
                  </a:lnTo>
                  <a:lnTo>
                    <a:pt x="247051" y="13237"/>
                  </a:lnTo>
                  <a:lnTo>
                    <a:pt x="320510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110196" y="5924370"/>
            <a:ext cx="125793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(doc3,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50101" y="1709954"/>
            <a:ext cx="9657715" cy="7124700"/>
            <a:chOff x="450101" y="1709954"/>
            <a:chExt cx="9657715" cy="7124700"/>
          </a:xfrm>
        </p:grpSpPr>
        <p:sp>
          <p:nvSpPr>
            <p:cNvPr id="36" name="object 36"/>
            <p:cNvSpPr/>
            <p:nvPr/>
          </p:nvSpPr>
          <p:spPr>
            <a:xfrm>
              <a:off x="2186426" y="2455704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108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46838" y="2378899"/>
              <a:ext cx="193646" cy="15361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86426" y="4285567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7" y="826"/>
                  </a:moveTo>
                  <a:lnTo>
                    <a:pt x="293805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46488" y="4208761"/>
              <a:ext cx="193997" cy="15361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86426" y="6129088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108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46838" y="6052282"/>
              <a:ext cx="193646" cy="15361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76240" y="1714398"/>
              <a:ext cx="1435620" cy="701282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76256" y="1714399"/>
              <a:ext cx="1435735" cy="7012940"/>
            </a:xfrm>
            <a:custGeom>
              <a:avLst/>
              <a:gdLst/>
              <a:ahLst/>
              <a:cxnLst/>
              <a:rect l="l" t="t" r="r" b="b"/>
              <a:pathLst>
                <a:path w="1435734" h="7012940">
                  <a:moveTo>
                    <a:pt x="0" y="0"/>
                  </a:moveTo>
                  <a:lnTo>
                    <a:pt x="1435620" y="0"/>
                  </a:lnTo>
                  <a:lnTo>
                    <a:pt x="1435620" y="7012822"/>
                  </a:lnTo>
                  <a:lnTo>
                    <a:pt x="0" y="7012822"/>
                  </a:lnTo>
                  <a:lnTo>
                    <a:pt x="0" y="0"/>
                  </a:lnTo>
                  <a:close/>
                </a:path>
              </a:pathLst>
            </a:custGeom>
            <a:ln w="834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85736" y="2201418"/>
              <a:ext cx="3038170" cy="119001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85738" y="2201423"/>
              <a:ext cx="3038475" cy="1190625"/>
            </a:xfrm>
            <a:custGeom>
              <a:avLst/>
              <a:gdLst/>
              <a:ahLst/>
              <a:cxnLst/>
              <a:rect l="l" t="t" r="r" b="b"/>
              <a:pathLst>
                <a:path w="3038475" h="1190625">
                  <a:moveTo>
                    <a:pt x="455726" y="0"/>
                  </a:moveTo>
                  <a:lnTo>
                    <a:pt x="2582447" y="0"/>
                  </a:lnTo>
                  <a:lnTo>
                    <a:pt x="2623909" y="2433"/>
                  </a:lnTo>
                  <a:lnTo>
                    <a:pt x="2664332" y="9592"/>
                  </a:lnTo>
                  <a:lnTo>
                    <a:pt x="2703554" y="21266"/>
                  </a:lnTo>
                  <a:lnTo>
                    <a:pt x="2741415" y="37245"/>
                  </a:lnTo>
                  <a:lnTo>
                    <a:pt x="2777753" y="57318"/>
                  </a:lnTo>
                  <a:lnTo>
                    <a:pt x="2812406" y="81275"/>
                  </a:lnTo>
                  <a:lnTo>
                    <a:pt x="2845214" y="108904"/>
                  </a:lnTo>
                  <a:lnTo>
                    <a:pt x="2876015" y="139996"/>
                  </a:lnTo>
                  <a:lnTo>
                    <a:pt x="2904648" y="174339"/>
                  </a:lnTo>
                  <a:lnTo>
                    <a:pt x="2930951" y="211724"/>
                  </a:lnTo>
                  <a:lnTo>
                    <a:pt x="2954764" y="251938"/>
                  </a:lnTo>
                  <a:lnTo>
                    <a:pt x="2975926" y="294773"/>
                  </a:lnTo>
                  <a:lnTo>
                    <a:pt x="2994274" y="340017"/>
                  </a:lnTo>
                  <a:lnTo>
                    <a:pt x="3009647" y="387460"/>
                  </a:lnTo>
                  <a:lnTo>
                    <a:pt x="3021885" y="436890"/>
                  </a:lnTo>
                  <a:lnTo>
                    <a:pt x="3030827" y="488098"/>
                  </a:lnTo>
                  <a:lnTo>
                    <a:pt x="3036310" y="540873"/>
                  </a:lnTo>
                  <a:lnTo>
                    <a:pt x="3038173" y="595004"/>
                  </a:lnTo>
                  <a:lnTo>
                    <a:pt x="3036310" y="649135"/>
                  </a:lnTo>
                  <a:lnTo>
                    <a:pt x="3030827" y="701910"/>
                  </a:lnTo>
                  <a:lnTo>
                    <a:pt x="3021885" y="753118"/>
                  </a:lnTo>
                  <a:lnTo>
                    <a:pt x="3009647" y="802549"/>
                  </a:lnTo>
                  <a:lnTo>
                    <a:pt x="2994274" y="849991"/>
                  </a:lnTo>
                  <a:lnTo>
                    <a:pt x="2975926" y="895235"/>
                  </a:lnTo>
                  <a:lnTo>
                    <a:pt x="2954764" y="938070"/>
                  </a:lnTo>
                  <a:lnTo>
                    <a:pt x="2930951" y="978285"/>
                  </a:lnTo>
                  <a:lnTo>
                    <a:pt x="2904648" y="1015669"/>
                  </a:lnTo>
                  <a:lnTo>
                    <a:pt x="2876015" y="1050012"/>
                  </a:lnTo>
                  <a:lnTo>
                    <a:pt x="2845214" y="1081104"/>
                  </a:lnTo>
                  <a:lnTo>
                    <a:pt x="2812406" y="1108734"/>
                  </a:lnTo>
                  <a:lnTo>
                    <a:pt x="2777753" y="1132690"/>
                  </a:lnTo>
                  <a:lnTo>
                    <a:pt x="2741415" y="1152763"/>
                  </a:lnTo>
                  <a:lnTo>
                    <a:pt x="2703554" y="1168742"/>
                  </a:lnTo>
                  <a:lnTo>
                    <a:pt x="2664332" y="1180417"/>
                  </a:lnTo>
                  <a:lnTo>
                    <a:pt x="2623909" y="1187576"/>
                  </a:lnTo>
                  <a:lnTo>
                    <a:pt x="2582447" y="1190009"/>
                  </a:lnTo>
                  <a:lnTo>
                    <a:pt x="455726" y="1190009"/>
                  </a:lnTo>
                  <a:lnTo>
                    <a:pt x="414263" y="1187576"/>
                  </a:lnTo>
                  <a:lnTo>
                    <a:pt x="373841" y="1180417"/>
                  </a:lnTo>
                  <a:lnTo>
                    <a:pt x="334618" y="1168742"/>
                  </a:lnTo>
                  <a:lnTo>
                    <a:pt x="296758" y="1152763"/>
                  </a:lnTo>
                  <a:lnTo>
                    <a:pt x="260420" y="1132690"/>
                  </a:lnTo>
                  <a:lnTo>
                    <a:pt x="225767" y="1108734"/>
                  </a:lnTo>
                  <a:lnTo>
                    <a:pt x="192959" y="1081104"/>
                  </a:lnTo>
                  <a:lnTo>
                    <a:pt x="162158" y="1050012"/>
                  </a:lnTo>
                  <a:lnTo>
                    <a:pt x="133525" y="1015669"/>
                  </a:lnTo>
                  <a:lnTo>
                    <a:pt x="107221" y="978285"/>
                  </a:lnTo>
                  <a:lnTo>
                    <a:pt x="83408" y="938070"/>
                  </a:lnTo>
                  <a:lnTo>
                    <a:pt x="62247" y="895235"/>
                  </a:lnTo>
                  <a:lnTo>
                    <a:pt x="43899" y="849991"/>
                  </a:lnTo>
                  <a:lnTo>
                    <a:pt x="28525" y="802549"/>
                  </a:lnTo>
                  <a:lnTo>
                    <a:pt x="16287" y="753118"/>
                  </a:lnTo>
                  <a:lnTo>
                    <a:pt x="7346" y="701910"/>
                  </a:lnTo>
                  <a:lnTo>
                    <a:pt x="1863" y="649135"/>
                  </a:lnTo>
                  <a:lnTo>
                    <a:pt x="0" y="595004"/>
                  </a:lnTo>
                  <a:lnTo>
                    <a:pt x="1863" y="540873"/>
                  </a:lnTo>
                  <a:lnTo>
                    <a:pt x="7346" y="488098"/>
                  </a:lnTo>
                  <a:lnTo>
                    <a:pt x="16287" y="436890"/>
                  </a:lnTo>
                  <a:lnTo>
                    <a:pt x="28525" y="387460"/>
                  </a:lnTo>
                  <a:lnTo>
                    <a:pt x="43899" y="340017"/>
                  </a:lnTo>
                  <a:lnTo>
                    <a:pt x="62247" y="294773"/>
                  </a:lnTo>
                  <a:lnTo>
                    <a:pt x="83408" y="251938"/>
                  </a:lnTo>
                  <a:lnTo>
                    <a:pt x="107221" y="211724"/>
                  </a:lnTo>
                  <a:lnTo>
                    <a:pt x="133525" y="174339"/>
                  </a:lnTo>
                  <a:lnTo>
                    <a:pt x="162158" y="139996"/>
                  </a:lnTo>
                  <a:lnTo>
                    <a:pt x="192959" y="108904"/>
                  </a:lnTo>
                  <a:lnTo>
                    <a:pt x="225767" y="81275"/>
                  </a:lnTo>
                  <a:lnTo>
                    <a:pt x="260420" y="57318"/>
                  </a:lnTo>
                  <a:lnTo>
                    <a:pt x="296758" y="37245"/>
                  </a:lnTo>
                  <a:lnTo>
                    <a:pt x="334618" y="21266"/>
                  </a:lnTo>
                  <a:lnTo>
                    <a:pt x="373841" y="9592"/>
                  </a:lnTo>
                  <a:lnTo>
                    <a:pt x="414263" y="2433"/>
                  </a:lnTo>
                  <a:lnTo>
                    <a:pt x="455726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10767" y="4566336"/>
              <a:ext cx="3088258" cy="125228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10778" y="4566330"/>
              <a:ext cx="3088640" cy="1252855"/>
            </a:xfrm>
            <a:custGeom>
              <a:avLst/>
              <a:gdLst/>
              <a:ahLst/>
              <a:cxnLst/>
              <a:rect l="l" t="t" r="r" b="b"/>
              <a:pathLst>
                <a:path w="3088640" h="1252854">
                  <a:moveTo>
                    <a:pt x="463237" y="0"/>
                  </a:moveTo>
                  <a:lnTo>
                    <a:pt x="2625015" y="0"/>
                  </a:lnTo>
                  <a:lnTo>
                    <a:pt x="2664966" y="2299"/>
                  </a:lnTo>
                  <a:lnTo>
                    <a:pt x="2703977" y="9073"/>
                  </a:lnTo>
                  <a:lnTo>
                    <a:pt x="2741909" y="20132"/>
                  </a:lnTo>
                  <a:lnTo>
                    <a:pt x="2778622" y="35288"/>
                  </a:lnTo>
                  <a:lnTo>
                    <a:pt x="2813976" y="54352"/>
                  </a:lnTo>
                  <a:lnTo>
                    <a:pt x="2847833" y="77137"/>
                  </a:lnTo>
                  <a:lnTo>
                    <a:pt x="2880052" y="103454"/>
                  </a:lnTo>
                  <a:lnTo>
                    <a:pt x="2910495" y="133114"/>
                  </a:lnTo>
                  <a:lnTo>
                    <a:pt x="2939022" y="165928"/>
                  </a:lnTo>
                  <a:lnTo>
                    <a:pt x="2965494" y="201710"/>
                  </a:lnTo>
                  <a:lnTo>
                    <a:pt x="2989772" y="240269"/>
                  </a:lnTo>
                  <a:lnTo>
                    <a:pt x="3011715" y="281418"/>
                  </a:lnTo>
                  <a:lnTo>
                    <a:pt x="3031184" y="324968"/>
                  </a:lnTo>
                  <a:lnTo>
                    <a:pt x="3048041" y="370731"/>
                  </a:lnTo>
                  <a:lnTo>
                    <a:pt x="3062146" y="418519"/>
                  </a:lnTo>
                  <a:lnTo>
                    <a:pt x="3073358" y="468142"/>
                  </a:lnTo>
                  <a:lnTo>
                    <a:pt x="3081540" y="519413"/>
                  </a:lnTo>
                  <a:lnTo>
                    <a:pt x="3086551" y="572143"/>
                  </a:lnTo>
                  <a:lnTo>
                    <a:pt x="3088253" y="626144"/>
                  </a:lnTo>
                  <a:lnTo>
                    <a:pt x="3086551" y="680145"/>
                  </a:lnTo>
                  <a:lnTo>
                    <a:pt x="3081540" y="732875"/>
                  </a:lnTo>
                  <a:lnTo>
                    <a:pt x="3073358" y="784147"/>
                  </a:lnTo>
                  <a:lnTo>
                    <a:pt x="3062146" y="833770"/>
                  </a:lnTo>
                  <a:lnTo>
                    <a:pt x="3048041" y="881557"/>
                  </a:lnTo>
                  <a:lnTo>
                    <a:pt x="3031184" y="927321"/>
                  </a:lnTo>
                  <a:lnTo>
                    <a:pt x="3011715" y="970871"/>
                  </a:lnTo>
                  <a:lnTo>
                    <a:pt x="2989772" y="1012020"/>
                  </a:lnTo>
                  <a:lnTo>
                    <a:pt x="2965494" y="1050579"/>
                  </a:lnTo>
                  <a:lnTo>
                    <a:pt x="2939022" y="1086360"/>
                  </a:lnTo>
                  <a:lnTo>
                    <a:pt x="2910495" y="1119175"/>
                  </a:lnTo>
                  <a:lnTo>
                    <a:pt x="2880052" y="1148835"/>
                  </a:lnTo>
                  <a:lnTo>
                    <a:pt x="2847833" y="1175152"/>
                  </a:lnTo>
                  <a:lnTo>
                    <a:pt x="2813976" y="1197936"/>
                  </a:lnTo>
                  <a:lnTo>
                    <a:pt x="2778622" y="1217001"/>
                  </a:lnTo>
                  <a:lnTo>
                    <a:pt x="2741909" y="1232157"/>
                  </a:lnTo>
                  <a:lnTo>
                    <a:pt x="2703977" y="1243216"/>
                  </a:lnTo>
                  <a:lnTo>
                    <a:pt x="2664966" y="1249990"/>
                  </a:lnTo>
                  <a:lnTo>
                    <a:pt x="2625015" y="1252289"/>
                  </a:lnTo>
                  <a:lnTo>
                    <a:pt x="463237" y="1252289"/>
                  </a:lnTo>
                  <a:lnTo>
                    <a:pt x="423286" y="1249990"/>
                  </a:lnTo>
                  <a:lnTo>
                    <a:pt x="384275" y="1243216"/>
                  </a:lnTo>
                  <a:lnTo>
                    <a:pt x="346343" y="1232157"/>
                  </a:lnTo>
                  <a:lnTo>
                    <a:pt x="309631" y="1217001"/>
                  </a:lnTo>
                  <a:lnTo>
                    <a:pt x="274276" y="1197936"/>
                  </a:lnTo>
                  <a:lnTo>
                    <a:pt x="240420" y="1175152"/>
                  </a:lnTo>
                  <a:lnTo>
                    <a:pt x="208200" y="1148835"/>
                  </a:lnTo>
                  <a:lnTo>
                    <a:pt x="177757" y="1119175"/>
                  </a:lnTo>
                  <a:lnTo>
                    <a:pt x="149230" y="1086360"/>
                  </a:lnTo>
                  <a:lnTo>
                    <a:pt x="122758" y="1050579"/>
                  </a:lnTo>
                  <a:lnTo>
                    <a:pt x="98481" y="1012020"/>
                  </a:lnTo>
                  <a:lnTo>
                    <a:pt x="76538" y="970871"/>
                  </a:lnTo>
                  <a:lnTo>
                    <a:pt x="57068" y="927321"/>
                  </a:lnTo>
                  <a:lnTo>
                    <a:pt x="40211" y="881557"/>
                  </a:lnTo>
                  <a:lnTo>
                    <a:pt x="26107" y="833770"/>
                  </a:lnTo>
                  <a:lnTo>
                    <a:pt x="14894" y="784147"/>
                  </a:lnTo>
                  <a:lnTo>
                    <a:pt x="6712" y="732875"/>
                  </a:lnTo>
                  <a:lnTo>
                    <a:pt x="1701" y="680145"/>
                  </a:lnTo>
                  <a:lnTo>
                    <a:pt x="0" y="626144"/>
                  </a:lnTo>
                  <a:lnTo>
                    <a:pt x="1701" y="572143"/>
                  </a:lnTo>
                  <a:lnTo>
                    <a:pt x="6712" y="519413"/>
                  </a:lnTo>
                  <a:lnTo>
                    <a:pt x="14894" y="468142"/>
                  </a:lnTo>
                  <a:lnTo>
                    <a:pt x="26107" y="418519"/>
                  </a:lnTo>
                  <a:lnTo>
                    <a:pt x="40211" y="370731"/>
                  </a:lnTo>
                  <a:lnTo>
                    <a:pt x="57068" y="324968"/>
                  </a:lnTo>
                  <a:lnTo>
                    <a:pt x="76538" y="281418"/>
                  </a:lnTo>
                  <a:lnTo>
                    <a:pt x="98481" y="240269"/>
                  </a:lnTo>
                  <a:lnTo>
                    <a:pt x="122758" y="201710"/>
                  </a:lnTo>
                  <a:lnTo>
                    <a:pt x="149230" y="165928"/>
                  </a:lnTo>
                  <a:lnTo>
                    <a:pt x="177757" y="133114"/>
                  </a:lnTo>
                  <a:lnTo>
                    <a:pt x="208200" y="103454"/>
                  </a:lnTo>
                  <a:lnTo>
                    <a:pt x="240420" y="77137"/>
                  </a:lnTo>
                  <a:lnTo>
                    <a:pt x="274276" y="54352"/>
                  </a:lnTo>
                  <a:lnTo>
                    <a:pt x="309631" y="35288"/>
                  </a:lnTo>
                  <a:lnTo>
                    <a:pt x="346343" y="20132"/>
                  </a:lnTo>
                  <a:lnTo>
                    <a:pt x="384275" y="9073"/>
                  </a:lnTo>
                  <a:lnTo>
                    <a:pt x="423286" y="2299"/>
                  </a:lnTo>
                  <a:lnTo>
                    <a:pt x="463237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15615" y="2455704"/>
              <a:ext cx="1957705" cy="307340"/>
            </a:xfrm>
            <a:custGeom>
              <a:avLst/>
              <a:gdLst/>
              <a:ahLst/>
              <a:cxnLst/>
              <a:rect l="l" t="t" r="r" b="b"/>
              <a:pathLst>
                <a:path w="1957704" h="307339">
                  <a:moveTo>
                    <a:pt x="0" y="0"/>
                  </a:moveTo>
                  <a:lnTo>
                    <a:pt x="1957385" y="307328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46989" y="2686945"/>
              <a:ext cx="201025" cy="15215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15615" y="2455704"/>
              <a:ext cx="2060575" cy="2569210"/>
            </a:xfrm>
            <a:custGeom>
              <a:avLst/>
              <a:gdLst/>
              <a:ahLst/>
              <a:cxnLst/>
              <a:rect l="l" t="t" r="r" b="b"/>
              <a:pathLst>
                <a:path w="2060575" h="2569210">
                  <a:moveTo>
                    <a:pt x="0" y="0"/>
                  </a:moveTo>
                  <a:lnTo>
                    <a:pt x="2060399" y="2568763"/>
                  </a:lnTo>
                </a:path>
              </a:pathLst>
            </a:custGeom>
            <a:ln w="3338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12444" y="4970154"/>
              <a:ext cx="180557" cy="19603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15615" y="2918200"/>
              <a:ext cx="1992630" cy="1366520"/>
            </a:xfrm>
            <a:custGeom>
              <a:avLst/>
              <a:gdLst/>
              <a:ahLst/>
              <a:cxnLst/>
              <a:rect l="l" t="t" r="r" b="b"/>
              <a:pathLst>
                <a:path w="1992629" h="1366520">
                  <a:moveTo>
                    <a:pt x="0" y="1366081"/>
                  </a:moveTo>
                  <a:lnTo>
                    <a:pt x="1992507" y="0"/>
                  </a:lnTo>
                </a:path>
              </a:pathLst>
            </a:custGeom>
            <a:ln w="33391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757439" y="2810889"/>
              <a:ext cx="199555" cy="17359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815615" y="4284281"/>
              <a:ext cx="1996439" cy="826135"/>
            </a:xfrm>
            <a:custGeom>
              <a:avLst/>
              <a:gdLst/>
              <a:ahLst/>
              <a:cxnLst/>
              <a:rect l="l" t="t" r="r" b="b"/>
              <a:pathLst>
                <a:path w="1996440" h="826135">
                  <a:moveTo>
                    <a:pt x="0" y="0"/>
                  </a:moveTo>
                  <a:lnTo>
                    <a:pt x="1996180" y="825860"/>
                  </a:lnTo>
                </a:path>
              </a:pathLst>
            </a:custGeom>
            <a:ln w="33393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72112" y="5037911"/>
              <a:ext cx="204464" cy="15020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8671" y="7105878"/>
              <a:ext cx="1719403" cy="1719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58673" y="7105874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5">
                  <a:moveTo>
                    <a:pt x="0" y="0"/>
                  </a:moveTo>
                  <a:lnTo>
                    <a:pt x="1719405" y="0"/>
                  </a:lnTo>
                  <a:lnTo>
                    <a:pt x="171940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946826" y="656406"/>
            <a:ext cx="15843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5364476" y="656409"/>
            <a:ext cx="1273175" cy="9906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00025">
              <a:lnSpc>
                <a:spcPct val="100899"/>
              </a:lnSpc>
              <a:spcBef>
                <a:spcPts val="70"/>
              </a:spcBef>
            </a:pP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Sort,  Shu</a:t>
            </a: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fle</a:t>
            </a:r>
            <a:endParaRPr sz="3150">
              <a:latin typeface="Arial"/>
              <a:cs typeface="Arial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97" name="object 9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96" name="object 9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33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7626442" y="656406"/>
            <a:ext cx="174053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Reducers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58673" y="7105874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97155" marR="106680" indent="23367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</a:t>
            </a:r>
            <a:r>
              <a:rPr sz="1850" spc="-10" dirty="0">
                <a:latin typeface="Arial"/>
                <a:cs typeface="Arial"/>
              </a:rPr>
              <a:t>a  Reduce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670305" y="7454338"/>
            <a:ext cx="2153920" cy="1019175"/>
            <a:chOff x="2670305" y="7454338"/>
            <a:chExt cx="2153920" cy="1019175"/>
          </a:xfrm>
        </p:grpSpPr>
        <p:sp>
          <p:nvSpPr>
            <p:cNvPr id="63" name="object 63"/>
            <p:cNvSpPr/>
            <p:nvPr/>
          </p:nvSpPr>
          <p:spPr>
            <a:xfrm>
              <a:off x="2678874" y="7462913"/>
              <a:ext cx="2136736" cy="100182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678877" y="7462910"/>
              <a:ext cx="2136775" cy="1002030"/>
            </a:xfrm>
            <a:custGeom>
              <a:avLst/>
              <a:gdLst/>
              <a:ahLst/>
              <a:cxnLst/>
              <a:rect l="l" t="t" r="r" b="b"/>
              <a:pathLst>
                <a:path w="2136775" h="1002029">
                  <a:moveTo>
                    <a:pt x="320510" y="0"/>
                  </a:moveTo>
                  <a:lnTo>
                    <a:pt x="1816226" y="0"/>
                  </a:lnTo>
                  <a:lnTo>
                    <a:pt x="1853587" y="3372"/>
                  </a:lnTo>
                  <a:lnTo>
                    <a:pt x="1924282" y="29218"/>
                  </a:lnTo>
                  <a:lnTo>
                    <a:pt x="1957136" y="50938"/>
                  </a:lnTo>
                  <a:lnTo>
                    <a:pt x="1988005" y="78021"/>
                  </a:lnTo>
                  <a:lnTo>
                    <a:pt x="2016648" y="110090"/>
                  </a:lnTo>
                  <a:lnTo>
                    <a:pt x="2042825" y="146768"/>
                  </a:lnTo>
                  <a:lnTo>
                    <a:pt x="2066293" y="187678"/>
                  </a:lnTo>
                  <a:lnTo>
                    <a:pt x="2086813" y="232443"/>
                  </a:lnTo>
                  <a:lnTo>
                    <a:pt x="2104143" y="280688"/>
                  </a:lnTo>
                  <a:lnTo>
                    <a:pt x="2118041" y="332034"/>
                  </a:lnTo>
                  <a:lnTo>
                    <a:pt x="2128267" y="386105"/>
                  </a:lnTo>
                  <a:lnTo>
                    <a:pt x="2134579" y="442524"/>
                  </a:lnTo>
                  <a:lnTo>
                    <a:pt x="2136737" y="500915"/>
                  </a:lnTo>
                  <a:lnTo>
                    <a:pt x="2134579" y="559306"/>
                  </a:lnTo>
                  <a:lnTo>
                    <a:pt x="2128267" y="615726"/>
                  </a:lnTo>
                  <a:lnTo>
                    <a:pt x="2118041" y="669797"/>
                  </a:lnTo>
                  <a:lnTo>
                    <a:pt x="2104143" y="721143"/>
                  </a:lnTo>
                  <a:lnTo>
                    <a:pt x="2086813" y="769387"/>
                  </a:lnTo>
                  <a:lnTo>
                    <a:pt x="2066293" y="814153"/>
                  </a:lnTo>
                  <a:lnTo>
                    <a:pt x="2042825" y="855063"/>
                  </a:lnTo>
                  <a:lnTo>
                    <a:pt x="2016648" y="891741"/>
                  </a:lnTo>
                  <a:lnTo>
                    <a:pt x="1988005" y="923810"/>
                  </a:lnTo>
                  <a:lnTo>
                    <a:pt x="1957136" y="950893"/>
                  </a:lnTo>
                  <a:lnTo>
                    <a:pt x="1924282" y="972613"/>
                  </a:lnTo>
                  <a:lnTo>
                    <a:pt x="1889686" y="988594"/>
                  </a:lnTo>
                  <a:lnTo>
                    <a:pt x="1816226" y="1001831"/>
                  </a:lnTo>
                  <a:lnTo>
                    <a:pt x="320510" y="1001831"/>
                  </a:lnTo>
                  <a:lnTo>
                    <a:pt x="247051" y="988594"/>
                  </a:lnTo>
                  <a:lnTo>
                    <a:pt x="212454" y="972613"/>
                  </a:lnTo>
                  <a:lnTo>
                    <a:pt x="179600" y="950893"/>
                  </a:lnTo>
                  <a:lnTo>
                    <a:pt x="148732" y="923810"/>
                  </a:lnTo>
                  <a:lnTo>
                    <a:pt x="120088" y="891741"/>
                  </a:lnTo>
                  <a:lnTo>
                    <a:pt x="93912" y="855063"/>
                  </a:lnTo>
                  <a:lnTo>
                    <a:pt x="70443" y="814153"/>
                  </a:lnTo>
                  <a:lnTo>
                    <a:pt x="49923" y="769387"/>
                  </a:lnTo>
                  <a:lnTo>
                    <a:pt x="32594" y="721143"/>
                  </a:lnTo>
                  <a:lnTo>
                    <a:pt x="18695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5" y="332034"/>
                  </a:lnTo>
                  <a:lnTo>
                    <a:pt x="32594" y="280688"/>
                  </a:lnTo>
                  <a:lnTo>
                    <a:pt x="49923" y="232443"/>
                  </a:lnTo>
                  <a:lnTo>
                    <a:pt x="70443" y="187678"/>
                  </a:lnTo>
                  <a:lnTo>
                    <a:pt x="93912" y="146768"/>
                  </a:lnTo>
                  <a:lnTo>
                    <a:pt x="120088" y="110090"/>
                  </a:lnTo>
                  <a:lnTo>
                    <a:pt x="148732" y="78021"/>
                  </a:lnTo>
                  <a:lnTo>
                    <a:pt x="179600" y="50938"/>
                  </a:lnTo>
                  <a:lnTo>
                    <a:pt x="212454" y="29218"/>
                  </a:lnTo>
                  <a:lnTo>
                    <a:pt x="247051" y="13237"/>
                  </a:lnTo>
                  <a:lnTo>
                    <a:pt x="320510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959956" y="7759113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(doc4,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2169281" y="2438877"/>
            <a:ext cx="7863205" cy="5778500"/>
            <a:chOff x="2169281" y="2438877"/>
            <a:chExt cx="7863205" cy="5778500"/>
          </a:xfrm>
        </p:grpSpPr>
        <p:sp>
          <p:nvSpPr>
            <p:cNvPr id="67" name="object 67"/>
            <p:cNvSpPr/>
            <p:nvPr/>
          </p:nvSpPr>
          <p:spPr>
            <a:xfrm>
              <a:off x="2186426" y="7964127"/>
              <a:ext cx="277495" cy="635"/>
            </a:xfrm>
            <a:custGeom>
              <a:avLst/>
              <a:gdLst/>
              <a:ahLst/>
              <a:cxnLst/>
              <a:rect l="l" t="t" r="r" b="b"/>
              <a:pathLst>
                <a:path w="277494" h="634">
                  <a:moveTo>
                    <a:pt x="-16697" y="200"/>
                  </a:moveTo>
                  <a:lnTo>
                    <a:pt x="293805" y="200"/>
                  </a:lnTo>
                </a:path>
              </a:pathLst>
            </a:custGeom>
            <a:ln w="337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446755" y="7887321"/>
              <a:ext cx="193730" cy="15361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985736" y="6968655"/>
              <a:ext cx="3038170" cy="123972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985738" y="6968656"/>
              <a:ext cx="3038475" cy="1240155"/>
            </a:xfrm>
            <a:custGeom>
              <a:avLst/>
              <a:gdLst/>
              <a:ahLst/>
              <a:cxnLst/>
              <a:rect l="l" t="t" r="r" b="b"/>
              <a:pathLst>
                <a:path w="3038475" h="1240154">
                  <a:moveTo>
                    <a:pt x="455726" y="0"/>
                  </a:moveTo>
                  <a:lnTo>
                    <a:pt x="2582447" y="0"/>
                  </a:lnTo>
                  <a:lnTo>
                    <a:pt x="2623909" y="2534"/>
                  </a:lnTo>
                  <a:lnTo>
                    <a:pt x="2664332" y="9992"/>
                  </a:lnTo>
                  <a:lnTo>
                    <a:pt x="2703554" y="22153"/>
                  </a:lnTo>
                  <a:lnTo>
                    <a:pt x="2741415" y="38799"/>
                  </a:lnTo>
                  <a:lnTo>
                    <a:pt x="2777753" y="59710"/>
                  </a:lnTo>
                  <a:lnTo>
                    <a:pt x="2812406" y="84667"/>
                  </a:lnTo>
                  <a:lnTo>
                    <a:pt x="2845214" y="113450"/>
                  </a:lnTo>
                  <a:lnTo>
                    <a:pt x="2876015" y="145839"/>
                  </a:lnTo>
                  <a:lnTo>
                    <a:pt x="2904648" y="181617"/>
                  </a:lnTo>
                  <a:lnTo>
                    <a:pt x="2930951" y="220563"/>
                  </a:lnTo>
                  <a:lnTo>
                    <a:pt x="2954764" y="262458"/>
                  </a:lnTo>
                  <a:lnTo>
                    <a:pt x="2975926" y="307082"/>
                  </a:lnTo>
                  <a:lnTo>
                    <a:pt x="2994274" y="354217"/>
                  </a:lnTo>
                  <a:lnTo>
                    <a:pt x="3009647" y="403642"/>
                  </a:lnTo>
                  <a:lnTo>
                    <a:pt x="3021885" y="455139"/>
                  </a:lnTo>
                  <a:lnTo>
                    <a:pt x="3030827" y="508488"/>
                  </a:lnTo>
                  <a:lnTo>
                    <a:pt x="3036310" y="563471"/>
                  </a:lnTo>
                  <a:lnTo>
                    <a:pt x="3038173" y="619866"/>
                  </a:lnTo>
                  <a:lnTo>
                    <a:pt x="3036310" y="676259"/>
                  </a:lnTo>
                  <a:lnTo>
                    <a:pt x="3030827" y="731239"/>
                  </a:lnTo>
                  <a:lnTo>
                    <a:pt x="3021885" y="784586"/>
                  </a:lnTo>
                  <a:lnTo>
                    <a:pt x="3009647" y="836082"/>
                  </a:lnTo>
                  <a:lnTo>
                    <a:pt x="2994274" y="885505"/>
                  </a:lnTo>
                  <a:lnTo>
                    <a:pt x="2975926" y="932639"/>
                  </a:lnTo>
                  <a:lnTo>
                    <a:pt x="2954764" y="977262"/>
                  </a:lnTo>
                  <a:lnTo>
                    <a:pt x="2930951" y="1019156"/>
                  </a:lnTo>
                  <a:lnTo>
                    <a:pt x="2904648" y="1058101"/>
                  </a:lnTo>
                  <a:lnTo>
                    <a:pt x="2876015" y="1093878"/>
                  </a:lnTo>
                  <a:lnTo>
                    <a:pt x="2845214" y="1126267"/>
                  </a:lnTo>
                  <a:lnTo>
                    <a:pt x="2812406" y="1155050"/>
                  </a:lnTo>
                  <a:lnTo>
                    <a:pt x="2777753" y="1180006"/>
                  </a:lnTo>
                  <a:lnTo>
                    <a:pt x="2741415" y="1200917"/>
                  </a:lnTo>
                  <a:lnTo>
                    <a:pt x="2703554" y="1217563"/>
                  </a:lnTo>
                  <a:lnTo>
                    <a:pt x="2664332" y="1229724"/>
                  </a:lnTo>
                  <a:lnTo>
                    <a:pt x="2623909" y="1237182"/>
                  </a:lnTo>
                  <a:lnTo>
                    <a:pt x="2582447" y="1239716"/>
                  </a:lnTo>
                  <a:lnTo>
                    <a:pt x="455726" y="1239716"/>
                  </a:lnTo>
                  <a:lnTo>
                    <a:pt x="414263" y="1237182"/>
                  </a:lnTo>
                  <a:lnTo>
                    <a:pt x="373841" y="1229724"/>
                  </a:lnTo>
                  <a:lnTo>
                    <a:pt x="334618" y="1217563"/>
                  </a:lnTo>
                  <a:lnTo>
                    <a:pt x="296758" y="1200917"/>
                  </a:lnTo>
                  <a:lnTo>
                    <a:pt x="260420" y="1180006"/>
                  </a:lnTo>
                  <a:lnTo>
                    <a:pt x="225767" y="1155050"/>
                  </a:lnTo>
                  <a:lnTo>
                    <a:pt x="192959" y="1126267"/>
                  </a:lnTo>
                  <a:lnTo>
                    <a:pt x="162158" y="1093878"/>
                  </a:lnTo>
                  <a:lnTo>
                    <a:pt x="133525" y="1058101"/>
                  </a:lnTo>
                  <a:lnTo>
                    <a:pt x="107221" y="1019156"/>
                  </a:lnTo>
                  <a:lnTo>
                    <a:pt x="83408" y="977262"/>
                  </a:lnTo>
                  <a:lnTo>
                    <a:pt x="62247" y="932639"/>
                  </a:lnTo>
                  <a:lnTo>
                    <a:pt x="43899" y="885505"/>
                  </a:lnTo>
                  <a:lnTo>
                    <a:pt x="28525" y="836082"/>
                  </a:lnTo>
                  <a:lnTo>
                    <a:pt x="16287" y="784586"/>
                  </a:lnTo>
                  <a:lnTo>
                    <a:pt x="7346" y="731239"/>
                  </a:lnTo>
                  <a:lnTo>
                    <a:pt x="1863" y="676259"/>
                  </a:lnTo>
                  <a:lnTo>
                    <a:pt x="0" y="619866"/>
                  </a:lnTo>
                  <a:lnTo>
                    <a:pt x="1863" y="563471"/>
                  </a:lnTo>
                  <a:lnTo>
                    <a:pt x="7346" y="508488"/>
                  </a:lnTo>
                  <a:lnTo>
                    <a:pt x="16287" y="455139"/>
                  </a:lnTo>
                  <a:lnTo>
                    <a:pt x="28525" y="403642"/>
                  </a:lnTo>
                  <a:lnTo>
                    <a:pt x="43899" y="354217"/>
                  </a:lnTo>
                  <a:lnTo>
                    <a:pt x="62247" y="307082"/>
                  </a:lnTo>
                  <a:lnTo>
                    <a:pt x="83408" y="262458"/>
                  </a:lnTo>
                  <a:lnTo>
                    <a:pt x="107221" y="220563"/>
                  </a:lnTo>
                  <a:lnTo>
                    <a:pt x="133525" y="181617"/>
                  </a:lnTo>
                  <a:lnTo>
                    <a:pt x="162158" y="145839"/>
                  </a:lnTo>
                  <a:lnTo>
                    <a:pt x="192959" y="113450"/>
                  </a:lnTo>
                  <a:lnTo>
                    <a:pt x="225767" y="84667"/>
                  </a:lnTo>
                  <a:lnTo>
                    <a:pt x="260420" y="59710"/>
                  </a:lnTo>
                  <a:lnTo>
                    <a:pt x="296758" y="38799"/>
                  </a:lnTo>
                  <a:lnTo>
                    <a:pt x="334618" y="22153"/>
                  </a:lnTo>
                  <a:lnTo>
                    <a:pt x="373841" y="9992"/>
                  </a:lnTo>
                  <a:lnTo>
                    <a:pt x="414263" y="2534"/>
                  </a:lnTo>
                  <a:lnTo>
                    <a:pt x="455726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815614" y="2455704"/>
              <a:ext cx="2086610" cy="4934585"/>
            </a:xfrm>
            <a:custGeom>
              <a:avLst/>
              <a:gdLst/>
              <a:ahLst/>
              <a:cxnLst/>
              <a:rect l="l" t="t" r="r" b="b"/>
              <a:pathLst>
                <a:path w="2086609" h="4934584">
                  <a:moveTo>
                    <a:pt x="0" y="0"/>
                  </a:moveTo>
                  <a:lnTo>
                    <a:pt x="2086240" y="4934422"/>
                  </a:lnTo>
                </a:path>
              </a:pathLst>
            </a:custGeom>
            <a:ln w="3338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29822" y="7350023"/>
              <a:ext cx="151160" cy="20443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4679408" y="2055346"/>
            <a:ext cx="2063114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R="48895" algn="r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609251" y="3055585"/>
            <a:ext cx="1924050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9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4798787" y="4267454"/>
            <a:ext cx="2173605" cy="3291840"/>
            <a:chOff x="4798787" y="4267454"/>
            <a:chExt cx="2173605" cy="3291840"/>
          </a:xfrm>
        </p:grpSpPr>
        <p:sp>
          <p:nvSpPr>
            <p:cNvPr id="76" name="object 76"/>
            <p:cNvSpPr/>
            <p:nvPr/>
          </p:nvSpPr>
          <p:spPr>
            <a:xfrm>
              <a:off x="4815614" y="4284281"/>
              <a:ext cx="2052320" cy="3124835"/>
            </a:xfrm>
            <a:custGeom>
              <a:avLst/>
              <a:gdLst/>
              <a:ahLst/>
              <a:cxnLst/>
              <a:rect l="l" t="t" r="r" b="b"/>
              <a:pathLst>
                <a:path w="2052320" h="3124834">
                  <a:moveTo>
                    <a:pt x="0" y="0"/>
                  </a:moveTo>
                  <a:lnTo>
                    <a:pt x="2051885" y="3124212"/>
                  </a:lnTo>
                </a:path>
              </a:pathLst>
            </a:custGeom>
            <a:ln w="3338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800575" y="7358789"/>
              <a:ext cx="171609" cy="20037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4613626" y="4732158"/>
            <a:ext cx="124460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8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4798787" y="7549286"/>
            <a:ext cx="2149475" cy="431800"/>
            <a:chOff x="4798787" y="7549286"/>
            <a:chExt cx="2149475" cy="431800"/>
          </a:xfrm>
        </p:grpSpPr>
        <p:sp>
          <p:nvSpPr>
            <p:cNvPr id="80" name="object 80"/>
            <p:cNvSpPr/>
            <p:nvPr/>
          </p:nvSpPr>
          <p:spPr>
            <a:xfrm>
              <a:off x="4815614" y="7625224"/>
              <a:ext cx="1958339" cy="339090"/>
            </a:xfrm>
            <a:custGeom>
              <a:avLst/>
              <a:gdLst/>
              <a:ahLst/>
              <a:cxnLst/>
              <a:rect l="l" t="t" r="r" b="b"/>
              <a:pathLst>
                <a:path w="1958340" h="339090">
                  <a:moveTo>
                    <a:pt x="0" y="338602"/>
                  </a:moveTo>
                  <a:lnTo>
                    <a:pt x="1957935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746605" y="7549286"/>
              <a:ext cx="201543" cy="15185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4935308" y="7800022"/>
            <a:ext cx="139509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(reduce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4798920" y="2830526"/>
            <a:ext cx="2194560" cy="5150485"/>
            <a:chOff x="4798920" y="2830526"/>
            <a:chExt cx="2194560" cy="5150485"/>
          </a:xfrm>
        </p:grpSpPr>
        <p:sp>
          <p:nvSpPr>
            <p:cNvPr id="84" name="object 84"/>
            <p:cNvSpPr/>
            <p:nvPr/>
          </p:nvSpPr>
          <p:spPr>
            <a:xfrm>
              <a:off x="4818853" y="2995007"/>
              <a:ext cx="2084070" cy="4961255"/>
            </a:xfrm>
            <a:custGeom>
              <a:avLst/>
              <a:gdLst/>
              <a:ahLst/>
              <a:cxnLst/>
              <a:rect l="l" t="t" r="r" b="b"/>
              <a:pathLst>
                <a:path w="2084070" h="4961255">
                  <a:moveTo>
                    <a:pt x="0" y="4961121"/>
                  </a:moveTo>
                  <a:lnTo>
                    <a:pt x="2083485" y="0"/>
                  </a:lnTo>
                </a:path>
              </a:pathLst>
            </a:custGeom>
            <a:ln w="3338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830240" y="2830526"/>
              <a:ext cx="150859" cy="204451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15615" y="5361301"/>
              <a:ext cx="2061845" cy="2602865"/>
            </a:xfrm>
            <a:custGeom>
              <a:avLst/>
              <a:gdLst/>
              <a:ahLst/>
              <a:cxnLst/>
              <a:rect l="l" t="t" r="r" b="b"/>
              <a:pathLst>
                <a:path w="2061845" h="2602865">
                  <a:moveTo>
                    <a:pt x="0" y="2602525"/>
                  </a:moveTo>
                  <a:lnTo>
                    <a:pt x="2061434" y="0"/>
                  </a:lnTo>
                </a:path>
              </a:pathLst>
            </a:custGeom>
            <a:ln w="3338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813245" y="5218976"/>
              <a:ext cx="180023" cy="19635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5411856" y="6464780"/>
            <a:ext cx="129540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(phase</a:t>
            </a:r>
            <a:r>
              <a:rPr sz="2350" spc="-5" dirty="0">
                <a:latin typeface="Arial"/>
                <a:cs typeface="Arial"/>
              </a:rPr>
              <a:t>,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969336" y="4329783"/>
            <a:ext cx="249745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1),(phase,1)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318866" y="6855376"/>
            <a:ext cx="1978025" cy="96393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662305">
              <a:lnSpc>
                <a:spcPct val="100000"/>
              </a:lnSpc>
              <a:spcBef>
                <a:spcPts val="869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8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</a:t>
            </a:r>
            <a:endParaRPr sz="23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191460" y="1831300"/>
            <a:ext cx="96075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0-9,</a:t>
            </a:r>
            <a:r>
              <a:rPr sz="2350" spc="-8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a-l</a:t>
            </a:r>
            <a:endParaRPr sz="23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275116" y="4144554"/>
            <a:ext cx="54292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m-q</a:t>
            </a:r>
            <a:endParaRPr sz="23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358673" y="6580274"/>
            <a:ext cx="37592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r-z</a:t>
            </a:r>
            <a:endParaRPr sz="235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046" y="1491614"/>
            <a:ext cx="9999345" cy="7588884"/>
            <a:chOff x="275046" y="1491614"/>
            <a:chExt cx="9999345" cy="7588884"/>
          </a:xfrm>
        </p:grpSpPr>
        <p:sp>
          <p:nvSpPr>
            <p:cNvPr id="3" name="object 3"/>
            <p:cNvSpPr/>
            <p:nvPr/>
          </p:nvSpPr>
          <p:spPr>
            <a:xfrm>
              <a:off x="275046" y="5165001"/>
              <a:ext cx="2086660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46" y="3328301"/>
              <a:ext cx="2086660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46" y="1491614"/>
              <a:ext cx="2086660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046" y="7001692"/>
              <a:ext cx="2086660" cy="20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671" y="5281892"/>
              <a:ext cx="1719403" cy="171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673" y="5281882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5">
                  <a:moveTo>
                    <a:pt x="0" y="0"/>
                  </a:moveTo>
                  <a:lnTo>
                    <a:pt x="1719405" y="0"/>
                  </a:lnTo>
                  <a:lnTo>
                    <a:pt x="171940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671" y="3445192"/>
              <a:ext cx="1719403" cy="171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673" y="3445191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4">
                  <a:moveTo>
                    <a:pt x="0" y="0"/>
                  </a:moveTo>
                  <a:lnTo>
                    <a:pt x="1719405" y="0"/>
                  </a:lnTo>
                  <a:lnTo>
                    <a:pt x="171940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5245" y="1850605"/>
              <a:ext cx="2503982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5245" y="3679189"/>
              <a:ext cx="2503982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5245" y="5523992"/>
              <a:ext cx="2503982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92623" y="1610211"/>
              <a:ext cx="1802866" cy="73801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02106" y="2097239"/>
              <a:ext cx="3405416" cy="15695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27138" y="4462144"/>
              <a:ext cx="3447160" cy="161963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95245" y="7358735"/>
              <a:ext cx="2503982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02106" y="6864476"/>
              <a:ext cx="3405416" cy="16196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8673" y="3445191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273050" marR="281940" indent="5841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</a:t>
            </a:r>
            <a:r>
              <a:rPr sz="1850" spc="-10" dirty="0">
                <a:latin typeface="Arial"/>
                <a:cs typeface="Arial"/>
              </a:rPr>
              <a:t>a  Map</a:t>
            </a:r>
            <a:r>
              <a:rPr sz="1850" spc="-70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phase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8671" y="1608493"/>
            <a:ext cx="1719403" cy="171982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8673" y="1608499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20979" marR="171450" indent="-59055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60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uses  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1797" y="669106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70305" y="1958916"/>
            <a:ext cx="2153920" cy="1019175"/>
            <a:chOff x="2670305" y="1958916"/>
            <a:chExt cx="2153920" cy="1019175"/>
          </a:xfrm>
        </p:grpSpPr>
        <p:sp>
          <p:nvSpPr>
            <p:cNvPr id="24" name="object 24"/>
            <p:cNvSpPr/>
            <p:nvPr/>
          </p:nvSpPr>
          <p:spPr>
            <a:xfrm>
              <a:off x="2678874" y="1967484"/>
              <a:ext cx="2136736" cy="10018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78877" y="1967489"/>
              <a:ext cx="2136775" cy="1002030"/>
            </a:xfrm>
            <a:custGeom>
              <a:avLst/>
              <a:gdLst/>
              <a:ahLst/>
              <a:cxnLst/>
              <a:rect l="l" t="t" r="r" b="b"/>
              <a:pathLst>
                <a:path w="2136775" h="1002030">
                  <a:moveTo>
                    <a:pt x="320510" y="0"/>
                  </a:moveTo>
                  <a:lnTo>
                    <a:pt x="1816226" y="0"/>
                  </a:lnTo>
                  <a:lnTo>
                    <a:pt x="1853587" y="3372"/>
                  </a:lnTo>
                  <a:lnTo>
                    <a:pt x="1924282" y="29218"/>
                  </a:lnTo>
                  <a:lnTo>
                    <a:pt x="1957136" y="50938"/>
                  </a:lnTo>
                  <a:lnTo>
                    <a:pt x="1988005" y="78021"/>
                  </a:lnTo>
                  <a:lnTo>
                    <a:pt x="2016648" y="110090"/>
                  </a:lnTo>
                  <a:lnTo>
                    <a:pt x="2042825" y="146768"/>
                  </a:lnTo>
                  <a:lnTo>
                    <a:pt x="2066293" y="187678"/>
                  </a:lnTo>
                  <a:lnTo>
                    <a:pt x="2086813" y="232443"/>
                  </a:lnTo>
                  <a:lnTo>
                    <a:pt x="2104143" y="280688"/>
                  </a:lnTo>
                  <a:lnTo>
                    <a:pt x="2118041" y="332034"/>
                  </a:lnTo>
                  <a:lnTo>
                    <a:pt x="2128267" y="386105"/>
                  </a:lnTo>
                  <a:lnTo>
                    <a:pt x="2134579" y="442524"/>
                  </a:lnTo>
                  <a:lnTo>
                    <a:pt x="2136737" y="500915"/>
                  </a:lnTo>
                  <a:lnTo>
                    <a:pt x="2134579" y="559306"/>
                  </a:lnTo>
                  <a:lnTo>
                    <a:pt x="2128267" y="615726"/>
                  </a:lnTo>
                  <a:lnTo>
                    <a:pt x="2118041" y="669797"/>
                  </a:lnTo>
                  <a:lnTo>
                    <a:pt x="2104143" y="721143"/>
                  </a:lnTo>
                  <a:lnTo>
                    <a:pt x="2086813" y="769387"/>
                  </a:lnTo>
                  <a:lnTo>
                    <a:pt x="2066293" y="814153"/>
                  </a:lnTo>
                  <a:lnTo>
                    <a:pt x="2042825" y="855063"/>
                  </a:lnTo>
                  <a:lnTo>
                    <a:pt x="2016648" y="891741"/>
                  </a:lnTo>
                  <a:lnTo>
                    <a:pt x="1988005" y="923810"/>
                  </a:lnTo>
                  <a:lnTo>
                    <a:pt x="1957136" y="950893"/>
                  </a:lnTo>
                  <a:lnTo>
                    <a:pt x="1924282" y="972613"/>
                  </a:lnTo>
                  <a:lnTo>
                    <a:pt x="1889686" y="988594"/>
                  </a:lnTo>
                  <a:lnTo>
                    <a:pt x="1816226" y="1001831"/>
                  </a:lnTo>
                  <a:lnTo>
                    <a:pt x="320510" y="1001831"/>
                  </a:lnTo>
                  <a:lnTo>
                    <a:pt x="247051" y="988594"/>
                  </a:lnTo>
                  <a:lnTo>
                    <a:pt x="212454" y="972613"/>
                  </a:lnTo>
                  <a:lnTo>
                    <a:pt x="179600" y="950893"/>
                  </a:lnTo>
                  <a:lnTo>
                    <a:pt x="148732" y="923810"/>
                  </a:lnTo>
                  <a:lnTo>
                    <a:pt x="120088" y="891741"/>
                  </a:lnTo>
                  <a:lnTo>
                    <a:pt x="93912" y="855063"/>
                  </a:lnTo>
                  <a:lnTo>
                    <a:pt x="70443" y="814153"/>
                  </a:lnTo>
                  <a:lnTo>
                    <a:pt x="49923" y="769387"/>
                  </a:lnTo>
                  <a:lnTo>
                    <a:pt x="32594" y="721143"/>
                  </a:lnTo>
                  <a:lnTo>
                    <a:pt x="18695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5" y="332034"/>
                  </a:lnTo>
                  <a:lnTo>
                    <a:pt x="32594" y="280688"/>
                  </a:lnTo>
                  <a:lnTo>
                    <a:pt x="49923" y="232443"/>
                  </a:lnTo>
                  <a:lnTo>
                    <a:pt x="70443" y="187678"/>
                  </a:lnTo>
                  <a:lnTo>
                    <a:pt x="93912" y="146768"/>
                  </a:lnTo>
                  <a:lnTo>
                    <a:pt x="120088" y="110090"/>
                  </a:lnTo>
                  <a:lnTo>
                    <a:pt x="148732" y="78021"/>
                  </a:lnTo>
                  <a:lnTo>
                    <a:pt x="179600" y="50938"/>
                  </a:lnTo>
                  <a:lnTo>
                    <a:pt x="212454" y="29218"/>
                  </a:lnTo>
                  <a:lnTo>
                    <a:pt x="247051" y="13237"/>
                  </a:lnTo>
                  <a:lnTo>
                    <a:pt x="320510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59956" y="2263684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(doc1,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70305" y="3787493"/>
            <a:ext cx="2153920" cy="1019175"/>
            <a:chOff x="2670305" y="3787493"/>
            <a:chExt cx="2153920" cy="1019175"/>
          </a:xfrm>
        </p:grpSpPr>
        <p:sp>
          <p:nvSpPr>
            <p:cNvPr id="28" name="object 28"/>
            <p:cNvSpPr/>
            <p:nvPr/>
          </p:nvSpPr>
          <p:spPr>
            <a:xfrm>
              <a:off x="2678874" y="3796068"/>
              <a:ext cx="2136736" cy="100182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78877" y="3796066"/>
              <a:ext cx="2136775" cy="1002030"/>
            </a:xfrm>
            <a:custGeom>
              <a:avLst/>
              <a:gdLst/>
              <a:ahLst/>
              <a:cxnLst/>
              <a:rect l="l" t="t" r="r" b="b"/>
              <a:pathLst>
                <a:path w="2136775" h="1002029">
                  <a:moveTo>
                    <a:pt x="320510" y="0"/>
                  </a:moveTo>
                  <a:lnTo>
                    <a:pt x="1816226" y="0"/>
                  </a:lnTo>
                  <a:lnTo>
                    <a:pt x="1853587" y="3372"/>
                  </a:lnTo>
                  <a:lnTo>
                    <a:pt x="1924282" y="29218"/>
                  </a:lnTo>
                  <a:lnTo>
                    <a:pt x="1957136" y="50938"/>
                  </a:lnTo>
                  <a:lnTo>
                    <a:pt x="1988005" y="78021"/>
                  </a:lnTo>
                  <a:lnTo>
                    <a:pt x="2016648" y="110090"/>
                  </a:lnTo>
                  <a:lnTo>
                    <a:pt x="2042825" y="146768"/>
                  </a:lnTo>
                  <a:lnTo>
                    <a:pt x="2066293" y="187678"/>
                  </a:lnTo>
                  <a:lnTo>
                    <a:pt x="2086813" y="232443"/>
                  </a:lnTo>
                  <a:lnTo>
                    <a:pt x="2104143" y="280688"/>
                  </a:lnTo>
                  <a:lnTo>
                    <a:pt x="2118041" y="332034"/>
                  </a:lnTo>
                  <a:lnTo>
                    <a:pt x="2128267" y="386105"/>
                  </a:lnTo>
                  <a:lnTo>
                    <a:pt x="2134579" y="442524"/>
                  </a:lnTo>
                  <a:lnTo>
                    <a:pt x="2136737" y="500915"/>
                  </a:lnTo>
                  <a:lnTo>
                    <a:pt x="2134579" y="559306"/>
                  </a:lnTo>
                  <a:lnTo>
                    <a:pt x="2128267" y="615726"/>
                  </a:lnTo>
                  <a:lnTo>
                    <a:pt x="2118041" y="669797"/>
                  </a:lnTo>
                  <a:lnTo>
                    <a:pt x="2104143" y="721143"/>
                  </a:lnTo>
                  <a:lnTo>
                    <a:pt x="2086813" y="769387"/>
                  </a:lnTo>
                  <a:lnTo>
                    <a:pt x="2066293" y="814153"/>
                  </a:lnTo>
                  <a:lnTo>
                    <a:pt x="2042825" y="855063"/>
                  </a:lnTo>
                  <a:lnTo>
                    <a:pt x="2016648" y="891741"/>
                  </a:lnTo>
                  <a:lnTo>
                    <a:pt x="1988005" y="923810"/>
                  </a:lnTo>
                  <a:lnTo>
                    <a:pt x="1957136" y="950893"/>
                  </a:lnTo>
                  <a:lnTo>
                    <a:pt x="1924282" y="972613"/>
                  </a:lnTo>
                  <a:lnTo>
                    <a:pt x="1889686" y="988594"/>
                  </a:lnTo>
                  <a:lnTo>
                    <a:pt x="1816226" y="1001831"/>
                  </a:lnTo>
                  <a:lnTo>
                    <a:pt x="320510" y="1001831"/>
                  </a:lnTo>
                  <a:lnTo>
                    <a:pt x="247051" y="988594"/>
                  </a:lnTo>
                  <a:lnTo>
                    <a:pt x="212454" y="972613"/>
                  </a:lnTo>
                  <a:lnTo>
                    <a:pt x="179600" y="950893"/>
                  </a:lnTo>
                  <a:lnTo>
                    <a:pt x="148732" y="923810"/>
                  </a:lnTo>
                  <a:lnTo>
                    <a:pt x="120088" y="891741"/>
                  </a:lnTo>
                  <a:lnTo>
                    <a:pt x="93912" y="855063"/>
                  </a:lnTo>
                  <a:lnTo>
                    <a:pt x="70443" y="814153"/>
                  </a:lnTo>
                  <a:lnTo>
                    <a:pt x="49923" y="769387"/>
                  </a:lnTo>
                  <a:lnTo>
                    <a:pt x="32594" y="721143"/>
                  </a:lnTo>
                  <a:lnTo>
                    <a:pt x="18695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5" y="332034"/>
                  </a:lnTo>
                  <a:lnTo>
                    <a:pt x="32594" y="280688"/>
                  </a:lnTo>
                  <a:lnTo>
                    <a:pt x="49923" y="232443"/>
                  </a:lnTo>
                  <a:lnTo>
                    <a:pt x="70443" y="187678"/>
                  </a:lnTo>
                  <a:lnTo>
                    <a:pt x="93912" y="146768"/>
                  </a:lnTo>
                  <a:lnTo>
                    <a:pt x="120088" y="110090"/>
                  </a:lnTo>
                  <a:lnTo>
                    <a:pt x="148732" y="78021"/>
                  </a:lnTo>
                  <a:lnTo>
                    <a:pt x="179600" y="50938"/>
                  </a:lnTo>
                  <a:lnTo>
                    <a:pt x="212454" y="29218"/>
                  </a:lnTo>
                  <a:lnTo>
                    <a:pt x="247051" y="13237"/>
                  </a:lnTo>
                  <a:lnTo>
                    <a:pt x="320510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959956" y="4092268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(doc2,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670305" y="5632300"/>
            <a:ext cx="2153920" cy="1019175"/>
            <a:chOff x="2670305" y="5632300"/>
            <a:chExt cx="2153920" cy="1019175"/>
          </a:xfrm>
        </p:grpSpPr>
        <p:sp>
          <p:nvSpPr>
            <p:cNvPr id="32" name="object 32"/>
            <p:cNvSpPr/>
            <p:nvPr/>
          </p:nvSpPr>
          <p:spPr>
            <a:xfrm>
              <a:off x="2678874" y="5640870"/>
              <a:ext cx="2136736" cy="10018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78877" y="5640872"/>
              <a:ext cx="2136775" cy="1002030"/>
            </a:xfrm>
            <a:custGeom>
              <a:avLst/>
              <a:gdLst/>
              <a:ahLst/>
              <a:cxnLst/>
              <a:rect l="l" t="t" r="r" b="b"/>
              <a:pathLst>
                <a:path w="2136775" h="1002029">
                  <a:moveTo>
                    <a:pt x="320510" y="0"/>
                  </a:moveTo>
                  <a:lnTo>
                    <a:pt x="1816226" y="0"/>
                  </a:lnTo>
                  <a:lnTo>
                    <a:pt x="1853587" y="3372"/>
                  </a:lnTo>
                  <a:lnTo>
                    <a:pt x="1924282" y="29218"/>
                  </a:lnTo>
                  <a:lnTo>
                    <a:pt x="1957136" y="50938"/>
                  </a:lnTo>
                  <a:lnTo>
                    <a:pt x="1988005" y="78021"/>
                  </a:lnTo>
                  <a:lnTo>
                    <a:pt x="2016648" y="110090"/>
                  </a:lnTo>
                  <a:lnTo>
                    <a:pt x="2042825" y="146768"/>
                  </a:lnTo>
                  <a:lnTo>
                    <a:pt x="2066293" y="187678"/>
                  </a:lnTo>
                  <a:lnTo>
                    <a:pt x="2086813" y="232443"/>
                  </a:lnTo>
                  <a:lnTo>
                    <a:pt x="2104143" y="280688"/>
                  </a:lnTo>
                  <a:lnTo>
                    <a:pt x="2118041" y="332034"/>
                  </a:lnTo>
                  <a:lnTo>
                    <a:pt x="2128267" y="386105"/>
                  </a:lnTo>
                  <a:lnTo>
                    <a:pt x="2134579" y="442524"/>
                  </a:lnTo>
                  <a:lnTo>
                    <a:pt x="2136737" y="500915"/>
                  </a:lnTo>
                  <a:lnTo>
                    <a:pt x="2134579" y="559306"/>
                  </a:lnTo>
                  <a:lnTo>
                    <a:pt x="2128267" y="615726"/>
                  </a:lnTo>
                  <a:lnTo>
                    <a:pt x="2118041" y="669797"/>
                  </a:lnTo>
                  <a:lnTo>
                    <a:pt x="2104143" y="721143"/>
                  </a:lnTo>
                  <a:lnTo>
                    <a:pt x="2086813" y="769387"/>
                  </a:lnTo>
                  <a:lnTo>
                    <a:pt x="2066293" y="814153"/>
                  </a:lnTo>
                  <a:lnTo>
                    <a:pt x="2042825" y="855063"/>
                  </a:lnTo>
                  <a:lnTo>
                    <a:pt x="2016648" y="891741"/>
                  </a:lnTo>
                  <a:lnTo>
                    <a:pt x="1988005" y="923810"/>
                  </a:lnTo>
                  <a:lnTo>
                    <a:pt x="1957136" y="950893"/>
                  </a:lnTo>
                  <a:lnTo>
                    <a:pt x="1924282" y="972613"/>
                  </a:lnTo>
                  <a:lnTo>
                    <a:pt x="1889686" y="988594"/>
                  </a:lnTo>
                  <a:lnTo>
                    <a:pt x="1816226" y="1001831"/>
                  </a:lnTo>
                  <a:lnTo>
                    <a:pt x="320510" y="1001831"/>
                  </a:lnTo>
                  <a:lnTo>
                    <a:pt x="247051" y="988594"/>
                  </a:lnTo>
                  <a:lnTo>
                    <a:pt x="212454" y="972613"/>
                  </a:lnTo>
                  <a:lnTo>
                    <a:pt x="179600" y="950893"/>
                  </a:lnTo>
                  <a:lnTo>
                    <a:pt x="148732" y="923810"/>
                  </a:lnTo>
                  <a:lnTo>
                    <a:pt x="120088" y="891741"/>
                  </a:lnTo>
                  <a:lnTo>
                    <a:pt x="93912" y="855063"/>
                  </a:lnTo>
                  <a:lnTo>
                    <a:pt x="70443" y="814153"/>
                  </a:lnTo>
                  <a:lnTo>
                    <a:pt x="49923" y="769387"/>
                  </a:lnTo>
                  <a:lnTo>
                    <a:pt x="32594" y="721143"/>
                  </a:lnTo>
                  <a:lnTo>
                    <a:pt x="18695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5" y="332034"/>
                  </a:lnTo>
                  <a:lnTo>
                    <a:pt x="32594" y="280688"/>
                  </a:lnTo>
                  <a:lnTo>
                    <a:pt x="49923" y="232443"/>
                  </a:lnTo>
                  <a:lnTo>
                    <a:pt x="70443" y="187678"/>
                  </a:lnTo>
                  <a:lnTo>
                    <a:pt x="93912" y="146768"/>
                  </a:lnTo>
                  <a:lnTo>
                    <a:pt x="120088" y="110090"/>
                  </a:lnTo>
                  <a:lnTo>
                    <a:pt x="148732" y="78021"/>
                  </a:lnTo>
                  <a:lnTo>
                    <a:pt x="179600" y="50938"/>
                  </a:lnTo>
                  <a:lnTo>
                    <a:pt x="212454" y="29218"/>
                  </a:lnTo>
                  <a:lnTo>
                    <a:pt x="247051" y="13237"/>
                  </a:lnTo>
                  <a:lnTo>
                    <a:pt x="320510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110196" y="5937070"/>
            <a:ext cx="125793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(doc3,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168646" y="1722656"/>
            <a:ext cx="7939405" cy="7021830"/>
            <a:chOff x="2168646" y="1722656"/>
            <a:chExt cx="7939405" cy="7021830"/>
          </a:xfrm>
        </p:grpSpPr>
        <p:sp>
          <p:nvSpPr>
            <p:cNvPr id="36" name="object 36"/>
            <p:cNvSpPr/>
            <p:nvPr/>
          </p:nvSpPr>
          <p:spPr>
            <a:xfrm>
              <a:off x="2186426" y="2468405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108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46838" y="2391599"/>
              <a:ext cx="193646" cy="15361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86426" y="4298267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7" y="826"/>
                  </a:moveTo>
                  <a:lnTo>
                    <a:pt x="293805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46488" y="4221461"/>
              <a:ext cx="193997" cy="15361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86426" y="6141788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108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46838" y="6064982"/>
              <a:ext cx="193646" cy="15361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76240" y="1727098"/>
              <a:ext cx="1435620" cy="701282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76256" y="1727101"/>
              <a:ext cx="1435735" cy="7012940"/>
            </a:xfrm>
            <a:custGeom>
              <a:avLst/>
              <a:gdLst/>
              <a:ahLst/>
              <a:cxnLst/>
              <a:rect l="l" t="t" r="r" b="b"/>
              <a:pathLst>
                <a:path w="1435734" h="7012940">
                  <a:moveTo>
                    <a:pt x="0" y="0"/>
                  </a:moveTo>
                  <a:lnTo>
                    <a:pt x="1435620" y="0"/>
                  </a:lnTo>
                  <a:lnTo>
                    <a:pt x="1435620" y="7012821"/>
                  </a:lnTo>
                  <a:lnTo>
                    <a:pt x="0" y="7012821"/>
                  </a:lnTo>
                  <a:lnTo>
                    <a:pt x="0" y="0"/>
                  </a:lnTo>
                  <a:close/>
                </a:path>
              </a:pathLst>
            </a:custGeom>
            <a:ln w="834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85736" y="2214118"/>
              <a:ext cx="3038170" cy="119001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85738" y="2214123"/>
              <a:ext cx="3038475" cy="1190625"/>
            </a:xfrm>
            <a:custGeom>
              <a:avLst/>
              <a:gdLst/>
              <a:ahLst/>
              <a:cxnLst/>
              <a:rect l="l" t="t" r="r" b="b"/>
              <a:pathLst>
                <a:path w="3038475" h="1190625">
                  <a:moveTo>
                    <a:pt x="455726" y="0"/>
                  </a:moveTo>
                  <a:lnTo>
                    <a:pt x="2582447" y="0"/>
                  </a:lnTo>
                  <a:lnTo>
                    <a:pt x="2623909" y="2433"/>
                  </a:lnTo>
                  <a:lnTo>
                    <a:pt x="2664332" y="9592"/>
                  </a:lnTo>
                  <a:lnTo>
                    <a:pt x="2703554" y="21266"/>
                  </a:lnTo>
                  <a:lnTo>
                    <a:pt x="2741415" y="37245"/>
                  </a:lnTo>
                  <a:lnTo>
                    <a:pt x="2777753" y="57318"/>
                  </a:lnTo>
                  <a:lnTo>
                    <a:pt x="2812406" y="81275"/>
                  </a:lnTo>
                  <a:lnTo>
                    <a:pt x="2845214" y="108904"/>
                  </a:lnTo>
                  <a:lnTo>
                    <a:pt x="2876015" y="139996"/>
                  </a:lnTo>
                  <a:lnTo>
                    <a:pt x="2904648" y="174339"/>
                  </a:lnTo>
                  <a:lnTo>
                    <a:pt x="2930951" y="211724"/>
                  </a:lnTo>
                  <a:lnTo>
                    <a:pt x="2954764" y="251938"/>
                  </a:lnTo>
                  <a:lnTo>
                    <a:pt x="2975926" y="294773"/>
                  </a:lnTo>
                  <a:lnTo>
                    <a:pt x="2994274" y="340017"/>
                  </a:lnTo>
                  <a:lnTo>
                    <a:pt x="3009647" y="387460"/>
                  </a:lnTo>
                  <a:lnTo>
                    <a:pt x="3021885" y="436890"/>
                  </a:lnTo>
                  <a:lnTo>
                    <a:pt x="3030827" y="488098"/>
                  </a:lnTo>
                  <a:lnTo>
                    <a:pt x="3036310" y="540873"/>
                  </a:lnTo>
                  <a:lnTo>
                    <a:pt x="3038173" y="595004"/>
                  </a:lnTo>
                  <a:lnTo>
                    <a:pt x="3036310" y="649135"/>
                  </a:lnTo>
                  <a:lnTo>
                    <a:pt x="3030827" y="701910"/>
                  </a:lnTo>
                  <a:lnTo>
                    <a:pt x="3021885" y="753118"/>
                  </a:lnTo>
                  <a:lnTo>
                    <a:pt x="3009647" y="802549"/>
                  </a:lnTo>
                  <a:lnTo>
                    <a:pt x="2994274" y="849991"/>
                  </a:lnTo>
                  <a:lnTo>
                    <a:pt x="2975926" y="895235"/>
                  </a:lnTo>
                  <a:lnTo>
                    <a:pt x="2954764" y="938070"/>
                  </a:lnTo>
                  <a:lnTo>
                    <a:pt x="2930951" y="978285"/>
                  </a:lnTo>
                  <a:lnTo>
                    <a:pt x="2904648" y="1015669"/>
                  </a:lnTo>
                  <a:lnTo>
                    <a:pt x="2876015" y="1050012"/>
                  </a:lnTo>
                  <a:lnTo>
                    <a:pt x="2845214" y="1081104"/>
                  </a:lnTo>
                  <a:lnTo>
                    <a:pt x="2812406" y="1108734"/>
                  </a:lnTo>
                  <a:lnTo>
                    <a:pt x="2777753" y="1132690"/>
                  </a:lnTo>
                  <a:lnTo>
                    <a:pt x="2741415" y="1152763"/>
                  </a:lnTo>
                  <a:lnTo>
                    <a:pt x="2703554" y="1168742"/>
                  </a:lnTo>
                  <a:lnTo>
                    <a:pt x="2664332" y="1180417"/>
                  </a:lnTo>
                  <a:lnTo>
                    <a:pt x="2623909" y="1187576"/>
                  </a:lnTo>
                  <a:lnTo>
                    <a:pt x="2582447" y="1190009"/>
                  </a:lnTo>
                  <a:lnTo>
                    <a:pt x="455726" y="1190009"/>
                  </a:lnTo>
                  <a:lnTo>
                    <a:pt x="414263" y="1187576"/>
                  </a:lnTo>
                  <a:lnTo>
                    <a:pt x="373841" y="1180417"/>
                  </a:lnTo>
                  <a:lnTo>
                    <a:pt x="334618" y="1168742"/>
                  </a:lnTo>
                  <a:lnTo>
                    <a:pt x="296758" y="1152763"/>
                  </a:lnTo>
                  <a:lnTo>
                    <a:pt x="260420" y="1132690"/>
                  </a:lnTo>
                  <a:lnTo>
                    <a:pt x="225767" y="1108734"/>
                  </a:lnTo>
                  <a:lnTo>
                    <a:pt x="192959" y="1081104"/>
                  </a:lnTo>
                  <a:lnTo>
                    <a:pt x="162158" y="1050012"/>
                  </a:lnTo>
                  <a:lnTo>
                    <a:pt x="133525" y="1015669"/>
                  </a:lnTo>
                  <a:lnTo>
                    <a:pt x="107221" y="978285"/>
                  </a:lnTo>
                  <a:lnTo>
                    <a:pt x="83408" y="938070"/>
                  </a:lnTo>
                  <a:lnTo>
                    <a:pt x="62247" y="895235"/>
                  </a:lnTo>
                  <a:lnTo>
                    <a:pt x="43899" y="849991"/>
                  </a:lnTo>
                  <a:lnTo>
                    <a:pt x="28525" y="802549"/>
                  </a:lnTo>
                  <a:lnTo>
                    <a:pt x="16287" y="753118"/>
                  </a:lnTo>
                  <a:lnTo>
                    <a:pt x="7346" y="701910"/>
                  </a:lnTo>
                  <a:lnTo>
                    <a:pt x="1863" y="649135"/>
                  </a:lnTo>
                  <a:lnTo>
                    <a:pt x="0" y="595004"/>
                  </a:lnTo>
                  <a:lnTo>
                    <a:pt x="1863" y="540873"/>
                  </a:lnTo>
                  <a:lnTo>
                    <a:pt x="7346" y="488098"/>
                  </a:lnTo>
                  <a:lnTo>
                    <a:pt x="16287" y="436890"/>
                  </a:lnTo>
                  <a:lnTo>
                    <a:pt x="28525" y="387460"/>
                  </a:lnTo>
                  <a:lnTo>
                    <a:pt x="43899" y="340017"/>
                  </a:lnTo>
                  <a:lnTo>
                    <a:pt x="62247" y="294773"/>
                  </a:lnTo>
                  <a:lnTo>
                    <a:pt x="83408" y="251938"/>
                  </a:lnTo>
                  <a:lnTo>
                    <a:pt x="107221" y="211724"/>
                  </a:lnTo>
                  <a:lnTo>
                    <a:pt x="133525" y="174339"/>
                  </a:lnTo>
                  <a:lnTo>
                    <a:pt x="162158" y="139996"/>
                  </a:lnTo>
                  <a:lnTo>
                    <a:pt x="192959" y="108904"/>
                  </a:lnTo>
                  <a:lnTo>
                    <a:pt x="225767" y="81275"/>
                  </a:lnTo>
                  <a:lnTo>
                    <a:pt x="260420" y="57318"/>
                  </a:lnTo>
                  <a:lnTo>
                    <a:pt x="296758" y="37245"/>
                  </a:lnTo>
                  <a:lnTo>
                    <a:pt x="334618" y="21266"/>
                  </a:lnTo>
                  <a:lnTo>
                    <a:pt x="373841" y="9592"/>
                  </a:lnTo>
                  <a:lnTo>
                    <a:pt x="414263" y="2433"/>
                  </a:lnTo>
                  <a:lnTo>
                    <a:pt x="455726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10767" y="4579036"/>
              <a:ext cx="3088258" cy="125228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10778" y="4579030"/>
              <a:ext cx="3088640" cy="1252855"/>
            </a:xfrm>
            <a:custGeom>
              <a:avLst/>
              <a:gdLst/>
              <a:ahLst/>
              <a:cxnLst/>
              <a:rect l="l" t="t" r="r" b="b"/>
              <a:pathLst>
                <a:path w="3088640" h="1252854">
                  <a:moveTo>
                    <a:pt x="463237" y="0"/>
                  </a:moveTo>
                  <a:lnTo>
                    <a:pt x="2625015" y="0"/>
                  </a:lnTo>
                  <a:lnTo>
                    <a:pt x="2664966" y="2299"/>
                  </a:lnTo>
                  <a:lnTo>
                    <a:pt x="2703977" y="9073"/>
                  </a:lnTo>
                  <a:lnTo>
                    <a:pt x="2741909" y="20132"/>
                  </a:lnTo>
                  <a:lnTo>
                    <a:pt x="2778622" y="35288"/>
                  </a:lnTo>
                  <a:lnTo>
                    <a:pt x="2813976" y="54352"/>
                  </a:lnTo>
                  <a:lnTo>
                    <a:pt x="2847833" y="77137"/>
                  </a:lnTo>
                  <a:lnTo>
                    <a:pt x="2880052" y="103454"/>
                  </a:lnTo>
                  <a:lnTo>
                    <a:pt x="2910495" y="133114"/>
                  </a:lnTo>
                  <a:lnTo>
                    <a:pt x="2939022" y="165928"/>
                  </a:lnTo>
                  <a:lnTo>
                    <a:pt x="2965494" y="201710"/>
                  </a:lnTo>
                  <a:lnTo>
                    <a:pt x="2989772" y="240269"/>
                  </a:lnTo>
                  <a:lnTo>
                    <a:pt x="3011715" y="281418"/>
                  </a:lnTo>
                  <a:lnTo>
                    <a:pt x="3031184" y="324968"/>
                  </a:lnTo>
                  <a:lnTo>
                    <a:pt x="3048041" y="370731"/>
                  </a:lnTo>
                  <a:lnTo>
                    <a:pt x="3062146" y="418519"/>
                  </a:lnTo>
                  <a:lnTo>
                    <a:pt x="3073358" y="468142"/>
                  </a:lnTo>
                  <a:lnTo>
                    <a:pt x="3081540" y="519413"/>
                  </a:lnTo>
                  <a:lnTo>
                    <a:pt x="3086551" y="572143"/>
                  </a:lnTo>
                  <a:lnTo>
                    <a:pt x="3088253" y="626144"/>
                  </a:lnTo>
                  <a:lnTo>
                    <a:pt x="3086551" y="680145"/>
                  </a:lnTo>
                  <a:lnTo>
                    <a:pt x="3081540" y="732875"/>
                  </a:lnTo>
                  <a:lnTo>
                    <a:pt x="3073358" y="784147"/>
                  </a:lnTo>
                  <a:lnTo>
                    <a:pt x="3062146" y="833770"/>
                  </a:lnTo>
                  <a:lnTo>
                    <a:pt x="3048041" y="881557"/>
                  </a:lnTo>
                  <a:lnTo>
                    <a:pt x="3031184" y="927321"/>
                  </a:lnTo>
                  <a:lnTo>
                    <a:pt x="3011715" y="970871"/>
                  </a:lnTo>
                  <a:lnTo>
                    <a:pt x="2989772" y="1012020"/>
                  </a:lnTo>
                  <a:lnTo>
                    <a:pt x="2965494" y="1050579"/>
                  </a:lnTo>
                  <a:lnTo>
                    <a:pt x="2939022" y="1086360"/>
                  </a:lnTo>
                  <a:lnTo>
                    <a:pt x="2910495" y="1119175"/>
                  </a:lnTo>
                  <a:lnTo>
                    <a:pt x="2880052" y="1148835"/>
                  </a:lnTo>
                  <a:lnTo>
                    <a:pt x="2847833" y="1175152"/>
                  </a:lnTo>
                  <a:lnTo>
                    <a:pt x="2813976" y="1197936"/>
                  </a:lnTo>
                  <a:lnTo>
                    <a:pt x="2778622" y="1217001"/>
                  </a:lnTo>
                  <a:lnTo>
                    <a:pt x="2741909" y="1232157"/>
                  </a:lnTo>
                  <a:lnTo>
                    <a:pt x="2703977" y="1243216"/>
                  </a:lnTo>
                  <a:lnTo>
                    <a:pt x="2664966" y="1249990"/>
                  </a:lnTo>
                  <a:lnTo>
                    <a:pt x="2625015" y="1252289"/>
                  </a:lnTo>
                  <a:lnTo>
                    <a:pt x="463237" y="1252289"/>
                  </a:lnTo>
                  <a:lnTo>
                    <a:pt x="423286" y="1249990"/>
                  </a:lnTo>
                  <a:lnTo>
                    <a:pt x="384275" y="1243216"/>
                  </a:lnTo>
                  <a:lnTo>
                    <a:pt x="346343" y="1232157"/>
                  </a:lnTo>
                  <a:lnTo>
                    <a:pt x="309631" y="1217001"/>
                  </a:lnTo>
                  <a:lnTo>
                    <a:pt x="274276" y="1197936"/>
                  </a:lnTo>
                  <a:lnTo>
                    <a:pt x="240420" y="1175152"/>
                  </a:lnTo>
                  <a:lnTo>
                    <a:pt x="208200" y="1148835"/>
                  </a:lnTo>
                  <a:lnTo>
                    <a:pt x="177757" y="1119175"/>
                  </a:lnTo>
                  <a:lnTo>
                    <a:pt x="149230" y="1086360"/>
                  </a:lnTo>
                  <a:lnTo>
                    <a:pt x="122758" y="1050579"/>
                  </a:lnTo>
                  <a:lnTo>
                    <a:pt x="98481" y="1012020"/>
                  </a:lnTo>
                  <a:lnTo>
                    <a:pt x="76538" y="970871"/>
                  </a:lnTo>
                  <a:lnTo>
                    <a:pt x="57068" y="927321"/>
                  </a:lnTo>
                  <a:lnTo>
                    <a:pt x="40211" y="881557"/>
                  </a:lnTo>
                  <a:lnTo>
                    <a:pt x="26107" y="833770"/>
                  </a:lnTo>
                  <a:lnTo>
                    <a:pt x="14894" y="784147"/>
                  </a:lnTo>
                  <a:lnTo>
                    <a:pt x="6712" y="732875"/>
                  </a:lnTo>
                  <a:lnTo>
                    <a:pt x="1701" y="680145"/>
                  </a:lnTo>
                  <a:lnTo>
                    <a:pt x="0" y="626144"/>
                  </a:lnTo>
                  <a:lnTo>
                    <a:pt x="1701" y="572143"/>
                  </a:lnTo>
                  <a:lnTo>
                    <a:pt x="6712" y="519413"/>
                  </a:lnTo>
                  <a:lnTo>
                    <a:pt x="14894" y="468142"/>
                  </a:lnTo>
                  <a:lnTo>
                    <a:pt x="26107" y="418519"/>
                  </a:lnTo>
                  <a:lnTo>
                    <a:pt x="40211" y="370731"/>
                  </a:lnTo>
                  <a:lnTo>
                    <a:pt x="57068" y="324968"/>
                  </a:lnTo>
                  <a:lnTo>
                    <a:pt x="76538" y="281418"/>
                  </a:lnTo>
                  <a:lnTo>
                    <a:pt x="98481" y="240269"/>
                  </a:lnTo>
                  <a:lnTo>
                    <a:pt x="122758" y="201710"/>
                  </a:lnTo>
                  <a:lnTo>
                    <a:pt x="149230" y="165928"/>
                  </a:lnTo>
                  <a:lnTo>
                    <a:pt x="177757" y="133114"/>
                  </a:lnTo>
                  <a:lnTo>
                    <a:pt x="208200" y="103454"/>
                  </a:lnTo>
                  <a:lnTo>
                    <a:pt x="240420" y="77137"/>
                  </a:lnTo>
                  <a:lnTo>
                    <a:pt x="274276" y="54352"/>
                  </a:lnTo>
                  <a:lnTo>
                    <a:pt x="309631" y="35288"/>
                  </a:lnTo>
                  <a:lnTo>
                    <a:pt x="346343" y="20132"/>
                  </a:lnTo>
                  <a:lnTo>
                    <a:pt x="384275" y="9073"/>
                  </a:lnTo>
                  <a:lnTo>
                    <a:pt x="423286" y="2299"/>
                  </a:lnTo>
                  <a:lnTo>
                    <a:pt x="463237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946826" y="669106"/>
            <a:ext cx="15843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5364476" y="669109"/>
            <a:ext cx="1273175" cy="9906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00025">
              <a:lnSpc>
                <a:spcPct val="100899"/>
              </a:lnSpc>
              <a:spcBef>
                <a:spcPts val="70"/>
              </a:spcBef>
            </a:pP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Sort,  Shu</a:t>
            </a: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fle</a:t>
            </a:r>
            <a:endParaRPr sz="3150" dirty="0">
              <a:latin typeface="Arial"/>
              <a:cs typeface="Arial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99" name="object 99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98" name="object 9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34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7389893" y="5000458"/>
            <a:ext cx="2313940" cy="7537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(phase,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626442" y="669106"/>
            <a:ext cx="174053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Reducers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50101" y="2451577"/>
            <a:ext cx="6543040" cy="6395720"/>
            <a:chOff x="450101" y="2451577"/>
            <a:chExt cx="6543040" cy="6395720"/>
          </a:xfrm>
        </p:grpSpPr>
        <p:sp>
          <p:nvSpPr>
            <p:cNvPr id="53" name="object 53"/>
            <p:cNvSpPr/>
            <p:nvPr/>
          </p:nvSpPr>
          <p:spPr>
            <a:xfrm>
              <a:off x="4815615" y="2468404"/>
              <a:ext cx="1957705" cy="307340"/>
            </a:xfrm>
            <a:custGeom>
              <a:avLst/>
              <a:gdLst/>
              <a:ahLst/>
              <a:cxnLst/>
              <a:rect l="l" t="t" r="r" b="b"/>
              <a:pathLst>
                <a:path w="1957704" h="307339">
                  <a:moveTo>
                    <a:pt x="0" y="0"/>
                  </a:moveTo>
                  <a:lnTo>
                    <a:pt x="1957385" y="307328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46989" y="2699645"/>
              <a:ext cx="201025" cy="15215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815615" y="2468404"/>
              <a:ext cx="2060575" cy="2569210"/>
            </a:xfrm>
            <a:custGeom>
              <a:avLst/>
              <a:gdLst/>
              <a:ahLst/>
              <a:cxnLst/>
              <a:rect l="l" t="t" r="r" b="b"/>
              <a:pathLst>
                <a:path w="2060575" h="2569210">
                  <a:moveTo>
                    <a:pt x="0" y="0"/>
                  </a:moveTo>
                  <a:lnTo>
                    <a:pt x="2060399" y="2568763"/>
                  </a:lnTo>
                </a:path>
              </a:pathLst>
            </a:custGeom>
            <a:ln w="3338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12444" y="4982854"/>
              <a:ext cx="180557" cy="19603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815615" y="2930900"/>
              <a:ext cx="1992630" cy="1366520"/>
            </a:xfrm>
            <a:custGeom>
              <a:avLst/>
              <a:gdLst/>
              <a:ahLst/>
              <a:cxnLst/>
              <a:rect l="l" t="t" r="r" b="b"/>
              <a:pathLst>
                <a:path w="1992629" h="1366520">
                  <a:moveTo>
                    <a:pt x="0" y="1366081"/>
                  </a:moveTo>
                  <a:lnTo>
                    <a:pt x="1992507" y="0"/>
                  </a:lnTo>
                </a:path>
              </a:pathLst>
            </a:custGeom>
            <a:ln w="33391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757439" y="2823589"/>
              <a:ext cx="199555" cy="17359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815615" y="4296981"/>
              <a:ext cx="1996439" cy="826135"/>
            </a:xfrm>
            <a:custGeom>
              <a:avLst/>
              <a:gdLst/>
              <a:ahLst/>
              <a:cxnLst/>
              <a:rect l="l" t="t" r="r" b="b"/>
              <a:pathLst>
                <a:path w="1996440" h="826135">
                  <a:moveTo>
                    <a:pt x="0" y="0"/>
                  </a:moveTo>
                  <a:lnTo>
                    <a:pt x="1996180" y="825860"/>
                  </a:lnTo>
                </a:path>
              </a:pathLst>
            </a:custGeom>
            <a:ln w="33393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772112" y="5050611"/>
              <a:ext cx="204464" cy="15020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58671" y="7118578"/>
              <a:ext cx="1719403" cy="1719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8673" y="7118574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5">
                  <a:moveTo>
                    <a:pt x="0" y="0"/>
                  </a:moveTo>
                  <a:lnTo>
                    <a:pt x="1719405" y="0"/>
                  </a:lnTo>
                  <a:lnTo>
                    <a:pt x="171940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58673" y="7118574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97155" marR="106680" indent="23367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</a:t>
            </a:r>
            <a:r>
              <a:rPr sz="1850" spc="-10" dirty="0">
                <a:latin typeface="Arial"/>
                <a:cs typeface="Arial"/>
              </a:rPr>
              <a:t>a  Reduce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670305" y="7467038"/>
            <a:ext cx="2153920" cy="1019175"/>
            <a:chOff x="2670305" y="7467038"/>
            <a:chExt cx="2153920" cy="1019175"/>
          </a:xfrm>
        </p:grpSpPr>
        <p:sp>
          <p:nvSpPr>
            <p:cNvPr id="65" name="object 65"/>
            <p:cNvSpPr/>
            <p:nvPr/>
          </p:nvSpPr>
          <p:spPr>
            <a:xfrm>
              <a:off x="2678874" y="7475613"/>
              <a:ext cx="2136736" cy="100182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678877" y="7475610"/>
              <a:ext cx="2136775" cy="1002030"/>
            </a:xfrm>
            <a:custGeom>
              <a:avLst/>
              <a:gdLst/>
              <a:ahLst/>
              <a:cxnLst/>
              <a:rect l="l" t="t" r="r" b="b"/>
              <a:pathLst>
                <a:path w="2136775" h="1002029">
                  <a:moveTo>
                    <a:pt x="320510" y="0"/>
                  </a:moveTo>
                  <a:lnTo>
                    <a:pt x="1816226" y="0"/>
                  </a:lnTo>
                  <a:lnTo>
                    <a:pt x="1853587" y="3372"/>
                  </a:lnTo>
                  <a:lnTo>
                    <a:pt x="1924282" y="29218"/>
                  </a:lnTo>
                  <a:lnTo>
                    <a:pt x="1957136" y="50938"/>
                  </a:lnTo>
                  <a:lnTo>
                    <a:pt x="1988005" y="78021"/>
                  </a:lnTo>
                  <a:lnTo>
                    <a:pt x="2016648" y="110090"/>
                  </a:lnTo>
                  <a:lnTo>
                    <a:pt x="2042825" y="146768"/>
                  </a:lnTo>
                  <a:lnTo>
                    <a:pt x="2066293" y="187678"/>
                  </a:lnTo>
                  <a:lnTo>
                    <a:pt x="2086813" y="232443"/>
                  </a:lnTo>
                  <a:lnTo>
                    <a:pt x="2104143" y="280688"/>
                  </a:lnTo>
                  <a:lnTo>
                    <a:pt x="2118041" y="332034"/>
                  </a:lnTo>
                  <a:lnTo>
                    <a:pt x="2128267" y="386105"/>
                  </a:lnTo>
                  <a:lnTo>
                    <a:pt x="2134579" y="442524"/>
                  </a:lnTo>
                  <a:lnTo>
                    <a:pt x="2136737" y="500915"/>
                  </a:lnTo>
                  <a:lnTo>
                    <a:pt x="2134579" y="559306"/>
                  </a:lnTo>
                  <a:lnTo>
                    <a:pt x="2128267" y="615726"/>
                  </a:lnTo>
                  <a:lnTo>
                    <a:pt x="2118041" y="669797"/>
                  </a:lnTo>
                  <a:lnTo>
                    <a:pt x="2104143" y="721143"/>
                  </a:lnTo>
                  <a:lnTo>
                    <a:pt x="2086813" y="769387"/>
                  </a:lnTo>
                  <a:lnTo>
                    <a:pt x="2066293" y="814153"/>
                  </a:lnTo>
                  <a:lnTo>
                    <a:pt x="2042825" y="855063"/>
                  </a:lnTo>
                  <a:lnTo>
                    <a:pt x="2016648" y="891741"/>
                  </a:lnTo>
                  <a:lnTo>
                    <a:pt x="1988005" y="923810"/>
                  </a:lnTo>
                  <a:lnTo>
                    <a:pt x="1957136" y="950893"/>
                  </a:lnTo>
                  <a:lnTo>
                    <a:pt x="1924282" y="972613"/>
                  </a:lnTo>
                  <a:lnTo>
                    <a:pt x="1889686" y="988594"/>
                  </a:lnTo>
                  <a:lnTo>
                    <a:pt x="1816226" y="1001831"/>
                  </a:lnTo>
                  <a:lnTo>
                    <a:pt x="320510" y="1001831"/>
                  </a:lnTo>
                  <a:lnTo>
                    <a:pt x="247051" y="988594"/>
                  </a:lnTo>
                  <a:lnTo>
                    <a:pt x="212454" y="972613"/>
                  </a:lnTo>
                  <a:lnTo>
                    <a:pt x="179600" y="950893"/>
                  </a:lnTo>
                  <a:lnTo>
                    <a:pt x="148732" y="923810"/>
                  </a:lnTo>
                  <a:lnTo>
                    <a:pt x="120088" y="891741"/>
                  </a:lnTo>
                  <a:lnTo>
                    <a:pt x="93912" y="855063"/>
                  </a:lnTo>
                  <a:lnTo>
                    <a:pt x="70443" y="814153"/>
                  </a:lnTo>
                  <a:lnTo>
                    <a:pt x="49923" y="769387"/>
                  </a:lnTo>
                  <a:lnTo>
                    <a:pt x="32594" y="721143"/>
                  </a:lnTo>
                  <a:lnTo>
                    <a:pt x="18695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5" y="332034"/>
                  </a:lnTo>
                  <a:lnTo>
                    <a:pt x="32594" y="280688"/>
                  </a:lnTo>
                  <a:lnTo>
                    <a:pt x="49923" y="232443"/>
                  </a:lnTo>
                  <a:lnTo>
                    <a:pt x="70443" y="187678"/>
                  </a:lnTo>
                  <a:lnTo>
                    <a:pt x="93912" y="146768"/>
                  </a:lnTo>
                  <a:lnTo>
                    <a:pt x="120088" y="110090"/>
                  </a:lnTo>
                  <a:lnTo>
                    <a:pt x="148732" y="78021"/>
                  </a:lnTo>
                  <a:lnTo>
                    <a:pt x="179600" y="50938"/>
                  </a:lnTo>
                  <a:lnTo>
                    <a:pt x="212454" y="29218"/>
                  </a:lnTo>
                  <a:lnTo>
                    <a:pt x="247051" y="13237"/>
                  </a:lnTo>
                  <a:lnTo>
                    <a:pt x="320510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959956" y="7771813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(doc4,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2169281" y="2451577"/>
            <a:ext cx="7863205" cy="5778500"/>
            <a:chOff x="2169281" y="2451577"/>
            <a:chExt cx="7863205" cy="5778500"/>
          </a:xfrm>
        </p:grpSpPr>
        <p:sp>
          <p:nvSpPr>
            <p:cNvPr id="69" name="object 69"/>
            <p:cNvSpPr/>
            <p:nvPr/>
          </p:nvSpPr>
          <p:spPr>
            <a:xfrm>
              <a:off x="2186426" y="7976827"/>
              <a:ext cx="277495" cy="635"/>
            </a:xfrm>
            <a:custGeom>
              <a:avLst/>
              <a:gdLst/>
              <a:ahLst/>
              <a:cxnLst/>
              <a:rect l="l" t="t" r="r" b="b"/>
              <a:pathLst>
                <a:path w="277494" h="634">
                  <a:moveTo>
                    <a:pt x="-16697" y="200"/>
                  </a:moveTo>
                  <a:lnTo>
                    <a:pt x="293805" y="200"/>
                  </a:lnTo>
                </a:path>
              </a:pathLst>
            </a:custGeom>
            <a:ln w="337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446755" y="7900021"/>
              <a:ext cx="193730" cy="153611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985736" y="6981355"/>
              <a:ext cx="3038170" cy="123972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985738" y="6981356"/>
              <a:ext cx="3038475" cy="1240155"/>
            </a:xfrm>
            <a:custGeom>
              <a:avLst/>
              <a:gdLst/>
              <a:ahLst/>
              <a:cxnLst/>
              <a:rect l="l" t="t" r="r" b="b"/>
              <a:pathLst>
                <a:path w="3038475" h="1240154">
                  <a:moveTo>
                    <a:pt x="455726" y="0"/>
                  </a:moveTo>
                  <a:lnTo>
                    <a:pt x="2582447" y="0"/>
                  </a:lnTo>
                  <a:lnTo>
                    <a:pt x="2623909" y="2534"/>
                  </a:lnTo>
                  <a:lnTo>
                    <a:pt x="2664332" y="9992"/>
                  </a:lnTo>
                  <a:lnTo>
                    <a:pt x="2703554" y="22153"/>
                  </a:lnTo>
                  <a:lnTo>
                    <a:pt x="2741415" y="38799"/>
                  </a:lnTo>
                  <a:lnTo>
                    <a:pt x="2777753" y="59710"/>
                  </a:lnTo>
                  <a:lnTo>
                    <a:pt x="2812406" y="84667"/>
                  </a:lnTo>
                  <a:lnTo>
                    <a:pt x="2845214" y="113450"/>
                  </a:lnTo>
                  <a:lnTo>
                    <a:pt x="2876015" y="145839"/>
                  </a:lnTo>
                  <a:lnTo>
                    <a:pt x="2904648" y="181617"/>
                  </a:lnTo>
                  <a:lnTo>
                    <a:pt x="2930951" y="220563"/>
                  </a:lnTo>
                  <a:lnTo>
                    <a:pt x="2954764" y="262458"/>
                  </a:lnTo>
                  <a:lnTo>
                    <a:pt x="2975926" y="307082"/>
                  </a:lnTo>
                  <a:lnTo>
                    <a:pt x="2994274" y="354217"/>
                  </a:lnTo>
                  <a:lnTo>
                    <a:pt x="3009647" y="403642"/>
                  </a:lnTo>
                  <a:lnTo>
                    <a:pt x="3021885" y="455139"/>
                  </a:lnTo>
                  <a:lnTo>
                    <a:pt x="3030827" y="508488"/>
                  </a:lnTo>
                  <a:lnTo>
                    <a:pt x="3036310" y="563471"/>
                  </a:lnTo>
                  <a:lnTo>
                    <a:pt x="3038173" y="619866"/>
                  </a:lnTo>
                  <a:lnTo>
                    <a:pt x="3036310" y="676259"/>
                  </a:lnTo>
                  <a:lnTo>
                    <a:pt x="3030827" y="731239"/>
                  </a:lnTo>
                  <a:lnTo>
                    <a:pt x="3021885" y="784586"/>
                  </a:lnTo>
                  <a:lnTo>
                    <a:pt x="3009647" y="836082"/>
                  </a:lnTo>
                  <a:lnTo>
                    <a:pt x="2994274" y="885505"/>
                  </a:lnTo>
                  <a:lnTo>
                    <a:pt x="2975926" y="932639"/>
                  </a:lnTo>
                  <a:lnTo>
                    <a:pt x="2954764" y="977262"/>
                  </a:lnTo>
                  <a:lnTo>
                    <a:pt x="2930951" y="1019156"/>
                  </a:lnTo>
                  <a:lnTo>
                    <a:pt x="2904648" y="1058101"/>
                  </a:lnTo>
                  <a:lnTo>
                    <a:pt x="2876015" y="1093878"/>
                  </a:lnTo>
                  <a:lnTo>
                    <a:pt x="2845214" y="1126267"/>
                  </a:lnTo>
                  <a:lnTo>
                    <a:pt x="2812406" y="1155050"/>
                  </a:lnTo>
                  <a:lnTo>
                    <a:pt x="2777753" y="1180006"/>
                  </a:lnTo>
                  <a:lnTo>
                    <a:pt x="2741415" y="1200917"/>
                  </a:lnTo>
                  <a:lnTo>
                    <a:pt x="2703554" y="1217563"/>
                  </a:lnTo>
                  <a:lnTo>
                    <a:pt x="2664332" y="1229724"/>
                  </a:lnTo>
                  <a:lnTo>
                    <a:pt x="2623909" y="1237182"/>
                  </a:lnTo>
                  <a:lnTo>
                    <a:pt x="2582447" y="1239716"/>
                  </a:lnTo>
                  <a:lnTo>
                    <a:pt x="455726" y="1239716"/>
                  </a:lnTo>
                  <a:lnTo>
                    <a:pt x="414263" y="1237182"/>
                  </a:lnTo>
                  <a:lnTo>
                    <a:pt x="373841" y="1229724"/>
                  </a:lnTo>
                  <a:lnTo>
                    <a:pt x="334618" y="1217563"/>
                  </a:lnTo>
                  <a:lnTo>
                    <a:pt x="296758" y="1200917"/>
                  </a:lnTo>
                  <a:lnTo>
                    <a:pt x="260420" y="1180006"/>
                  </a:lnTo>
                  <a:lnTo>
                    <a:pt x="225767" y="1155050"/>
                  </a:lnTo>
                  <a:lnTo>
                    <a:pt x="192959" y="1126267"/>
                  </a:lnTo>
                  <a:lnTo>
                    <a:pt x="162158" y="1093878"/>
                  </a:lnTo>
                  <a:lnTo>
                    <a:pt x="133525" y="1058101"/>
                  </a:lnTo>
                  <a:lnTo>
                    <a:pt x="107221" y="1019156"/>
                  </a:lnTo>
                  <a:lnTo>
                    <a:pt x="83408" y="977262"/>
                  </a:lnTo>
                  <a:lnTo>
                    <a:pt x="62247" y="932639"/>
                  </a:lnTo>
                  <a:lnTo>
                    <a:pt x="43899" y="885505"/>
                  </a:lnTo>
                  <a:lnTo>
                    <a:pt x="28525" y="836082"/>
                  </a:lnTo>
                  <a:lnTo>
                    <a:pt x="16287" y="784586"/>
                  </a:lnTo>
                  <a:lnTo>
                    <a:pt x="7346" y="731239"/>
                  </a:lnTo>
                  <a:lnTo>
                    <a:pt x="1863" y="676259"/>
                  </a:lnTo>
                  <a:lnTo>
                    <a:pt x="0" y="619866"/>
                  </a:lnTo>
                  <a:lnTo>
                    <a:pt x="1863" y="563471"/>
                  </a:lnTo>
                  <a:lnTo>
                    <a:pt x="7346" y="508488"/>
                  </a:lnTo>
                  <a:lnTo>
                    <a:pt x="16287" y="455139"/>
                  </a:lnTo>
                  <a:lnTo>
                    <a:pt x="28525" y="403642"/>
                  </a:lnTo>
                  <a:lnTo>
                    <a:pt x="43899" y="354217"/>
                  </a:lnTo>
                  <a:lnTo>
                    <a:pt x="62247" y="307082"/>
                  </a:lnTo>
                  <a:lnTo>
                    <a:pt x="83408" y="262458"/>
                  </a:lnTo>
                  <a:lnTo>
                    <a:pt x="107221" y="220563"/>
                  </a:lnTo>
                  <a:lnTo>
                    <a:pt x="133525" y="181617"/>
                  </a:lnTo>
                  <a:lnTo>
                    <a:pt x="162158" y="145839"/>
                  </a:lnTo>
                  <a:lnTo>
                    <a:pt x="192959" y="113450"/>
                  </a:lnTo>
                  <a:lnTo>
                    <a:pt x="225767" y="84667"/>
                  </a:lnTo>
                  <a:lnTo>
                    <a:pt x="260420" y="59710"/>
                  </a:lnTo>
                  <a:lnTo>
                    <a:pt x="296758" y="38799"/>
                  </a:lnTo>
                  <a:lnTo>
                    <a:pt x="334618" y="22153"/>
                  </a:lnTo>
                  <a:lnTo>
                    <a:pt x="373841" y="9992"/>
                  </a:lnTo>
                  <a:lnTo>
                    <a:pt x="414263" y="2534"/>
                  </a:lnTo>
                  <a:lnTo>
                    <a:pt x="455726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815614" y="2468404"/>
              <a:ext cx="2086610" cy="4934585"/>
            </a:xfrm>
            <a:custGeom>
              <a:avLst/>
              <a:gdLst/>
              <a:ahLst/>
              <a:cxnLst/>
              <a:rect l="l" t="t" r="r" b="b"/>
              <a:pathLst>
                <a:path w="2086609" h="4934584">
                  <a:moveTo>
                    <a:pt x="0" y="0"/>
                  </a:moveTo>
                  <a:lnTo>
                    <a:pt x="2086240" y="4934422"/>
                  </a:lnTo>
                </a:path>
              </a:pathLst>
            </a:custGeom>
            <a:ln w="3338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29822" y="7362723"/>
              <a:ext cx="151160" cy="20443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4679408" y="2068046"/>
            <a:ext cx="2063114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R="48895" algn="r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09251" y="3068285"/>
            <a:ext cx="1924050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9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4798787" y="4280154"/>
            <a:ext cx="2173605" cy="3291840"/>
            <a:chOff x="4798787" y="4280154"/>
            <a:chExt cx="2173605" cy="3291840"/>
          </a:xfrm>
        </p:grpSpPr>
        <p:sp>
          <p:nvSpPr>
            <p:cNvPr id="78" name="object 78"/>
            <p:cNvSpPr/>
            <p:nvPr/>
          </p:nvSpPr>
          <p:spPr>
            <a:xfrm>
              <a:off x="4815614" y="4296981"/>
              <a:ext cx="2052320" cy="3124835"/>
            </a:xfrm>
            <a:custGeom>
              <a:avLst/>
              <a:gdLst/>
              <a:ahLst/>
              <a:cxnLst/>
              <a:rect l="l" t="t" r="r" b="b"/>
              <a:pathLst>
                <a:path w="2052320" h="3124834">
                  <a:moveTo>
                    <a:pt x="0" y="0"/>
                  </a:moveTo>
                  <a:lnTo>
                    <a:pt x="2051885" y="3124212"/>
                  </a:lnTo>
                </a:path>
              </a:pathLst>
            </a:custGeom>
            <a:ln w="3338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800575" y="7371489"/>
              <a:ext cx="171609" cy="20037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4613626" y="4744858"/>
            <a:ext cx="124460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8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4798787" y="7561986"/>
            <a:ext cx="2149475" cy="431800"/>
            <a:chOff x="4798787" y="7561986"/>
            <a:chExt cx="2149475" cy="431800"/>
          </a:xfrm>
        </p:grpSpPr>
        <p:sp>
          <p:nvSpPr>
            <p:cNvPr id="82" name="object 82"/>
            <p:cNvSpPr/>
            <p:nvPr/>
          </p:nvSpPr>
          <p:spPr>
            <a:xfrm>
              <a:off x="4815614" y="7637924"/>
              <a:ext cx="1958339" cy="339090"/>
            </a:xfrm>
            <a:custGeom>
              <a:avLst/>
              <a:gdLst/>
              <a:ahLst/>
              <a:cxnLst/>
              <a:rect l="l" t="t" r="r" b="b"/>
              <a:pathLst>
                <a:path w="1958340" h="339090">
                  <a:moveTo>
                    <a:pt x="0" y="338602"/>
                  </a:moveTo>
                  <a:lnTo>
                    <a:pt x="1957935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746605" y="7561986"/>
              <a:ext cx="201543" cy="15185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4935308" y="7812722"/>
            <a:ext cx="139509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(reduce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4798920" y="2843226"/>
            <a:ext cx="2194560" cy="5150485"/>
            <a:chOff x="4798920" y="2843226"/>
            <a:chExt cx="2194560" cy="5150485"/>
          </a:xfrm>
        </p:grpSpPr>
        <p:sp>
          <p:nvSpPr>
            <p:cNvPr id="86" name="object 86"/>
            <p:cNvSpPr/>
            <p:nvPr/>
          </p:nvSpPr>
          <p:spPr>
            <a:xfrm>
              <a:off x="4818853" y="3007707"/>
              <a:ext cx="2084070" cy="4961255"/>
            </a:xfrm>
            <a:custGeom>
              <a:avLst/>
              <a:gdLst/>
              <a:ahLst/>
              <a:cxnLst/>
              <a:rect l="l" t="t" r="r" b="b"/>
              <a:pathLst>
                <a:path w="2084070" h="4961255">
                  <a:moveTo>
                    <a:pt x="0" y="4961121"/>
                  </a:moveTo>
                  <a:lnTo>
                    <a:pt x="2083485" y="0"/>
                  </a:lnTo>
                </a:path>
              </a:pathLst>
            </a:custGeom>
            <a:ln w="3338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830240" y="2843226"/>
              <a:ext cx="150859" cy="20445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815615" y="5374001"/>
              <a:ext cx="2061845" cy="2602865"/>
            </a:xfrm>
            <a:custGeom>
              <a:avLst/>
              <a:gdLst/>
              <a:ahLst/>
              <a:cxnLst/>
              <a:rect l="l" t="t" r="r" b="b"/>
              <a:pathLst>
                <a:path w="2061845" h="2602865">
                  <a:moveTo>
                    <a:pt x="0" y="2602525"/>
                  </a:moveTo>
                  <a:lnTo>
                    <a:pt x="2061434" y="0"/>
                  </a:lnTo>
                </a:path>
              </a:pathLst>
            </a:custGeom>
            <a:ln w="3338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813245" y="5231676"/>
              <a:ext cx="180023" cy="19635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5411856" y="6477480"/>
            <a:ext cx="129540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(phase</a:t>
            </a:r>
            <a:r>
              <a:rPr sz="2350" spc="-5" dirty="0">
                <a:latin typeface="Arial"/>
                <a:cs typeface="Arial"/>
              </a:rPr>
              <a:t>,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969336" y="4342483"/>
            <a:ext cx="249745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1),(phase,1)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318866" y="6868076"/>
            <a:ext cx="1978025" cy="96393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662305">
              <a:lnSpc>
                <a:spcPct val="100000"/>
              </a:lnSpc>
              <a:spcBef>
                <a:spcPts val="869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8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</a:t>
            </a:r>
            <a:endParaRPr sz="23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590104" y="1811585"/>
            <a:ext cx="1812925" cy="15462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256540" algn="r">
              <a:lnSpc>
                <a:spcPct val="100000"/>
              </a:lnSpc>
              <a:spcBef>
                <a:spcPts val="370"/>
              </a:spcBef>
            </a:pPr>
            <a:r>
              <a:rPr sz="2350" spc="5" dirty="0">
                <a:latin typeface="Arial"/>
                <a:cs typeface="Arial"/>
              </a:rPr>
              <a:t>0-9,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a-l</a:t>
            </a:r>
            <a:endParaRPr sz="2350">
              <a:latin typeface="Arial"/>
              <a:cs typeface="Arial"/>
            </a:endParaRPr>
          </a:p>
          <a:p>
            <a:pPr marR="297180" algn="r">
              <a:lnSpc>
                <a:spcPct val="100000"/>
              </a:lnSpc>
              <a:spcBef>
                <a:spcPts val="275"/>
              </a:spcBef>
            </a:pPr>
            <a:r>
              <a:rPr sz="2350" spc="5" dirty="0">
                <a:latin typeface="Arial"/>
                <a:cs typeface="Arial"/>
              </a:rPr>
              <a:t>(a,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(is,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849266" y="4042048"/>
            <a:ext cx="1395095" cy="977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25450">
              <a:lnSpc>
                <a:spcPct val="132900"/>
              </a:lnSpc>
              <a:spcBef>
                <a:spcPts val="95"/>
              </a:spcBef>
            </a:pPr>
            <a:r>
              <a:rPr sz="2350" spc="5" dirty="0">
                <a:latin typeface="Arial"/>
                <a:cs typeface="Arial"/>
              </a:rPr>
              <a:t>m-q  (map,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623702" y="6517443"/>
            <a:ext cx="1745614" cy="1632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" marR="12700" indent="726440">
              <a:lnSpc>
                <a:spcPct val="121800"/>
              </a:lnSpc>
              <a:spcBef>
                <a:spcPts val="95"/>
              </a:spcBef>
            </a:pPr>
            <a:r>
              <a:rPr sz="2350" spc="5" dirty="0">
                <a:latin typeface="Arial"/>
                <a:cs typeface="Arial"/>
              </a:rPr>
              <a:t>r-z  (reduce,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[1,1]),</a:t>
            </a: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7810" y="787400"/>
            <a:ext cx="78085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650" dirty="0"/>
              <a:t>Common</a:t>
            </a:r>
            <a:r>
              <a:rPr sz="8400" spc="-705" dirty="0"/>
              <a:t> </a:t>
            </a:r>
            <a:r>
              <a:rPr sz="8400" spc="-459" dirty="0"/>
              <a:t>Tool?</a:t>
            </a:r>
            <a:endParaRPr sz="8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467976"/>
            <a:ext cx="9986645" cy="4682490"/>
          </a:xfrm>
          <a:prstGeom prst="rect">
            <a:avLst/>
          </a:prstGeom>
        </p:spPr>
        <p:txBody>
          <a:bodyPr vert="horz" wrap="square" lIns="0" tIns="338455" rIns="0" bIns="0" rtlCol="0">
            <a:spAutoFit/>
          </a:bodyPr>
          <a:lstStyle/>
          <a:p>
            <a:pPr marL="506730" indent="-494665">
              <a:lnSpc>
                <a:spcPct val="100000"/>
              </a:lnSpc>
              <a:spcBef>
                <a:spcPts val="2665"/>
              </a:spcBef>
              <a:buSzPct val="118421"/>
              <a:buChar char="•"/>
              <a:tabLst>
                <a:tab pos="507365" algn="l"/>
              </a:tabLst>
            </a:pPr>
            <a:r>
              <a:rPr sz="3800" spc="-135" dirty="0">
                <a:solidFill>
                  <a:srgbClr val="58596B"/>
                </a:solidFill>
                <a:latin typeface="Klaudia"/>
                <a:cs typeface="Klaudia"/>
              </a:rPr>
              <a:t>Hadoop</a:t>
            </a:r>
            <a:endParaRPr sz="3800" dirty="0">
              <a:latin typeface="Klaudia"/>
              <a:cs typeface="Klaudia"/>
            </a:endParaRPr>
          </a:p>
          <a:p>
            <a:pPr marL="1395730" marR="1376680" lvl="1" indent="-494665">
              <a:lnSpc>
                <a:spcPts val="4500"/>
              </a:lnSpc>
              <a:spcBef>
                <a:spcPts val="3940"/>
              </a:spcBef>
              <a:buClr>
                <a:srgbClr val="58596B"/>
              </a:buClr>
              <a:buSzPct val="118421"/>
              <a:buChar char="-"/>
              <a:tabLst>
                <a:tab pos="1396365" algn="l"/>
              </a:tabLst>
            </a:pPr>
            <a:r>
              <a:rPr sz="3800" spc="-130" dirty="0">
                <a:solidFill>
                  <a:srgbClr val="914538"/>
                </a:solidFill>
                <a:latin typeface="Klaudia"/>
                <a:cs typeface="Klaudia"/>
              </a:rPr>
              <a:t>Cluster</a:t>
            </a:r>
            <a:r>
              <a:rPr sz="3800" spc="-130" dirty="0">
                <a:solidFill>
                  <a:srgbClr val="58596B"/>
                </a:solidFill>
                <a:latin typeface="Klaudia"/>
                <a:cs typeface="Klaudia"/>
              </a:rPr>
              <a:t>: </a:t>
            </a:r>
            <a:r>
              <a:rPr sz="3800" spc="-85" dirty="0">
                <a:solidFill>
                  <a:srgbClr val="58596B"/>
                </a:solidFill>
                <a:latin typeface="Klaudia"/>
                <a:cs typeface="Klaudia"/>
              </a:rPr>
              <a:t>distributed</a:t>
            </a:r>
            <a:r>
              <a:rPr sz="3800" spc="-49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800" spc="-150" dirty="0">
                <a:solidFill>
                  <a:srgbClr val="58596B"/>
                </a:solidFill>
                <a:latin typeface="Klaudia"/>
                <a:cs typeface="Klaudia"/>
              </a:rPr>
              <a:t>computing  </a:t>
            </a:r>
            <a:r>
              <a:rPr sz="3800" spc="-185" dirty="0">
                <a:solidFill>
                  <a:srgbClr val="58596B"/>
                </a:solidFill>
                <a:latin typeface="Klaudia"/>
                <a:cs typeface="Klaudia"/>
              </a:rPr>
              <a:t>platform.</a:t>
            </a:r>
            <a:endParaRPr sz="3800" dirty="0">
              <a:latin typeface="Klaudia"/>
              <a:cs typeface="Klaudia"/>
            </a:endParaRPr>
          </a:p>
          <a:p>
            <a:pPr marL="1395730" lvl="1" indent="-494665">
              <a:lnSpc>
                <a:spcPct val="100000"/>
              </a:lnSpc>
              <a:spcBef>
                <a:spcPts val="2900"/>
              </a:spcBef>
              <a:buClr>
                <a:srgbClr val="58596B"/>
              </a:buClr>
              <a:buSzPct val="118421"/>
              <a:buChar char="-"/>
              <a:tabLst>
                <a:tab pos="1396365" algn="l"/>
              </a:tabLst>
            </a:pPr>
            <a:r>
              <a:rPr sz="3800" spc="-215" dirty="0">
                <a:solidFill>
                  <a:srgbClr val="914538"/>
                </a:solidFill>
                <a:latin typeface="Klaudia"/>
                <a:cs typeface="Klaudia"/>
              </a:rPr>
              <a:t>Commodity</a:t>
            </a:r>
            <a:r>
              <a:rPr sz="3800" spc="-215" dirty="0">
                <a:solidFill>
                  <a:srgbClr val="58596B"/>
                </a:solidFill>
                <a:latin typeface="Klaudia"/>
                <a:cs typeface="Klaudia"/>
              </a:rPr>
              <a:t>*, </a:t>
            </a:r>
            <a:r>
              <a:rPr sz="3800" spc="-220" dirty="0">
                <a:solidFill>
                  <a:srgbClr val="58596B"/>
                </a:solidFill>
                <a:latin typeface="Klaudia"/>
                <a:cs typeface="Klaudia"/>
              </a:rPr>
              <a:t>server-class</a:t>
            </a:r>
            <a:r>
              <a:rPr sz="3800" spc="-36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800" spc="-280" dirty="0">
                <a:solidFill>
                  <a:srgbClr val="58596B"/>
                </a:solidFill>
                <a:latin typeface="Klaudia"/>
                <a:cs typeface="Klaudia"/>
              </a:rPr>
              <a:t>hardware.</a:t>
            </a:r>
            <a:endParaRPr sz="3800" dirty="0">
              <a:latin typeface="Klaudia"/>
              <a:cs typeface="Klaudia"/>
            </a:endParaRPr>
          </a:p>
          <a:p>
            <a:pPr marL="1395730" lvl="1" indent="-494665">
              <a:lnSpc>
                <a:spcPct val="100000"/>
              </a:lnSpc>
              <a:spcBef>
                <a:spcPts val="2900"/>
              </a:spcBef>
              <a:buClr>
                <a:srgbClr val="58596B"/>
              </a:buClr>
              <a:buSzPct val="118421"/>
              <a:buChar char="-"/>
              <a:tabLst>
                <a:tab pos="1396365" algn="l"/>
              </a:tabLst>
            </a:pPr>
            <a:r>
              <a:rPr sz="3800" spc="-150" dirty="0">
                <a:solidFill>
                  <a:srgbClr val="914538"/>
                </a:solidFill>
                <a:latin typeface="Klaudia"/>
                <a:cs typeface="Klaudia"/>
              </a:rPr>
              <a:t>Extensible</a:t>
            </a:r>
            <a:r>
              <a:rPr sz="3800" spc="-290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800" spc="-250" dirty="0">
                <a:solidFill>
                  <a:srgbClr val="58596B"/>
                </a:solidFill>
                <a:latin typeface="Klaudia"/>
                <a:cs typeface="Klaudia"/>
              </a:rPr>
              <a:t>Platform.</a:t>
            </a:r>
            <a:endParaRPr sz="38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048" y="1491614"/>
            <a:ext cx="12450445" cy="7588884"/>
            <a:chOff x="275048" y="1491614"/>
            <a:chExt cx="12450445" cy="7588884"/>
          </a:xfrm>
        </p:grpSpPr>
        <p:sp>
          <p:nvSpPr>
            <p:cNvPr id="3" name="object 3"/>
            <p:cNvSpPr/>
            <p:nvPr/>
          </p:nvSpPr>
          <p:spPr>
            <a:xfrm>
              <a:off x="275050" y="5165001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50" y="3328301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50" y="1491614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048" y="7001692"/>
              <a:ext cx="2087587" cy="20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756" y="5281891"/>
              <a:ext cx="1720169" cy="171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57" y="5281884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756" y="3445192"/>
              <a:ext cx="1720169" cy="171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757" y="3445192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6235" y="1850605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6235" y="3679189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6235" y="5523992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94719" y="1610211"/>
              <a:ext cx="1803666" cy="73801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05015" y="2097239"/>
              <a:ext cx="3406940" cy="15695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30059" y="4462144"/>
              <a:ext cx="3457041" cy="161963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96235" y="7358735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05015" y="6864476"/>
              <a:ext cx="3406940" cy="16196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95648" y="1850605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95648" y="4246651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95648" y="6642696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8757" y="3445192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73050" marR="281940" indent="5841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Map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8756" y="1608493"/>
            <a:ext cx="1720169" cy="17198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8757" y="1608501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20979" marR="171450" indent="-59055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uses  </a:t>
            </a:r>
            <a:r>
              <a:rPr sz="1850" spc="-10" dirty="0">
                <a:latin typeface="Arial"/>
                <a:cs typeface="Arial"/>
              </a:rPr>
              <a:t>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2057" y="669106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671368" y="1958918"/>
            <a:ext cx="2155190" cy="1019175"/>
            <a:chOff x="2671368" y="1958918"/>
            <a:chExt cx="2155190" cy="1019175"/>
          </a:xfrm>
        </p:grpSpPr>
        <p:sp>
          <p:nvSpPr>
            <p:cNvPr id="27" name="object 27"/>
            <p:cNvSpPr/>
            <p:nvPr/>
          </p:nvSpPr>
          <p:spPr>
            <a:xfrm>
              <a:off x="2679941" y="1967484"/>
              <a:ext cx="2137689" cy="1001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9941" y="1967490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30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961168" y="2263684"/>
            <a:ext cx="155892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(doc1,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671368" y="3787495"/>
            <a:ext cx="2155190" cy="1019175"/>
            <a:chOff x="2671368" y="3787495"/>
            <a:chExt cx="2155190" cy="1019175"/>
          </a:xfrm>
        </p:grpSpPr>
        <p:sp>
          <p:nvSpPr>
            <p:cNvPr id="31" name="object 31"/>
            <p:cNvSpPr/>
            <p:nvPr/>
          </p:nvSpPr>
          <p:spPr>
            <a:xfrm>
              <a:off x="2679941" y="3796067"/>
              <a:ext cx="2137689" cy="100182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9941" y="3796067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961168" y="4092268"/>
            <a:ext cx="155892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(doc2,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671368" y="5632301"/>
            <a:ext cx="2155190" cy="1019175"/>
            <a:chOff x="2671368" y="5632301"/>
            <a:chExt cx="2155190" cy="1019175"/>
          </a:xfrm>
        </p:grpSpPr>
        <p:sp>
          <p:nvSpPr>
            <p:cNvPr id="35" name="object 35"/>
            <p:cNvSpPr/>
            <p:nvPr/>
          </p:nvSpPr>
          <p:spPr>
            <a:xfrm>
              <a:off x="2679941" y="5640870"/>
              <a:ext cx="2137689" cy="1001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79941" y="5640874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111473" y="5937070"/>
            <a:ext cx="125857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(doc3,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169492" y="1722656"/>
            <a:ext cx="7942580" cy="7021830"/>
            <a:chOff x="2169492" y="1722656"/>
            <a:chExt cx="7942580" cy="7021830"/>
          </a:xfrm>
        </p:grpSpPr>
        <p:sp>
          <p:nvSpPr>
            <p:cNvPr id="39" name="object 39"/>
            <p:cNvSpPr/>
            <p:nvPr/>
          </p:nvSpPr>
          <p:spPr>
            <a:xfrm>
              <a:off x="2187272" y="2468406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47804" y="2391598"/>
              <a:ext cx="193722" cy="1536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87272" y="4298269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7" y="826"/>
                  </a:moveTo>
                  <a:lnTo>
                    <a:pt x="293927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47453" y="4221460"/>
              <a:ext cx="194073" cy="1536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87272" y="6141790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47804" y="6064981"/>
              <a:ext cx="193722" cy="1536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78425" y="1727097"/>
              <a:ext cx="1436268" cy="701282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78421" y="1727101"/>
              <a:ext cx="1436370" cy="7012940"/>
            </a:xfrm>
            <a:custGeom>
              <a:avLst/>
              <a:gdLst/>
              <a:ahLst/>
              <a:cxnLst/>
              <a:rect l="l" t="t" r="r" b="b"/>
              <a:pathLst>
                <a:path w="1436370" h="7012940">
                  <a:moveTo>
                    <a:pt x="0" y="0"/>
                  </a:moveTo>
                  <a:lnTo>
                    <a:pt x="1436253" y="0"/>
                  </a:lnTo>
                  <a:lnTo>
                    <a:pt x="1436253" y="7012822"/>
                  </a:lnTo>
                  <a:lnTo>
                    <a:pt x="0" y="7012822"/>
                  </a:lnTo>
                  <a:lnTo>
                    <a:pt x="0" y="0"/>
                  </a:lnTo>
                  <a:close/>
                </a:path>
              </a:pathLst>
            </a:custGeom>
            <a:ln w="835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88721" y="2214117"/>
              <a:ext cx="3039516" cy="119001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88702" y="2214125"/>
              <a:ext cx="3039745" cy="1190625"/>
            </a:xfrm>
            <a:custGeom>
              <a:avLst/>
              <a:gdLst/>
              <a:ahLst/>
              <a:cxnLst/>
              <a:rect l="l" t="t" r="r" b="b"/>
              <a:pathLst>
                <a:path w="3039745" h="1190625">
                  <a:moveTo>
                    <a:pt x="455927" y="0"/>
                  </a:moveTo>
                  <a:lnTo>
                    <a:pt x="2583586" y="0"/>
                  </a:lnTo>
                  <a:lnTo>
                    <a:pt x="2625067" y="2433"/>
                  </a:lnTo>
                  <a:lnTo>
                    <a:pt x="2665507" y="9591"/>
                  </a:lnTo>
                  <a:lnTo>
                    <a:pt x="2704747" y="21265"/>
                  </a:lnTo>
                  <a:lnTo>
                    <a:pt x="2742624" y="37243"/>
                  </a:lnTo>
                  <a:lnTo>
                    <a:pt x="2778978" y="57315"/>
                  </a:lnTo>
                  <a:lnTo>
                    <a:pt x="2813647" y="81271"/>
                  </a:lnTo>
                  <a:lnTo>
                    <a:pt x="2846469" y="108899"/>
                  </a:lnTo>
                  <a:lnTo>
                    <a:pt x="2877284" y="139990"/>
                  </a:lnTo>
                  <a:lnTo>
                    <a:pt x="2905929" y="174333"/>
                  </a:lnTo>
                  <a:lnTo>
                    <a:pt x="2932245" y="211717"/>
                  </a:lnTo>
                  <a:lnTo>
                    <a:pt x="2956068" y="251931"/>
                  </a:lnTo>
                  <a:lnTo>
                    <a:pt x="2977239" y="294766"/>
                  </a:lnTo>
                  <a:lnTo>
                    <a:pt x="2995595" y="340010"/>
                  </a:lnTo>
                  <a:lnTo>
                    <a:pt x="3010975" y="387453"/>
                  </a:lnTo>
                  <a:lnTo>
                    <a:pt x="3023219" y="436884"/>
                  </a:lnTo>
                  <a:lnTo>
                    <a:pt x="3032164" y="488094"/>
                  </a:lnTo>
                  <a:lnTo>
                    <a:pt x="3037649" y="540871"/>
                  </a:lnTo>
                  <a:lnTo>
                    <a:pt x="3039514" y="595004"/>
                  </a:lnTo>
                  <a:lnTo>
                    <a:pt x="3037649" y="649135"/>
                  </a:lnTo>
                  <a:lnTo>
                    <a:pt x="3032164" y="701910"/>
                  </a:lnTo>
                  <a:lnTo>
                    <a:pt x="3023219" y="753118"/>
                  </a:lnTo>
                  <a:lnTo>
                    <a:pt x="3010975" y="802549"/>
                  </a:lnTo>
                  <a:lnTo>
                    <a:pt x="2995595" y="849991"/>
                  </a:lnTo>
                  <a:lnTo>
                    <a:pt x="2977239" y="895235"/>
                  </a:lnTo>
                  <a:lnTo>
                    <a:pt x="2956068" y="938070"/>
                  </a:lnTo>
                  <a:lnTo>
                    <a:pt x="2932245" y="978285"/>
                  </a:lnTo>
                  <a:lnTo>
                    <a:pt x="2905929" y="1015669"/>
                  </a:lnTo>
                  <a:lnTo>
                    <a:pt x="2877284" y="1050012"/>
                  </a:lnTo>
                  <a:lnTo>
                    <a:pt x="2846469" y="1081104"/>
                  </a:lnTo>
                  <a:lnTo>
                    <a:pt x="2813647" y="1108734"/>
                  </a:lnTo>
                  <a:lnTo>
                    <a:pt x="2778978" y="1132690"/>
                  </a:lnTo>
                  <a:lnTo>
                    <a:pt x="2742624" y="1152763"/>
                  </a:lnTo>
                  <a:lnTo>
                    <a:pt x="2704747" y="1168742"/>
                  </a:lnTo>
                  <a:lnTo>
                    <a:pt x="2665507" y="1180417"/>
                  </a:lnTo>
                  <a:lnTo>
                    <a:pt x="2625067" y="1187576"/>
                  </a:lnTo>
                  <a:lnTo>
                    <a:pt x="2583586" y="1190009"/>
                  </a:lnTo>
                  <a:lnTo>
                    <a:pt x="455927" y="1190009"/>
                  </a:lnTo>
                  <a:lnTo>
                    <a:pt x="414446" y="1187576"/>
                  </a:lnTo>
                  <a:lnTo>
                    <a:pt x="374006" y="1180417"/>
                  </a:lnTo>
                  <a:lnTo>
                    <a:pt x="334766" y="1168742"/>
                  </a:lnTo>
                  <a:lnTo>
                    <a:pt x="296889" y="1152763"/>
                  </a:lnTo>
                  <a:lnTo>
                    <a:pt x="260535" y="1132690"/>
                  </a:lnTo>
                  <a:lnTo>
                    <a:pt x="225866" y="1108734"/>
                  </a:lnTo>
                  <a:lnTo>
                    <a:pt x="193044" y="1081104"/>
                  </a:lnTo>
                  <a:lnTo>
                    <a:pt x="162229" y="1050012"/>
                  </a:lnTo>
                  <a:lnTo>
                    <a:pt x="133584" y="1015669"/>
                  </a:lnTo>
                  <a:lnTo>
                    <a:pt x="107268" y="978285"/>
                  </a:lnTo>
                  <a:lnTo>
                    <a:pt x="83445" y="938070"/>
                  </a:lnTo>
                  <a:lnTo>
                    <a:pt x="62274" y="895235"/>
                  </a:lnTo>
                  <a:lnTo>
                    <a:pt x="43918" y="849991"/>
                  </a:lnTo>
                  <a:lnTo>
                    <a:pt x="28538" y="802549"/>
                  </a:lnTo>
                  <a:lnTo>
                    <a:pt x="16294" y="753118"/>
                  </a:lnTo>
                  <a:lnTo>
                    <a:pt x="7349" y="701910"/>
                  </a:lnTo>
                  <a:lnTo>
                    <a:pt x="1864" y="649135"/>
                  </a:lnTo>
                  <a:lnTo>
                    <a:pt x="0" y="595004"/>
                  </a:lnTo>
                  <a:lnTo>
                    <a:pt x="1864" y="540871"/>
                  </a:lnTo>
                  <a:lnTo>
                    <a:pt x="7349" y="488094"/>
                  </a:lnTo>
                  <a:lnTo>
                    <a:pt x="16294" y="436884"/>
                  </a:lnTo>
                  <a:lnTo>
                    <a:pt x="28538" y="387453"/>
                  </a:lnTo>
                  <a:lnTo>
                    <a:pt x="43918" y="340010"/>
                  </a:lnTo>
                  <a:lnTo>
                    <a:pt x="62274" y="294766"/>
                  </a:lnTo>
                  <a:lnTo>
                    <a:pt x="83445" y="251931"/>
                  </a:lnTo>
                  <a:lnTo>
                    <a:pt x="107268" y="211717"/>
                  </a:lnTo>
                  <a:lnTo>
                    <a:pt x="133584" y="174333"/>
                  </a:lnTo>
                  <a:lnTo>
                    <a:pt x="162229" y="139990"/>
                  </a:lnTo>
                  <a:lnTo>
                    <a:pt x="193044" y="108899"/>
                  </a:lnTo>
                  <a:lnTo>
                    <a:pt x="225866" y="81271"/>
                  </a:lnTo>
                  <a:lnTo>
                    <a:pt x="260535" y="57315"/>
                  </a:lnTo>
                  <a:lnTo>
                    <a:pt x="296889" y="37243"/>
                  </a:lnTo>
                  <a:lnTo>
                    <a:pt x="334766" y="21265"/>
                  </a:lnTo>
                  <a:lnTo>
                    <a:pt x="374006" y="9591"/>
                  </a:lnTo>
                  <a:lnTo>
                    <a:pt x="414446" y="2433"/>
                  </a:lnTo>
                  <a:lnTo>
                    <a:pt x="455927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13765" y="4579035"/>
              <a:ext cx="3089630" cy="125228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13753" y="4579032"/>
              <a:ext cx="3089910" cy="1252855"/>
            </a:xfrm>
            <a:custGeom>
              <a:avLst/>
              <a:gdLst/>
              <a:ahLst/>
              <a:cxnLst/>
              <a:rect l="l" t="t" r="r" b="b"/>
              <a:pathLst>
                <a:path w="3089909" h="1252854">
                  <a:moveTo>
                    <a:pt x="463442" y="0"/>
                  </a:moveTo>
                  <a:lnTo>
                    <a:pt x="2626173" y="0"/>
                  </a:lnTo>
                  <a:lnTo>
                    <a:pt x="2666142" y="2299"/>
                  </a:lnTo>
                  <a:lnTo>
                    <a:pt x="2705170" y="9073"/>
                  </a:lnTo>
                  <a:lnTo>
                    <a:pt x="2743119" y="20132"/>
                  </a:lnTo>
                  <a:lnTo>
                    <a:pt x="2779847" y="35288"/>
                  </a:lnTo>
                  <a:lnTo>
                    <a:pt x="2815217" y="54352"/>
                  </a:lnTo>
                  <a:lnTo>
                    <a:pt x="2849089" y="77137"/>
                  </a:lnTo>
                  <a:lnTo>
                    <a:pt x="2881323" y="103454"/>
                  </a:lnTo>
                  <a:lnTo>
                    <a:pt x="2911779" y="133114"/>
                  </a:lnTo>
                  <a:lnTo>
                    <a:pt x="2940319" y="165928"/>
                  </a:lnTo>
                  <a:lnTo>
                    <a:pt x="2966803" y="201710"/>
                  </a:lnTo>
                  <a:lnTo>
                    <a:pt x="2991091" y="240269"/>
                  </a:lnTo>
                  <a:lnTo>
                    <a:pt x="3013044" y="281418"/>
                  </a:lnTo>
                  <a:lnTo>
                    <a:pt x="3032522" y="324968"/>
                  </a:lnTo>
                  <a:lnTo>
                    <a:pt x="3049386" y="370731"/>
                  </a:lnTo>
                  <a:lnTo>
                    <a:pt x="3063497" y="418519"/>
                  </a:lnTo>
                  <a:lnTo>
                    <a:pt x="3074714" y="468142"/>
                  </a:lnTo>
                  <a:lnTo>
                    <a:pt x="3082900" y="519413"/>
                  </a:lnTo>
                  <a:lnTo>
                    <a:pt x="3087913" y="572143"/>
                  </a:lnTo>
                  <a:lnTo>
                    <a:pt x="3089615" y="626144"/>
                  </a:lnTo>
                  <a:lnTo>
                    <a:pt x="3087913" y="680145"/>
                  </a:lnTo>
                  <a:lnTo>
                    <a:pt x="3082900" y="732875"/>
                  </a:lnTo>
                  <a:lnTo>
                    <a:pt x="3074714" y="784147"/>
                  </a:lnTo>
                  <a:lnTo>
                    <a:pt x="3063497" y="833770"/>
                  </a:lnTo>
                  <a:lnTo>
                    <a:pt x="3049386" y="881557"/>
                  </a:lnTo>
                  <a:lnTo>
                    <a:pt x="3032522" y="927321"/>
                  </a:lnTo>
                  <a:lnTo>
                    <a:pt x="3013044" y="970871"/>
                  </a:lnTo>
                  <a:lnTo>
                    <a:pt x="2991091" y="1012020"/>
                  </a:lnTo>
                  <a:lnTo>
                    <a:pt x="2966803" y="1050579"/>
                  </a:lnTo>
                  <a:lnTo>
                    <a:pt x="2940319" y="1086360"/>
                  </a:lnTo>
                  <a:lnTo>
                    <a:pt x="2911779" y="1119175"/>
                  </a:lnTo>
                  <a:lnTo>
                    <a:pt x="2881323" y="1148835"/>
                  </a:lnTo>
                  <a:lnTo>
                    <a:pt x="2849089" y="1175152"/>
                  </a:lnTo>
                  <a:lnTo>
                    <a:pt x="2815217" y="1197936"/>
                  </a:lnTo>
                  <a:lnTo>
                    <a:pt x="2779847" y="1217001"/>
                  </a:lnTo>
                  <a:lnTo>
                    <a:pt x="2743119" y="1232157"/>
                  </a:lnTo>
                  <a:lnTo>
                    <a:pt x="2705170" y="1243216"/>
                  </a:lnTo>
                  <a:lnTo>
                    <a:pt x="2666142" y="1249990"/>
                  </a:lnTo>
                  <a:lnTo>
                    <a:pt x="2626173" y="1252289"/>
                  </a:lnTo>
                  <a:lnTo>
                    <a:pt x="463442" y="1252289"/>
                  </a:lnTo>
                  <a:lnTo>
                    <a:pt x="423473" y="1249990"/>
                  </a:lnTo>
                  <a:lnTo>
                    <a:pt x="384445" y="1243216"/>
                  </a:lnTo>
                  <a:lnTo>
                    <a:pt x="346496" y="1232157"/>
                  </a:lnTo>
                  <a:lnTo>
                    <a:pt x="309767" y="1217001"/>
                  </a:lnTo>
                  <a:lnTo>
                    <a:pt x="274397" y="1197936"/>
                  </a:lnTo>
                  <a:lnTo>
                    <a:pt x="240526" y="1175152"/>
                  </a:lnTo>
                  <a:lnTo>
                    <a:pt x="208292" y="1148835"/>
                  </a:lnTo>
                  <a:lnTo>
                    <a:pt x="177835" y="1119175"/>
                  </a:lnTo>
                  <a:lnTo>
                    <a:pt x="149296" y="1086360"/>
                  </a:lnTo>
                  <a:lnTo>
                    <a:pt x="122812" y="1050579"/>
                  </a:lnTo>
                  <a:lnTo>
                    <a:pt x="98524" y="1012020"/>
                  </a:lnTo>
                  <a:lnTo>
                    <a:pt x="76571" y="970871"/>
                  </a:lnTo>
                  <a:lnTo>
                    <a:pt x="57093" y="927321"/>
                  </a:lnTo>
                  <a:lnTo>
                    <a:pt x="40229" y="881557"/>
                  </a:lnTo>
                  <a:lnTo>
                    <a:pt x="26118" y="833770"/>
                  </a:lnTo>
                  <a:lnTo>
                    <a:pt x="14900" y="784147"/>
                  </a:lnTo>
                  <a:lnTo>
                    <a:pt x="6715" y="732875"/>
                  </a:lnTo>
                  <a:lnTo>
                    <a:pt x="1702" y="680145"/>
                  </a:lnTo>
                  <a:lnTo>
                    <a:pt x="0" y="626144"/>
                  </a:lnTo>
                  <a:lnTo>
                    <a:pt x="1702" y="572143"/>
                  </a:lnTo>
                  <a:lnTo>
                    <a:pt x="6715" y="519413"/>
                  </a:lnTo>
                  <a:lnTo>
                    <a:pt x="14900" y="468142"/>
                  </a:lnTo>
                  <a:lnTo>
                    <a:pt x="26118" y="418519"/>
                  </a:lnTo>
                  <a:lnTo>
                    <a:pt x="40229" y="370731"/>
                  </a:lnTo>
                  <a:lnTo>
                    <a:pt x="57093" y="324968"/>
                  </a:lnTo>
                  <a:lnTo>
                    <a:pt x="76571" y="281418"/>
                  </a:lnTo>
                  <a:lnTo>
                    <a:pt x="98524" y="240269"/>
                  </a:lnTo>
                  <a:lnTo>
                    <a:pt x="122812" y="201710"/>
                  </a:lnTo>
                  <a:lnTo>
                    <a:pt x="149296" y="165928"/>
                  </a:lnTo>
                  <a:lnTo>
                    <a:pt x="177835" y="133114"/>
                  </a:lnTo>
                  <a:lnTo>
                    <a:pt x="208292" y="103454"/>
                  </a:lnTo>
                  <a:lnTo>
                    <a:pt x="240526" y="77137"/>
                  </a:lnTo>
                  <a:lnTo>
                    <a:pt x="274397" y="54352"/>
                  </a:lnTo>
                  <a:lnTo>
                    <a:pt x="309767" y="35288"/>
                  </a:lnTo>
                  <a:lnTo>
                    <a:pt x="346496" y="20132"/>
                  </a:lnTo>
                  <a:lnTo>
                    <a:pt x="384445" y="9073"/>
                  </a:lnTo>
                  <a:lnTo>
                    <a:pt x="423473" y="2299"/>
                  </a:lnTo>
                  <a:lnTo>
                    <a:pt x="46344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948031" y="669106"/>
            <a:ext cx="158496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5366753" y="669109"/>
            <a:ext cx="1273810" cy="9906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00660">
              <a:lnSpc>
                <a:spcPct val="100899"/>
              </a:lnSpc>
              <a:spcBef>
                <a:spcPts val="70"/>
              </a:spcBef>
            </a:pP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Sort,  Shu</a:t>
            </a: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fle</a:t>
            </a:r>
            <a:endParaRPr sz="3150">
              <a:latin typeface="Arial"/>
              <a:cs typeface="Arial"/>
            </a:endParaRPr>
          </a:p>
        </p:txBody>
      </p:sp>
      <p:sp>
        <p:nvSpPr>
          <p:cNvPr id="114" name="object 114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16" name="object 116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35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7393071" y="5000458"/>
            <a:ext cx="2314575" cy="7537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(phase,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629734" y="669106"/>
            <a:ext cx="174117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Reducers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579365" y="4363541"/>
            <a:ext cx="1970671" cy="17198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0579337" y="4363538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10" dirty="0">
                <a:latin typeface="Arial"/>
                <a:cs typeface="Arial"/>
              </a:rPr>
              <a:t>map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mapreduce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phase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0579365" y="1967483"/>
            <a:ext cx="1970671" cy="171982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0579337" y="1967490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5" dirty="0">
                <a:latin typeface="Arial"/>
                <a:cs typeface="Arial"/>
              </a:rPr>
              <a:t>a</a:t>
            </a:r>
            <a:r>
              <a:rPr sz="23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hadoop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is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942039" y="669106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Output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50184" y="2451579"/>
            <a:ext cx="6546215" cy="6395720"/>
            <a:chOff x="450184" y="2451579"/>
            <a:chExt cx="6546215" cy="6395720"/>
          </a:xfrm>
        </p:grpSpPr>
        <p:sp>
          <p:nvSpPr>
            <p:cNvPr id="61" name="object 61"/>
            <p:cNvSpPr/>
            <p:nvPr/>
          </p:nvSpPr>
          <p:spPr>
            <a:xfrm>
              <a:off x="4817621" y="2468406"/>
              <a:ext cx="1958339" cy="307340"/>
            </a:xfrm>
            <a:custGeom>
              <a:avLst/>
              <a:gdLst/>
              <a:ahLst/>
              <a:cxnLst/>
              <a:rect l="l" t="t" r="r" b="b"/>
              <a:pathLst>
                <a:path w="1958340" h="307339">
                  <a:moveTo>
                    <a:pt x="0" y="0"/>
                  </a:moveTo>
                  <a:lnTo>
                    <a:pt x="1958248" y="307328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749852" y="2699645"/>
              <a:ext cx="201104" cy="15216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817621" y="2468406"/>
              <a:ext cx="2061845" cy="2569210"/>
            </a:xfrm>
            <a:custGeom>
              <a:avLst/>
              <a:gdLst/>
              <a:ahLst/>
              <a:cxnLst/>
              <a:rect l="l" t="t" r="r" b="b"/>
              <a:pathLst>
                <a:path w="2061845" h="2569210">
                  <a:moveTo>
                    <a:pt x="0" y="0"/>
                  </a:moveTo>
                  <a:lnTo>
                    <a:pt x="2061308" y="2568763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815334" y="4982852"/>
              <a:ext cx="180630" cy="19604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817621" y="2930902"/>
              <a:ext cx="1993900" cy="1366520"/>
            </a:xfrm>
            <a:custGeom>
              <a:avLst/>
              <a:gdLst/>
              <a:ahLst/>
              <a:cxnLst/>
              <a:rect l="l" t="t" r="r" b="b"/>
              <a:pathLst>
                <a:path w="1993900" h="1366520">
                  <a:moveTo>
                    <a:pt x="0" y="1366081"/>
                  </a:moveTo>
                  <a:lnTo>
                    <a:pt x="1993386" y="0"/>
                  </a:lnTo>
                </a:path>
              </a:pathLst>
            </a:custGeom>
            <a:ln w="33396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60306" y="2823588"/>
              <a:ext cx="199635" cy="17360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817621" y="4296983"/>
              <a:ext cx="1997075" cy="826135"/>
            </a:xfrm>
            <a:custGeom>
              <a:avLst/>
              <a:gdLst/>
              <a:ahLst/>
              <a:cxnLst/>
              <a:rect l="l" t="t" r="r" b="b"/>
              <a:pathLst>
                <a:path w="1997075" h="826135">
                  <a:moveTo>
                    <a:pt x="0" y="0"/>
                  </a:moveTo>
                  <a:lnTo>
                    <a:pt x="1997044" y="825860"/>
                  </a:lnTo>
                </a:path>
              </a:pathLst>
            </a:custGeom>
            <a:ln w="333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74986" y="5050610"/>
              <a:ext cx="204544" cy="15021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8756" y="7118578"/>
              <a:ext cx="1720169" cy="1719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8756" y="7118576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458756" y="7118576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97155" marR="106680" indent="23367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Reduce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2671368" y="7467039"/>
            <a:ext cx="2155190" cy="1019175"/>
            <a:chOff x="2671368" y="7467039"/>
            <a:chExt cx="2155190" cy="1019175"/>
          </a:xfrm>
        </p:grpSpPr>
        <p:sp>
          <p:nvSpPr>
            <p:cNvPr id="73" name="object 73"/>
            <p:cNvSpPr/>
            <p:nvPr/>
          </p:nvSpPr>
          <p:spPr>
            <a:xfrm>
              <a:off x="2679941" y="7475613"/>
              <a:ext cx="2137689" cy="100182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679941" y="7475612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2961168" y="7771813"/>
            <a:ext cx="155892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(doc4,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2170127" y="6759587"/>
            <a:ext cx="10380345" cy="1720214"/>
            <a:chOff x="2170127" y="6759587"/>
            <a:chExt cx="10380345" cy="1720214"/>
          </a:xfrm>
        </p:grpSpPr>
        <p:sp>
          <p:nvSpPr>
            <p:cNvPr id="77" name="object 77"/>
            <p:cNvSpPr/>
            <p:nvPr/>
          </p:nvSpPr>
          <p:spPr>
            <a:xfrm>
              <a:off x="2187272" y="7976828"/>
              <a:ext cx="277495" cy="635"/>
            </a:xfrm>
            <a:custGeom>
              <a:avLst/>
              <a:gdLst/>
              <a:ahLst/>
              <a:cxnLst/>
              <a:rect l="l" t="t" r="r" b="b"/>
              <a:pathLst>
                <a:path w="277494" h="634">
                  <a:moveTo>
                    <a:pt x="-16697" y="200"/>
                  </a:moveTo>
                  <a:lnTo>
                    <a:pt x="293927" y="200"/>
                  </a:lnTo>
                </a:path>
              </a:pathLst>
            </a:custGeom>
            <a:ln w="337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447720" y="7900020"/>
              <a:ext cx="193806" cy="15361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988720" y="6981354"/>
              <a:ext cx="3039516" cy="123972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988702" y="6981358"/>
              <a:ext cx="3039745" cy="1240155"/>
            </a:xfrm>
            <a:custGeom>
              <a:avLst/>
              <a:gdLst/>
              <a:ahLst/>
              <a:cxnLst/>
              <a:rect l="l" t="t" r="r" b="b"/>
              <a:pathLst>
                <a:path w="3039745" h="1240154">
                  <a:moveTo>
                    <a:pt x="455927" y="0"/>
                  </a:moveTo>
                  <a:lnTo>
                    <a:pt x="2583586" y="0"/>
                  </a:lnTo>
                  <a:lnTo>
                    <a:pt x="2625067" y="2534"/>
                  </a:lnTo>
                  <a:lnTo>
                    <a:pt x="2665507" y="9992"/>
                  </a:lnTo>
                  <a:lnTo>
                    <a:pt x="2704747" y="22153"/>
                  </a:lnTo>
                  <a:lnTo>
                    <a:pt x="2742624" y="38799"/>
                  </a:lnTo>
                  <a:lnTo>
                    <a:pt x="2778978" y="59710"/>
                  </a:lnTo>
                  <a:lnTo>
                    <a:pt x="2813647" y="84667"/>
                  </a:lnTo>
                  <a:lnTo>
                    <a:pt x="2846469" y="113450"/>
                  </a:lnTo>
                  <a:lnTo>
                    <a:pt x="2877284" y="145839"/>
                  </a:lnTo>
                  <a:lnTo>
                    <a:pt x="2905929" y="181617"/>
                  </a:lnTo>
                  <a:lnTo>
                    <a:pt x="2932245" y="220563"/>
                  </a:lnTo>
                  <a:lnTo>
                    <a:pt x="2956068" y="262458"/>
                  </a:lnTo>
                  <a:lnTo>
                    <a:pt x="2977239" y="307082"/>
                  </a:lnTo>
                  <a:lnTo>
                    <a:pt x="2995595" y="354217"/>
                  </a:lnTo>
                  <a:lnTo>
                    <a:pt x="3010975" y="403642"/>
                  </a:lnTo>
                  <a:lnTo>
                    <a:pt x="3023219" y="455139"/>
                  </a:lnTo>
                  <a:lnTo>
                    <a:pt x="3032164" y="508488"/>
                  </a:lnTo>
                  <a:lnTo>
                    <a:pt x="3037649" y="563471"/>
                  </a:lnTo>
                  <a:lnTo>
                    <a:pt x="3039514" y="619866"/>
                  </a:lnTo>
                  <a:lnTo>
                    <a:pt x="3037649" y="676259"/>
                  </a:lnTo>
                  <a:lnTo>
                    <a:pt x="3032164" y="731239"/>
                  </a:lnTo>
                  <a:lnTo>
                    <a:pt x="3023219" y="784586"/>
                  </a:lnTo>
                  <a:lnTo>
                    <a:pt x="3010975" y="836082"/>
                  </a:lnTo>
                  <a:lnTo>
                    <a:pt x="2995595" y="885505"/>
                  </a:lnTo>
                  <a:lnTo>
                    <a:pt x="2977239" y="932639"/>
                  </a:lnTo>
                  <a:lnTo>
                    <a:pt x="2956068" y="977262"/>
                  </a:lnTo>
                  <a:lnTo>
                    <a:pt x="2932245" y="1019156"/>
                  </a:lnTo>
                  <a:lnTo>
                    <a:pt x="2905929" y="1058101"/>
                  </a:lnTo>
                  <a:lnTo>
                    <a:pt x="2877284" y="1093878"/>
                  </a:lnTo>
                  <a:lnTo>
                    <a:pt x="2846469" y="1126267"/>
                  </a:lnTo>
                  <a:lnTo>
                    <a:pt x="2813647" y="1155050"/>
                  </a:lnTo>
                  <a:lnTo>
                    <a:pt x="2778978" y="1180006"/>
                  </a:lnTo>
                  <a:lnTo>
                    <a:pt x="2742624" y="1200917"/>
                  </a:lnTo>
                  <a:lnTo>
                    <a:pt x="2704747" y="1217563"/>
                  </a:lnTo>
                  <a:lnTo>
                    <a:pt x="2665507" y="1229724"/>
                  </a:lnTo>
                  <a:lnTo>
                    <a:pt x="2625067" y="1237182"/>
                  </a:lnTo>
                  <a:lnTo>
                    <a:pt x="2583586" y="1239716"/>
                  </a:lnTo>
                  <a:lnTo>
                    <a:pt x="455927" y="1239716"/>
                  </a:lnTo>
                  <a:lnTo>
                    <a:pt x="414446" y="1237182"/>
                  </a:lnTo>
                  <a:lnTo>
                    <a:pt x="374006" y="1229724"/>
                  </a:lnTo>
                  <a:lnTo>
                    <a:pt x="334766" y="1217563"/>
                  </a:lnTo>
                  <a:lnTo>
                    <a:pt x="296889" y="1200917"/>
                  </a:lnTo>
                  <a:lnTo>
                    <a:pt x="260535" y="1180006"/>
                  </a:lnTo>
                  <a:lnTo>
                    <a:pt x="225866" y="1155050"/>
                  </a:lnTo>
                  <a:lnTo>
                    <a:pt x="193044" y="1126267"/>
                  </a:lnTo>
                  <a:lnTo>
                    <a:pt x="162229" y="1093878"/>
                  </a:lnTo>
                  <a:lnTo>
                    <a:pt x="133584" y="1058101"/>
                  </a:lnTo>
                  <a:lnTo>
                    <a:pt x="107268" y="1019156"/>
                  </a:lnTo>
                  <a:lnTo>
                    <a:pt x="83445" y="977262"/>
                  </a:lnTo>
                  <a:lnTo>
                    <a:pt x="62274" y="932639"/>
                  </a:lnTo>
                  <a:lnTo>
                    <a:pt x="43918" y="885505"/>
                  </a:lnTo>
                  <a:lnTo>
                    <a:pt x="28538" y="836082"/>
                  </a:lnTo>
                  <a:lnTo>
                    <a:pt x="16294" y="784586"/>
                  </a:lnTo>
                  <a:lnTo>
                    <a:pt x="7349" y="731239"/>
                  </a:lnTo>
                  <a:lnTo>
                    <a:pt x="1864" y="676259"/>
                  </a:lnTo>
                  <a:lnTo>
                    <a:pt x="0" y="619866"/>
                  </a:lnTo>
                  <a:lnTo>
                    <a:pt x="1864" y="563471"/>
                  </a:lnTo>
                  <a:lnTo>
                    <a:pt x="7349" y="508488"/>
                  </a:lnTo>
                  <a:lnTo>
                    <a:pt x="16294" y="455139"/>
                  </a:lnTo>
                  <a:lnTo>
                    <a:pt x="28538" y="403642"/>
                  </a:lnTo>
                  <a:lnTo>
                    <a:pt x="43918" y="354217"/>
                  </a:lnTo>
                  <a:lnTo>
                    <a:pt x="62274" y="307082"/>
                  </a:lnTo>
                  <a:lnTo>
                    <a:pt x="83445" y="262458"/>
                  </a:lnTo>
                  <a:lnTo>
                    <a:pt x="107268" y="220563"/>
                  </a:lnTo>
                  <a:lnTo>
                    <a:pt x="133584" y="181617"/>
                  </a:lnTo>
                  <a:lnTo>
                    <a:pt x="162229" y="145839"/>
                  </a:lnTo>
                  <a:lnTo>
                    <a:pt x="193044" y="113450"/>
                  </a:lnTo>
                  <a:lnTo>
                    <a:pt x="225866" y="84667"/>
                  </a:lnTo>
                  <a:lnTo>
                    <a:pt x="260535" y="59710"/>
                  </a:lnTo>
                  <a:lnTo>
                    <a:pt x="296889" y="38799"/>
                  </a:lnTo>
                  <a:lnTo>
                    <a:pt x="334766" y="22153"/>
                  </a:lnTo>
                  <a:lnTo>
                    <a:pt x="374006" y="9992"/>
                  </a:lnTo>
                  <a:lnTo>
                    <a:pt x="414446" y="2534"/>
                  </a:lnTo>
                  <a:lnTo>
                    <a:pt x="455927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579366" y="6759587"/>
              <a:ext cx="1970671" cy="171980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10579337" y="6759586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5" dirty="0">
                <a:latin typeface="Arial"/>
                <a:cs typeface="Arial"/>
              </a:rPr>
              <a:t>reduce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there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uses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4800793" y="2451579"/>
            <a:ext cx="5732145" cy="5230495"/>
            <a:chOff x="4800793" y="2451579"/>
            <a:chExt cx="5732145" cy="5230495"/>
          </a:xfrm>
        </p:grpSpPr>
        <p:sp>
          <p:nvSpPr>
            <p:cNvPr id="84" name="object 84"/>
            <p:cNvSpPr/>
            <p:nvPr/>
          </p:nvSpPr>
          <p:spPr>
            <a:xfrm>
              <a:off x="10028216" y="2809129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4">
                  <a:moveTo>
                    <a:pt x="-16697" y="1945"/>
                  </a:moveTo>
                  <a:lnTo>
                    <a:pt x="344046" y="1945"/>
                  </a:lnTo>
                </a:path>
              </a:pathLst>
            </a:custGeom>
            <a:ln w="3728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338149" y="2736211"/>
              <a:ext cx="194424" cy="15361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103369" y="5205177"/>
              <a:ext cx="252729" cy="3175"/>
            </a:xfrm>
            <a:custGeom>
              <a:avLst/>
              <a:gdLst/>
              <a:ahLst/>
              <a:cxnLst/>
              <a:rect l="l" t="t" r="r" b="b"/>
              <a:pathLst>
                <a:path w="252729" h="3175">
                  <a:moveTo>
                    <a:pt x="-16697" y="1577"/>
                  </a:moveTo>
                  <a:lnTo>
                    <a:pt x="268893" y="1577"/>
                  </a:lnTo>
                </a:path>
              </a:pathLst>
            </a:custGeom>
            <a:ln w="3655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338115" y="5131524"/>
              <a:ext cx="194457" cy="15359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028216" y="7601225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5">
                  <a:moveTo>
                    <a:pt x="-16697" y="1945"/>
                  </a:moveTo>
                  <a:lnTo>
                    <a:pt x="344046" y="1945"/>
                  </a:lnTo>
                </a:path>
              </a:pathLst>
            </a:custGeom>
            <a:ln w="3728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338149" y="7528307"/>
              <a:ext cx="194424" cy="15359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817621" y="2468406"/>
              <a:ext cx="2087245" cy="4934585"/>
            </a:xfrm>
            <a:custGeom>
              <a:avLst/>
              <a:gdLst/>
              <a:ahLst/>
              <a:cxnLst/>
              <a:rect l="l" t="t" r="r" b="b"/>
              <a:pathLst>
                <a:path w="2087245" h="4934584">
                  <a:moveTo>
                    <a:pt x="0" y="0"/>
                  </a:moveTo>
                  <a:lnTo>
                    <a:pt x="2087160" y="4934422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832719" y="7362720"/>
              <a:ext cx="151221" cy="20444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4681385" y="2068046"/>
            <a:ext cx="2064385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R="48895" algn="r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611191" y="3068285"/>
            <a:ext cx="1925320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4800793" y="4280156"/>
            <a:ext cx="2174875" cy="3291840"/>
            <a:chOff x="4800793" y="4280156"/>
            <a:chExt cx="2174875" cy="3291840"/>
          </a:xfrm>
        </p:grpSpPr>
        <p:sp>
          <p:nvSpPr>
            <p:cNvPr id="95" name="object 95"/>
            <p:cNvSpPr/>
            <p:nvPr/>
          </p:nvSpPr>
          <p:spPr>
            <a:xfrm>
              <a:off x="4817621" y="4296983"/>
              <a:ext cx="2052955" cy="3124835"/>
            </a:xfrm>
            <a:custGeom>
              <a:avLst/>
              <a:gdLst/>
              <a:ahLst/>
              <a:cxnLst/>
              <a:rect l="l" t="t" r="r" b="b"/>
              <a:pathLst>
                <a:path w="2052954" h="3124834">
                  <a:moveTo>
                    <a:pt x="0" y="0"/>
                  </a:moveTo>
                  <a:lnTo>
                    <a:pt x="2052790" y="3124212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803460" y="7371486"/>
              <a:ext cx="171679" cy="20037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4615566" y="4744858"/>
            <a:ext cx="124523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4800793" y="7561985"/>
            <a:ext cx="2150745" cy="431800"/>
            <a:chOff x="4800793" y="7561985"/>
            <a:chExt cx="2150745" cy="431800"/>
          </a:xfrm>
        </p:grpSpPr>
        <p:sp>
          <p:nvSpPr>
            <p:cNvPr id="99" name="object 99"/>
            <p:cNvSpPr/>
            <p:nvPr/>
          </p:nvSpPr>
          <p:spPr>
            <a:xfrm>
              <a:off x="4817621" y="7637909"/>
              <a:ext cx="1958975" cy="339090"/>
            </a:xfrm>
            <a:custGeom>
              <a:avLst/>
              <a:gdLst/>
              <a:ahLst/>
              <a:cxnLst/>
              <a:rect l="l" t="t" r="r" b="b"/>
              <a:pathLst>
                <a:path w="1958975" h="339090">
                  <a:moveTo>
                    <a:pt x="0" y="338619"/>
                  </a:moveTo>
                  <a:lnTo>
                    <a:pt x="1958799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749468" y="7561985"/>
              <a:ext cx="201622" cy="15186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4937393" y="7812722"/>
            <a:ext cx="139573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(reduce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4800920" y="2843239"/>
            <a:ext cx="2195830" cy="5150485"/>
            <a:chOff x="4800920" y="2843239"/>
            <a:chExt cx="2195830" cy="5150485"/>
          </a:xfrm>
        </p:grpSpPr>
        <p:sp>
          <p:nvSpPr>
            <p:cNvPr id="103" name="object 103"/>
            <p:cNvSpPr/>
            <p:nvPr/>
          </p:nvSpPr>
          <p:spPr>
            <a:xfrm>
              <a:off x="4817621" y="3007709"/>
              <a:ext cx="2087880" cy="4968875"/>
            </a:xfrm>
            <a:custGeom>
              <a:avLst/>
              <a:gdLst/>
              <a:ahLst/>
              <a:cxnLst/>
              <a:rect l="l" t="t" r="r" b="b"/>
              <a:pathLst>
                <a:path w="2087879" h="4968875">
                  <a:moveTo>
                    <a:pt x="0" y="4968818"/>
                  </a:moveTo>
                  <a:lnTo>
                    <a:pt x="2087645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833137" y="2843239"/>
              <a:ext cx="150921" cy="204445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817621" y="5374002"/>
              <a:ext cx="2062480" cy="2602865"/>
            </a:xfrm>
            <a:custGeom>
              <a:avLst/>
              <a:gdLst/>
              <a:ahLst/>
              <a:cxnLst/>
              <a:rect l="l" t="t" r="r" b="b"/>
              <a:pathLst>
                <a:path w="2062479" h="2602865">
                  <a:moveTo>
                    <a:pt x="0" y="2602525"/>
                  </a:moveTo>
                  <a:lnTo>
                    <a:pt x="2062343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816136" y="5231674"/>
              <a:ext cx="180096" cy="19636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5414154" y="6477480"/>
            <a:ext cx="129603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(phase</a:t>
            </a:r>
            <a:r>
              <a:rPr sz="2350" spc="-5" dirty="0">
                <a:latin typeface="Arial"/>
                <a:cs typeface="Arial"/>
              </a:rPr>
              <a:t>,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971432" y="4342483"/>
            <a:ext cx="249872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1),(phase,1)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317937" y="6881131"/>
            <a:ext cx="1981835" cy="95059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4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665480">
              <a:lnSpc>
                <a:spcPct val="100000"/>
              </a:lnSpc>
              <a:spcBef>
                <a:spcPts val="825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</a:t>
            </a:r>
            <a:endParaRPr sz="235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7593380" y="1811585"/>
            <a:ext cx="1814195" cy="15462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255904" algn="r">
              <a:lnSpc>
                <a:spcPct val="100000"/>
              </a:lnSpc>
              <a:spcBef>
                <a:spcPts val="370"/>
              </a:spcBef>
            </a:pPr>
            <a:r>
              <a:rPr sz="2350" spc="5" dirty="0">
                <a:latin typeface="Arial"/>
                <a:cs typeface="Arial"/>
              </a:rPr>
              <a:t>0-9,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a-l</a:t>
            </a:r>
            <a:endParaRPr sz="2350">
              <a:latin typeface="Arial"/>
              <a:cs typeface="Arial"/>
            </a:endParaRPr>
          </a:p>
          <a:p>
            <a:pPr marR="297180" algn="r">
              <a:lnSpc>
                <a:spcPct val="100000"/>
              </a:lnSpc>
              <a:spcBef>
                <a:spcPts val="275"/>
              </a:spcBef>
            </a:pPr>
            <a:r>
              <a:rPr sz="2350" spc="5" dirty="0">
                <a:latin typeface="Arial"/>
                <a:cs typeface="Arial"/>
              </a:rPr>
              <a:t>(a,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(is,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852647" y="4042048"/>
            <a:ext cx="1395730" cy="977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25450">
              <a:lnSpc>
                <a:spcPct val="132900"/>
              </a:lnSpc>
              <a:spcBef>
                <a:spcPts val="95"/>
              </a:spcBef>
            </a:pPr>
            <a:r>
              <a:rPr sz="2350" spc="5" dirty="0">
                <a:latin typeface="Arial"/>
                <a:cs typeface="Arial"/>
              </a:rPr>
              <a:t>m-q  (map,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626994" y="6517443"/>
            <a:ext cx="1746885" cy="1632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" marR="12700" indent="726440">
              <a:lnSpc>
                <a:spcPct val="121800"/>
              </a:lnSpc>
              <a:spcBef>
                <a:spcPts val="95"/>
              </a:spcBef>
            </a:pPr>
            <a:r>
              <a:rPr sz="2350" spc="5" dirty="0">
                <a:latin typeface="Arial"/>
                <a:cs typeface="Arial"/>
              </a:rPr>
              <a:t>r-z  (reduce,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7800" y="1479016"/>
            <a:ext cx="12547600" cy="8134984"/>
            <a:chOff x="177800" y="1479016"/>
            <a:chExt cx="12547600" cy="8134984"/>
          </a:xfrm>
        </p:grpSpPr>
        <p:sp>
          <p:nvSpPr>
            <p:cNvPr id="3" name="object 3"/>
            <p:cNvSpPr/>
            <p:nvPr/>
          </p:nvSpPr>
          <p:spPr>
            <a:xfrm>
              <a:off x="275050" y="5152898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50" y="3315957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50" y="1479016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8756" y="5269801"/>
              <a:ext cx="1720169" cy="17200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757" y="5269808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56" y="3432860"/>
              <a:ext cx="1720169" cy="17200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757" y="3432864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6235" y="1838058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6235" y="3666883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6235" y="5511939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94719" y="1597643"/>
              <a:ext cx="1803679" cy="73811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05015" y="2084730"/>
              <a:ext cx="3406940" cy="15697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30059" y="4449953"/>
              <a:ext cx="3457041" cy="161984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96235" y="7346924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05015" y="6852602"/>
              <a:ext cx="3406940" cy="161984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95661" y="1838058"/>
              <a:ext cx="2329738" cy="20874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95661" y="4234434"/>
              <a:ext cx="2329738" cy="20874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19373" y="3987944"/>
            <a:ext cx="1182370" cy="589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58419">
              <a:lnSpc>
                <a:spcPct val="100699"/>
              </a:lnSpc>
              <a:spcBef>
                <a:spcPts val="75"/>
              </a:spcBef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Map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50184" y="1587349"/>
            <a:ext cx="1737360" cy="1737360"/>
            <a:chOff x="450184" y="1587349"/>
            <a:chExt cx="1737360" cy="1737360"/>
          </a:xfrm>
        </p:grpSpPr>
        <p:sp>
          <p:nvSpPr>
            <p:cNvPr id="22" name="object 22"/>
            <p:cNvSpPr/>
            <p:nvPr/>
          </p:nvSpPr>
          <p:spPr>
            <a:xfrm>
              <a:off x="458756" y="1595920"/>
              <a:ext cx="1720169" cy="172004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757" y="1595921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08861" y="2151003"/>
            <a:ext cx="1403985" cy="589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1120" marR="5080" indent="-59055">
              <a:lnSpc>
                <a:spcPct val="100699"/>
              </a:lnSpc>
              <a:spcBef>
                <a:spcPts val="75"/>
              </a:spcBef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uses  </a:t>
            </a:r>
            <a:r>
              <a:rPr sz="1850" spc="-10" dirty="0">
                <a:latin typeface="Arial"/>
                <a:cs typeface="Arial"/>
              </a:rPr>
              <a:t>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2057" y="656395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671368" y="1946387"/>
            <a:ext cx="2155190" cy="1019175"/>
            <a:chOff x="2671368" y="1946387"/>
            <a:chExt cx="2155190" cy="1019175"/>
          </a:xfrm>
        </p:grpSpPr>
        <p:sp>
          <p:nvSpPr>
            <p:cNvPr id="27" name="object 27"/>
            <p:cNvSpPr/>
            <p:nvPr/>
          </p:nvSpPr>
          <p:spPr>
            <a:xfrm>
              <a:off x="2679941" y="1954962"/>
              <a:ext cx="2137689" cy="100196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9941" y="1954960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30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961168" y="2251200"/>
            <a:ext cx="15589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(doc1,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671368" y="3775215"/>
            <a:ext cx="2155190" cy="1019175"/>
            <a:chOff x="2671368" y="3775215"/>
            <a:chExt cx="2155190" cy="1019175"/>
          </a:xfrm>
        </p:grpSpPr>
        <p:sp>
          <p:nvSpPr>
            <p:cNvPr id="31" name="object 31"/>
            <p:cNvSpPr/>
            <p:nvPr/>
          </p:nvSpPr>
          <p:spPr>
            <a:xfrm>
              <a:off x="2679941" y="3783787"/>
              <a:ext cx="2137689" cy="100196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9941" y="3783787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961168" y="4080026"/>
            <a:ext cx="15589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(doc2,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169492" y="1710092"/>
            <a:ext cx="7942580" cy="7023100"/>
            <a:chOff x="2169492" y="1710092"/>
            <a:chExt cx="7942580" cy="7023100"/>
          </a:xfrm>
        </p:grpSpPr>
        <p:sp>
          <p:nvSpPr>
            <p:cNvPr id="35" name="object 35"/>
            <p:cNvSpPr/>
            <p:nvPr/>
          </p:nvSpPr>
          <p:spPr>
            <a:xfrm>
              <a:off x="2679941" y="5628843"/>
              <a:ext cx="2137689" cy="100196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79941" y="5628846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87272" y="2455944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47803" y="2379126"/>
              <a:ext cx="193725" cy="1536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87272" y="4286057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9" y="826"/>
                  </a:moveTo>
                  <a:lnTo>
                    <a:pt x="293929" y="826"/>
                  </a:lnTo>
                </a:path>
              </a:pathLst>
            </a:custGeom>
            <a:ln w="35052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47452" y="4209239"/>
              <a:ext cx="194076" cy="15363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87272" y="6129831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47803" y="6053013"/>
              <a:ext cx="193725" cy="1536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78425" y="1714537"/>
              <a:ext cx="1436268" cy="701376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78421" y="1714537"/>
              <a:ext cx="1436370" cy="7014209"/>
            </a:xfrm>
            <a:custGeom>
              <a:avLst/>
              <a:gdLst/>
              <a:ahLst/>
              <a:cxnLst/>
              <a:rect l="l" t="t" r="r" b="b"/>
              <a:pathLst>
                <a:path w="1436370" h="7014209">
                  <a:moveTo>
                    <a:pt x="0" y="0"/>
                  </a:moveTo>
                  <a:lnTo>
                    <a:pt x="1436253" y="0"/>
                  </a:lnTo>
                  <a:lnTo>
                    <a:pt x="1436253" y="7013783"/>
                  </a:lnTo>
                  <a:lnTo>
                    <a:pt x="0" y="7013783"/>
                  </a:lnTo>
                  <a:lnTo>
                    <a:pt x="0" y="0"/>
                  </a:lnTo>
                  <a:close/>
                </a:path>
              </a:pathLst>
            </a:custGeom>
            <a:ln w="835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88721" y="2201621"/>
              <a:ext cx="3039516" cy="119016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988702" y="2201628"/>
              <a:ext cx="3039745" cy="1190625"/>
            </a:xfrm>
            <a:custGeom>
              <a:avLst/>
              <a:gdLst/>
              <a:ahLst/>
              <a:cxnLst/>
              <a:rect l="l" t="t" r="r" b="b"/>
              <a:pathLst>
                <a:path w="3039745" h="1190625">
                  <a:moveTo>
                    <a:pt x="455927" y="0"/>
                  </a:moveTo>
                  <a:lnTo>
                    <a:pt x="2583586" y="0"/>
                  </a:lnTo>
                  <a:lnTo>
                    <a:pt x="2625067" y="2433"/>
                  </a:lnTo>
                  <a:lnTo>
                    <a:pt x="2665507" y="9592"/>
                  </a:lnTo>
                  <a:lnTo>
                    <a:pt x="2704747" y="21268"/>
                  </a:lnTo>
                  <a:lnTo>
                    <a:pt x="2742624" y="37248"/>
                  </a:lnTo>
                  <a:lnTo>
                    <a:pt x="2778978" y="57323"/>
                  </a:lnTo>
                  <a:lnTo>
                    <a:pt x="2813647" y="81282"/>
                  </a:lnTo>
                  <a:lnTo>
                    <a:pt x="2846469" y="108914"/>
                  </a:lnTo>
                  <a:lnTo>
                    <a:pt x="2877284" y="140009"/>
                  </a:lnTo>
                  <a:lnTo>
                    <a:pt x="2905929" y="174357"/>
                  </a:lnTo>
                  <a:lnTo>
                    <a:pt x="2932245" y="211746"/>
                  </a:lnTo>
                  <a:lnTo>
                    <a:pt x="2956068" y="251966"/>
                  </a:lnTo>
                  <a:lnTo>
                    <a:pt x="2977239" y="294806"/>
                  </a:lnTo>
                  <a:lnTo>
                    <a:pt x="2995595" y="340056"/>
                  </a:lnTo>
                  <a:lnTo>
                    <a:pt x="3010975" y="387506"/>
                  </a:lnTo>
                  <a:lnTo>
                    <a:pt x="3023219" y="436944"/>
                  </a:lnTo>
                  <a:lnTo>
                    <a:pt x="3032164" y="488161"/>
                  </a:lnTo>
                  <a:lnTo>
                    <a:pt x="3037649" y="540945"/>
                  </a:lnTo>
                  <a:lnTo>
                    <a:pt x="3039514" y="595086"/>
                  </a:lnTo>
                  <a:lnTo>
                    <a:pt x="3037649" y="649224"/>
                  </a:lnTo>
                  <a:lnTo>
                    <a:pt x="3032164" y="702006"/>
                  </a:lnTo>
                  <a:lnTo>
                    <a:pt x="3023219" y="753221"/>
                  </a:lnTo>
                  <a:lnTo>
                    <a:pt x="3010975" y="802659"/>
                  </a:lnTo>
                  <a:lnTo>
                    <a:pt x="2995595" y="850108"/>
                  </a:lnTo>
                  <a:lnTo>
                    <a:pt x="2977239" y="895358"/>
                  </a:lnTo>
                  <a:lnTo>
                    <a:pt x="2956068" y="938198"/>
                  </a:lnTo>
                  <a:lnTo>
                    <a:pt x="2932245" y="978419"/>
                  </a:lnTo>
                  <a:lnTo>
                    <a:pt x="2905929" y="1015808"/>
                  </a:lnTo>
                  <a:lnTo>
                    <a:pt x="2877284" y="1050156"/>
                  </a:lnTo>
                  <a:lnTo>
                    <a:pt x="2846469" y="1081252"/>
                  </a:lnTo>
                  <a:lnTo>
                    <a:pt x="2813647" y="1108885"/>
                  </a:lnTo>
                  <a:lnTo>
                    <a:pt x="2778978" y="1132845"/>
                  </a:lnTo>
                  <a:lnTo>
                    <a:pt x="2742624" y="1152921"/>
                  </a:lnTo>
                  <a:lnTo>
                    <a:pt x="2704747" y="1168902"/>
                  </a:lnTo>
                  <a:lnTo>
                    <a:pt x="2665507" y="1180578"/>
                  </a:lnTo>
                  <a:lnTo>
                    <a:pt x="2625067" y="1187738"/>
                  </a:lnTo>
                  <a:lnTo>
                    <a:pt x="2583586" y="1190172"/>
                  </a:lnTo>
                  <a:lnTo>
                    <a:pt x="455927" y="1190172"/>
                  </a:lnTo>
                  <a:lnTo>
                    <a:pt x="414446" y="1187738"/>
                  </a:lnTo>
                  <a:lnTo>
                    <a:pt x="374006" y="1180578"/>
                  </a:lnTo>
                  <a:lnTo>
                    <a:pt x="334766" y="1168902"/>
                  </a:lnTo>
                  <a:lnTo>
                    <a:pt x="296889" y="1152921"/>
                  </a:lnTo>
                  <a:lnTo>
                    <a:pt x="260535" y="1132845"/>
                  </a:lnTo>
                  <a:lnTo>
                    <a:pt x="225866" y="1108885"/>
                  </a:lnTo>
                  <a:lnTo>
                    <a:pt x="193044" y="1081252"/>
                  </a:lnTo>
                  <a:lnTo>
                    <a:pt x="162229" y="1050156"/>
                  </a:lnTo>
                  <a:lnTo>
                    <a:pt x="133584" y="1015808"/>
                  </a:lnTo>
                  <a:lnTo>
                    <a:pt x="107268" y="978419"/>
                  </a:lnTo>
                  <a:lnTo>
                    <a:pt x="83445" y="938198"/>
                  </a:lnTo>
                  <a:lnTo>
                    <a:pt x="62274" y="895358"/>
                  </a:lnTo>
                  <a:lnTo>
                    <a:pt x="43918" y="850108"/>
                  </a:lnTo>
                  <a:lnTo>
                    <a:pt x="28538" y="802659"/>
                  </a:lnTo>
                  <a:lnTo>
                    <a:pt x="16294" y="753221"/>
                  </a:lnTo>
                  <a:lnTo>
                    <a:pt x="7349" y="702006"/>
                  </a:lnTo>
                  <a:lnTo>
                    <a:pt x="1864" y="649224"/>
                  </a:lnTo>
                  <a:lnTo>
                    <a:pt x="0" y="595086"/>
                  </a:lnTo>
                  <a:lnTo>
                    <a:pt x="1864" y="540945"/>
                  </a:lnTo>
                  <a:lnTo>
                    <a:pt x="7349" y="488161"/>
                  </a:lnTo>
                  <a:lnTo>
                    <a:pt x="16294" y="436944"/>
                  </a:lnTo>
                  <a:lnTo>
                    <a:pt x="28538" y="387506"/>
                  </a:lnTo>
                  <a:lnTo>
                    <a:pt x="43918" y="340056"/>
                  </a:lnTo>
                  <a:lnTo>
                    <a:pt x="62274" y="294806"/>
                  </a:lnTo>
                  <a:lnTo>
                    <a:pt x="83445" y="251966"/>
                  </a:lnTo>
                  <a:lnTo>
                    <a:pt x="107268" y="211746"/>
                  </a:lnTo>
                  <a:lnTo>
                    <a:pt x="133584" y="174357"/>
                  </a:lnTo>
                  <a:lnTo>
                    <a:pt x="162229" y="140009"/>
                  </a:lnTo>
                  <a:lnTo>
                    <a:pt x="193044" y="108914"/>
                  </a:lnTo>
                  <a:lnTo>
                    <a:pt x="225866" y="81282"/>
                  </a:lnTo>
                  <a:lnTo>
                    <a:pt x="260535" y="57323"/>
                  </a:lnTo>
                  <a:lnTo>
                    <a:pt x="296889" y="37248"/>
                  </a:lnTo>
                  <a:lnTo>
                    <a:pt x="334766" y="21268"/>
                  </a:lnTo>
                  <a:lnTo>
                    <a:pt x="374006" y="9592"/>
                  </a:lnTo>
                  <a:lnTo>
                    <a:pt x="414446" y="2433"/>
                  </a:lnTo>
                  <a:lnTo>
                    <a:pt x="455927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13765" y="4566856"/>
              <a:ext cx="3089630" cy="12524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13753" y="4566859"/>
              <a:ext cx="3089910" cy="1252855"/>
            </a:xfrm>
            <a:custGeom>
              <a:avLst/>
              <a:gdLst/>
              <a:ahLst/>
              <a:cxnLst/>
              <a:rect l="l" t="t" r="r" b="b"/>
              <a:pathLst>
                <a:path w="3089909" h="1252854">
                  <a:moveTo>
                    <a:pt x="463442" y="0"/>
                  </a:moveTo>
                  <a:lnTo>
                    <a:pt x="2626173" y="0"/>
                  </a:lnTo>
                  <a:lnTo>
                    <a:pt x="2666142" y="2300"/>
                  </a:lnTo>
                  <a:lnTo>
                    <a:pt x="2705170" y="9074"/>
                  </a:lnTo>
                  <a:lnTo>
                    <a:pt x="2743119" y="20135"/>
                  </a:lnTo>
                  <a:lnTo>
                    <a:pt x="2779847" y="35293"/>
                  </a:lnTo>
                  <a:lnTo>
                    <a:pt x="2815217" y="54360"/>
                  </a:lnTo>
                  <a:lnTo>
                    <a:pt x="2849089" y="77148"/>
                  </a:lnTo>
                  <a:lnTo>
                    <a:pt x="2881323" y="103468"/>
                  </a:lnTo>
                  <a:lnTo>
                    <a:pt x="2911779" y="133132"/>
                  </a:lnTo>
                  <a:lnTo>
                    <a:pt x="2940319" y="165951"/>
                  </a:lnTo>
                  <a:lnTo>
                    <a:pt x="2966803" y="201737"/>
                  </a:lnTo>
                  <a:lnTo>
                    <a:pt x="2991091" y="240302"/>
                  </a:lnTo>
                  <a:lnTo>
                    <a:pt x="3013044" y="281457"/>
                  </a:lnTo>
                  <a:lnTo>
                    <a:pt x="3032522" y="325013"/>
                  </a:lnTo>
                  <a:lnTo>
                    <a:pt x="3049386" y="370782"/>
                  </a:lnTo>
                  <a:lnTo>
                    <a:pt x="3063497" y="418576"/>
                  </a:lnTo>
                  <a:lnTo>
                    <a:pt x="3074714" y="468206"/>
                  </a:lnTo>
                  <a:lnTo>
                    <a:pt x="3082900" y="519484"/>
                  </a:lnTo>
                  <a:lnTo>
                    <a:pt x="3087913" y="572222"/>
                  </a:lnTo>
                  <a:lnTo>
                    <a:pt x="3089615" y="626230"/>
                  </a:lnTo>
                  <a:lnTo>
                    <a:pt x="3087913" y="680238"/>
                  </a:lnTo>
                  <a:lnTo>
                    <a:pt x="3082900" y="732976"/>
                  </a:lnTo>
                  <a:lnTo>
                    <a:pt x="3074714" y="784254"/>
                  </a:lnTo>
                  <a:lnTo>
                    <a:pt x="3063497" y="833884"/>
                  </a:lnTo>
                  <a:lnTo>
                    <a:pt x="3049386" y="881678"/>
                  </a:lnTo>
                  <a:lnTo>
                    <a:pt x="3032522" y="927448"/>
                  </a:lnTo>
                  <a:lnTo>
                    <a:pt x="3013044" y="971004"/>
                  </a:lnTo>
                  <a:lnTo>
                    <a:pt x="2991091" y="1012158"/>
                  </a:lnTo>
                  <a:lnTo>
                    <a:pt x="2966803" y="1050723"/>
                  </a:lnTo>
                  <a:lnTo>
                    <a:pt x="2940319" y="1086509"/>
                  </a:lnTo>
                  <a:lnTo>
                    <a:pt x="2911779" y="1119328"/>
                  </a:lnTo>
                  <a:lnTo>
                    <a:pt x="2881323" y="1148992"/>
                  </a:lnTo>
                  <a:lnTo>
                    <a:pt x="2849089" y="1175312"/>
                  </a:lnTo>
                  <a:lnTo>
                    <a:pt x="2815217" y="1198100"/>
                  </a:lnTo>
                  <a:lnTo>
                    <a:pt x="2779847" y="1217168"/>
                  </a:lnTo>
                  <a:lnTo>
                    <a:pt x="2743119" y="1232326"/>
                  </a:lnTo>
                  <a:lnTo>
                    <a:pt x="2705170" y="1243386"/>
                  </a:lnTo>
                  <a:lnTo>
                    <a:pt x="2666142" y="1250161"/>
                  </a:lnTo>
                  <a:lnTo>
                    <a:pt x="2626173" y="1252461"/>
                  </a:lnTo>
                  <a:lnTo>
                    <a:pt x="463442" y="1252461"/>
                  </a:lnTo>
                  <a:lnTo>
                    <a:pt x="423473" y="1250161"/>
                  </a:lnTo>
                  <a:lnTo>
                    <a:pt x="384445" y="1243386"/>
                  </a:lnTo>
                  <a:lnTo>
                    <a:pt x="346496" y="1232326"/>
                  </a:lnTo>
                  <a:lnTo>
                    <a:pt x="309767" y="1217168"/>
                  </a:lnTo>
                  <a:lnTo>
                    <a:pt x="274397" y="1198100"/>
                  </a:lnTo>
                  <a:lnTo>
                    <a:pt x="240526" y="1175312"/>
                  </a:lnTo>
                  <a:lnTo>
                    <a:pt x="208292" y="1148992"/>
                  </a:lnTo>
                  <a:lnTo>
                    <a:pt x="177835" y="1119328"/>
                  </a:lnTo>
                  <a:lnTo>
                    <a:pt x="149296" y="1086509"/>
                  </a:lnTo>
                  <a:lnTo>
                    <a:pt x="122812" y="1050723"/>
                  </a:lnTo>
                  <a:lnTo>
                    <a:pt x="98524" y="1012158"/>
                  </a:lnTo>
                  <a:lnTo>
                    <a:pt x="76571" y="971004"/>
                  </a:lnTo>
                  <a:lnTo>
                    <a:pt x="57093" y="927448"/>
                  </a:lnTo>
                  <a:lnTo>
                    <a:pt x="40229" y="881678"/>
                  </a:lnTo>
                  <a:lnTo>
                    <a:pt x="26118" y="833884"/>
                  </a:lnTo>
                  <a:lnTo>
                    <a:pt x="14900" y="784254"/>
                  </a:lnTo>
                  <a:lnTo>
                    <a:pt x="6715" y="732976"/>
                  </a:lnTo>
                  <a:lnTo>
                    <a:pt x="1702" y="680238"/>
                  </a:lnTo>
                  <a:lnTo>
                    <a:pt x="0" y="626230"/>
                  </a:lnTo>
                  <a:lnTo>
                    <a:pt x="1702" y="572222"/>
                  </a:lnTo>
                  <a:lnTo>
                    <a:pt x="6715" y="519484"/>
                  </a:lnTo>
                  <a:lnTo>
                    <a:pt x="14900" y="468206"/>
                  </a:lnTo>
                  <a:lnTo>
                    <a:pt x="26118" y="418576"/>
                  </a:lnTo>
                  <a:lnTo>
                    <a:pt x="40229" y="370782"/>
                  </a:lnTo>
                  <a:lnTo>
                    <a:pt x="57093" y="325013"/>
                  </a:lnTo>
                  <a:lnTo>
                    <a:pt x="76571" y="281457"/>
                  </a:lnTo>
                  <a:lnTo>
                    <a:pt x="98524" y="240302"/>
                  </a:lnTo>
                  <a:lnTo>
                    <a:pt x="122812" y="201737"/>
                  </a:lnTo>
                  <a:lnTo>
                    <a:pt x="149296" y="165951"/>
                  </a:lnTo>
                  <a:lnTo>
                    <a:pt x="177835" y="133132"/>
                  </a:lnTo>
                  <a:lnTo>
                    <a:pt x="208292" y="103468"/>
                  </a:lnTo>
                  <a:lnTo>
                    <a:pt x="240526" y="77148"/>
                  </a:lnTo>
                  <a:lnTo>
                    <a:pt x="274397" y="54360"/>
                  </a:lnTo>
                  <a:lnTo>
                    <a:pt x="309767" y="35293"/>
                  </a:lnTo>
                  <a:lnTo>
                    <a:pt x="346496" y="20135"/>
                  </a:lnTo>
                  <a:lnTo>
                    <a:pt x="384445" y="9074"/>
                  </a:lnTo>
                  <a:lnTo>
                    <a:pt x="423473" y="2300"/>
                  </a:lnTo>
                  <a:lnTo>
                    <a:pt x="46344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948031" y="656395"/>
            <a:ext cx="158496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5366753" y="656404"/>
            <a:ext cx="1273810" cy="9912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00660">
              <a:lnSpc>
                <a:spcPct val="100899"/>
              </a:lnSpc>
              <a:spcBef>
                <a:spcPts val="70"/>
              </a:spcBef>
            </a:pP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Sort,  Shu</a:t>
            </a: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fle</a:t>
            </a:r>
            <a:endParaRPr sz="3150">
              <a:latin typeface="Arial"/>
              <a:cs typeface="Arial"/>
            </a:endParaRPr>
          </a:p>
        </p:txBody>
      </p:sp>
      <p:sp>
        <p:nvSpPr>
          <p:cNvPr id="105" name="object 105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1" name="object 51"/>
          <p:cNvSpPr txBox="1"/>
          <p:nvPr/>
        </p:nvSpPr>
        <p:spPr>
          <a:xfrm>
            <a:off x="7852647" y="4620953"/>
            <a:ext cx="139573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393071" y="4988342"/>
            <a:ext cx="2314575" cy="7537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(phase,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29734" y="656395"/>
            <a:ext cx="174117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Reducers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0570764" y="4342763"/>
            <a:ext cx="1988185" cy="1737360"/>
            <a:chOff x="10570764" y="4342763"/>
            <a:chExt cx="1988185" cy="1737360"/>
          </a:xfrm>
        </p:grpSpPr>
        <p:sp>
          <p:nvSpPr>
            <p:cNvPr id="55" name="object 55"/>
            <p:cNvSpPr/>
            <p:nvPr/>
          </p:nvSpPr>
          <p:spPr>
            <a:xfrm>
              <a:off x="10579367" y="4351325"/>
              <a:ext cx="1970671" cy="172004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579337" y="4351336"/>
              <a:ext cx="1971039" cy="1720214"/>
            </a:xfrm>
            <a:custGeom>
              <a:avLst/>
              <a:gdLst/>
              <a:ahLst/>
              <a:cxnLst/>
              <a:rect l="l" t="t" r="r" b="b"/>
              <a:pathLst>
                <a:path w="1971040" h="1720214">
                  <a:moveTo>
                    <a:pt x="0" y="0"/>
                  </a:moveTo>
                  <a:lnTo>
                    <a:pt x="1970673" y="0"/>
                  </a:lnTo>
                  <a:lnTo>
                    <a:pt x="1970673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0641818" y="4639216"/>
            <a:ext cx="1780539" cy="1121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10" dirty="0">
                <a:latin typeface="Arial"/>
                <a:cs typeface="Arial"/>
              </a:rPr>
              <a:t>map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mapreduce</a:t>
            </a:r>
            <a:r>
              <a:rPr sz="2350" spc="-4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phase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0570764" y="1946387"/>
            <a:ext cx="1988185" cy="1737360"/>
            <a:chOff x="10570764" y="1946387"/>
            <a:chExt cx="1988185" cy="1737360"/>
          </a:xfrm>
        </p:grpSpPr>
        <p:sp>
          <p:nvSpPr>
            <p:cNvPr id="59" name="object 59"/>
            <p:cNvSpPr/>
            <p:nvPr/>
          </p:nvSpPr>
          <p:spPr>
            <a:xfrm>
              <a:off x="10579367" y="1954962"/>
              <a:ext cx="1970671" cy="172003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579337" y="1954960"/>
              <a:ext cx="1971039" cy="1720214"/>
            </a:xfrm>
            <a:custGeom>
              <a:avLst/>
              <a:gdLst/>
              <a:ahLst/>
              <a:cxnLst/>
              <a:rect l="l" t="t" r="r" b="b"/>
              <a:pathLst>
                <a:path w="1971040" h="1720214">
                  <a:moveTo>
                    <a:pt x="0" y="0"/>
                  </a:moveTo>
                  <a:lnTo>
                    <a:pt x="1970673" y="0"/>
                  </a:lnTo>
                  <a:lnTo>
                    <a:pt x="1970673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0641818" y="2242840"/>
            <a:ext cx="1279525" cy="1121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a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hadoop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is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42039" y="656395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Output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671368" y="2439117"/>
            <a:ext cx="7861300" cy="6035675"/>
            <a:chOff x="2671368" y="2439117"/>
            <a:chExt cx="7861300" cy="6035675"/>
          </a:xfrm>
        </p:grpSpPr>
        <p:sp>
          <p:nvSpPr>
            <p:cNvPr id="64" name="object 64"/>
            <p:cNvSpPr/>
            <p:nvPr/>
          </p:nvSpPr>
          <p:spPr>
            <a:xfrm>
              <a:off x="4817621" y="2455944"/>
              <a:ext cx="1958339" cy="307975"/>
            </a:xfrm>
            <a:custGeom>
              <a:avLst/>
              <a:gdLst/>
              <a:ahLst/>
              <a:cxnLst/>
              <a:rect l="l" t="t" r="r" b="b"/>
              <a:pathLst>
                <a:path w="1958340" h="307975">
                  <a:moveTo>
                    <a:pt x="0" y="0"/>
                  </a:moveTo>
                  <a:lnTo>
                    <a:pt x="1958248" y="30737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49850" y="2687215"/>
              <a:ext cx="201107" cy="15218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17621" y="2455944"/>
              <a:ext cx="2061845" cy="2569210"/>
            </a:xfrm>
            <a:custGeom>
              <a:avLst/>
              <a:gdLst/>
              <a:ahLst/>
              <a:cxnLst/>
              <a:rect l="l" t="t" r="r" b="b"/>
              <a:pathLst>
                <a:path w="2061845" h="2569210">
                  <a:moveTo>
                    <a:pt x="0" y="0"/>
                  </a:moveTo>
                  <a:lnTo>
                    <a:pt x="2061308" y="2569115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815333" y="4970736"/>
              <a:ext cx="180632" cy="19606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17621" y="2918503"/>
              <a:ext cx="1993900" cy="1366520"/>
            </a:xfrm>
            <a:custGeom>
              <a:avLst/>
              <a:gdLst/>
              <a:ahLst/>
              <a:cxnLst/>
              <a:rect l="l" t="t" r="r" b="b"/>
              <a:pathLst>
                <a:path w="1993900" h="1366520">
                  <a:moveTo>
                    <a:pt x="0" y="1366268"/>
                  </a:moveTo>
                  <a:lnTo>
                    <a:pt x="1993386" y="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60305" y="2811175"/>
              <a:ext cx="199637" cy="17362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817621" y="4284772"/>
              <a:ext cx="1997075" cy="826135"/>
            </a:xfrm>
            <a:custGeom>
              <a:avLst/>
              <a:gdLst/>
              <a:ahLst/>
              <a:cxnLst/>
              <a:rect l="l" t="t" r="r" b="b"/>
              <a:pathLst>
                <a:path w="1997075" h="826135">
                  <a:moveTo>
                    <a:pt x="0" y="0"/>
                  </a:moveTo>
                  <a:lnTo>
                    <a:pt x="1997044" y="825973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774985" y="5038502"/>
              <a:ext cx="204547" cy="15022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679941" y="7463828"/>
              <a:ext cx="2137689" cy="100195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79941" y="7463835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988721" y="6969505"/>
              <a:ext cx="3039516" cy="123988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988702" y="6969514"/>
              <a:ext cx="3039745" cy="1240155"/>
            </a:xfrm>
            <a:custGeom>
              <a:avLst/>
              <a:gdLst/>
              <a:ahLst/>
              <a:cxnLst/>
              <a:rect l="l" t="t" r="r" b="b"/>
              <a:pathLst>
                <a:path w="3039745" h="1240154">
                  <a:moveTo>
                    <a:pt x="455927" y="0"/>
                  </a:moveTo>
                  <a:lnTo>
                    <a:pt x="2583586" y="0"/>
                  </a:lnTo>
                  <a:lnTo>
                    <a:pt x="2625067" y="2535"/>
                  </a:lnTo>
                  <a:lnTo>
                    <a:pt x="2665507" y="9993"/>
                  </a:lnTo>
                  <a:lnTo>
                    <a:pt x="2704747" y="22156"/>
                  </a:lnTo>
                  <a:lnTo>
                    <a:pt x="2742624" y="38805"/>
                  </a:lnTo>
                  <a:lnTo>
                    <a:pt x="2778978" y="59718"/>
                  </a:lnTo>
                  <a:lnTo>
                    <a:pt x="2813647" y="84678"/>
                  </a:lnTo>
                  <a:lnTo>
                    <a:pt x="2846469" y="113465"/>
                  </a:lnTo>
                  <a:lnTo>
                    <a:pt x="2877284" y="145859"/>
                  </a:lnTo>
                  <a:lnTo>
                    <a:pt x="2905929" y="181642"/>
                  </a:lnTo>
                  <a:lnTo>
                    <a:pt x="2932245" y="220593"/>
                  </a:lnTo>
                  <a:lnTo>
                    <a:pt x="2956068" y="262494"/>
                  </a:lnTo>
                  <a:lnTo>
                    <a:pt x="2977239" y="307124"/>
                  </a:lnTo>
                  <a:lnTo>
                    <a:pt x="2995595" y="354265"/>
                  </a:lnTo>
                  <a:lnTo>
                    <a:pt x="3010975" y="403697"/>
                  </a:lnTo>
                  <a:lnTo>
                    <a:pt x="3023219" y="455202"/>
                  </a:lnTo>
                  <a:lnTo>
                    <a:pt x="3032164" y="508558"/>
                  </a:lnTo>
                  <a:lnTo>
                    <a:pt x="3037649" y="563548"/>
                  </a:lnTo>
                  <a:lnTo>
                    <a:pt x="3039514" y="619951"/>
                  </a:lnTo>
                  <a:lnTo>
                    <a:pt x="3037649" y="676352"/>
                  </a:lnTo>
                  <a:lnTo>
                    <a:pt x="3032164" y="731339"/>
                  </a:lnTo>
                  <a:lnTo>
                    <a:pt x="3023219" y="784694"/>
                  </a:lnTo>
                  <a:lnTo>
                    <a:pt x="3010975" y="836196"/>
                  </a:lnTo>
                  <a:lnTo>
                    <a:pt x="2995595" y="885627"/>
                  </a:lnTo>
                  <a:lnTo>
                    <a:pt x="2977239" y="932766"/>
                  </a:lnTo>
                  <a:lnTo>
                    <a:pt x="2956068" y="977396"/>
                  </a:lnTo>
                  <a:lnTo>
                    <a:pt x="2932245" y="1019295"/>
                  </a:lnTo>
                  <a:lnTo>
                    <a:pt x="2905929" y="1058246"/>
                  </a:lnTo>
                  <a:lnTo>
                    <a:pt x="2877284" y="1094028"/>
                  </a:lnTo>
                  <a:lnTo>
                    <a:pt x="2846469" y="1126421"/>
                  </a:lnTo>
                  <a:lnTo>
                    <a:pt x="2813647" y="1155208"/>
                  </a:lnTo>
                  <a:lnTo>
                    <a:pt x="2778978" y="1180168"/>
                  </a:lnTo>
                  <a:lnTo>
                    <a:pt x="2742624" y="1201081"/>
                  </a:lnTo>
                  <a:lnTo>
                    <a:pt x="2704747" y="1217729"/>
                  </a:lnTo>
                  <a:lnTo>
                    <a:pt x="2665507" y="1229892"/>
                  </a:lnTo>
                  <a:lnTo>
                    <a:pt x="2625067" y="1237351"/>
                  </a:lnTo>
                  <a:lnTo>
                    <a:pt x="2583586" y="1239886"/>
                  </a:lnTo>
                  <a:lnTo>
                    <a:pt x="455927" y="1239886"/>
                  </a:lnTo>
                  <a:lnTo>
                    <a:pt x="414446" y="1237351"/>
                  </a:lnTo>
                  <a:lnTo>
                    <a:pt x="374006" y="1229892"/>
                  </a:lnTo>
                  <a:lnTo>
                    <a:pt x="334766" y="1217729"/>
                  </a:lnTo>
                  <a:lnTo>
                    <a:pt x="296889" y="1201081"/>
                  </a:lnTo>
                  <a:lnTo>
                    <a:pt x="260535" y="1180168"/>
                  </a:lnTo>
                  <a:lnTo>
                    <a:pt x="225866" y="1155208"/>
                  </a:lnTo>
                  <a:lnTo>
                    <a:pt x="193044" y="1126421"/>
                  </a:lnTo>
                  <a:lnTo>
                    <a:pt x="162229" y="1094028"/>
                  </a:lnTo>
                  <a:lnTo>
                    <a:pt x="133584" y="1058246"/>
                  </a:lnTo>
                  <a:lnTo>
                    <a:pt x="107268" y="1019295"/>
                  </a:lnTo>
                  <a:lnTo>
                    <a:pt x="83445" y="977396"/>
                  </a:lnTo>
                  <a:lnTo>
                    <a:pt x="62274" y="932766"/>
                  </a:lnTo>
                  <a:lnTo>
                    <a:pt x="43918" y="885627"/>
                  </a:lnTo>
                  <a:lnTo>
                    <a:pt x="28538" y="836196"/>
                  </a:lnTo>
                  <a:lnTo>
                    <a:pt x="16294" y="784694"/>
                  </a:lnTo>
                  <a:lnTo>
                    <a:pt x="7349" y="731339"/>
                  </a:lnTo>
                  <a:lnTo>
                    <a:pt x="1864" y="676352"/>
                  </a:lnTo>
                  <a:lnTo>
                    <a:pt x="0" y="619951"/>
                  </a:lnTo>
                  <a:lnTo>
                    <a:pt x="1864" y="563548"/>
                  </a:lnTo>
                  <a:lnTo>
                    <a:pt x="7349" y="508558"/>
                  </a:lnTo>
                  <a:lnTo>
                    <a:pt x="16294" y="455202"/>
                  </a:lnTo>
                  <a:lnTo>
                    <a:pt x="28538" y="403697"/>
                  </a:lnTo>
                  <a:lnTo>
                    <a:pt x="43918" y="354265"/>
                  </a:lnTo>
                  <a:lnTo>
                    <a:pt x="62274" y="307124"/>
                  </a:lnTo>
                  <a:lnTo>
                    <a:pt x="83445" y="262494"/>
                  </a:lnTo>
                  <a:lnTo>
                    <a:pt x="107268" y="220593"/>
                  </a:lnTo>
                  <a:lnTo>
                    <a:pt x="133584" y="181642"/>
                  </a:lnTo>
                  <a:lnTo>
                    <a:pt x="162229" y="145859"/>
                  </a:lnTo>
                  <a:lnTo>
                    <a:pt x="193044" y="113465"/>
                  </a:lnTo>
                  <a:lnTo>
                    <a:pt x="225866" y="84678"/>
                  </a:lnTo>
                  <a:lnTo>
                    <a:pt x="260535" y="59718"/>
                  </a:lnTo>
                  <a:lnTo>
                    <a:pt x="296889" y="38805"/>
                  </a:lnTo>
                  <a:lnTo>
                    <a:pt x="334766" y="22156"/>
                  </a:lnTo>
                  <a:lnTo>
                    <a:pt x="374006" y="9993"/>
                  </a:lnTo>
                  <a:lnTo>
                    <a:pt x="414446" y="2535"/>
                  </a:lnTo>
                  <a:lnTo>
                    <a:pt x="455927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028216" y="2796714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4">
                  <a:moveTo>
                    <a:pt x="-16699" y="1945"/>
                  </a:moveTo>
                  <a:lnTo>
                    <a:pt x="344048" y="1945"/>
                  </a:lnTo>
                </a:path>
              </a:pathLst>
            </a:custGeom>
            <a:ln w="3728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338147" y="2723787"/>
              <a:ext cx="194427" cy="15363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103369" y="5193090"/>
              <a:ext cx="252729" cy="3175"/>
            </a:xfrm>
            <a:custGeom>
              <a:avLst/>
              <a:gdLst/>
              <a:ahLst/>
              <a:cxnLst/>
              <a:rect l="l" t="t" r="r" b="b"/>
              <a:pathLst>
                <a:path w="252729" h="3175">
                  <a:moveTo>
                    <a:pt x="-16699" y="1578"/>
                  </a:moveTo>
                  <a:lnTo>
                    <a:pt x="268895" y="1578"/>
                  </a:lnTo>
                </a:path>
              </a:pathLst>
            </a:custGeom>
            <a:ln w="3655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338114" y="5119428"/>
              <a:ext cx="194460" cy="15361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817621" y="2455944"/>
              <a:ext cx="2087245" cy="4935220"/>
            </a:xfrm>
            <a:custGeom>
              <a:avLst/>
              <a:gdLst/>
              <a:ahLst/>
              <a:cxnLst/>
              <a:rect l="l" t="t" r="r" b="b"/>
              <a:pathLst>
                <a:path w="2087245" h="4935220">
                  <a:moveTo>
                    <a:pt x="0" y="0"/>
                  </a:moveTo>
                  <a:lnTo>
                    <a:pt x="2087160" y="4935098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832719" y="7350929"/>
              <a:ext cx="151223" cy="20447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4611191" y="3195369"/>
            <a:ext cx="119507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681385" y="2055534"/>
            <a:ext cx="2064385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R="48895" algn="r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890479" y="3695546"/>
            <a:ext cx="164592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4800793" y="4267944"/>
            <a:ext cx="2174875" cy="3292475"/>
            <a:chOff x="4800793" y="4267944"/>
            <a:chExt cx="2174875" cy="3292475"/>
          </a:xfrm>
        </p:grpSpPr>
        <p:sp>
          <p:nvSpPr>
            <p:cNvPr id="86" name="object 86"/>
            <p:cNvSpPr/>
            <p:nvPr/>
          </p:nvSpPr>
          <p:spPr>
            <a:xfrm>
              <a:off x="4817621" y="4284772"/>
              <a:ext cx="2052955" cy="3124835"/>
            </a:xfrm>
            <a:custGeom>
              <a:avLst/>
              <a:gdLst/>
              <a:ahLst/>
              <a:cxnLst/>
              <a:rect l="l" t="t" r="r" b="b"/>
              <a:pathLst>
                <a:path w="2052954" h="3124834">
                  <a:moveTo>
                    <a:pt x="0" y="0"/>
                  </a:moveTo>
                  <a:lnTo>
                    <a:pt x="2052790" y="312464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803459" y="7359697"/>
              <a:ext cx="171681" cy="20039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4615566" y="4732704"/>
            <a:ext cx="124523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4800793" y="2830830"/>
            <a:ext cx="2195830" cy="5151120"/>
            <a:chOff x="4800793" y="2830830"/>
            <a:chExt cx="2195830" cy="5151120"/>
          </a:xfrm>
        </p:grpSpPr>
        <p:sp>
          <p:nvSpPr>
            <p:cNvPr id="90" name="object 90"/>
            <p:cNvSpPr/>
            <p:nvPr/>
          </p:nvSpPr>
          <p:spPr>
            <a:xfrm>
              <a:off x="4817621" y="7626155"/>
              <a:ext cx="1958975" cy="339090"/>
            </a:xfrm>
            <a:custGeom>
              <a:avLst/>
              <a:gdLst/>
              <a:ahLst/>
              <a:cxnLst/>
              <a:rect l="l" t="t" r="r" b="b"/>
              <a:pathLst>
                <a:path w="1958975" h="339090">
                  <a:moveTo>
                    <a:pt x="0" y="338665"/>
                  </a:moveTo>
                  <a:lnTo>
                    <a:pt x="1958799" y="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749467" y="7550222"/>
              <a:ext cx="201625" cy="15188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817621" y="2995321"/>
              <a:ext cx="2087880" cy="4969510"/>
            </a:xfrm>
            <a:custGeom>
              <a:avLst/>
              <a:gdLst/>
              <a:ahLst/>
              <a:cxnLst/>
              <a:rect l="l" t="t" r="r" b="b"/>
              <a:pathLst>
                <a:path w="2087879" h="4969509">
                  <a:moveTo>
                    <a:pt x="0" y="4969499"/>
                  </a:moveTo>
                  <a:lnTo>
                    <a:pt x="2087645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833136" y="2830830"/>
              <a:ext cx="150922" cy="20447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817621" y="5361938"/>
              <a:ext cx="2062480" cy="2603500"/>
            </a:xfrm>
            <a:custGeom>
              <a:avLst/>
              <a:gdLst/>
              <a:ahLst/>
              <a:cxnLst/>
              <a:rect l="l" t="t" r="r" b="b"/>
              <a:pathLst>
                <a:path w="2062479" h="2603500">
                  <a:moveTo>
                    <a:pt x="0" y="2602881"/>
                  </a:moveTo>
                  <a:lnTo>
                    <a:pt x="2062343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816135" y="5219591"/>
              <a:ext cx="180098" cy="19638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4971432" y="4330279"/>
            <a:ext cx="24987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1),(phase,1)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593380" y="1799036"/>
            <a:ext cx="1814195" cy="15468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255904" algn="r">
              <a:lnSpc>
                <a:spcPct val="100000"/>
              </a:lnSpc>
              <a:spcBef>
                <a:spcPts val="370"/>
              </a:spcBef>
            </a:pPr>
            <a:r>
              <a:rPr sz="2350" spc="5" dirty="0">
                <a:latin typeface="Arial"/>
                <a:cs typeface="Arial"/>
              </a:rPr>
              <a:t>0-9,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a-l</a:t>
            </a:r>
            <a:endParaRPr sz="2350">
              <a:latin typeface="Arial"/>
              <a:cs typeface="Arial"/>
            </a:endParaRPr>
          </a:p>
          <a:p>
            <a:pPr marR="297180" algn="r">
              <a:lnSpc>
                <a:spcPct val="100000"/>
              </a:lnSpc>
              <a:spcBef>
                <a:spcPts val="275"/>
              </a:spcBef>
            </a:pPr>
            <a:r>
              <a:rPr sz="2350" spc="5" dirty="0">
                <a:latin typeface="Arial"/>
                <a:cs typeface="Arial"/>
              </a:rPr>
              <a:t>(a,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(is,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278685" y="4145012"/>
            <a:ext cx="54356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m-q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350203" y="3708247"/>
            <a:ext cx="12258675" cy="6045835"/>
            <a:chOff x="350203" y="3708247"/>
            <a:chExt cx="12258675" cy="6045835"/>
          </a:xfrm>
        </p:grpSpPr>
        <p:sp>
          <p:nvSpPr>
            <p:cNvPr id="100" name="object 100"/>
            <p:cNvSpPr/>
            <p:nvPr/>
          </p:nvSpPr>
          <p:spPr>
            <a:xfrm>
              <a:off x="350203" y="3708247"/>
              <a:ext cx="12258292" cy="250507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50203" y="6129515"/>
              <a:ext cx="12258675" cy="3624579"/>
            </a:xfrm>
            <a:custGeom>
              <a:avLst/>
              <a:gdLst/>
              <a:ahLst/>
              <a:cxnLst/>
              <a:rect l="l" t="t" r="r" b="b"/>
              <a:pathLst>
                <a:path w="12258675" h="3624579">
                  <a:moveTo>
                    <a:pt x="0" y="0"/>
                  </a:moveTo>
                  <a:lnTo>
                    <a:pt x="12258292" y="0"/>
                  </a:lnTo>
                  <a:lnTo>
                    <a:pt x="12258292" y="3624084"/>
                  </a:lnTo>
                  <a:lnTo>
                    <a:pt x="0" y="3624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2973868" y="6006912"/>
            <a:ext cx="9648825" cy="365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2295"/>
              </a:lnSpc>
            </a:pPr>
            <a:r>
              <a:rPr sz="2350" spc="5" dirty="0">
                <a:latin typeface="Arial"/>
                <a:cs typeface="Arial"/>
              </a:rPr>
              <a:t>(doc3,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"")</a:t>
            </a:r>
            <a:endParaRPr sz="2350">
              <a:latin typeface="Arial"/>
              <a:cs typeface="Arial"/>
            </a:endParaRPr>
          </a:p>
          <a:p>
            <a:pPr marL="2452370">
              <a:lnSpc>
                <a:spcPct val="100000"/>
              </a:lnSpc>
              <a:spcBef>
                <a:spcPts val="1435"/>
              </a:spcBef>
              <a:tabLst>
                <a:tab pos="5400675" algn="l"/>
              </a:tabLst>
            </a:pPr>
            <a:r>
              <a:rPr sz="2350" spc="5" dirty="0">
                <a:latin typeface="Arial"/>
                <a:cs typeface="Arial"/>
              </a:rPr>
              <a:t>(phase,1)	</a:t>
            </a:r>
            <a:r>
              <a:rPr sz="3525" spc="7" baseline="-21276" dirty="0">
                <a:latin typeface="Arial"/>
                <a:cs typeface="Arial"/>
              </a:rPr>
              <a:t>r-z</a:t>
            </a:r>
            <a:endParaRPr sz="3525" baseline="-21276">
              <a:latin typeface="Arial"/>
              <a:cs typeface="Arial"/>
            </a:endParaRPr>
          </a:p>
          <a:p>
            <a:pPr marR="3262629" algn="r">
              <a:lnSpc>
                <a:spcPct val="100000"/>
              </a:lnSpc>
              <a:spcBef>
                <a:spcPts val="1525"/>
              </a:spcBef>
            </a:pPr>
            <a:r>
              <a:rPr sz="2350" spc="5" dirty="0">
                <a:latin typeface="Arial"/>
                <a:cs typeface="Arial"/>
              </a:rPr>
              <a:t>(reduce, </a:t>
            </a:r>
            <a:r>
              <a:rPr sz="2350" spc="-70" dirty="0">
                <a:latin typeface="Arial"/>
                <a:cs typeface="Arial"/>
              </a:rPr>
              <a:t>[1]),</a:t>
            </a:r>
            <a:r>
              <a:rPr sz="3525" spc="-104" baseline="8274" dirty="0">
                <a:latin typeface="Arial"/>
                <a:cs typeface="Arial"/>
              </a:rPr>
              <a:t>(is, </a:t>
            </a:r>
            <a:r>
              <a:rPr sz="3525" spc="7" baseline="8274" dirty="0">
                <a:latin typeface="Arial"/>
                <a:cs typeface="Arial"/>
              </a:rPr>
              <a:t>1), (a,</a:t>
            </a:r>
            <a:r>
              <a:rPr sz="3525" spc="15" baseline="8274" dirty="0">
                <a:latin typeface="Arial"/>
                <a:cs typeface="Arial"/>
              </a:rPr>
              <a:t> </a:t>
            </a:r>
            <a:r>
              <a:rPr sz="3525" spc="7" baseline="8274" dirty="0">
                <a:latin typeface="Arial"/>
                <a:cs typeface="Arial"/>
              </a:rPr>
              <a:t>1)</a:t>
            </a:r>
            <a:endParaRPr sz="3525" baseline="8274">
              <a:latin typeface="Arial"/>
              <a:cs typeface="Arial"/>
            </a:endParaRPr>
          </a:p>
          <a:p>
            <a:pPr marR="3254375" algn="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(there, </a:t>
            </a:r>
            <a:r>
              <a:rPr sz="2350" spc="-45" dirty="0">
                <a:latin typeface="Arial"/>
                <a:cs typeface="Arial"/>
              </a:rPr>
              <a:t>[1,1]),</a:t>
            </a:r>
            <a:r>
              <a:rPr sz="3525" spc="-67" baseline="-9456" dirty="0">
                <a:latin typeface="Arial"/>
                <a:cs typeface="Arial"/>
              </a:rPr>
              <a:t>(there,</a:t>
            </a:r>
            <a:r>
              <a:rPr sz="3525" spc="-75" baseline="-9456" dirty="0">
                <a:latin typeface="Arial"/>
                <a:cs typeface="Arial"/>
              </a:rPr>
              <a:t> </a:t>
            </a:r>
            <a:r>
              <a:rPr sz="3525" spc="7" baseline="-9456" dirty="0">
                <a:latin typeface="Arial"/>
                <a:cs typeface="Arial"/>
              </a:rPr>
              <a:t>1),</a:t>
            </a:r>
            <a:endParaRPr sz="3525" baseline="-945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tabLst>
                <a:tab pos="4940935" algn="l"/>
              </a:tabLst>
            </a:pPr>
            <a:r>
              <a:rPr sz="2350" spc="5" dirty="0">
                <a:latin typeface="Arial"/>
                <a:cs typeface="Arial"/>
              </a:rPr>
              <a:t>(doc4, "…")	</a:t>
            </a:r>
            <a:r>
              <a:rPr sz="3525" spc="7" baseline="1182" dirty="0">
                <a:latin typeface="Arial"/>
                <a:cs typeface="Arial"/>
              </a:rPr>
              <a:t>(uses, </a:t>
            </a:r>
            <a:r>
              <a:rPr sz="3525" spc="-120" baseline="1182" dirty="0">
                <a:latin typeface="Arial"/>
                <a:cs typeface="Arial"/>
              </a:rPr>
              <a:t>1)</a:t>
            </a:r>
            <a:r>
              <a:rPr sz="3525" spc="-120" baseline="-7092" dirty="0">
                <a:latin typeface="Arial"/>
                <a:cs typeface="Arial"/>
              </a:rPr>
              <a:t>(reduce</a:t>
            </a:r>
            <a:r>
              <a:rPr sz="3525" spc="-7" baseline="-7092" dirty="0">
                <a:latin typeface="Arial"/>
                <a:cs typeface="Arial"/>
              </a:rPr>
              <a:t> </a:t>
            </a:r>
            <a:r>
              <a:rPr sz="3525" spc="7" baseline="-7092" dirty="0">
                <a:latin typeface="Arial"/>
                <a:cs typeface="Arial"/>
              </a:rPr>
              <a:t>1)</a:t>
            </a:r>
            <a:endParaRPr sz="3525" baseline="-709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Arial"/>
              <a:cs typeface="Arial"/>
            </a:endParaRPr>
          </a:p>
          <a:p>
            <a:pPr marL="5544185">
              <a:lnSpc>
                <a:spcPts val="1490"/>
              </a:lnSpc>
            </a:pPr>
            <a:r>
              <a:rPr sz="1400" spc="-70" dirty="0">
                <a:solidFill>
                  <a:srgbClr val="6F6E83"/>
                </a:solidFill>
                <a:latin typeface="Klaudia"/>
                <a:cs typeface="Klaudia"/>
              </a:rPr>
              <a:t>Copyright </a:t>
            </a:r>
            <a:r>
              <a:rPr sz="1400" spc="204" dirty="0">
                <a:solidFill>
                  <a:srgbClr val="6F6E83"/>
                </a:solidFill>
                <a:latin typeface="Klaudia"/>
                <a:cs typeface="Klaudia"/>
              </a:rPr>
              <a:t>©</a:t>
            </a:r>
            <a:r>
              <a:rPr sz="1400" spc="-385" dirty="0">
                <a:solidFill>
                  <a:srgbClr val="6F6E83"/>
                </a:solidFill>
                <a:latin typeface="Klaudia"/>
                <a:cs typeface="Klaudia"/>
              </a:rPr>
              <a:t> </a:t>
            </a:r>
            <a:r>
              <a:rPr sz="1400" dirty="0">
                <a:solidFill>
                  <a:srgbClr val="6F6E83"/>
                </a:solidFill>
                <a:latin typeface="Klaudia"/>
                <a:cs typeface="Klaudia"/>
              </a:rPr>
              <a:t>2012-2013, </a:t>
            </a:r>
            <a:r>
              <a:rPr sz="1400" spc="-35" dirty="0">
                <a:solidFill>
                  <a:srgbClr val="6F6E83"/>
                </a:solidFill>
                <a:latin typeface="Klaudia"/>
                <a:cs typeface="Klaudia"/>
              </a:rPr>
              <a:t>Think </a:t>
            </a:r>
            <a:r>
              <a:rPr sz="1400" spc="-75" dirty="0">
                <a:solidFill>
                  <a:srgbClr val="6F6E83"/>
                </a:solidFill>
                <a:latin typeface="Klaudia"/>
                <a:cs typeface="Klaudia"/>
              </a:rPr>
              <a:t>Big </a:t>
            </a:r>
            <a:r>
              <a:rPr sz="1400" spc="-70" dirty="0">
                <a:solidFill>
                  <a:srgbClr val="6F6E83"/>
                </a:solidFill>
                <a:latin typeface="Klaudia"/>
                <a:cs typeface="Klaudia"/>
              </a:rPr>
              <a:t>Analytics, </a:t>
            </a:r>
            <a:r>
              <a:rPr sz="1400" spc="-85" dirty="0">
                <a:solidFill>
                  <a:srgbClr val="6F6E83"/>
                </a:solidFill>
                <a:latin typeface="Klaudia"/>
                <a:cs typeface="Klaudia"/>
              </a:rPr>
              <a:t>A</a:t>
            </a:r>
            <a:endParaRPr sz="1400">
              <a:latin typeface="Klaudia"/>
              <a:cs typeface="Klaudia"/>
            </a:endParaRPr>
          </a:p>
          <a:p>
            <a:pPr marL="3407410">
              <a:lnSpc>
                <a:spcPts val="1905"/>
              </a:lnSpc>
            </a:pPr>
            <a:r>
              <a:rPr sz="1400" spc="-60" dirty="0">
                <a:solidFill>
                  <a:srgbClr val="6F6E83"/>
                </a:solidFill>
                <a:latin typeface="Klaudia"/>
                <a:cs typeface="Klaudia"/>
              </a:rPr>
              <a:t>Rights</a:t>
            </a:r>
            <a:r>
              <a:rPr sz="1400" spc="-110" dirty="0">
                <a:solidFill>
                  <a:srgbClr val="6F6E83"/>
                </a:solidFill>
                <a:latin typeface="Klaudia"/>
                <a:cs typeface="Klaudia"/>
              </a:rPr>
              <a:t> </a:t>
            </a:r>
            <a:r>
              <a:rPr sz="1400" spc="-180" dirty="0">
                <a:solidFill>
                  <a:srgbClr val="6F6E83"/>
                </a:solidFill>
                <a:latin typeface="Klaudia"/>
                <a:cs typeface="Klaudia"/>
              </a:rPr>
              <a:t>Reserve</a:t>
            </a:r>
            <a:r>
              <a:rPr sz="2700" spc="-270" baseline="24691" dirty="0">
                <a:latin typeface="Arial"/>
                <a:cs typeface="Arial"/>
              </a:rPr>
              <a:t>36</a:t>
            </a:r>
            <a:endParaRPr sz="2700" baseline="2469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2600737" y="9226168"/>
            <a:ext cx="137795" cy="4508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indent="8890">
              <a:lnSpc>
                <a:spcPct val="101200"/>
              </a:lnSpc>
              <a:spcBef>
                <a:spcPts val="30"/>
              </a:spcBef>
            </a:pPr>
            <a:r>
              <a:rPr sz="1400" spc="-10" dirty="0">
                <a:solidFill>
                  <a:srgbClr val="6F6E83"/>
                </a:solidFill>
                <a:latin typeface="Klaudia"/>
                <a:cs typeface="Klaudia"/>
              </a:rPr>
              <a:t>ll  d</a:t>
            </a:r>
            <a:endParaRPr sz="1400">
              <a:latin typeface="Klaudia"/>
              <a:cs typeface="Klaud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7800" y="1479016"/>
            <a:ext cx="12547600" cy="8134984"/>
            <a:chOff x="177800" y="1479016"/>
            <a:chExt cx="12547600" cy="8134984"/>
          </a:xfrm>
        </p:grpSpPr>
        <p:sp>
          <p:nvSpPr>
            <p:cNvPr id="3" name="object 3"/>
            <p:cNvSpPr/>
            <p:nvPr/>
          </p:nvSpPr>
          <p:spPr>
            <a:xfrm>
              <a:off x="275050" y="5152898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50" y="3315957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50" y="1479016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8756" y="5269801"/>
              <a:ext cx="1720169" cy="17200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757" y="5269808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56" y="3432860"/>
              <a:ext cx="1720169" cy="17200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757" y="3432864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6235" y="1838058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6235" y="3666883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6235" y="5511939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94719" y="1597643"/>
              <a:ext cx="1803679" cy="73811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05015" y="2084730"/>
              <a:ext cx="3406940" cy="15697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30059" y="4449953"/>
              <a:ext cx="3457041" cy="161984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96235" y="7346924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05015" y="6852602"/>
              <a:ext cx="3406940" cy="161984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95661" y="1838058"/>
              <a:ext cx="2329738" cy="20874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95661" y="4234434"/>
              <a:ext cx="2329738" cy="20874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19373" y="3987944"/>
            <a:ext cx="1182370" cy="589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58419">
              <a:lnSpc>
                <a:spcPct val="100699"/>
              </a:lnSpc>
              <a:spcBef>
                <a:spcPts val="75"/>
              </a:spcBef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Map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50184" y="1587349"/>
            <a:ext cx="1737360" cy="1737360"/>
            <a:chOff x="450184" y="1587349"/>
            <a:chExt cx="1737360" cy="1737360"/>
          </a:xfrm>
        </p:grpSpPr>
        <p:sp>
          <p:nvSpPr>
            <p:cNvPr id="22" name="object 22"/>
            <p:cNvSpPr/>
            <p:nvPr/>
          </p:nvSpPr>
          <p:spPr>
            <a:xfrm>
              <a:off x="458756" y="1595920"/>
              <a:ext cx="1720169" cy="172004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757" y="1595921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08861" y="2151003"/>
            <a:ext cx="1403985" cy="589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1120" marR="5080" indent="-59055">
              <a:lnSpc>
                <a:spcPct val="100699"/>
              </a:lnSpc>
              <a:spcBef>
                <a:spcPts val="75"/>
              </a:spcBef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uses  </a:t>
            </a:r>
            <a:r>
              <a:rPr sz="1850" spc="-10" dirty="0">
                <a:latin typeface="Arial"/>
                <a:cs typeface="Arial"/>
              </a:rPr>
              <a:t>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2057" y="656395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671368" y="1946387"/>
            <a:ext cx="2155190" cy="1019175"/>
            <a:chOff x="2671368" y="1946387"/>
            <a:chExt cx="2155190" cy="1019175"/>
          </a:xfrm>
        </p:grpSpPr>
        <p:sp>
          <p:nvSpPr>
            <p:cNvPr id="27" name="object 27"/>
            <p:cNvSpPr/>
            <p:nvPr/>
          </p:nvSpPr>
          <p:spPr>
            <a:xfrm>
              <a:off x="2679941" y="1954962"/>
              <a:ext cx="2137689" cy="100196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9941" y="1954960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30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961168" y="2251200"/>
            <a:ext cx="15589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(doc1,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671368" y="3775215"/>
            <a:ext cx="2155190" cy="1019175"/>
            <a:chOff x="2671368" y="3775215"/>
            <a:chExt cx="2155190" cy="1019175"/>
          </a:xfrm>
        </p:grpSpPr>
        <p:sp>
          <p:nvSpPr>
            <p:cNvPr id="31" name="object 31"/>
            <p:cNvSpPr/>
            <p:nvPr/>
          </p:nvSpPr>
          <p:spPr>
            <a:xfrm>
              <a:off x="2679941" y="3783787"/>
              <a:ext cx="2137689" cy="100196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9941" y="3783787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961168" y="4080026"/>
            <a:ext cx="15589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(doc2,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169492" y="2379126"/>
            <a:ext cx="2656840" cy="4260850"/>
            <a:chOff x="2169492" y="2379126"/>
            <a:chExt cx="2656840" cy="4260850"/>
          </a:xfrm>
        </p:grpSpPr>
        <p:sp>
          <p:nvSpPr>
            <p:cNvPr id="35" name="object 35"/>
            <p:cNvSpPr/>
            <p:nvPr/>
          </p:nvSpPr>
          <p:spPr>
            <a:xfrm>
              <a:off x="2679941" y="5628843"/>
              <a:ext cx="2137689" cy="100196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79941" y="5628846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87272" y="2455944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47803" y="2379126"/>
              <a:ext cx="193725" cy="1536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87272" y="4286057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9" y="826"/>
                  </a:moveTo>
                  <a:lnTo>
                    <a:pt x="293929" y="826"/>
                  </a:lnTo>
                </a:path>
              </a:pathLst>
            </a:custGeom>
            <a:ln w="35052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47452" y="4209239"/>
              <a:ext cx="194076" cy="15363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87272" y="6129831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47803" y="6053013"/>
              <a:ext cx="193725" cy="1536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948031" y="656395"/>
            <a:ext cx="158496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173976" y="1710092"/>
            <a:ext cx="4938395" cy="7023100"/>
            <a:chOff x="5173976" y="1710092"/>
            <a:chExt cx="4938395" cy="7023100"/>
          </a:xfrm>
        </p:grpSpPr>
        <p:sp>
          <p:nvSpPr>
            <p:cNvPr id="45" name="object 45"/>
            <p:cNvSpPr/>
            <p:nvPr/>
          </p:nvSpPr>
          <p:spPr>
            <a:xfrm>
              <a:off x="5178424" y="1714537"/>
              <a:ext cx="1436268" cy="701376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78421" y="1714537"/>
              <a:ext cx="1436370" cy="7014209"/>
            </a:xfrm>
            <a:custGeom>
              <a:avLst/>
              <a:gdLst/>
              <a:ahLst/>
              <a:cxnLst/>
              <a:rect l="l" t="t" r="r" b="b"/>
              <a:pathLst>
                <a:path w="1436370" h="7014209">
                  <a:moveTo>
                    <a:pt x="0" y="0"/>
                  </a:moveTo>
                  <a:lnTo>
                    <a:pt x="1436253" y="0"/>
                  </a:lnTo>
                  <a:lnTo>
                    <a:pt x="1436253" y="7013783"/>
                  </a:lnTo>
                  <a:lnTo>
                    <a:pt x="0" y="7013783"/>
                  </a:lnTo>
                  <a:lnTo>
                    <a:pt x="0" y="0"/>
                  </a:lnTo>
                  <a:close/>
                </a:path>
              </a:pathLst>
            </a:custGeom>
            <a:ln w="835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88721" y="2201621"/>
              <a:ext cx="3039516" cy="119016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88702" y="2201628"/>
              <a:ext cx="3039745" cy="1190625"/>
            </a:xfrm>
            <a:custGeom>
              <a:avLst/>
              <a:gdLst/>
              <a:ahLst/>
              <a:cxnLst/>
              <a:rect l="l" t="t" r="r" b="b"/>
              <a:pathLst>
                <a:path w="3039745" h="1190625">
                  <a:moveTo>
                    <a:pt x="455927" y="0"/>
                  </a:moveTo>
                  <a:lnTo>
                    <a:pt x="2583586" y="0"/>
                  </a:lnTo>
                  <a:lnTo>
                    <a:pt x="2625067" y="2433"/>
                  </a:lnTo>
                  <a:lnTo>
                    <a:pt x="2665507" y="9592"/>
                  </a:lnTo>
                  <a:lnTo>
                    <a:pt x="2704747" y="21268"/>
                  </a:lnTo>
                  <a:lnTo>
                    <a:pt x="2742624" y="37248"/>
                  </a:lnTo>
                  <a:lnTo>
                    <a:pt x="2778978" y="57323"/>
                  </a:lnTo>
                  <a:lnTo>
                    <a:pt x="2813647" y="81282"/>
                  </a:lnTo>
                  <a:lnTo>
                    <a:pt x="2846469" y="108914"/>
                  </a:lnTo>
                  <a:lnTo>
                    <a:pt x="2877284" y="140009"/>
                  </a:lnTo>
                  <a:lnTo>
                    <a:pt x="2905929" y="174357"/>
                  </a:lnTo>
                  <a:lnTo>
                    <a:pt x="2932245" y="211746"/>
                  </a:lnTo>
                  <a:lnTo>
                    <a:pt x="2956068" y="251966"/>
                  </a:lnTo>
                  <a:lnTo>
                    <a:pt x="2977239" y="294806"/>
                  </a:lnTo>
                  <a:lnTo>
                    <a:pt x="2995595" y="340056"/>
                  </a:lnTo>
                  <a:lnTo>
                    <a:pt x="3010975" y="387506"/>
                  </a:lnTo>
                  <a:lnTo>
                    <a:pt x="3023219" y="436944"/>
                  </a:lnTo>
                  <a:lnTo>
                    <a:pt x="3032164" y="488161"/>
                  </a:lnTo>
                  <a:lnTo>
                    <a:pt x="3037649" y="540945"/>
                  </a:lnTo>
                  <a:lnTo>
                    <a:pt x="3039514" y="595086"/>
                  </a:lnTo>
                  <a:lnTo>
                    <a:pt x="3037649" y="649224"/>
                  </a:lnTo>
                  <a:lnTo>
                    <a:pt x="3032164" y="702006"/>
                  </a:lnTo>
                  <a:lnTo>
                    <a:pt x="3023219" y="753221"/>
                  </a:lnTo>
                  <a:lnTo>
                    <a:pt x="3010975" y="802659"/>
                  </a:lnTo>
                  <a:lnTo>
                    <a:pt x="2995595" y="850108"/>
                  </a:lnTo>
                  <a:lnTo>
                    <a:pt x="2977239" y="895358"/>
                  </a:lnTo>
                  <a:lnTo>
                    <a:pt x="2956068" y="938198"/>
                  </a:lnTo>
                  <a:lnTo>
                    <a:pt x="2932245" y="978419"/>
                  </a:lnTo>
                  <a:lnTo>
                    <a:pt x="2905929" y="1015808"/>
                  </a:lnTo>
                  <a:lnTo>
                    <a:pt x="2877284" y="1050156"/>
                  </a:lnTo>
                  <a:lnTo>
                    <a:pt x="2846469" y="1081252"/>
                  </a:lnTo>
                  <a:lnTo>
                    <a:pt x="2813647" y="1108885"/>
                  </a:lnTo>
                  <a:lnTo>
                    <a:pt x="2778978" y="1132845"/>
                  </a:lnTo>
                  <a:lnTo>
                    <a:pt x="2742624" y="1152921"/>
                  </a:lnTo>
                  <a:lnTo>
                    <a:pt x="2704747" y="1168902"/>
                  </a:lnTo>
                  <a:lnTo>
                    <a:pt x="2665507" y="1180578"/>
                  </a:lnTo>
                  <a:lnTo>
                    <a:pt x="2625067" y="1187738"/>
                  </a:lnTo>
                  <a:lnTo>
                    <a:pt x="2583586" y="1190172"/>
                  </a:lnTo>
                  <a:lnTo>
                    <a:pt x="455927" y="1190172"/>
                  </a:lnTo>
                  <a:lnTo>
                    <a:pt x="414446" y="1187738"/>
                  </a:lnTo>
                  <a:lnTo>
                    <a:pt x="374006" y="1180578"/>
                  </a:lnTo>
                  <a:lnTo>
                    <a:pt x="334766" y="1168902"/>
                  </a:lnTo>
                  <a:lnTo>
                    <a:pt x="296889" y="1152921"/>
                  </a:lnTo>
                  <a:lnTo>
                    <a:pt x="260535" y="1132845"/>
                  </a:lnTo>
                  <a:lnTo>
                    <a:pt x="225866" y="1108885"/>
                  </a:lnTo>
                  <a:lnTo>
                    <a:pt x="193044" y="1081252"/>
                  </a:lnTo>
                  <a:lnTo>
                    <a:pt x="162229" y="1050156"/>
                  </a:lnTo>
                  <a:lnTo>
                    <a:pt x="133584" y="1015808"/>
                  </a:lnTo>
                  <a:lnTo>
                    <a:pt x="107268" y="978419"/>
                  </a:lnTo>
                  <a:lnTo>
                    <a:pt x="83445" y="938198"/>
                  </a:lnTo>
                  <a:lnTo>
                    <a:pt x="62274" y="895358"/>
                  </a:lnTo>
                  <a:lnTo>
                    <a:pt x="43918" y="850108"/>
                  </a:lnTo>
                  <a:lnTo>
                    <a:pt x="28538" y="802659"/>
                  </a:lnTo>
                  <a:lnTo>
                    <a:pt x="16294" y="753221"/>
                  </a:lnTo>
                  <a:lnTo>
                    <a:pt x="7349" y="702006"/>
                  </a:lnTo>
                  <a:lnTo>
                    <a:pt x="1864" y="649224"/>
                  </a:lnTo>
                  <a:lnTo>
                    <a:pt x="0" y="595086"/>
                  </a:lnTo>
                  <a:lnTo>
                    <a:pt x="1864" y="540945"/>
                  </a:lnTo>
                  <a:lnTo>
                    <a:pt x="7349" y="488161"/>
                  </a:lnTo>
                  <a:lnTo>
                    <a:pt x="16294" y="436944"/>
                  </a:lnTo>
                  <a:lnTo>
                    <a:pt x="28538" y="387506"/>
                  </a:lnTo>
                  <a:lnTo>
                    <a:pt x="43918" y="340056"/>
                  </a:lnTo>
                  <a:lnTo>
                    <a:pt x="62274" y="294806"/>
                  </a:lnTo>
                  <a:lnTo>
                    <a:pt x="83445" y="251966"/>
                  </a:lnTo>
                  <a:lnTo>
                    <a:pt x="107268" y="211746"/>
                  </a:lnTo>
                  <a:lnTo>
                    <a:pt x="133584" y="174357"/>
                  </a:lnTo>
                  <a:lnTo>
                    <a:pt x="162229" y="140009"/>
                  </a:lnTo>
                  <a:lnTo>
                    <a:pt x="193044" y="108914"/>
                  </a:lnTo>
                  <a:lnTo>
                    <a:pt x="225866" y="81282"/>
                  </a:lnTo>
                  <a:lnTo>
                    <a:pt x="260535" y="57323"/>
                  </a:lnTo>
                  <a:lnTo>
                    <a:pt x="296889" y="37248"/>
                  </a:lnTo>
                  <a:lnTo>
                    <a:pt x="334766" y="21268"/>
                  </a:lnTo>
                  <a:lnTo>
                    <a:pt x="374006" y="9592"/>
                  </a:lnTo>
                  <a:lnTo>
                    <a:pt x="414446" y="2433"/>
                  </a:lnTo>
                  <a:lnTo>
                    <a:pt x="455927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13765" y="4566856"/>
              <a:ext cx="3089630" cy="12524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13753" y="4566859"/>
              <a:ext cx="3089910" cy="1252855"/>
            </a:xfrm>
            <a:custGeom>
              <a:avLst/>
              <a:gdLst/>
              <a:ahLst/>
              <a:cxnLst/>
              <a:rect l="l" t="t" r="r" b="b"/>
              <a:pathLst>
                <a:path w="3089909" h="1252854">
                  <a:moveTo>
                    <a:pt x="463442" y="0"/>
                  </a:moveTo>
                  <a:lnTo>
                    <a:pt x="2626173" y="0"/>
                  </a:lnTo>
                  <a:lnTo>
                    <a:pt x="2666142" y="2300"/>
                  </a:lnTo>
                  <a:lnTo>
                    <a:pt x="2705170" y="9074"/>
                  </a:lnTo>
                  <a:lnTo>
                    <a:pt x="2743119" y="20135"/>
                  </a:lnTo>
                  <a:lnTo>
                    <a:pt x="2779847" y="35293"/>
                  </a:lnTo>
                  <a:lnTo>
                    <a:pt x="2815217" y="54360"/>
                  </a:lnTo>
                  <a:lnTo>
                    <a:pt x="2849089" y="77148"/>
                  </a:lnTo>
                  <a:lnTo>
                    <a:pt x="2881323" y="103468"/>
                  </a:lnTo>
                  <a:lnTo>
                    <a:pt x="2911779" y="133132"/>
                  </a:lnTo>
                  <a:lnTo>
                    <a:pt x="2940319" y="165951"/>
                  </a:lnTo>
                  <a:lnTo>
                    <a:pt x="2966803" y="201737"/>
                  </a:lnTo>
                  <a:lnTo>
                    <a:pt x="2991091" y="240302"/>
                  </a:lnTo>
                  <a:lnTo>
                    <a:pt x="3013044" y="281457"/>
                  </a:lnTo>
                  <a:lnTo>
                    <a:pt x="3032522" y="325013"/>
                  </a:lnTo>
                  <a:lnTo>
                    <a:pt x="3049386" y="370782"/>
                  </a:lnTo>
                  <a:lnTo>
                    <a:pt x="3063497" y="418576"/>
                  </a:lnTo>
                  <a:lnTo>
                    <a:pt x="3074714" y="468206"/>
                  </a:lnTo>
                  <a:lnTo>
                    <a:pt x="3082900" y="519484"/>
                  </a:lnTo>
                  <a:lnTo>
                    <a:pt x="3087913" y="572222"/>
                  </a:lnTo>
                  <a:lnTo>
                    <a:pt x="3089615" y="626230"/>
                  </a:lnTo>
                  <a:lnTo>
                    <a:pt x="3087913" y="680238"/>
                  </a:lnTo>
                  <a:lnTo>
                    <a:pt x="3082900" y="732976"/>
                  </a:lnTo>
                  <a:lnTo>
                    <a:pt x="3074714" y="784254"/>
                  </a:lnTo>
                  <a:lnTo>
                    <a:pt x="3063497" y="833884"/>
                  </a:lnTo>
                  <a:lnTo>
                    <a:pt x="3049386" y="881678"/>
                  </a:lnTo>
                  <a:lnTo>
                    <a:pt x="3032522" y="927448"/>
                  </a:lnTo>
                  <a:lnTo>
                    <a:pt x="3013044" y="971004"/>
                  </a:lnTo>
                  <a:lnTo>
                    <a:pt x="2991091" y="1012158"/>
                  </a:lnTo>
                  <a:lnTo>
                    <a:pt x="2966803" y="1050723"/>
                  </a:lnTo>
                  <a:lnTo>
                    <a:pt x="2940319" y="1086509"/>
                  </a:lnTo>
                  <a:lnTo>
                    <a:pt x="2911779" y="1119328"/>
                  </a:lnTo>
                  <a:lnTo>
                    <a:pt x="2881323" y="1148992"/>
                  </a:lnTo>
                  <a:lnTo>
                    <a:pt x="2849089" y="1175312"/>
                  </a:lnTo>
                  <a:lnTo>
                    <a:pt x="2815217" y="1198100"/>
                  </a:lnTo>
                  <a:lnTo>
                    <a:pt x="2779847" y="1217168"/>
                  </a:lnTo>
                  <a:lnTo>
                    <a:pt x="2743119" y="1232326"/>
                  </a:lnTo>
                  <a:lnTo>
                    <a:pt x="2705170" y="1243386"/>
                  </a:lnTo>
                  <a:lnTo>
                    <a:pt x="2666142" y="1250161"/>
                  </a:lnTo>
                  <a:lnTo>
                    <a:pt x="2626173" y="1252461"/>
                  </a:lnTo>
                  <a:lnTo>
                    <a:pt x="463442" y="1252461"/>
                  </a:lnTo>
                  <a:lnTo>
                    <a:pt x="423473" y="1250161"/>
                  </a:lnTo>
                  <a:lnTo>
                    <a:pt x="384445" y="1243386"/>
                  </a:lnTo>
                  <a:lnTo>
                    <a:pt x="346496" y="1232326"/>
                  </a:lnTo>
                  <a:lnTo>
                    <a:pt x="309767" y="1217168"/>
                  </a:lnTo>
                  <a:lnTo>
                    <a:pt x="274397" y="1198100"/>
                  </a:lnTo>
                  <a:lnTo>
                    <a:pt x="240526" y="1175312"/>
                  </a:lnTo>
                  <a:lnTo>
                    <a:pt x="208292" y="1148992"/>
                  </a:lnTo>
                  <a:lnTo>
                    <a:pt x="177835" y="1119328"/>
                  </a:lnTo>
                  <a:lnTo>
                    <a:pt x="149296" y="1086509"/>
                  </a:lnTo>
                  <a:lnTo>
                    <a:pt x="122812" y="1050723"/>
                  </a:lnTo>
                  <a:lnTo>
                    <a:pt x="98524" y="1012158"/>
                  </a:lnTo>
                  <a:lnTo>
                    <a:pt x="76571" y="971004"/>
                  </a:lnTo>
                  <a:lnTo>
                    <a:pt x="57093" y="927448"/>
                  </a:lnTo>
                  <a:lnTo>
                    <a:pt x="40229" y="881678"/>
                  </a:lnTo>
                  <a:lnTo>
                    <a:pt x="26118" y="833884"/>
                  </a:lnTo>
                  <a:lnTo>
                    <a:pt x="14900" y="784254"/>
                  </a:lnTo>
                  <a:lnTo>
                    <a:pt x="6715" y="732976"/>
                  </a:lnTo>
                  <a:lnTo>
                    <a:pt x="1702" y="680238"/>
                  </a:lnTo>
                  <a:lnTo>
                    <a:pt x="0" y="626230"/>
                  </a:lnTo>
                  <a:lnTo>
                    <a:pt x="1702" y="572222"/>
                  </a:lnTo>
                  <a:lnTo>
                    <a:pt x="6715" y="519484"/>
                  </a:lnTo>
                  <a:lnTo>
                    <a:pt x="14900" y="468206"/>
                  </a:lnTo>
                  <a:lnTo>
                    <a:pt x="26118" y="418576"/>
                  </a:lnTo>
                  <a:lnTo>
                    <a:pt x="40229" y="370782"/>
                  </a:lnTo>
                  <a:lnTo>
                    <a:pt x="57093" y="325013"/>
                  </a:lnTo>
                  <a:lnTo>
                    <a:pt x="76571" y="281457"/>
                  </a:lnTo>
                  <a:lnTo>
                    <a:pt x="98524" y="240302"/>
                  </a:lnTo>
                  <a:lnTo>
                    <a:pt x="122812" y="201737"/>
                  </a:lnTo>
                  <a:lnTo>
                    <a:pt x="149296" y="165951"/>
                  </a:lnTo>
                  <a:lnTo>
                    <a:pt x="177835" y="133132"/>
                  </a:lnTo>
                  <a:lnTo>
                    <a:pt x="208292" y="103468"/>
                  </a:lnTo>
                  <a:lnTo>
                    <a:pt x="240526" y="77148"/>
                  </a:lnTo>
                  <a:lnTo>
                    <a:pt x="274397" y="54360"/>
                  </a:lnTo>
                  <a:lnTo>
                    <a:pt x="309767" y="35293"/>
                  </a:lnTo>
                  <a:lnTo>
                    <a:pt x="346496" y="20135"/>
                  </a:lnTo>
                  <a:lnTo>
                    <a:pt x="384445" y="9074"/>
                  </a:lnTo>
                  <a:lnTo>
                    <a:pt x="423473" y="2300"/>
                  </a:lnTo>
                  <a:lnTo>
                    <a:pt x="46344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366753" y="656404"/>
            <a:ext cx="1273810" cy="9912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00660">
              <a:lnSpc>
                <a:spcPct val="100899"/>
              </a:lnSpc>
              <a:spcBef>
                <a:spcPts val="70"/>
              </a:spcBef>
            </a:pP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Sort,  Shu</a:t>
            </a: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fle</a:t>
            </a:r>
            <a:endParaRPr sz="3150">
              <a:latin typeface="Arial"/>
              <a:cs typeface="Arial"/>
            </a:endParaRPr>
          </a:p>
        </p:txBody>
      </p:sp>
      <p:sp>
        <p:nvSpPr>
          <p:cNvPr id="108" name="object 108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2" name="object 52"/>
          <p:cNvSpPr txBox="1"/>
          <p:nvPr/>
        </p:nvSpPr>
        <p:spPr>
          <a:xfrm>
            <a:off x="7852647" y="4620953"/>
            <a:ext cx="139573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393071" y="4988342"/>
            <a:ext cx="2314575" cy="7537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(phase,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629734" y="656395"/>
            <a:ext cx="174117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Reducers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0570764" y="4342763"/>
            <a:ext cx="1988185" cy="1737360"/>
            <a:chOff x="10570764" y="4342763"/>
            <a:chExt cx="1988185" cy="1737360"/>
          </a:xfrm>
        </p:grpSpPr>
        <p:sp>
          <p:nvSpPr>
            <p:cNvPr id="56" name="object 56"/>
            <p:cNvSpPr/>
            <p:nvPr/>
          </p:nvSpPr>
          <p:spPr>
            <a:xfrm>
              <a:off x="10579367" y="4351325"/>
              <a:ext cx="1970671" cy="172004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579337" y="4351336"/>
              <a:ext cx="1971039" cy="1720214"/>
            </a:xfrm>
            <a:custGeom>
              <a:avLst/>
              <a:gdLst/>
              <a:ahLst/>
              <a:cxnLst/>
              <a:rect l="l" t="t" r="r" b="b"/>
              <a:pathLst>
                <a:path w="1971040" h="1720214">
                  <a:moveTo>
                    <a:pt x="0" y="0"/>
                  </a:moveTo>
                  <a:lnTo>
                    <a:pt x="1970673" y="0"/>
                  </a:lnTo>
                  <a:lnTo>
                    <a:pt x="1970673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0641818" y="4639216"/>
            <a:ext cx="1780539" cy="1121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10" dirty="0">
                <a:latin typeface="Arial"/>
                <a:cs typeface="Arial"/>
              </a:rPr>
              <a:t>map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mapreduce</a:t>
            </a:r>
            <a:r>
              <a:rPr sz="2350" spc="-4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phase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0570764" y="1946387"/>
            <a:ext cx="1988185" cy="1737360"/>
            <a:chOff x="10570764" y="1946387"/>
            <a:chExt cx="1988185" cy="1737360"/>
          </a:xfrm>
        </p:grpSpPr>
        <p:sp>
          <p:nvSpPr>
            <p:cNvPr id="60" name="object 60"/>
            <p:cNvSpPr/>
            <p:nvPr/>
          </p:nvSpPr>
          <p:spPr>
            <a:xfrm>
              <a:off x="10579367" y="1954962"/>
              <a:ext cx="1970671" cy="172003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579337" y="1954960"/>
              <a:ext cx="1971039" cy="1720214"/>
            </a:xfrm>
            <a:custGeom>
              <a:avLst/>
              <a:gdLst/>
              <a:ahLst/>
              <a:cxnLst/>
              <a:rect l="l" t="t" r="r" b="b"/>
              <a:pathLst>
                <a:path w="1971040" h="1720214">
                  <a:moveTo>
                    <a:pt x="0" y="0"/>
                  </a:moveTo>
                  <a:lnTo>
                    <a:pt x="1970673" y="0"/>
                  </a:lnTo>
                  <a:lnTo>
                    <a:pt x="1970673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0641818" y="2242840"/>
            <a:ext cx="1279525" cy="1121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a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hadoop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is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942039" y="656395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Output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671368" y="2439117"/>
            <a:ext cx="7861300" cy="6035675"/>
            <a:chOff x="2671368" y="2439117"/>
            <a:chExt cx="7861300" cy="6035675"/>
          </a:xfrm>
        </p:grpSpPr>
        <p:sp>
          <p:nvSpPr>
            <p:cNvPr id="65" name="object 65"/>
            <p:cNvSpPr/>
            <p:nvPr/>
          </p:nvSpPr>
          <p:spPr>
            <a:xfrm>
              <a:off x="4817621" y="2455944"/>
              <a:ext cx="1958339" cy="307975"/>
            </a:xfrm>
            <a:custGeom>
              <a:avLst/>
              <a:gdLst/>
              <a:ahLst/>
              <a:cxnLst/>
              <a:rect l="l" t="t" r="r" b="b"/>
              <a:pathLst>
                <a:path w="1958340" h="307975">
                  <a:moveTo>
                    <a:pt x="0" y="0"/>
                  </a:moveTo>
                  <a:lnTo>
                    <a:pt x="1958248" y="30737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49850" y="2687215"/>
              <a:ext cx="201107" cy="15218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817621" y="2455944"/>
              <a:ext cx="2061845" cy="2569210"/>
            </a:xfrm>
            <a:custGeom>
              <a:avLst/>
              <a:gdLst/>
              <a:ahLst/>
              <a:cxnLst/>
              <a:rect l="l" t="t" r="r" b="b"/>
              <a:pathLst>
                <a:path w="2061845" h="2569210">
                  <a:moveTo>
                    <a:pt x="0" y="0"/>
                  </a:moveTo>
                  <a:lnTo>
                    <a:pt x="2061308" y="2569115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815333" y="4970736"/>
              <a:ext cx="180632" cy="19606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17621" y="2918503"/>
              <a:ext cx="1993900" cy="1366520"/>
            </a:xfrm>
            <a:custGeom>
              <a:avLst/>
              <a:gdLst/>
              <a:ahLst/>
              <a:cxnLst/>
              <a:rect l="l" t="t" r="r" b="b"/>
              <a:pathLst>
                <a:path w="1993900" h="1366520">
                  <a:moveTo>
                    <a:pt x="0" y="1366268"/>
                  </a:moveTo>
                  <a:lnTo>
                    <a:pt x="1993386" y="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760305" y="2811175"/>
              <a:ext cx="199637" cy="17362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817621" y="4284772"/>
              <a:ext cx="1997075" cy="826135"/>
            </a:xfrm>
            <a:custGeom>
              <a:avLst/>
              <a:gdLst/>
              <a:ahLst/>
              <a:cxnLst/>
              <a:rect l="l" t="t" r="r" b="b"/>
              <a:pathLst>
                <a:path w="1997075" h="826135">
                  <a:moveTo>
                    <a:pt x="0" y="0"/>
                  </a:moveTo>
                  <a:lnTo>
                    <a:pt x="1997044" y="825973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774985" y="5038502"/>
              <a:ext cx="204547" cy="15022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79941" y="7463828"/>
              <a:ext cx="2137689" cy="100195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679941" y="7463835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988721" y="6969505"/>
              <a:ext cx="3039516" cy="123988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988702" y="6969514"/>
              <a:ext cx="3039745" cy="1240155"/>
            </a:xfrm>
            <a:custGeom>
              <a:avLst/>
              <a:gdLst/>
              <a:ahLst/>
              <a:cxnLst/>
              <a:rect l="l" t="t" r="r" b="b"/>
              <a:pathLst>
                <a:path w="3039745" h="1240154">
                  <a:moveTo>
                    <a:pt x="455927" y="0"/>
                  </a:moveTo>
                  <a:lnTo>
                    <a:pt x="2583586" y="0"/>
                  </a:lnTo>
                  <a:lnTo>
                    <a:pt x="2625067" y="2535"/>
                  </a:lnTo>
                  <a:lnTo>
                    <a:pt x="2665507" y="9993"/>
                  </a:lnTo>
                  <a:lnTo>
                    <a:pt x="2704747" y="22156"/>
                  </a:lnTo>
                  <a:lnTo>
                    <a:pt x="2742624" y="38805"/>
                  </a:lnTo>
                  <a:lnTo>
                    <a:pt x="2778978" y="59718"/>
                  </a:lnTo>
                  <a:lnTo>
                    <a:pt x="2813647" y="84678"/>
                  </a:lnTo>
                  <a:lnTo>
                    <a:pt x="2846469" y="113465"/>
                  </a:lnTo>
                  <a:lnTo>
                    <a:pt x="2877284" y="145859"/>
                  </a:lnTo>
                  <a:lnTo>
                    <a:pt x="2905929" y="181642"/>
                  </a:lnTo>
                  <a:lnTo>
                    <a:pt x="2932245" y="220593"/>
                  </a:lnTo>
                  <a:lnTo>
                    <a:pt x="2956068" y="262494"/>
                  </a:lnTo>
                  <a:lnTo>
                    <a:pt x="2977239" y="307124"/>
                  </a:lnTo>
                  <a:lnTo>
                    <a:pt x="2995595" y="354265"/>
                  </a:lnTo>
                  <a:lnTo>
                    <a:pt x="3010975" y="403697"/>
                  </a:lnTo>
                  <a:lnTo>
                    <a:pt x="3023219" y="455202"/>
                  </a:lnTo>
                  <a:lnTo>
                    <a:pt x="3032164" y="508558"/>
                  </a:lnTo>
                  <a:lnTo>
                    <a:pt x="3037649" y="563548"/>
                  </a:lnTo>
                  <a:lnTo>
                    <a:pt x="3039514" y="619951"/>
                  </a:lnTo>
                  <a:lnTo>
                    <a:pt x="3037649" y="676352"/>
                  </a:lnTo>
                  <a:lnTo>
                    <a:pt x="3032164" y="731339"/>
                  </a:lnTo>
                  <a:lnTo>
                    <a:pt x="3023219" y="784694"/>
                  </a:lnTo>
                  <a:lnTo>
                    <a:pt x="3010975" y="836196"/>
                  </a:lnTo>
                  <a:lnTo>
                    <a:pt x="2995595" y="885627"/>
                  </a:lnTo>
                  <a:lnTo>
                    <a:pt x="2977239" y="932766"/>
                  </a:lnTo>
                  <a:lnTo>
                    <a:pt x="2956068" y="977396"/>
                  </a:lnTo>
                  <a:lnTo>
                    <a:pt x="2932245" y="1019295"/>
                  </a:lnTo>
                  <a:lnTo>
                    <a:pt x="2905929" y="1058246"/>
                  </a:lnTo>
                  <a:lnTo>
                    <a:pt x="2877284" y="1094028"/>
                  </a:lnTo>
                  <a:lnTo>
                    <a:pt x="2846469" y="1126421"/>
                  </a:lnTo>
                  <a:lnTo>
                    <a:pt x="2813647" y="1155208"/>
                  </a:lnTo>
                  <a:lnTo>
                    <a:pt x="2778978" y="1180168"/>
                  </a:lnTo>
                  <a:lnTo>
                    <a:pt x="2742624" y="1201081"/>
                  </a:lnTo>
                  <a:lnTo>
                    <a:pt x="2704747" y="1217729"/>
                  </a:lnTo>
                  <a:lnTo>
                    <a:pt x="2665507" y="1229892"/>
                  </a:lnTo>
                  <a:lnTo>
                    <a:pt x="2625067" y="1237351"/>
                  </a:lnTo>
                  <a:lnTo>
                    <a:pt x="2583586" y="1239886"/>
                  </a:lnTo>
                  <a:lnTo>
                    <a:pt x="455927" y="1239886"/>
                  </a:lnTo>
                  <a:lnTo>
                    <a:pt x="414446" y="1237351"/>
                  </a:lnTo>
                  <a:lnTo>
                    <a:pt x="374006" y="1229892"/>
                  </a:lnTo>
                  <a:lnTo>
                    <a:pt x="334766" y="1217729"/>
                  </a:lnTo>
                  <a:lnTo>
                    <a:pt x="296889" y="1201081"/>
                  </a:lnTo>
                  <a:lnTo>
                    <a:pt x="260535" y="1180168"/>
                  </a:lnTo>
                  <a:lnTo>
                    <a:pt x="225866" y="1155208"/>
                  </a:lnTo>
                  <a:lnTo>
                    <a:pt x="193044" y="1126421"/>
                  </a:lnTo>
                  <a:lnTo>
                    <a:pt x="162229" y="1094028"/>
                  </a:lnTo>
                  <a:lnTo>
                    <a:pt x="133584" y="1058246"/>
                  </a:lnTo>
                  <a:lnTo>
                    <a:pt x="107268" y="1019295"/>
                  </a:lnTo>
                  <a:lnTo>
                    <a:pt x="83445" y="977396"/>
                  </a:lnTo>
                  <a:lnTo>
                    <a:pt x="62274" y="932766"/>
                  </a:lnTo>
                  <a:lnTo>
                    <a:pt x="43918" y="885627"/>
                  </a:lnTo>
                  <a:lnTo>
                    <a:pt x="28538" y="836196"/>
                  </a:lnTo>
                  <a:lnTo>
                    <a:pt x="16294" y="784694"/>
                  </a:lnTo>
                  <a:lnTo>
                    <a:pt x="7349" y="731339"/>
                  </a:lnTo>
                  <a:lnTo>
                    <a:pt x="1864" y="676352"/>
                  </a:lnTo>
                  <a:lnTo>
                    <a:pt x="0" y="619951"/>
                  </a:lnTo>
                  <a:lnTo>
                    <a:pt x="1864" y="563548"/>
                  </a:lnTo>
                  <a:lnTo>
                    <a:pt x="7349" y="508558"/>
                  </a:lnTo>
                  <a:lnTo>
                    <a:pt x="16294" y="455202"/>
                  </a:lnTo>
                  <a:lnTo>
                    <a:pt x="28538" y="403697"/>
                  </a:lnTo>
                  <a:lnTo>
                    <a:pt x="43918" y="354265"/>
                  </a:lnTo>
                  <a:lnTo>
                    <a:pt x="62274" y="307124"/>
                  </a:lnTo>
                  <a:lnTo>
                    <a:pt x="83445" y="262494"/>
                  </a:lnTo>
                  <a:lnTo>
                    <a:pt x="107268" y="220593"/>
                  </a:lnTo>
                  <a:lnTo>
                    <a:pt x="133584" y="181642"/>
                  </a:lnTo>
                  <a:lnTo>
                    <a:pt x="162229" y="145859"/>
                  </a:lnTo>
                  <a:lnTo>
                    <a:pt x="193044" y="113465"/>
                  </a:lnTo>
                  <a:lnTo>
                    <a:pt x="225866" y="84678"/>
                  </a:lnTo>
                  <a:lnTo>
                    <a:pt x="260535" y="59718"/>
                  </a:lnTo>
                  <a:lnTo>
                    <a:pt x="296889" y="38805"/>
                  </a:lnTo>
                  <a:lnTo>
                    <a:pt x="334766" y="22156"/>
                  </a:lnTo>
                  <a:lnTo>
                    <a:pt x="374006" y="9993"/>
                  </a:lnTo>
                  <a:lnTo>
                    <a:pt x="414446" y="2535"/>
                  </a:lnTo>
                  <a:lnTo>
                    <a:pt x="455927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028216" y="2796714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4">
                  <a:moveTo>
                    <a:pt x="-16699" y="1945"/>
                  </a:moveTo>
                  <a:lnTo>
                    <a:pt x="344048" y="1945"/>
                  </a:lnTo>
                </a:path>
              </a:pathLst>
            </a:custGeom>
            <a:ln w="3728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338147" y="2723787"/>
              <a:ext cx="194427" cy="15363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103369" y="5193090"/>
              <a:ext cx="252729" cy="3175"/>
            </a:xfrm>
            <a:custGeom>
              <a:avLst/>
              <a:gdLst/>
              <a:ahLst/>
              <a:cxnLst/>
              <a:rect l="l" t="t" r="r" b="b"/>
              <a:pathLst>
                <a:path w="252729" h="3175">
                  <a:moveTo>
                    <a:pt x="-16699" y="1578"/>
                  </a:moveTo>
                  <a:lnTo>
                    <a:pt x="268895" y="1578"/>
                  </a:lnTo>
                </a:path>
              </a:pathLst>
            </a:custGeom>
            <a:ln w="3655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338114" y="5119428"/>
              <a:ext cx="194460" cy="15361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817621" y="2455944"/>
              <a:ext cx="2087245" cy="4935220"/>
            </a:xfrm>
            <a:custGeom>
              <a:avLst/>
              <a:gdLst/>
              <a:ahLst/>
              <a:cxnLst/>
              <a:rect l="l" t="t" r="r" b="b"/>
              <a:pathLst>
                <a:path w="2087245" h="4935220">
                  <a:moveTo>
                    <a:pt x="0" y="0"/>
                  </a:moveTo>
                  <a:lnTo>
                    <a:pt x="2087160" y="4935098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832719" y="7350929"/>
              <a:ext cx="151223" cy="20447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4611191" y="3195369"/>
            <a:ext cx="119507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681385" y="2055534"/>
            <a:ext cx="2064385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R="48895" algn="r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890479" y="3695546"/>
            <a:ext cx="164592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4800793" y="4267944"/>
            <a:ext cx="2174875" cy="3292475"/>
            <a:chOff x="4800793" y="4267944"/>
            <a:chExt cx="2174875" cy="3292475"/>
          </a:xfrm>
        </p:grpSpPr>
        <p:sp>
          <p:nvSpPr>
            <p:cNvPr id="87" name="object 87"/>
            <p:cNvSpPr/>
            <p:nvPr/>
          </p:nvSpPr>
          <p:spPr>
            <a:xfrm>
              <a:off x="4817621" y="4284772"/>
              <a:ext cx="2052955" cy="3124835"/>
            </a:xfrm>
            <a:custGeom>
              <a:avLst/>
              <a:gdLst/>
              <a:ahLst/>
              <a:cxnLst/>
              <a:rect l="l" t="t" r="r" b="b"/>
              <a:pathLst>
                <a:path w="2052954" h="3124834">
                  <a:moveTo>
                    <a:pt x="0" y="0"/>
                  </a:moveTo>
                  <a:lnTo>
                    <a:pt x="2052790" y="312464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803459" y="7359697"/>
              <a:ext cx="171681" cy="20039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4615566" y="4732704"/>
            <a:ext cx="124523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4800793" y="2830830"/>
            <a:ext cx="2195830" cy="5151120"/>
            <a:chOff x="4800793" y="2830830"/>
            <a:chExt cx="2195830" cy="5151120"/>
          </a:xfrm>
        </p:grpSpPr>
        <p:sp>
          <p:nvSpPr>
            <p:cNvPr id="91" name="object 91"/>
            <p:cNvSpPr/>
            <p:nvPr/>
          </p:nvSpPr>
          <p:spPr>
            <a:xfrm>
              <a:off x="4817621" y="7626155"/>
              <a:ext cx="1958975" cy="339090"/>
            </a:xfrm>
            <a:custGeom>
              <a:avLst/>
              <a:gdLst/>
              <a:ahLst/>
              <a:cxnLst/>
              <a:rect l="l" t="t" r="r" b="b"/>
              <a:pathLst>
                <a:path w="1958975" h="339090">
                  <a:moveTo>
                    <a:pt x="0" y="338665"/>
                  </a:moveTo>
                  <a:lnTo>
                    <a:pt x="1958799" y="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749467" y="7550222"/>
              <a:ext cx="201625" cy="15188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817621" y="2995321"/>
              <a:ext cx="2087880" cy="4969510"/>
            </a:xfrm>
            <a:custGeom>
              <a:avLst/>
              <a:gdLst/>
              <a:ahLst/>
              <a:cxnLst/>
              <a:rect l="l" t="t" r="r" b="b"/>
              <a:pathLst>
                <a:path w="2087879" h="4969509">
                  <a:moveTo>
                    <a:pt x="0" y="4969499"/>
                  </a:moveTo>
                  <a:lnTo>
                    <a:pt x="2087645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833136" y="2830830"/>
              <a:ext cx="150922" cy="20447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17621" y="5361938"/>
              <a:ext cx="2062480" cy="2603500"/>
            </a:xfrm>
            <a:custGeom>
              <a:avLst/>
              <a:gdLst/>
              <a:ahLst/>
              <a:cxnLst/>
              <a:rect l="l" t="t" r="r" b="b"/>
              <a:pathLst>
                <a:path w="2062479" h="2603500">
                  <a:moveTo>
                    <a:pt x="0" y="2602881"/>
                  </a:moveTo>
                  <a:lnTo>
                    <a:pt x="2062343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816135" y="5219591"/>
              <a:ext cx="180098" cy="19638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4971432" y="4330279"/>
            <a:ext cx="24987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1),(phase,1)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593380" y="1799036"/>
            <a:ext cx="1814195" cy="15468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255904" algn="r">
              <a:lnSpc>
                <a:spcPct val="100000"/>
              </a:lnSpc>
              <a:spcBef>
                <a:spcPts val="370"/>
              </a:spcBef>
            </a:pPr>
            <a:r>
              <a:rPr sz="2350" spc="5" dirty="0">
                <a:latin typeface="Arial"/>
                <a:cs typeface="Arial"/>
              </a:rPr>
              <a:t>0-9,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a-l</a:t>
            </a:r>
            <a:endParaRPr sz="2350">
              <a:latin typeface="Arial"/>
              <a:cs typeface="Arial"/>
            </a:endParaRPr>
          </a:p>
          <a:p>
            <a:pPr marR="297180" algn="r">
              <a:lnSpc>
                <a:spcPct val="100000"/>
              </a:lnSpc>
              <a:spcBef>
                <a:spcPts val="275"/>
              </a:spcBef>
            </a:pPr>
            <a:r>
              <a:rPr sz="2350" spc="5" dirty="0">
                <a:latin typeface="Arial"/>
                <a:cs typeface="Arial"/>
              </a:rPr>
              <a:t>(a,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(is,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8278685" y="4145012"/>
            <a:ext cx="54356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m-q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350203" y="533400"/>
            <a:ext cx="12258675" cy="9220200"/>
            <a:chOff x="350203" y="533400"/>
            <a:chExt cx="12258675" cy="9220200"/>
          </a:xfrm>
        </p:grpSpPr>
        <p:sp>
          <p:nvSpPr>
            <p:cNvPr id="101" name="object 101"/>
            <p:cNvSpPr/>
            <p:nvPr/>
          </p:nvSpPr>
          <p:spPr>
            <a:xfrm>
              <a:off x="350203" y="3708247"/>
              <a:ext cx="12258292" cy="250507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50203" y="6129515"/>
              <a:ext cx="12258675" cy="3624579"/>
            </a:xfrm>
            <a:custGeom>
              <a:avLst/>
              <a:gdLst/>
              <a:ahLst/>
              <a:cxnLst/>
              <a:rect l="l" t="t" r="r" b="b"/>
              <a:pathLst>
                <a:path w="12258675" h="3624579">
                  <a:moveTo>
                    <a:pt x="0" y="0"/>
                  </a:moveTo>
                  <a:lnTo>
                    <a:pt x="12258292" y="0"/>
                  </a:lnTo>
                  <a:lnTo>
                    <a:pt x="12258292" y="3624084"/>
                  </a:lnTo>
                  <a:lnTo>
                    <a:pt x="0" y="3624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400299" y="558800"/>
              <a:ext cx="2616200" cy="3111500"/>
            </a:xfrm>
            <a:custGeom>
              <a:avLst/>
              <a:gdLst/>
              <a:ahLst/>
              <a:cxnLst/>
              <a:rect l="l" t="t" r="r" b="b"/>
              <a:pathLst>
                <a:path w="2616200" h="3111500">
                  <a:moveTo>
                    <a:pt x="0" y="2921000"/>
                  </a:moveTo>
                  <a:lnTo>
                    <a:pt x="0" y="190500"/>
                  </a:lnTo>
                  <a:lnTo>
                    <a:pt x="5031" y="146819"/>
                  </a:lnTo>
                  <a:lnTo>
                    <a:pt x="19363" y="106722"/>
                  </a:lnTo>
                  <a:lnTo>
                    <a:pt x="41851" y="71351"/>
                  </a:lnTo>
                  <a:lnTo>
                    <a:pt x="71353" y="41850"/>
                  </a:lnTo>
                  <a:lnTo>
                    <a:pt x="106724" y="19362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2425700" y="0"/>
                  </a:lnTo>
                  <a:lnTo>
                    <a:pt x="2469378" y="5031"/>
                  </a:lnTo>
                  <a:lnTo>
                    <a:pt x="2509475" y="19362"/>
                  </a:lnTo>
                  <a:lnTo>
                    <a:pt x="2544846" y="41850"/>
                  </a:lnTo>
                  <a:lnTo>
                    <a:pt x="2574348" y="71351"/>
                  </a:lnTo>
                  <a:lnTo>
                    <a:pt x="2596836" y="106722"/>
                  </a:lnTo>
                  <a:lnTo>
                    <a:pt x="2611168" y="146819"/>
                  </a:lnTo>
                  <a:lnTo>
                    <a:pt x="2616200" y="190500"/>
                  </a:lnTo>
                  <a:lnTo>
                    <a:pt x="2616200" y="2921000"/>
                  </a:lnTo>
                  <a:lnTo>
                    <a:pt x="2611168" y="2964678"/>
                  </a:lnTo>
                  <a:lnTo>
                    <a:pt x="2596836" y="3004775"/>
                  </a:lnTo>
                  <a:lnTo>
                    <a:pt x="2574348" y="3040146"/>
                  </a:lnTo>
                  <a:lnTo>
                    <a:pt x="2544846" y="3069648"/>
                  </a:lnTo>
                  <a:lnTo>
                    <a:pt x="2509475" y="3092136"/>
                  </a:lnTo>
                  <a:lnTo>
                    <a:pt x="2469378" y="3106468"/>
                  </a:lnTo>
                  <a:lnTo>
                    <a:pt x="2425700" y="3111500"/>
                  </a:lnTo>
                  <a:lnTo>
                    <a:pt x="190500" y="3111500"/>
                  </a:lnTo>
                  <a:lnTo>
                    <a:pt x="146821" y="3106468"/>
                  </a:lnTo>
                  <a:lnTo>
                    <a:pt x="106724" y="3092136"/>
                  </a:lnTo>
                  <a:lnTo>
                    <a:pt x="71353" y="3069648"/>
                  </a:lnTo>
                  <a:lnTo>
                    <a:pt x="41851" y="3040146"/>
                  </a:lnTo>
                  <a:lnTo>
                    <a:pt x="19363" y="3004775"/>
                  </a:lnTo>
                  <a:lnTo>
                    <a:pt x="5031" y="2964678"/>
                  </a:lnTo>
                  <a:lnTo>
                    <a:pt x="0" y="29210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457200" y="5803900"/>
            <a:ext cx="5680710" cy="1920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>
              <a:lnSpc>
                <a:spcPct val="100000"/>
              </a:lnSpc>
              <a:spcBef>
                <a:spcPts val="100"/>
              </a:spcBef>
            </a:pPr>
            <a:r>
              <a:rPr sz="3600" i="1" spc="-210" dirty="0">
                <a:solidFill>
                  <a:srgbClr val="914538"/>
                </a:solidFill>
                <a:latin typeface="Arial"/>
                <a:cs typeface="Arial"/>
              </a:rPr>
              <a:t>Map</a:t>
            </a:r>
            <a:r>
              <a:rPr sz="3600" spc="-210" dirty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609600" indent="-571500">
              <a:lnSpc>
                <a:spcPts val="4210"/>
              </a:lnSpc>
              <a:spcBef>
                <a:spcPts val="2180"/>
              </a:spcBef>
              <a:buSzPct val="170833"/>
              <a:buChar char="•"/>
              <a:tabLst>
                <a:tab pos="609600" algn="l"/>
              </a:tabLst>
            </a:pPr>
            <a:r>
              <a:rPr sz="3600" spc="-170" dirty="0">
                <a:latin typeface="Arial"/>
                <a:cs typeface="Arial"/>
              </a:rPr>
              <a:t>Transform </a:t>
            </a:r>
            <a:r>
              <a:rPr sz="3600" i="1" spc="-380" dirty="0">
                <a:solidFill>
                  <a:srgbClr val="914538"/>
                </a:solidFill>
                <a:latin typeface="Arial"/>
                <a:cs typeface="Arial"/>
              </a:rPr>
              <a:t>one </a:t>
            </a:r>
            <a:r>
              <a:rPr sz="3600" spc="-85" dirty="0">
                <a:latin typeface="Arial"/>
                <a:cs typeface="Arial"/>
              </a:rPr>
              <a:t>input </a:t>
            </a:r>
            <a:r>
              <a:rPr sz="3600" spc="90" dirty="0">
                <a:latin typeface="Arial"/>
                <a:cs typeface="Arial"/>
              </a:rPr>
              <a:t>to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i="1" spc="-185" dirty="0">
                <a:solidFill>
                  <a:srgbClr val="914538"/>
                </a:solidFill>
                <a:latin typeface="Arial"/>
                <a:cs typeface="Arial"/>
              </a:rPr>
              <a:t>0-N</a:t>
            </a:r>
            <a:endParaRPr sz="3600">
              <a:latin typeface="Arial"/>
              <a:cs typeface="Arial"/>
            </a:endParaRPr>
          </a:p>
          <a:p>
            <a:pPr marL="609600">
              <a:lnSpc>
                <a:spcPts val="4210"/>
              </a:lnSpc>
            </a:pPr>
            <a:r>
              <a:rPr sz="3600" spc="-110" dirty="0">
                <a:latin typeface="Arial"/>
                <a:cs typeface="Arial"/>
              </a:rPr>
              <a:t>outputs.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2973868" y="6006912"/>
            <a:ext cx="9648825" cy="365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2295"/>
              </a:lnSpc>
            </a:pPr>
            <a:r>
              <a:rPr sz="2350" spc="5" dirty="0">
                <a:latin typeface="Arial"/>
                <a:cs typeface="Arial"/>
              </a:rPr>
              <a:t>(doc3,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"")</a:t>
            </a:r>
            <a:endParaRPr sz="2350">
              <a:latin typeface="Arial"/>
              <a:cs typeface="Arial"/>
            </a:endParaRPr>
          </a:p>
          <a:p>
            <a:pPr marL="2452370">
              <a:lnSpc>
                <a:spcPct val="100000"/>
              </a:lnSpc>
              <a:spcBef>
                <a:spcPts val="1435"/>
              </a:spcBef>
              <a:tabLst>
                <a:tab pos="5400675" algn="l"/>
              </a:tabLst>
            </a:pPr>
            <a:r>
              <a:rPr sz="2350" spc="5" dirty="0">
                <a:latin typeface="Arial"/>
                <a:cs typeface="Arial"/>
              </a:rPr>
              <a:t>(phase,1)	</a:t>
            </a:r>
            <a:r>
              <a:rPr sz="3525" spc="7" baseline="-21276" dirty="0">
                <a:latin typeface="Arial"/>
                <a:cs typeface="Arial"/>
              </a:rPr>
              <a:t>r-z</a:t>
            </a:r>
            <a:endParaRPr sz="3525" baseline="-21276">
              <a:latin typeface="Arial"/>
              <a:cs typeface="Arial"/>
            </a:endParaRPr>
          </a:p>
          <a:p>
            <a:pPr marR="3262629" algn="r">
              <a:lnSpc>
                <a:spcPct val="100000"/>
              </a:lnSpc>
              <a:spcBef>
                <a:spcPts val="1525"/>
              </a:spcBef>
            </a:pPr>
            <a:r>
              <a:rPr sz="2350" spc="5" dirty="0">
                <a:latin typeface="Arial"/>
                <a:cs typeface="Arial"/>
              </a:rPr>
              <a:t>(reduce, </a:t>
            </a:r>
            <a:r>
              <a:rPr sz="2350" spc="-70" dirty="0">
                <a:latin typeface="Arial"/>
                <a:cs typeface="Arial"/>
              </a:rPr>
              <a:t>[1]),</a:t>
            </a:r>
            <a:r>
              <a:rPr sz="3525" spc="-104" baseline="8274" dirty="0">
                <a:latin typeface="Arial"/>
                <a:cs typeface="Arial"/>
              </a:rPr>
              <a:t>(is, </a:t>
            </a:r>
            <a:r>
              <a:rPr sz="3525" spc="7" baseline="8274" dirty="0">
                <a:latin typeface="Arial"/>
                <a:cs typeface="Arial"/>
              </a:rPr>
              <a:t>1), (a,</a:t>
            </a:r>
            <a:r>
              <a:rPr sz="3525" spc="15" baseline="8274" dirty="0">
                <a:latin typeface="Arial"/>
                <a:cs typeface="Arial"/>
              </a:rPr>
              <a:t> </a:t>
            </a:r>
            <a:r>
              <a:rPr sz="3525" spc="7" baseline="8274" dirty="0">
                <a:latin typeface="Arial"/>
                <a:cs typeface="Arial"/>
              </a:rPr>
              <a:t>1)</a:t>
            </a:r>
            <a:endParaRPr sz="3525" baseline="8274">
              <a:latin typeface="Arial"/>
              <a:cs typeface="Arial"/>
            </a:endParaRPr>
          </a:p>
          <a:p>
            <a:pPr marR="3254375" algn="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(there, </a:t>
            </a:r>
            <a:r>
              <a:rPr sz="2350" spc="-45" dirty="0">
                <a:latin typeface="Arial"/>
                <a:cs typeface="Arial"/>
              </a:rPr>
              <a:t>[1,1]),</a:t>
            </a:r>
            <a:r>
              <a:rPr sz="3525" spc="-67" baseline="-9456" dirty="0">
                <a:latin typeface="Arial"/>
                <a:cs typeface="Arial"/>
              </a:rPr>
              <a:t>(there,</a:t>
            </a:r>
            <a:r>
              <a:rPr sz="3525" spc="-75" baseline="-9456" dirty="0">
                <a:latin typeface="Arial"/>
                <a:cs typeface="Arial"/>
              </a:rPr>
              <a:t> </a:t>
            </a:r>
            <a:r>
              <a:rPr sz="3525" spc="7" baseline="-9456" dirty="0">
                <a:latin typeface="Arial"/>
                <a:cs typeface="Arial"/>
              </a:rPr>
              <a:t>1),</a:t>
            </a:r>
            <a:endParaRPr sz="3525" baseline="-945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tabLst>
                <a:tab pos="4940935" algn="l"/>
              </a:tabLst>
            </a:pPr>
            <a:r>
              <a:rPr sz="2350" spc="5" dirty="0">
                <a:latin typeface="Arial"/>
                <a:cs typeface="Arial"/>
              </a:rPr>
              <a:t>(doc4, "…")	</a:t>
            </a:r>
            <a:r>
              <a:rPr sz="3525" spc="7" baseline="1182" dirty="0">
                <a:latin typeface="Arial"/>
                <a:cs typeface="Arial"/>
              </a:rPr>
              <a:t>(uses, </a:t>
            </a:r>
            <a:r>
              <a:rPr sz="3525" spc="-120" baseline="1182" dirty="0">
                <a:latin typeface="Arial"/>
                <a:cs typeface="Arial"/>
              </a:rPr>
              <a:t>1)</a:t>
            </a:r>
            <a:r>
              <a:rPr sz="3525" spc="-120" baseline="-7092" dirty="0">
                <a:latin typeface="Arial"/>
                <a:cs typeface="Arial"/>
              </a:rPr>
              <a:t>(reduce</a:t>
            </a:r>
            <a:r>
              <a:rPr sz="3525" spc="-7" baseline="-7092" dirty="0">
                <a:latin typeface="Arial"/>
                <a:cs typeface="Arial"/>
              </a:rPr>
              <a:t> </a:t>
            </a:r>
            <a:r>
              <a:rPr sz="3525" spc="7" baseline="-7092" dirty="0">
                <a:latin typeface="Arial"/>
                <a:cs typeface="Arial"/>
              </a:rPr>
              <a:t>1)</a:t>
            </a:r>
            <a:endParaRPr sz="3525" baseline="-709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Arial"/>
              <a:cs typeface="Arial"/>
            </a:endParaRPr>
          </a:p>
          <a:p>
            <a:pPr marL="5544185">
              <a:lnSpc>
                <a:spcPts val="1490"/>
              </a:lnSpc>
            </a:pPr>
            <a:r>
              <a:rPr sz="1400" spc="-70" dirty="0">
                <a:solidFill>
                  <a:srgbClr val="6F6E83"/>
                </a:solidFill>
                <a:latin typeface="Klaudia"/>
                <a:cs typeface="Klaudia"/>
              </a:rPr>
              <a:t>Copyright </a:t>
            </a:r>
            <a:r>
              <a:rPr sz="1400" spc="204" dirty="0">
                <a:solidFill>
                  <a:srgbClr val="6F6E83"/>
                </a:solidFill>
                <a:latin typeface="Klaudia"/>
                <a:cs typeface="Klaudia"/>
              </a:rPr>
              <a:t>©</a:t>
            </a:r>
            <a:r>
              <a:rPr sz="1400" spc="-385" dirty="0">
                <a:solidFill>
                  <a:srgbClr val="6F6E83"/>
                </a:solidFill>
                <a:latin typeface="Klaudia"/>
                <a:cs typeface="Klaudia"/>
              </a:rPr>
              <a:t> </a:t>
            </a:r>
            <a:r>
              <a:rPr sz="1400" dirty="0">
                <a:solidFill>
                  <a:srgbClr val="6F6E83"/>
                </a:solidFill>
                <a:latin typeface="Klaudia"/>
                <a:cs typeface="Klaudia"/>
              </a:rPr>
              <a:t>2012-2013, </a:t>
            </a:r>
            <a:r>
              <a:rPr sz="1400" spc="-35" dirty="0">
                <a:solidFill>
                  <a:srgbClr val="6F6E83"/>
                </a:solidFill>
                <a:latin typeface="Klaudia"/>
                <a:cs typeface="Klaudia"/>
              </a:rPr>
              <a:t>Think </a:t>
            </a:r>
            <a:r>
              <a:rPr sz="1400" spc="-75" dirty="0">
                <a:solidFill>
                  <a:srgbClr val="6F6E83"/>
                </a:solidFill>
                <a:latin typeface="Klaudia"/>
                <a:cs typeface="Klaudia"/>
              </a:rPr>
              <a:t>Big </a:t>
            </a:r>
            <a:r>
              <a:rPr sz="1400" spc="-70" dirty="0">
                <a:solidFill>
                  <a:srgbClr val="6F6E83"/>
                </a:solidFill>
                <a:latin typeface="Klaudia"/>
                <a:cs typeface="Klaudia"/>
              </a:rPr>
              <a:t>Analytics, </a:t>
            </a:r>
            <a:r>
              <a:rPr sz="1400" spc="-85" dirty="0">
                <a:solidFill>
                  <a:srgbClr val="6F6E83"/>
                </a:solidFill>
                <a:latin typeface="Klaudia"/>
                <a:cs typeface="Klaudia"/>
              </a:rPr>
              <a:t>A</a:t>
            </a:r>
            <a:endParaRPr sz="1400">
              <a:latin typeface="Klaudia"/>
              <a:cs typeface="Klaudia"/>
            </a:endParaRPr>
          </a:p>
          <a:p>
            <a:pPr marL="3407410">
              <a:lnSpc>
                <a:spcPts val="1905"/>
              </a:lnSpc>
            </a:pPr>
            <a:r>
              <a:rPr sz="1400" spc="-60" dirty="0">
                <a:solidFill>
                  <a:srgbClr val="6F6E83"/>
                </a:solidFill>
                <a:latin typeface="Klaudia"/>
                <a:cs typeface="Klaudia"/>
              </a:rPr>
              <a:t>Rights</a:t>
            </a:r>
            <a:r>
              <a:rPr sz="1400" spc="-110" dirty="0">
                <a:solidFill>
                  <a:srgbClr val="6F6E83"/>
                </a:solidFill>
                <a:latin typeface="Klaudia"/>
                <a:cs typeface="Klaudia"/>
              </a:rPr>
              <a:t> </a:t>
            </a:r>
            <a:r>
              <a:rPr sz="1400" spc="-180" dirty="0">
                <a:solidFill>
                  <a:srgbClr val="6F6E83"/>
                </a:solidFill>
                <a:latin typeface="Klaudia"/>
                <a:cs typeface="Klaudia"/>
              </a:rPr>
              <a:t>Reserve</a:t>
            </a:r>
            <a:r>
              <a:rPr sz="2700" spc="-270" baseline="24691" dirty="0">
                <a:latin typeface="Arial"/>
                <a:cs typeface="Arial"/>
              </a:rPr>
              <a:t>36</a:t>
            </a:r>
            <a:endParaRPr sz="2700" baseline="24691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2600737" y="9226168"/>
            <a:ext cx="137795" cy="4508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indent="8890">
              <a:lnSpc>
                <a:spcPct val="101200"/>
              </a:lnSpc>
              <a:spcBef>
                <a:spcPts val="30"/>
              </a:spcBef>
            </a:pPr>
            <a:r>
              <a:rPr sz="1400" spc="-10" dirty="0">
                <a:solidFill>
                  <a:srgbClr val="6F6E83"/>
                </a:solidFill>
                <a:latin typeface="Klaudia"/>
                <a:cs typeface="Klaudia"/>
              </a:rPr>
              <a:t>ll  d</a:t>
            </a:r>
            <a:endParaRPr sz="1400">
              <a:latin typeface="Klaudia"/>
              <a:cs typeface="Klaud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7800" y="1479016"/>
            <a:ext cx="12547600" cy="8134984"/>
            <a:chOff x="177800" y="1479016"/>
            <a:chExt cx="12547600" cy="8134984"/>
          </a:xfrm>
        </p:grpSpPr>
        <p:sp>
          <p:nvSpPr>
            <p:cNvPr id="3" name="object 3"/>
            <p:cNvSpPr/>
            <p:nvPr/>
          </p:nvSpPr>
          <p:spPr>
            <a:xfrm>
              <a:off x="275050" y="5152898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50" y="3315957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50" y="1479016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8756" y="5269801"/>
              <a:ext cx="1720169" cy="17200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757" y="5269808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56" y="3432860"/>
              <a:ext cx="1720169" cy="17200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757" y="3432864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6235" y="1838058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6235" y="3666883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6235" y="5511939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94719" y="1597643"/>
              <a:ext cx="1803679" cy="73811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05015" y="2084730"/>
              <a:ext cx="3406940" cy="15697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30059" y="4449953"/>
              <a:ext cx="3457041" cy="161984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96235" y="7346924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05015" y="6852602"/>
              <a:ext cx="3406940" cy="161984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95661" y="1838058"/>
              <a:ext cx="2329738" cy="20874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95661" y="4234434"/>
              <a:ext cx="2329738" cy="20874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19373" y="3987944"/>
            <a:ext cx="1182370" cy="589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58419">
              <a:lnSpc>
                <a:spcPct val="100699"/>
              </a:lnSpc>
              <a:spcBef>
                <a:spcPts val="75"/>
              </a:spcBef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Map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50184" y="1587349"/>
            <a:ext cx="1737360" cy="1737360"/>
            <a:chOff x="450184" y="1587349"/>
            <a:chExt cx="1737360" cy="1737360"/>
          </a:xfrm>
        </p:grpSpPr>
        <p:sp>
          <p:nvSpPr>
            <p:cNvPr id="22" name="object 22"/>
            <p:cNvSpPr/>
            <p:nvPr/>
          </p:nvSpPr>
          <p:spPr>
            <a:xfrm>
              <a:off x="458756" y="1595920"/>
              <a:ext cx="1720169" cy="172004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757" y="1595921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08861" y="2151003"/>
            <a:ext cx="1403985" cy="589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1120" marR="5080" indent="-59055">
              <a:lnSpc>
                <a:spcPct val="100699"/>
              </a:lnSpc>
              <a:spcBef>
                <a:spcPts val="75"/>
              </a:spcBef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uses  </a:t>
            </a:r>
            <a:r>
              <a:rPr sz="1850" spc="-10" dirty="0">
                <a:latin typeface="Arial"/>
                <a:cs typeface="Arial"/>
              </a:rPr>
              <a:t>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2057" y="656395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671368" y="1946387"/>
            <a:ext cx="2155190" cy="1019175"/>
            <a:chOff x="2671368" y="1946387"/>
            <a:chExt cx="2155190" cy="1019175"/>
          </a:xfrm>
        </p:grpSpPr>
        <p:sp>
          <p:nvSpPr>
            <p:cNvPr id="27" name="object 27"/>
            <p:cNvSpPr/>
            <p:nvPr/>
          </p:nvSpPr>
          <p:spPr>
            <a:xfrm>
              <a:off x="2679941" y="1954962"/>
              <a:ext cx="2137689" cy="100196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9941" y="1954960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30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961168" y="2251200"/>
            <a:ext cx="15589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(doc1,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671368" y="3775215"/>
            <a:ext cx="2155190" cy="1019175"/>
            <a:chOff x="2671368" y="3775215"/>
            <a:chExt cx="2155190" cy="1019175"/>
          </a:xfrm>
        </p:grpSpPr>
        <p:sp>
          <p:nvSpPr>
            <p:cNvPr id="31" name="object 31"/>
            <p:cNvSpPr/>
            <p:nvPr/>
          </p:nvSpPr>
          <p:spPr>
            <a:xfrm>
              <a:off x="2679941" y="3783787"/>
              <a:ext cx="2137689" cy="100196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9941" y="3783787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961168" y="4080026"/>
            <a:ext cx="15589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(doc2,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169492" y="2379126"/>
            <a:ext cx="2656840" cy="4260850"/>
            <a:chOff x="2169492" y="2379126"/>
            <a:chExt cx="2656840" cy="4260850"/>
          </a:xfrm>
        </p:grpSpPr>
        <p:sp>
          <p:nvSpPr>
            <p:cNvPr id="35" name="object 35"/>
            <p:cNvSpPr/>
            <p:nvPr/>
          </p:nvSpPr>
          <p:spPr>
            <a:xfrm>
              <a:off x="2679941" y="5628843"/>
              <a:ext cx="2137689" cy="100196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79941" y="5628846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87272" y="2455944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47803" y="2379126"/>
              <a:ext cx="193725" cy="1536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87272" y="4286057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9" y="826"/>
                  </a:moveTo>
                  <a:lnTo>
                    <a:pt x="293929" y="826"/>
                  </a:lnTo>
                </a:path>
              </a:pathLst>
            </a:custGeom>
            <a:ln w="35052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47452" y="4209239"/>
              <a:ext cx="194076" cy="15363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87272" y="6129831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47803" y="6053013"/>
              <a:ext cx="193725" cy="1536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948031" y="656395"/>
            <a:ext cx="158496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173976" y="1710092"/>
            <a:ext cx="4938395" cy="7023100"/>
            <a:chOff x="5173976" y="1710092"/>
            <a:chExt cx="4938395" cy="7023100"/>
          </a:xfrm>
        </p:grpSpPr>
        <p:sp>
          <p:nvSpPr>
            <p:cNvPr id="45" name="object 45"/>
            <p:cNvSpPr/>
            <p:nvPr/>
          </p:nvSpPr>
          <p:spPr>
            <a:xfrm>
              <a:off x="5178424" y="1714537"/>
              <a:ext cx="1436268" cy="701376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78421" y="1714537"/>
              <a:ext cx="1436370" cy="7014209"/>
            </a:xfrm>
            <a:custGeom>
              <a:avLst/>
              <a:gdLst/>
              <a:ahLst/>
              <a:cxnLst/>
              <a:rect l="l" t="t" r="r" b="b"/>
              <a:pathLst>
                <a:path w="1436370" h="7014209">
                  <a:moveTo>
                    <a:pt x="0" y="0"/>
                  </a:moveTo>
                  <a:lnTo>
                    <a:pt x="1436253" y="0"/>
                  </a:lnTo>
                  <a:lnTo>
                    <a:pt x="1436253" y="7013783"/>
                  </a:lnTo>
                  <a:lnTo>
                    <a:pt x="0" y="7013783"/>
                  </a:lnTo>
                  <a:lnTo>
                    <a:pt x="0" y="0"/>
                  </a:lnTo>
                  <a:close/>
                </a:path>
              </a:pathLst>
            </a:custGeom>
            <a:ln w="835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88721" y="2201621"/>
              <a:ext cx="3039516" cy="119016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88702" y="2201628"/>
              <a:ext cx="3039745" cy="1190625"/>
            </a:xfrm>
            <a:custGeom>
              <a:avLst/>
              <a:gdLst/>
              <a:ahLst/>
              <a:cxnLst/>
              <a:rect l="l" t="t" r="r" b="b"/>
              <a:pathLst>
                <a:path w="3039745" h="1190625">
                  <a:moveTo>
                    <a:pt x="455927" y="0"/>
                  </a:moveTo>
                  <a:lnTo>
                    <a:pt x="2583586" y="0"/>
                  </a:lnTo>
                  <a:lnTo>
                    <a:pt x="2625067" y="2433"/>
                  </a:lnTo>
                  <a:lnTo>
                    <a:pt x="2665507" y="9592"/>
                  </a:lnTo>
                  <a:lnTo>
                    <a:pt x="2704747" y="21268"/>
                  </a:lnTo>
                  <a:lnTo>
                    <a:pt x="2742624" y="37248"/>
                  </a:lnTo>
                  <a:lnTo>
                    <a:pt x="2778978" y="57323"/>
                  </a:lnTo>
                  <a:lnTo>
                    <a:pt x="2813647" y="81282"/>
                  </a:lnTo>
                  <a:lnTo>
                    <a:pt x="2846469" y="108914"/>
                  </a:lnTo>
                  <a:lnTo>
                    <a:pt x="2877284" y="140009"/>
                  </a:lnTo>
                  <a:lnTo>
                    <a:pt x="2905929" y="174357"/>
                  </a:lnTo>
                  <a:lnTo>
                    <a:pt x="2932245" y="211746"/>
                  </a:lnTo>
                  <a:lnTo>
                    <a:pt x="2956068" y="251966"/>
                  </a:lnTo>
                  <a:lnTo>
                    <a:pt x="2977239" y="294806"/>
                  </a:lnTo>
                  <a:lnTo>
                    <a:pt x="2995595" y="340056"/>
                  </a:lnTo>
                  <a:lnTo>
                    <a:pt x="3010975" y="387506"/>
                  </a:lnTo>
                  <a:lnTo>
                    <a:pt x="3023219" y="436944"/>
                  </a:lnTo>
                  <a:lnTo>
                    <a:pt x="3032164" y="488161"/>
                  </a:lnTo>
                  <a:lnTo>
                    <a:pt x="3037649" y="540945"/>
                  </a:lnTo>
                  <a:lnTo>
                    <a:pt x="3039514" y="595086"/>
                  </a:lnTo>
                  <a:lnTo>
                    <a:pt x="3037649" y="649224"/>
                  </a:lnTo>
                  <a:lnTo>
                    <a:pt x="3032164" y="702006"/>
                  </a:lnTo>
                  <a:lnTo>
                    <a:pt x="3023219" y="753221"/>
                  </a:lnTo>
                  <a:lnTo>
                    <a:pt x="3010975" y="802659"/>
                  </a:lnTo>
                  <a:lnTo>
                    <a:pt x="2995595" y="850108"/>
                  </a:lnTo>
                  <a:lnTo>
                    <a:pt x="2977239" y="895358"/>
                  </a:lnTo>
                  <a:lnTo>
                    <a:pt x="2956068" y="938198"/>
                  </a:lnTo>
                  <a:lnTo>
                    <a:pt x="2932245" y="978419"/>
                  </a:lnTo>
                  <a:lnTo>
                    <a:pt x="2905929" y="1015808"/>
                  </a:lnTo>
                  <a:lnTo>
                    <a:pt x="2877284" y="1050156"/>
                  </a:lnTo>
                  <a:lnTo>
                    <a:pt x="2846469" y="1081252"/>
                  </a:lnTo>
                  <a:lnTo>
                    <a:pt x="2813647" y="1108885"/>
                  </a:lnTo>
                  <a:lnTo>
                    <a:pt x="2778978" y="1132845"/>
                  </a:lnTo>
                  <a:lnTo>
                    <a:pt x="2742624" y="1152921"/>
                  </a:lnTo>
                  <a:lnTo>
                    <a:pt x="2704747" y="1168902"/>
                  </a:lnTo>
                  <a:lnTo>
                    <a:pt x="2665507" y="1180578"/>
                  </a:lnTo>
                  <a:lnTo>
                    <a:pt x="2625067" y="1187738"/>
                  </a:lnTo>
                  <a:lnTo>
                    <a:pt x="2583586" y="1190172"/>
                  </a:lnTo>
                  <a:lnTo>
                    <a:pt x="455927" y="1190172"/>
                  </a:lnTo>
                  <a:lnTo>
                    <a:pt x="414446" y="1187738"/>
                  </a:lnTo>
                  <a:lnTo>
                    <a:pt x="374006" y="1180578"/>
                  </a:lnTo>
                  <a:lnTo>
                    <a:pt x="334766" y="1168902"/>
                  </a:lnTo>
                  <a:lnTo>
                    <a:pt x="296889" y="1152921"/>
                  </a:lnTo>
                  <a:lnTo>
                    <a:pt x="260535" y="1132845"/>
                  </a:lnTo>
                  <a:lnTo>
                    <a:pt x="225866" y="1108885"/>
                  </a:lnTo>
                  <a:lnTo>
                    <a:pt x="193044" y="1081252"/>
                  </a:lnTo>
                  <a:lnTo>
                    <a:pt x="162229" y="1050156"/>
                  </a:lnTo>
                  <a:lnTo>
                    <a:pt x="133584" y="1015808"/>
                  </a:lnTo>
                  <a:lnTo>
                    <a:pt x="107268" y="978419"/>
                  </a:lnTo>
                  <a:lnTo>
                    <a:pt x="83445" y="938198"/>
                  </a:lnTo>
                  <a:lnTo>
                    <a:pt x="62274" y="895358"/>
                  </a:lnTo>
                  <a:lnTo>
                    <a:pt x="43918" y="850108"/>
                  </a:lnTo>
                  <a:lnTo>
                    <a:pt x="28538" y="802659"/>
                  </a:lnTo>
                  <a:lnTo>
                    <a:pt x="16294" y="753221"/>
                  </a:lnTo>
                  <a:lnTo>
                    <a:pt x="7349" y="702006"/>
                  </a:lnTo>
                  <a:lnTo>
                    <a:pt x="1864" y="649224"/>
                  </a:lnTo>
                  <a:lnTo>
                    <a:pt x="0" y="595086"/>
                  </a:lnTo>
                  <a:lnTo>
                    <a:pt x="1864" y="540945"/>
                  </a:lnTo>
                  <a:lnTo>
                    <a:pt x="7349" y="488161"/>
                  </a:lnTo>
                  <a:lnTo>
                    <a:pt x="16294" y="436944"/>
                  </a:lnTo>
                  <a:lnTo>
                    <a:pt x="28538" y="387506"/>
                  </a:lnTo>
                  <a:lnTo>
                    <a:pt x="43918" y="340056"/>
                  </a:lnTo>
                  <a:lnTo>
                    <a:pt x="62274" y="294806"/>
                  </a:lnTo>
                  <a:lnTo>
                    <a:pt x="83445" y="251966"/>
                  </a:lnTo>
                  <a:lnTo>
                    <a:pt x="107268" y="211746"/>
                  </a:lnTo>
                  <a:lnTo>
                    <a:pt x="133584" y="174357"/>
                  </a:lnTo>
                  <a:lnTo>
                    <a:pt x="162229" y="140009"/>
                  </a:lnTo>
                  <a:lnTo>
                    <a:pt x="193044" y="108914"/>
                  </a:lnTo>
                  <a:lnTo>
                    <a:pt x="225866" y="81282"/>
                  </a:lnTo>
                  <a:lnTo>
                    <a:pt x="260535" y="57323"/>
                  </a:lnTo>
                  <a:lnTo>
                    <a:pt x="296889" y="37248"/>
                  </a:lnTo>
                  <a:lnTo>
                    <a:pt x="334766" y="21268"/>
                  </a:lnTo>
                  <a:lnTo>
                    <a:pt x="374006" y="9592"/>
                  </a:lnTo>
                  <a:lnTo>
                    <a:pt x="414446" y="2433"/>
                  </a:lnTo>
                  <a:lnTo>
                    <a:pt x="455927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13765" y="4566856"/>
              <a:ext cx="3089630" cy="12524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13753" y="4566859"/>
              <a:ext cx="3089910" cy="1252855"/>
            </a:xfrm>
            <a:custGeom>
              <a:avLst/>
              <a:gdLst/>
              <a:ahLst/>
              <a:cxnLst/>
              <a:rect l="l" t="t" r="r" b="b"/>
              <a:pathLst>
                <a:path w="3089909" h="1252854">
                  <a:moveTo>
                    <a:pt x="463442" y="0"/>
                  </a:moveTo>
                  <a:lnTo>
                    <a:pt x="2626173" y="0"/>
                  </a:lnTo>
                  <a:lnTo>
                    <a:pt x="2666142" y="2300"/>
                  </a:lnTo>
                  <a:lnTo>
                    <a:pt x="2705170" y="9074"/>
                  </a:lnTo>
                  <a:lnTo>
                    <a:pt x="2743119" y="20135"/>
                  </a:lnTo>
                  <a:lnTo>
                    <a:pt x="2779847" y="35293"/>
                  </a:lnTo>
                  <a:lnTo>
                    <a:pt x="2815217" y="54360"/>
                  </a:lnTo>
                  <a:lnTo>
                    <a:pt x="2849089" y="77148"/>
                  </a:lnTo>
                  <a:lnTo>
                    <a:pt x="2881323" y="103468"/>
                  </a:lnTo>
                  <a:lnTo>
                    <a:pt x="2911779" y="133132"/>
                  </a:lnTo>
                  <a:lnTo>
                    <a:pt x="2940319" y="165951"/>
                  </a:lnTo>
                  <a:lnTo>
                    <a:pt x="2966803" y="201737"/>
                  </a:lnTo>
                  <a:lnTo>
                    <a:pt x="2991091" y="240302"/>
                  </a:lnTo>
                  <a:lnTo>
                    <a:pt x="3013044" y="281457"/>
                  </a:lnTo>
                  <a:lnTo>
                    <a:pt x="3032522" y="325013"/>
                  </a:lnTo>
                  <a:lnTo>
                    <a:pt x="3049386" y="370782"/>
                  </a:lnTo>
                  <a:lnTo>
                    <a:pt x="3063497" y="418576"/>
                  </a:lnTo>
                  <a:lnTo>
                    <a:pt x="3074714" y="468206"/>
                  </a:lnTo>
                  <a:lnTo>
                    <a:pt x="3082900" y="519484"/>
                  </a:lnTo>
                  <a:lnTo>
                    <a:pt x="3087913" y="572222"/>
                  </a:lnTo>
                  <a:lnTo>
                    <a:pt x="3089615" y="626230"/>
                  </a:lnTo>
                  <a:lnTo>
                    <a:pt x="3087913" y="680238"/>
                  </a:lnTo>
                  <a:lnTo>
                    <a:pt x="3082900" y="732976"/>
                  </a:lnTo>
                  <a:lnTo>
                    <a:pt x="3074714" y="784254"/>
                  </a:lnTo>
                  <a:lnTo>
                    <a:pt x="3063497" y="833884"/>
                  </a:lnTo>
                  <a:lnTo>
                    <a:pt x="3049386" y="881678"/>
                  </a:lnTo>
                  <a:lnTo>
                    <a:pt x="3032522" y="927448"/>
                  </a:lnTo>
                  <a:lnTo>
                    <a:pt x="3013044" y="971004"/>
                  </a:lnTo>
                  <a:lnTo>
                    <a:pt x="2991091" y="1012158"/>
                  </a:lnTo>
                  <a:lnTo>
                    <a:pt x="2966803" y="1050723"/>
                  </a:lnTo>
                  <a:lnTo>
                    <a:pt x="2940319" y="1086509"/>
                  </a:lnTo>
                  <a:lnTo>
                    <a:pt x="2911779" y="1119328"/>
                  </a:lnTo>
                  <a:lnTo>
                    <a:pt x="2881323" y="1148992"/>
                  </a:lnTo>
                  <a:lnTo>
                    <a:pt x="2849089" y="1175312"/>
                  </a:lnTo>
                  <a:lnTo>
                    <a:pt x="2815217" y="1198100"/>
                  </a:lnTo>
                  <a:lnTo>
                    <a:pt x="2779847" y="1217168"/>
                  </a:lnTo>
                  <a:lnTo>
                    <a:pt x="2743119" y="1232326"/>
                  </a:lnTo>
                  <a:lnTo>
                    <a:pt x="2705170" y="1243386"/>
                  </a:lnTo>
                  <a:lnTo>
                    <a:pt x="2666142" y="1250161"/>
                  </a:lnTo>
                  <a:lnTo>
                    <a:pt x="2626173" y="1252461"/>
                  </a:lnTo>
                  <a:lnTo>
                    <a:pt x="463442" y="1252461"/>
                  </a:lnTo>
                  <a:lnTo>
                    <a:pt x="423473" y="1250161"/>
                  </a:lnTo>
                  <a:lnTo>
                    <a:pt x="384445" y="1243386"/>
                  </a:lnTo>
                  <a:lnTo>
                    <a:pt x="346496" y="1232326"/>
                  </a:lnTo>
                  <a:lnTo>
                    <a:pt x="309767" y="1217168"/>
                  </a:lnTo>
                  <a:lnTo>
                    <a:pt x="274397" y="1198100"/>
                  </a:lnTo>
                  <a:lnTo>
                    <a:pt x="240526" y="1175312"/>
                  </a:lnTo>
                  <a:lnTo>
                    <a:pt x="208292" y="1148992"/>
                  </a:lnTo>
                  <a:lnTo>
                    <a:pt x="177835" y="1119328"/>
                  </a:lnTo>
                  <a:lnTo>
                    <a:pt x="149296" y="1086509"/>
                  </a:lnTo>
                  <a:lnTo>
                    <a:pt x="122812" y="1050723"/>
                  </a:lnTo>
                  <a:lnTo>
                    <a:pt x="98524" y="1012158"/>
                  </a:lnTo>
                  <a:lnTo>
                    <a:pt x="76571" y="971004"/>
                  </a:lnTo>
                  <a:lnTo>
                    <a:pt x="57093" y="927448"/>
                  </a:lnTo>
                  <a:lnTo>
                    <a:pt x="40229" y="881678"/>
                  </a:lnTo>
                  <a:lnTo>
                    <a:pt x="26118" y="833884"/>
                  </a:lnTo>
                  <a:lnTo>
                    <a:pt x="14900" y="784254"/>
                  </a:lnTo>
                  <a:lnTo>
                    <a:pt x="6715" y="732976"/>
                  </a:lnTo>
                  <a:lnTo>
                    <a:pt x="1702" y="680238"/>
                  </a:lnTo>
                  <a:lnTo>
                    <a:pt x="0" y="626230"/>
                  </a:lnTo>
                  <a:lnTo>
                    <a:pt x="1702" y="572222"/>
                  </a:lnTo>
                  <a:lnTo>
                    <a:pt x="6715" y="519484"/>
                  </a:lnTo>
                  <a:lnTo>
                    <a:pt x="14900" y="468206"/>
                  </a:lnTo>
                  <a:lnTo>
                    <a:pt x="26118" y="418576"/>
                  </a:lnTo>
                  <a:lnTo>
                    <a:pt x="40229" y="370782"/>
                  </a:lnTo>
                  <a:lnTo>
                    <a:pt x="57093" y="325013"/>
                  </a:lnTo>
                  <a:lnTo>
                    <a:pt x="76571" y="281457"/>
                  </a:lnTo>
                  <a:lnTo>
                    <a:pt x="98524" y="240302"/>
                  </a:lnTo>
                  <a:lnTo>
                    <a:pt x="122812" y="201737"/>
                  </a:lnTo>
                  <a:lnTo>
                    <a:pt x="149296" y="165951"/>
                  </a:lnTo>
                  <a:lnTo>
                    <a:pt x="177835" y="133132"/>
                  </a:lnTo>
                  <a:lnTo>
                    <a:pt x="208292" y="103468"/>
                  </a:lnTo>
                  <a:lnTo>
                    <a:pt x="240526" y="77148"/>
                  </a:lnTo>
                  <a:lnTo>
                    <a:pt x="274397" y="54360"/>
                  </a:lnTo>
                  <a:lnTo>
                    <a:pt x="309767" y="35293"/>
                  </a:lnTo>
                  <a:lnTo>
                    <a:pt x="346496" y="20135"/>
                  </a:lnTo>
                  <a:lnTo>
                    <a:pt x="384445" y="9074"/>
                  </a:lnTo>
                  <a:lnTo>
                    <a:pt x="423473" y="2300"/>
                  </a:lnTo>
                  <a:lnTo>
                    <a:pt x="46344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366753" y="656404"/>
            <a:ext cx="1273810" cy="9912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00660">
              <a:lnSpc>
                <a:spcPct val="100899"/>
              </a:lnSpc>
              <a:spcBef>
                <a:spcPts val="70"/>
              </a:spcBef>
            </a:pP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Sort,  Shu</a:t>
            </a: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fle</a:t>
            </a:r>
            <a:endParaRPr sz="3150">
              <a:latin typeface="Arial"/>
              <a:cs typeface="Arial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2" name="object 52"/>
          <p:cNvSpPr txBox="1"/>
          <p:nvPr/>
        </p:nvSpPr>
        <p:spPr>
          <a:xfrm>
            <a:off x="7852647" y="4620953"/>
            <a:ext cx="139573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29734" y="656395"/>
            <a:ext cx="174117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Reducers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0570764" y="4342763"/>
            <a:ext cx="1988185" cy="1737360"/>
            <a:chOff x="10570764" y="4342763"/>
            <a:chExt cx="1988185" cy="1737360"/>
          </a:xfrm>
        </p:grpSpPr>
        <p:sp>
          <p:nvSpPr>
            <p:cNvPr id="55" name="object 55"/>
            <p:cNvSpPr/>
            <p:nvPr/>
          </p:nvSpPr>
          <p:spPr>
            <a:xfrm>
              <a:off x="10579367" y="4351325"/>
              <a:ext cx="1970671" cy="172004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579337" y="4351336"/>
              <a:ext cx="1971039" cy="1720214"/>
            </a:xfrm>
            <a:custGeom>
              <a:avLst/>
              <a:gdLst/>
              <a:ahLst/>
              <a:cxnLst/>
              <a:rect l="l" t="t" r="r" b="b"/>
              <a:pathLst>
                <a:path w="1971040" h="1720214">
                  <a:moveTo>
                    <a:pt x="0" y="0"/>
                  </a:moveTo>
                  <a:lnTo>
                    <a:pt x="1970673" y="0"/>
                  </a:lnTo>
                  <a:lnTo>
                    <a:pt x="1970673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0641818" y="4639216"/>
            <a:ext cx="1780539" cy="1121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10" dirty="0">
                <a:latin typeface="Arial"/>
                <a:cs typeface="Arial"/>
              </a:rPr>
              <a:t>map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mapreduce</a:t>
            </a:r>
            <a:r>
              <a:rPr sz="2350" spc="-4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phase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0570764" y="1946387"/>
            <a:ext cx="1988185" cy="1737360"/>
            <a:chOff x="10570764" y="1946387"/>
            <a:chExt cx="1988185" cy="1737360"/>
          </a:xfrm>
        </p:grpSpPr>
        <p:sp>
          <p:nvSpPr>
            <p:cNvPr id="59" name="object 59"/>
            <p:cNvSpPr/>
            <p:nvPr/>
          </p:nvSpPr>
          <p:spPr>
            <a:xfrm>
              <a:off x="10579367" y="1954962"/>
              <a:ext cx="1970671" cy="172003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579337" y="1954960"/>
              <a:ext cx="1971039" cy="1720214"/>
            </a:xfrm>
            <a:custGeom>
              <a:avLst/>
              <a:gdLst/>
              <a:ahLst/>
              <a:cxnLst/>
              <a:rect l="l" t="t" r="r" b="b"/>
              <a:pathLst>
                <a:path w="1971040" h="1720214">
                  <a:moveTo>
                    <a:pt x="0" y="0"/>
                  </a:moveTo>
                  <a:lnTo>
                    <a:pt x="1970673" y="0"/>
                  </a:lnTo>
                  <a:lnTo>
                    <a:pt x="1970673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0641818" y="2242840"/>
            <a:ext cx="1279525" cy="1121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a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hadoop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is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42039" y="656395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Output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671368" y="2439117"/>
            <a:ext cx="7861300" cy="6035675"/>
            <a:chOff x="2671368" y="2439117"/>
            <a:chExt cx="7861300" cy="6035675"/>
          </a:xfrm>
        </p:grpSpPr>
        <p:sp>
          <p:nvSpPr>
            <p:cNvPr id="64" name="object 64"/>
            <p:cNvSpPr/>
            <p:nvPr/>
          </p:nvSpPr>
          <p:spPr>
            <a:xfrm>
              <a:off x="4817621" y="2455944"/>
              <a:ext cx="1958339" cy="307975"/>
            </a:xfrm>
            <a:custGeom>
              <a:avLst/>
              <a:gdLst/>
              <a:ahLst/>
              <a:cxnLst/>
              <a:rect l="l" t="t" r="r" b="b"/>
              <a:pathLst>
                <a:path w="1958340" h="307975">
                  <a:moveTo>
                    <a:pt x="0" y="0"/>
                  </a:moveTo>
                  <a:lnTo>
                    <a:pt x="1958248" y="30737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49850" y="2687215"/>
              <a:ext cx="201107" cy="15218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17621" y="2455944"/>
              <a:ext cx="2061845" cy="2569210"/>
            </a:xfrm>
            <a:custGeom>
              <a:avLst/>
              <a:gdLst/>
              <a:ahLst/>
              <a:cxnLst/>
              <a:rect l="l" t="t" r="r" b="b"/>
              <a:pathLst>
                <a:path w="2061845" h="2569210">
                  <a:moveTo>
                    <a:pt x="0" y="0"/>
                  </a:moveTo>
                  <a:lnTo>
                    <a:pt x="2061308" y="2569115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815333" y="4970736"/>
              <a:ext cx="180632" cy="19606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17621" y="2918503"/>
              <a:ext cx="1993900" cy="1366520"/>
            </a:xfrm>
            <a:custGeom>
              <a:avLst/>
              <a:gdLst/>
              <a:ahLst/>
              <a:cxnLst/>
              <a:rect l="l" t="t" r="r" b="b"/>
              <a:pathLst>
                <a:path w="1993900" h="1366520">
                  <a:moveTo>
                    <a:pt x="0" y="1366268"/>
                  </a:moveTo>
                  <a:lnTo>
                    <a:pt x="1993386" y="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60305" y="2811175"/>
              <a:ext cx="199637" cy="17362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817621" y="4284772"/>
              <a:ext cx="1997075" cy="826135"/>
            </a:xfrm>
            <a:custGeom>
              <a:avLst/>
              <a:gdLst/>
              <a:ahLst/>
              <a:cxnLst/>
              <a:rect l="l" t="t" r="r" b="b"/>
              <a:pathLst>
                <a:path w="1997075" h="826135">
                  <a:moveTo>
                    <a:pt x="0" y="0"/>
                  </a:moveTo>
                  <a:lnTo>
                    <a:pt x="1997044" y="825973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774985" y="5038502"/>
              <a:ext cx="204547" cy="15022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679941" y="7463828"/>
              <a:ext cx="2137689" cy="100195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79941" y="7463835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988721" y="6969505"/>
              <a:ext cx="3039516" cy="123988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988702" y="6969514"/>
              <a:ext cx="3039745" cy="1240155"/>
            </a:xfrm>
            <a:custGeom>
              <a:avLst/>
              <a:gdLst/>
              <a:ahLst/>
              <a:cxnLst/>
              <a:rect l="l" t="t" r="r" b="b"/>
              <a:pathLst>
                <a:path w="3039745" h="1240154">
                  <a:moveTo>
                    <a:pt x="455927" y="0"/>
                  </a:moveTo>
                  <a:lnTo>
                    <a:pt x="2583586" y="0"/>
                  </a:lnTo>
                  <a:lnTo>
                    <a:pt x="2625067" y="2535"/>
                  </a:lnTo>
                  <a:lnTo>
                    <a:pt x="2665507" y="9993"/>
                  </a:lnTo>
                  <a:lnTo>
                    <a:pt x="2704747" y="22156"/>
                  </a:lnTo>
                  <a:lnTo>
                    <a:pt x="2742624" y="38805"/>
                  </a:lnTo>
                  <a:lnTo>
                    <a:pt x="2778978" y="59718"/>
                  </a:lnTo>
                  <a:lnTo>
                    <a:pt x="2813647" y="84678"/>
                  </a:lnTo>
                  <a:lnTo>
                    <a:pt x="2846469" y="113465"/>
                  </a:lnTo>
                  <a:lnTo>
                    <a:pt x="2877284" y="145859"/>
                  </a:lnTo>
                  <a:lnTo>
                    <a:pt x="2905929" y="181642"/>
                  </a:lnTo>
                  <a:lnTo>
                    <a:pt x="2932245" y="220593"/>
                  </a:lnTo>
                  <a:lnTo>
                    <a:pt x="2956068" y="262494"/>
                  </a:lnTo>
                  <a:lnTo>
                    <a:pt x="2977239" y="307124"/>
                  </a:lnTo>
                  <a:lnTo>
                    <a:pt x="2995595" y="354265"/>
                  </a:lnTo>
                  <a:lnTo>
                    <a:pt x="3010975" y="403697"/>
                  </a:lnTo>
                  <a:lnTo>
                    <a:pt x="3023219" y="455202"/>
                  </a:lnTo>
                  <a:lnTo>
                    <a:pt x="3032164" y="508558"/>
                  </a:lnTo>
                  <a:lnTo>
                    <a:pt x="3037649" y="563548"/>
                  </a:lnTo>
                  <a:lnTo>
                    <a:pt x="3039514" y="619951"/>
                  </a:lnTo>
                  <a:lnTo>
                    <a:pt x="3037649" y="676352"/>
                  </a:lnTo>
                  <a:lnTo>
                    <a:pt x="3032164" y="731339"/>
                  </a:lnTo>
                  <a:lnTo>
                    <a:pt x="3023219" y="784694"/>
                  </a:lnTo>
                  <a:lnTo>
                    <a:pt x="3010975" y="836196"/>
                  </a:lnTo>
                  <a:lnTo>
                    <a:pt x="2995595" y="885627"/>
                  </a:lnTo>
                  <a:lnTo>
                    <a:pt x="2977239" y="932766"/>
                  </a:lnTo>
                  <a:lnTo>
                    <a:pt x="2956068" y="977396"/>
                  </a:lnTo>
                  <a:lnTo>
                    <a:pt x="2932245" y="1019295"/>
                  </a:lnTo>
                  <a:lnTo>
                    <a:pt x="2905929" y="1058246"/>
                  </a:lnTo>
                  <a:lnTo>
                    <a:pt x="2877284" y="1094028"/>
                  </a:lnTo>
                  <a:lnTo>
                    <a:pt x="2846469" y="1126421"/>
                  </a:lnTo>
                  <a:lnTo>
                    <a:pt x="2813647" y="1155208"/>
                  </a:lnTo>
                  <a:lnTo>
                    <a:pt x="2778978" y="1180168"/>
                  </a:lnTo>
                  <a:lnTo>
                    <a:pt x="2742624" y="1201081"/>
                  </a:lnTo>
                  <a:lnTo>
                    <a:pt x="2704747" y="1217729"/>
                  </a:lnTo>
                  <a:lnTo>
                    <a:pt x="2665507" y="1229892"/>
                  </a:lnTo>
                  <a:lnTo>
                    <a:pt x="2625067" y="1237351"/>
                  </a:lnTo>
                  <a:lnTo>
                    <a:pt x="2583586" y="1239886"/>
                  </a:lnTo>
                  <a:lnTo>
                    <a:pt x="455927" y="1239886"/>
                  </a:lnTo>
                  <a:lnTo>
                    <a:pt x="414446" y="1237351"/>
                  </a:lnTo>
                  <a:lnTo>
                    <a:pt x="374006" y="1229892"/>
                  </a:lnTo>
                  <a:lnTo>
                    <a:pt x="334766" y="1217729"/>
                  </a:lnTo>
                  <a:lnTo>
                    <a:pt x="296889" y="1201081"/>
                  </a:lnTo>
                  <a:lnTo>
                    <a:pt x="260535" y="1180168"/>
                  </a:lnTo>
                  <a:lnTo>
                    <a:pt x="225866" y="1155208"/>
                  </a:lnTo>
                  <a:lnTo>
                    <a:pt x="193044" y="1126421"/>
                  </a:lnTo>
                  <a:lnTo>
                    <a:pt x="162229" y="1094028"/>
                  </a:lnTo>
                  <a:lnTo>
                    <a:pt x="133584" y="1058246"/>
                  </a:lnTo>
                  <a:lnTo>
                    <a:pt x="107268" y="1019295"/>
                  </a:lnTo>
                  <a:lnTo>
                    <a:pt x="83445" y="977396"/>
                  </a:lnTo>
                  <a:lnTo>
                    <a:pt x="62274" y="932766"/>
                  </a:lnTo>
                  <a:lnTo>
                    <a:pt x="43918" y="885627"/>
                  </a:lnTo>
                  <a:lnTo>
                    <a:pt x="28538" y="836196"/>
                  </a:lnTo>
                  <a:lnTo>
                    <a:pt x="16294" y="784694"/>
                  </a:lnTo>
                  <a:lnTo>
                    <a:pt x="7349" y="731339"/>
                  </a:lnTo>
                  <a:lnTo>
                    <a:pt x="1864" y="676352"/>
                  </a:lnTo>
                  <a:lnTo>
                    <a:pt x="0" y="619951"/>
                  </a:lnTo>
                  <a:lnTo>
                    <a:pt x="1864" y="563548"/>
                  </a:lnTo>
                  <a:lnTo>
                    <a:pt x="7349" y="508558"/>
                  </a:lnTo>
                  <a:lnTo>
                    <a:pt x="16294" y="455202"/>
                  </a:lnTo>
                  <a:lnTo>
                    <a:pt x="28538" y="403697"/>
                  </a:lnTo>
                  <a:lnTo>
                    <a:pt x="43918" y="354265"/>
                  </a:lnTo>
                  <a:lnTo>
                    <a:pt x="62274" y="307124"/>
                  </a:lnTo>
                  <a:lnTo>
                    <a:pt x="83445" y="262494"/>
                  </a:lnTo>
                  <a:lnTo>
                    <a:pt x="107268" y="220593"/>
                  </a:lnTo>
                  <a:lnTo>
                    <a:pt x="133584" y="181642"/>
                  </a:lnTo>
                  <a:lnTo>
                    <a:pt x="162229" y="145859"/>
                  </a:lnTo>
                  <a:lnTo>
                    <a:pt x="193044" y="113465"/>
                  </a:lnTo>
                  <a:lnTo>
                    <a:pt x="225866" y="84678"/>
                  </a:lnTo>
                  <a:lnTo>
                    <a:pt x="260535" y="59718"/>
                  </a:lnTo>
                  <a:lnTo>
                    <a:pt x="296889" y="38805"/>
                  </a:lnTo>
                  <a:lnTo>
                    <a:pt x="334766" y="22156"/>
                  </a:lnTo>
                  <a:lnTo>
                    <a:pt x="374006" y="9993"/>
                  </a:lnTo>
                  <a:lnTo>
                    <a:pt x="414446" y="2535"/>
                  </a:lnTo>
                  <a:lnTo>
                    <a:pt x="455927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028216" y="2796714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4">
                  <a:moveTo>
                    <a:pt x="-16699" y="1945"/>
                  </a:moveTo>
                  <a:lnTo>
                    <a:pt x="344048" y="1945"/>
                  </a:lnTo>
                </a:path>
              </a:pathLst>
            </a:custGeom>
            <a:ln w="3728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338147" y="2723787"/>
              <a:ext cx="194427" cy="15363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103369" y="5193090"/>
              <a:ext cx="252729" cy="3175"/>
            </a:xfrm>
            <a:custGeom>
              <a:avLst/>
              <a:gdLst/>
              <a:ahLst/>
              <a:cxnLst/>
              <a:rect l="l" t="t" r="r" b="b"/>
              <a:pathLst>
                <a:path w="252729" h="3175">
                  <a:moveTo>
                    <a:pt x="-16699" y="1578"/>
                  </a:moveTo>
                  <a:lnTo>
                    <a:pt x="268895" y="1578"/>
                  </a:lnTo>
                </a:path>
              </a:pathLst>
            </a:custGeom>
            <a:ln w="3655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338114" y="5119428"/>
              <a:ext cx="194460" cy="15361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817621" y="2455944"/>
              <a:ext cx="2087245" cy="4935220"/>
            </a:xfrm>
            <a:custGeom>
              <a:avLst/>
              <a:gdLst/>
              <a:ahLst/>
              <a:cxnLst/>
              <a:rect l="l" t="t" r="r" b="b"/>
              <a:pathLst>
                <a:path w="2087245" h="4935220">
                  <a:moveTo>
                    <a:pt x="0" y="0"/>
                  </a:moveTo>
                  <a:lnTo>
                    <a:pt x="2087160" y="4935098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832719" y="7350929"/>
              <a:ext cx="151223" cy="20447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4611191" y="3195369"/>
            <a:ext cx="119507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681385" y="2055534"/>
            <a:ext cx="2064385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R="48895" algn="r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890479" y="3695546"/>
            <a:ext cx="164592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4800793" y="4267944"/>
            <a:ext cx="2174875" cy="3292475"/>
            <a:chOff x="4800793" y="4267944"/>
            <a:chExt cx="2174875" cy="3292475"/>
          </a:xfrm>
        </p:grpSpPr>
        <p:sp>
          <p:nvSpPr>
            <p:cNvPr id="86" name="object 86"/>
            <p:cNvSpPr/>
            <p:nvPr/>
          </p:nvSpPr>
          <p:spPr>
            <a:xfrm>
              <a:off x="4817621" y="4284772"/>
              <a:ext cx="2052955" cy="3124835"/>
            </a:xfrm>
            <a:custGeom>
              <a:avLst/>
              <a:gdLst/>
              <a:ahLst/>
              <a:cxnLst/>
              <a:rect l="l" t="t" r="r" b="b"/>
              <a:pathLst>
                <a:path w="2052954" h="3124834">
                  <a:moveTo>
                    <a:pt x="0" y="0"/>
                  </a:moveTo>
                  <a:lnTo>
                    <a:pt x="2052790" y="312464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803459" y="7359697"/>
              <a:ext cx="171681" cy="20039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4615566" y="4732704"/>
            <a:ext cx="124523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4800793" y="2830830"/>
            <a:ext cx="2195830" cy="5151120"/>
            <a:chOff x="4800793" y="2830830"/>
            <a:chExt cx="2195830" cy="5151120"/>
          </a:xfrm>
        </p:grpSpPr>
        <p:sp>
          <p:nvSpPr>
            <p:cNvPr id="90" name="object 90"/>
            <p:cNvSpPr/>
            <p:nvPr/>
          </p:nvSpPr>
          <p:spPr>
            <a:xfrm>
              <a:off x="4817621" y="7626155"/>
              <a:ext cx="1958975" cy="339090"/>
            </a:xfrm>
            <a:custGeom>
              <a:avLst/>
              <a:gdLst/>
              <a:ahLst/>
              <a:cxnLst/>
              <a:rect l="l" t="t" r="r" b="b"/>
              <a:pathLst>
                <a:path w="1958975" h="339090">
                  <a:moveTo>
                    <a:pt x="0" y="338665"/>
                  </a:moveTo>
                  <a:lnTo>
                    <a:pt x="1958799" y="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749467" y="7550222"/>
              <a:ext cx="201625" cy="15188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817621" y="2995321"/>
              <a:ext cx="2087880" cy="4969510"/>
            </a:xfrm>
            <a:custGeom>
              <a:avLst/>
              <a:gdLst/>
              <a:ahLst/>
              <a:cxnLst/>
              <a:rect l="l" t="t" r="r" b="b"/>
              <a:pathLst>
                <a:path w="2087879" h="4969509">
                  <a:moveTo>
                    <a:pt x="0" y="4969499"/>
                  </a:moveTo>
                  <a:lnTo>
                    <a:pt x="2087645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833136" y="2830830"/>
              <a:ext cx="150922" cy="20447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817621" y="5361938"/>
              <a:ext cx="2062480" cy="2603500"/>
            </a:xfrm>
            <a:custGeom>
              <a:avLst/>
              <a:gdLst/>
              <a:ahLst/>
              <a:cxnLst/>
              <a:rect l="l" t="t" r="r" b="b"/>
              <a:pathLst>
                <a:path w="2062479" h="2603500">
                  <a:moveTo>
                    <a:pt x="0" y="2602881"/>
                  </a:moveTo>
                  <a:lnTo>
                    <a:pt x="2062343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816135" y="5219591"/>
              <a:ext cx="180098" cy="19638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4971432" y="4330279"/>
            <a:ext cx="24987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1),(phase,1)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593380" y="1799036"/>
            <a:ext cx="1814195" cy="15468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255904" algn="r">
              <a:lnSpc>
                <a:spcPct val="100000"/>
              </a:lnSpc>
              <a:spcBef>
                <a:spcPts val="370"/>
              </a:spcBef>
            </a:pPr>
            <a:r>
              <a:rPr sz="2350" spc="5" dirty="0">
                <a:latin typeface="Arial"/>
                <a:cs typeface="Arial"/>
              </a:rPr>
              <a:t>0-9,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a-l</a:t>
            </a:r>
            <a:endParaRPr sz="2350">
              <a:latin typeface="Arial"/>
              <a:cs typeface="Arial"/>
            </a:endParaRPr>
          </a:p>
          <a:p>
            <a:pPr marR="297180" algn="r">
              <a:lnSpc>
                <a:spcPct val="100000"/>
              </a:lnSpc>
              <a:spcBef>
                <a:spcPts val="275"/>
              </a:spcBef>
            </a:pPr>
            <a:r>
              <a:rPr sz="2350" spc="5" dirty="0">
                <a:latin typeface="Arial"/>
                <a:cs typeface="Arial"/>
              </a:rPr>
              <a:t>(a,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(is,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278685" y="4145012"/>
            <a:ext cx="54356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m-q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350203" y="533400"/>
            <a:ext cx="12258675" cy="9220200"/>
            <a:chOff x="350203" y="533400"/>
            <a:chExt cx="12258675" cy="9220200"/>
          </a:xfrm>
        </p:grpSpPr>
        <p:sp>
          <p:nvSpPr>
            <p:cNvPr id="100" name="object 100"/>
            <p:cNvSpPr/>
            <p:nvPr/>
          </p:nvSpPr>
          <p:spPr>
            <a:xfrm>
              <a:off x="350203" y="3708247"/>
              <a:ext cx="12258292" cy="250507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50203" y="6129515"/>
              <a:ext cx="12258675" cy="3624579"/>
            </a:xfrm>
            <a:custGeom>
              <a:avLst/>
              <a:gdLst/>
              <a:ahLst/>
              <a:cxnLst/>
              <a:rect l="l" t="t" r="r" b="b"/>
              <a:pathLst>
                <a:path w="12258675" h="3624579">
                  <a:moveTo>
                    <a:pt x="0" y="0"/>
                  </a:moveTo>
                  <a:lnTo>
                    <a:pt x="12258292" y="0"/>
                  </a:lnTo>
                  <a:lnTo>
                    <a:pt x="12258292" y="3624084"/>
                  </a:lnTo>
                  <a:lnTo>
                    <a:pt x="0" y="3624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400299" y="558800"/>
              <a:ext cx="2616200" cy="3111500"/>
            </a:xfrm>
            <a:custGeom>
              <a:avLst/>
              <a:gdLst/>
              <a:ahLst/>
              <a:cxnLst/>
              <a:rect l="l" t="t" r="r" b="b"/>
              <a:pathLst>
                <a:path w="2616200" h="3111500">
                  <a:moveTo>
                    <a:pt x="0" y="2921000"/>
                  </a:moveTo>
                  <a:lnTo>
                    <a:pt x="0" y="190500"/>
                  </a:lnTo>
                  <a:lnTo>
                    <a:pt x="5031" y="146819"/>
                  </a:lnTo>
                  <a:lnTo>
                    <a:pt x="19363" y="106722"/>
                  </a:lnTo>
                  <a:lnTo>
                    <a:pt x="41851" y="71351"/>
                  </a:lnTo>
                  <a:lnTo>
                    <a:pt x="71353" y="41850"/>
                  </a:lnTo>
                  <a:lnTo>
                    <a:pt x="106724" y="19362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2425700" y="0"/>
                  </a:lnTo>
                  <a:lnTo>
                    <a:pt x="2469378" y="5031"/>
                  </a:lnTo>
                  <a:lnTo>
                    <a:pt x="2509475" y="19362"/>
                  </a:lnTo>
                  <a:lnTo>
                    <a:pt x="2544846" y="41850"/>
                  </a:lnTo>
                  <a:lnTo>
                    <a:pt x="2574348" y="71351"/>
                  </a:lnTo>
                  <a:lnTo>
                    <a:pt x="2596836" y="106722"/>
                  </a:lnTo>
                  <a:lnTo>
                    <a:pt x="2611168" y="146819"/>
                  </a:lnTo>
                  <a:lnTo>
                    <a:pt x="2616200" y="190500"/>
                  </a:lnTo>
                  <a:lnTo>
                    <a:pt x="2616200" y="2921000"/>
                  </a:lnTo>
                  <a:lnTo>
                    <a:pt x="2611168" y="2964678"/>
                  </a:lnTo>
                  <a:lnTo>
                    <a:pt x="2596836" y="3004775"/>
                  </a:lnTo>
                  <a:lnTo>
                    <a:pt x="2574348" y="3040146"/>
                  </a:lnTo>
                  <a:lnTo>
                    <a:pt x="2544846" y="3069648"/>
                  </a:lnTo>
                  <a:lnTo>
                    <a:pt x="2509475" y="3092136"/>
                  </a:lnTo>
                  <a:lnTo>
                    <a:pt x="2469378" y="3106468"/>
                  </a:lnTo>
                  <a:lnTo>
                    <a:pt x="2425700" y="3111500"/>
                  </a:lnTo>
                  <a:lnTo>
                    <a:pt x="190500" y="3111500"/>
                  </a:lnTo>
                  <a:lnTo>
                    <a:pt x="146821" y="3106468"/>
                  </a:lnTo>
                  <a:lnTo>
                    <a:pt x="106724" y="3092136"/>
                  </a:lnTo>
                  <a:lnTo>
                    <a:pt x="71353" y="3069648"/>
                  </a:lnTo>
                  <a:lnTo>
                    <a:pt x="41851" y="3040146"/>
                  </a:lnTo>
                  <a:lnTo>
                    <a:pt x="19363" y="3004775"/>
                  </a:lnTo>
                  <a:lnTo>
                    <a:pt x="5031" y="2964678"/>
                  </a:lnTo>
                  <a:lnTo>
                    <a:pt x="0" y="29210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1054100" y="5803900"/>
            <a:ext cx="936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95" dirty="0">
                <a:solidFill>
                  <a:srgbClr val="914538"/>
                </a:solidFill>
                <a:latin typeface="Arial"/>
                <a:cs typeface="Arial"/>
              </a:rPr>
              <a:t>Ma</a:t>
            </a:r>
            <a:r>
              <a:rPr sz="3600" i="1" spc="-245" dirty="0">
                <a:solidFill>
                  <a:srgbClr val="914538"/>
                </a:solidFill>
                <a:latin typeface="Arial"/>
                <a:cs typeface="Arial"/>
              </a:rPr>
              <a:t>p</a:t>
            </a:r>
            <a:r>
              <a:rPr sz="3600" spc="-215" dirty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82600" y="6629400"/>
            <a:ext cx="5629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170" dirty="0">
                <a:latin typeface="Arial"/>
                <a:cs typeface="Arial"/>
              </a:rPr>
              <a:t>Transform </a:t>
            </a:r>
            <a:r>
              <a:rPr sz="3600" i="1" spc="-380" dirty="0">
                <a:solidFill>
                  <a:srgbClr val="914538"/>
                </a:solidFill>
                <a:latin typeface="Arial"/>
                <a:cs typeface="Arial"/>
              </a:rPr>
              <a:t>one </a:t>
            </a:r>
            <a:r>
              <a:rPr sz="3600" spc="-85" dirty="0">
                <a:latin typeface="Arial"/>
                <a:cs typeface="Arial"/>
              </a:rPr>
              <a:t>input </a:t>
            </a:r>
            <a:r>
              <a:rPr sz="3600" spc="90" dirty="0">
                <a:latin typeface="Arial"/>
                <a:cs typeface="Arial"/>
              </a:rPr>
              <a:t>to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i="1" spc="-185" dirty="0">
                <a:solidFill>
                  <a:srgbClr val="914538"/>
                </a:solidFill>
                <a:latin typeface="Arial"/>
                <a:cs typeface="Arial"/>
              </a:rPr>
              <a:t>0-N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054100" y="7150100"/>
            <a:ext cx="1544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latin typeface="Arial"/>
                <a:cs typeface="Arial"/>
              </a:rPr>
              <a:t>o</a:t>
            </a:r>
            <a:r>
              <a:rPr sz="3600" spc="-105" dirty="0">
                <a:latin typeface="Arial"/>
                <a:cs typeface="Arial"/>
              </a:rPr>
              <a:t>utput</a:t>
            </a:r>
            <a:r>
              <a:rPr sz="3600" spc="-120" dirty="0">
                <a:latin typeface="Arial"/>
                <a:cs typeface="Arial"/>
              </a:rPr>
              <a:t>s</a:t>
            </a:r>
            <a:r>
              <a:rPr sz="3600" spc="-215" dirty="0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112000" y="4988342"/>
            <a:ext cx="2595880" cy="1390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80670" algn="ctr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marL="280670"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(phase,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3600" i="1" spc="-405" dirty="0">
                <a:solidFill>
                  <a:srgbClr val="914538"/>
                </a:solidFill>
                <a:latin typeface="Arial"/>
                <a:cs typeface="Arial"/>
              </a:rPr>
              <a:t>Reduce</a:t>
            </a:r>
            <a:r>
              <a:rPr sz="3600" spc="-405" dirty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540500" y="6629400"/>
            <a:ext cx="5532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60" dirty="0">
                <a:latin typeface="Arial"/>
                <a:cs typeface="Arial"/>
              </a:rPr>
              <a:t>Collect </a:t>
            </a:r>
            <a:r>
              <a:rPr sz="3600" i="1" spc="-215" dirty="0">
                <a:solidFill>
                  <a:srgbClr val="914538"/>
                </a:solidFill>
                <a:latin typeface="Arial"/>
                <a:cs typeface="Arial"/>
              </a:rPr>
              <a:t>multiple </a:t>
            </a:r>
            <a:r>
              <a:rPr sz="3600" spc="-140" dirty="0">
                <a:latin typeface="Arial"/>
                <a:cs typeface="Arial"/>
              </a:rPr>
              <a:t>inputs</a:t>
            </a:r>
            <a:r>
              <a:rPr sz="3600" spc="19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into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112000" y="7150100"/>
            <a:ext cx="2115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380" dirty="0">
                <a:solidFill>
                  <a:srgbClr val="914538"/>
                </a:solidFill>
                <a:latin typeface="Arial"/>
                <a:cs typeface="Arial"/>
              </a:rPr>
              <a:t>one</a:t>
            </a:r>
            <a:r>
              <a:rPr sz="3600" i="1" spc="-70" dirty="0">
                <a:solidFill>
                  <a:srgbClr val="914538"/>
                </a:solidFill>
                <a:latin typeface="Arial"/>
                <a:cs typeface="Arial"/>
              </a:rPr>
              <a:t> </a:t>
            </a:r>
            <a:r>
              <a:rPr sz="3600" spc="-65" dirty="0">
                <a:latin typeface="Arial"/>
                <a:cs typeface="Arial"/>
              </a:rPr>
              <a:t>output.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6896100" y="558800"/>
            <a:ext cx="3225800" cy="3111500"/>
          </a:xfrm>
          <a:custGeom>
            <a:avLst/>
            <a:gdLst/>
            <a:ahLst/>
            <a:cxnLst/>
            <a:rect l="l" t="t" r="r" b="b"/>
            <a:pathLst>
              <a:path w="3225800" h="3111500">
                <a:moveTo>
                  <a:pt x="0" y="2921000"/>
                </a:moveTo>
                <a:lnTo>
                  <a:pt x="0" y="190500"/>
                </a:lnTo>
                <a:lnTo>
                  <a:pt x="5031" y="146819"/>
                </a:lnTo>
                <a:lnTo>
                  <a:pt x="19363" y="106722"/>
                </a:lnTo>
                <a:lnTo>
                  <a:pt x="41851" y="71351"/>
                </a:lnTo>
                <a:lnTo>
                  <a:pt x="71353" y="41850"/>
                </a:lnTo>
                <a:lnTo>
                  <a:pt x="106724" y="19362"/>
                </a:lnTo>
                <a:lnTo>
                  <a:pt x="146821" y="5031"/>
                </a:lnTo>
                <a:lnTo>
                  <a:pt x="190500" y="0"/>
                </a:lnTo>
                <a:lnTo>
                  <a:pt x="3035300" y="0"/>
                </a:lnTo>
                <a:lnTo>
                  <a:pt x="3078978" y="5031"/>
                </a:lnTo>
                <a:lnTo>
                  <a:pt x="3119075" y="19362"/>
                </a:lnTo>
                <a:lnTo>
                  <a:pt x="3154446" y="41850"/>
                </a:lnTo>
                <a:lnTo>
                  <a:pt x="3183948" y="71351"/>
                </a:lnTo>
                <a:lnTo>
                  <a:pt x="3206436" y="106722"/>
                </a:lnTo>
                <a:lnTo>
                  <a:pt x="3220768" y="146819"/>
                </a:lnTo>
                <a:lnTo>
                  <a:pt x="3225800" y="190500"/>
                </a:lnTo>
                <a:lnTo>
                  <a:pt x="3225800" y="2921000"/>
                </a:lnTo>
                <a:lnTo>
                  <a:pt x="3220768" y="2964678"/>
                </a:lnTo>
                <a:lnTo>
                  <a:pt x="3206436" y="3004775"/>
                </a:lnTo>
                <a:lnTo>
                  <a:pt x="3183948" y="3040146"/>
                </a:lnTo>
                <a:lnTo>
                  <a:pt x="3154446" y="3069648"/>
                </a:lnTo>
                <a:lnTo>
                  <a:pt x="3119075" y="3092136"/>
                </a:lnTo>
                <a:lnTo>
                  <a:pt x="3078978" y="3106468"/>
                </a:lnTo>
                <a:lnTo>
                  <a:pt x="3035300" y="3111500"/>
                </a:lnTo>
                <a:lnTo>
                  <a:pt x="190500" y="3111500"/>
                </a:lnTo>
                <a:lnTo>
                  <a:pt x="146821" y="3106468"/>
                </a:lnTo>
                <a:lnTo>
                  <a:pt x="106724" y="3092136"/>
                </a:lnTo>
                <a:lnTo>
                  <a:pt x="71353" y="3069648"/>
                </a:lnTo>
                <a:lnTo>
                  <a:pt x="41851" y="3040146"/>
                </a:lnTo>
                <a:lnTo>
                  <a:pt x="19363" y="3004775"/>
                </a:lnTo>
                <a:lnTo>
                  <a:pt x="5031" y="2964678"/>
                </a:lnTo>
                <a:lnTo>
                  <a:pt x="0" y="2921000"/>
                </a:lnTo>
                <a:close/>
              </a:path>
            </a:pathLst>
          </a:custGeom>
          <a:ln w="50800">
            <a:solidFill>
              <a:srgbClr val="FF3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2973868" y="6006912"/>
            <a:ext cx="9648825" cy="365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2295"/>
              </a:lnSpc>
            </a:pPr>
            <a:r>
              <a:rPr sz="2350" spc="5" dirty="0">
                <a:latin typeface="Arial"/>
                <a:cs typeface="Arial"/>
              </a:rPr>
              <a:t>(doc3,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"")</a:t>
            </a:r>
            <a:endParaRPr sz="2350">
              <a:latin typeface="Arial"/>
              <a:cs typeface="Arial"/>
            </a:endParaRPr>
          </a:p>
          <a:p>
            <a:pPr marL="2452370">
              <a:lnSpc>
                <a:spcPct val="100000"/>
              </a:lnSpc>
              <a:spcBef>
                <a:spcPts val="1435"/>
              </a:spcBef>
              <a:tabLst>
                <a:tab pos="5400675" algn="l"/>
              </a:tabLst>
            </a:pPr>
            <a:r>
              <a:rPr sz="2350" spc="5" dirty="0">
                <a:latin typeface="Arial"/>
                <a:cs typeface="Arial"/>
              </a:rPr>
              <a:t>(phase,1)	</a:t>
            </a:r>
            <a:r>
              <a:rPr sz="3525" spc="7" baseline="-21276" dirty="0">
                <a:latin typeface="Arial"/>
                <a:cs typeface="Arial"/>
              </a:rPr>
              <a:t>r-z</a:t>
            </a:r>
            <a:endParaRPr sz="3525" baseline="-21276">
              <a:latin typeface="Arial"/>
              <a:cs typeface="Arial"/>
            </a:endParaRPr>
          </a:p>
          <a:p>
            <a:pPr marR="3262629" algn="r">
              <a:lnSpc>
                <a:spcPct val="100000"/>
              </a:lnSpc>
              <a:spcBef>
                <a:spcPts val="1525"/>
              </a:spcBef>
            </a:pPr>
            <a:r>
              <a:rPr sz="2350" spc="5" dirty="0">
                <a:latin typeface="Arial"/>
                <a:cs typeface="Arial"/>
              </a:rPr>
              <a:t>(reduce, </a:t>
            </a:r>
            <a:r>
              <a:rPr sz="2350" spc="-70" dirty="0">
                <a:latin typeface="Arial"/>
                <a:cs typeface="Arial"/>
              </a:rPr>
              <a:t>[1]),</a:t>
            </a:r>
            <a:r>
              <a:rPr sz="3525" spc="-104" baseline="8274" dirty="0">
                <a:latin typeface="Arial"/>
                <a:cs typeface="Arial"/>
              </a:rPr>
              <a:t>(is, </a:t>
            </a:r>
            <a:r>
              <a:rPr sz="3525" spc="7" baseline="8274" dirty="0">
                <a:latin typeface="Arial"/>
                <a:cs typeface="Arial"/>
              </a:rPr>
              <a:t>1), (a,</a:t>
            </a:r>
            <a:r>
              <a:rPr sz="3525" spc="15" baseline="8274" dirty="0">
                <a:latin typeface="Arial"/>
                <a:cs typeface="Arial"/>
              </a:rPr>
              <a:t> </a:t>
            </a:r>
            <a:r>
              <a:rPr sz="3525" spc="7" baseline="8274" dirty="0">
                <a:latin typeface="Arial"/>
                <a:cs typeface="Arial"/>
              </a:rPr>
              <a:t>1)</a:t>
            </a:r>
            <a:endParaRPr sz="3525" baseline="8274">
              <a:latin typeface="Arial"/>
              <a:cs typeface="Arial"/>
            </a:endParaRPr>
          </a:p>
          <a:p>
            <a:pPr marR="3254375" algn="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(there, </a:t>
            </a:r>
            <a:r>
              <a:rPr sz="2350" spc="-45" dirty="0">
                <a:latin typeface="Arial"/>
                <a:cs typeface="Arial"/>
              </a:rPr>
              <a:t>[1,1]),</a:t>
            </a:r>
            <a:r>
              <a:rPr sz="3525" spc="-67" baseline="-9456" dirty="0">
                <a:latin typeface="Arial"/>
                <a:cs typeface="Arial"/>
              </a:rPr>
              <a:t>(there,</a:t>
            </a:r>
            <a:r>
              <a:rPr sz="3525" spc="-75" baseline="-9456" dirty="0">
                <a:latin typeface="Arial"/>
                <a:cs typeface="Arial"/>
              </a:rPr>
              <a:t> </a:t>
            </a:r>
            <a:r>
              <a:rPr sz="3525" spc="7" baseline="-9456" dirty="0">
                <a:latin typeface="Arial"/>
                <a:cs typeface="Arial"/>
              </a:rPr>
              <a:t>1),</a:t>
            </a:r>
            <a:endParaRPr sz="3525" baseline="-945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tabLst>
                <a:tab pos="4940935" algn="l"/>
              </a:tabLst>
            </a:pPr>
            <a:r>
              <a:rPr sz="2350" spc="5" dirty="0">
                <a:latin typeface="Arial"/>
                <a:cs typeface="Arial"/>
              </a:rPr>
              <a:t>(doc4, "…")	</a:t>
            </a:r>
            <a:r>
              <a:rPr sz="3525" spc="7" baseline="1182" dirty="0">
                <a:latin typeface="Arial"/>
                <a:cs typeface="Arial"/>
              </a:rPr>
              <a:t>(uses, </a:t>
            </a:r>
            <a:r>
              <a:rPr sz="3525" spc="-120" baseline="1182" dirty="0">
                <a:latin typeface="Arial"/>
                <a:cs typeface="Arial"/>
              </a:rPr>
              <a:t>1)</a:t>
            </a:r>
            <a:r>
              <a:rPr sz="3525" spc="-120" baseline="-7092" dirty="0">
                <a:latin typeface="Arial"/>
                <a:cs typeface="Arial"/>
              </a:rPr>
              <a:t>(reduce</a:t>
            </a:r>
            <a:r>
              <a:rPr sz="3525" spc="-7" baseline="-7092" dirty="0">
                <a:latin typeface="Arial"/>
                <a:cs typeface="Arial"/>
              </a:rPr>
              <a:t> </a:t>
            </a:r>
            <a:r>
              <a:rPr sz="3525" spc="7" baseline="-7092" dirty="0">
                <a:latin typeface="Arial"/>
                <a:cs typeface="Arial"/>
              </a:rPr>
              <a:t>1)</a:t>
            </a:r>
            <a:endParaRPr sz="3525" baseline="-709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Arial"/>
              <a:cs typeface="Arial"/>
            </a:endParaRPr>
          </a:p>
          <a:p>
            <a:pPr marL="5544185">
              <a:lnSpc>
                <a:spcPts val="1490"/>
              </a:lnSpc>
            </a:pPr>
            <a:r>
              <a:rPr sz="1400" spc="-70" dirty="0">
                <a:solidFill>
                  <a:srgbClr val="6F6E83"/>
                </a:solidFill>
                <a:latin typeface="Klaudia"/>
                <a:cs typeface="Klaudia"/>
              </a:rPr>
              <a:t>Copyright </a:t>
            </a:r>
            <a:r>
              <a:rPr sz="1400" spc="204" dirty="0">
                <a:solidFill>
                  <a:srgbClr val="6F6E83"/>
                </a:solidFill>
                <a:latin typeface="Klaudia"/>
                <a:cs typeface="Klaudia"/>
              </a:rPr>
              <a:t>©</a:t>
            </a:r>
            <a:r>
              <a:rPr sz="1400" spc="-385" dirty="0">
                <a:solidFill>
                  <a:srgbClr val="6F6E83"/>
                </a:solidFill>
                <a:latin typeface="Klaudia"/>
                <a:cs typeface="Klaudia"/>
              </a:rPr>
              <a:t> </a:t>
            </a:r>
            <a:r>
              <a:rPr sz="1400" dirty="0">
                <a:solidFill>
                  <a:srgbClr val="6F6E83"/>
                </a:solidFill>
                <a:latin typeface="Klaudia"/>
                <a:cs typeface="Klaudia"/>
              </a:rPr>
              <a:t>2012-2013, </a:t>
            </a:r>
            <a:r>
              <a:rPr sz="1400" spc="-35" dirty="0">
                <a:solidFill>
                  <a:srgbClr val="6F6E83"/>
                </a:solidFill>
                <a:latin typeface="Klaudia"/>
                <a:cs typeface="Klaudia"/>
              </a:rPr>
              <a:t>Think </a:t>
            </a:r>
            <a:r>
              <a:rPr sz="1400" spc="-75" dirty="0">
                <a:solidFill>
                  <a:srgbClr val="6F6E83"/>
                </a:solidFill>
                <a:latin typeface="Klaudia"/>
                <a:cs typeface="Klaudia"/>
              </a:rPr>
              <a:t>Big </a:t>
            </a:r>
            <a:r>
              <a:rPr sz="1400" spc="-70" dirty="0">
                <a:solidFill>
                  <a:srgbClr val="6F6E83"/>
                </a:solidFill>
                <a:latin typeface="Klaudia"/>
                <a:cs typeface="Klaudia"/>
              </a:rPr>
              <a:t>Analytics, </a:t>
            </a:r>
            <a:r>
              <a:rPr sz="1400" spc="-85" dirty="0">
                <a:solidFill>
                  <a:srgbClr val="6F6E83"/>
                </a:solidFill>
                <a:latin typeface="Klaudia"/>
                <a:cs typeface="Klaudia"/>
              </a:rPr>
              <a:t>A</a:t>
            </a:r>
            <a:endParaRPr sz="1400">
              <a:latin typeface="Klaudia"/>
              <a:cs typeface="Klaudia"/>
            </a:endParaRPr>
          </a:p>
          <a:p>
            <a:pPr marL="3407410">
              <a:lnSpc>
                <a:spcPts val="1905"/>
              </a:lnSpc>
            </a:pPr>
            <a:r>
              <a:rPr sz="1400" spc="-60" dirty="0">
                <a:solidFill>
                  <a:srgbClr val="6F6E83"/>
                </a:solidFill>
                <a:latin typeface="Klaudia"/>
                <a:cs typeface="Klaudia"/>
              </a:rPr>
              <a:t>Rights</a:t>
            </a:r>
            <a:r>
              <a:rPr sz="1400" spc="-110" dirty="0">
                <a:solidFill>
                  <a:srgbClr val="6F6E83"/>
                </a:solidFill>
                <a:latin typeface="Klaudia"/>
                <a:cs typeface="Klaudia"/>
              </a:rPr>
              <a:t> </a:t>
            </a:r>
            <a:r>
              <a:rPr sz="1400" spc="-180" dirty="0">
                <a:solidFill>
                  <a:srgbClr val="6F6E83"/>
                </a:solidFill>
                <a:latin typeface="Klaudia"/>
                <a:cs typeface="Klaudia"/>
              </a:rPr>
              <a:t>Reserve</a:t>
            </a:r>
            <a:r>
              <a:rPr sz="2700" spc="-270" baseline="24691" dirty="0">
                <a:latin typeface="Arial"/>
                <a:cs typeface="Arial"/>
              </a:rPr>
              <a:t>36</a:t>
            </a:r>
            <a:endParaRPr sz="2700" baseline="24691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2600737" y="9226168"/>
            <a:ext cx="137795" cy="4508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indent="8890">
              <a:lnSpc>
                <a:spcPct val="101200"/>
              </a:lnSpc>
              <a:spcBef>
                <a:spcPts val="30"/>
              </a:spcBef>
            </a:pPr>
            <a:r>
              <a:rPr sz="1400" spc="-10" dirty="0">
                <a:solidFill>
                  <a:srgbClr val="6F6E83"/>
                </a:solidFill>
                <a:latin typeface="Klaudia"/>
                <a:cs typeface="Klaudia"/>
              </a:rPr>
              <a:t>ll  d</a:t>
            </a:r>
            <a:endParaRPr sz="1400">
              <a:latin typeface="Klaudia"/>
              <a:cs typeface="Klaud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3417570"/>
          </a:xfrm>
          <a:custGeom>
            <a:avLst/>
            <a:gdLst/>
            <a:ahLst/>
            <a:cxnLst/>
            <a:rect l="l" t="t" r="r" b="b"/>
            <a:pathLst>
              <a:path w="1372235" h="3417570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  <a:path w="1372235" h="3417570">
                <a:moveTo>
                  <a:pt x="0" y="2867913"/>
                </a:moveTo>
                <a:lnTo>
                  <a:pt x="1372194" y="2867913"/>
                </a:lnTo>
                <a:lnTo>
                  <a:pt x="1372194" y="3417088"/>
                </a:lnTo>
                <a:lnTo>
                  <a:pt x="0" y="3417088"/>
                </a:lnTo>
                <a:lnTo>
                  <a:pt x="0" y="2867913"/>
                </a:lnTo>
                <a:close/>
              </a:path>
            </a:pathLst>
          </a:custGeom>
          <a:ln w="15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44036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 dirty="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 dirty="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2" name="object 22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57172" y="4260492"/>
            <a:ext cx="1693545" cy="3768725"/>
            <a:chOff x="5657172" y="4260492"/>
            <a:chExt cx="1693545" cy="3768725"/>
          </a:xfrm>
        </p:grpSpPr>
        <p:sp>
          <p:nvSpPr>
            <p:cNvPr id="26" name="object 26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665114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578245" y="4260492"/>
            <a:ext cx="1693545" cy="3768725"/>
            <a:chOff x="7578245" y="4260492"/>
            <a:chExt cx="1693545" cy="3768725"/>
          </a:xfrm>
        </p:grpSpPr>
        <p:sp>
          <p:nvSpPr>
            <p:cNvPr id="30" name="object 30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586179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34" name="object 34"/>
          <p:cNvGrpSpPr/>
          <p:nvPr/>
        </p:nvGrpSpPr>
        <p:grpSpPr>
          <a:xfrm>
            <a:off x="1778000" y="3200400"/>
            <a:ext cx="6870700" cy="4038600"/>
            <a:chOff x="1778000" y="3200400"/>
            <a:chExt cx="6870700" cy="4038600"/>
          </a:xfrm>
        </p:grpSpPr>
        <p:sp>
          <p:nvSpPr>
            <p:cNvPr id="35" name="object 35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47" name="object 47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52" name="object 52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DC37195-D143-4F7C-BA8E-E8B298BC3AC9}"/>
              </a:ext>
            </a:extLst>
          </p:cNvPr>
          <p:cNvGrpSpPr/>
          <p:nvPr/>
        </p:nvGrpSpPr>
        <p:grpSpPr>
          <a:xfrm>
            <a:off x="573046" y="297895"/>
            <a:ext cx="11592008" cy="8305800"/>
            <a:chOff x="865919" y="965200"/>
            <a:chExt cx="11592008" cy="8305800"/>
          </a:xfrm>
        </p:grpSpPr>
        <p:pic>
          <p:nvPicPr>
            <p:cNvPr id="62" name="Picture 2" descr="What is MapReduce? How it Works - Hadoop MapReduce Tutorial">
              <a:extLst>
                <a:ext uri="{FF2B5EF4-FFF2-40B4-BE49-F238E27FC236}">
                  <a16:creationId xmlns:a16="http://schemas.microsoft.com/office/drawing/2014/main" id="{FDB99320-6C9D-4771-B3BB-266FF0496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919" y="965200"/>
              <a:ext cx="11592008" cy="830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DB78E65-818E-4C8E-92BF-85F85C5B47D2}"/>
                </a:ext>
              </a:extLst>
            </p:cNvPr>
            <p:cNvSpPr/>
            <p:nvPr/>
          </p:nvSpPr>
          <p:spPr>
            <a:xfrm>
              <a:off x="865919" y="8585200"/>
              <a:ext cx="1902681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44036" y="3696373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67485" y="4568452"/>
            <a:ext cx="10153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6504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50345" y="7436353"/>
            <a:ext cx="8496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4" name="object 24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57172" y="4260492"/>
            <a:ext cx="1693545" cy="3768725"/>
            <a:chOff x="5657172" y="4260492"/>
            <a:chExt cx="1693545" cy="3768725"/>
          </a:xfrm>
        </p:grpSpPr>
        <p:sp>
          <p:nvSpPr>
            <p:cNvPr id="28" name="object 28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001264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17576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84123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78245" y="4260492"/>
            <a:ext cx="1693545" cy="3768725"/>
            <a:chOff x="7578245" y="4260492"/>
            <a:chExt cx="1693545" cy="3768725"/>
          </a:xfrm>
        </p:grpSpPr>
        <p:sp>
          <p:nvSpPr>
            <p:cNvPr id="34" name="object 34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909642" y="4568452"/>
            <a:ext cx="10153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38648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992501" y="7436353"/>
            <a:ext cx="8496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70" name="object 70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40" name="object 40"/>
          <p:cNvGrpSpPr/>
          <p:nvPr/>
        </p:nvGrpSpPr>
        <p:grpSpPr>
          <a:xfrm>
            <a:off x="1778000" y="3200400"/>
            <a:ext cx="6870700" cy="4038600"/>
            <a:chOff x="1778000" y="3200400"/>
            <a:chExt cx="6870700" cy="4038600"/>
          </a:xfrm>
        </p:grpSpPr>
        <p:sp>
          <p:nvSpPr>
            <p:cNvPr id="41" name="object 41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41886" y="4010774"/>
              <a:ext cx="958215" cy="386080"/>
            </a:xfrm>
            <a:custGeom>
              <a:avLst/>
              <a:gdLst/>
              <a:ahLst/>
              <a:cxnLst/>
              <a:rect l="l" t="t" r="r" b="b"/>
              <a:pathLst>
                <a:path w="958214" h="386079">
                  <a:moveTo>
                    <a:pt x="0" y="385698"/>
                  </a:moveTo>
                  <a:lnTo>
                    <a:pt x="17665" y="378587"/>
                  </a:lnTo>
                  <a:lnTo>
                    <a:pt x="958202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42915" y="4295952"/>
              <a:ext cx="187325" cy="155575"/>
            </a:xfrm>
            <a:custGeom>
              <a:avLst/>
              <a:gdLst/>
              <a:ahLst/>
              <a:cxnLst/>
              <a:rect l="l" t="t" r="r" b="b"/>
              <a:pathLst>
                <a:path w="187325" h="155575">
                  <a:moveTo>
                    <a:pt x="124218" y="0"/>
                  </a:moveTo>
                  <a:lnTo>
                    <a:pt x="0" y="140360"/>
                  </a:lnTo>
                  <a:lnTo>
                    <a:pt x="186817" y="155524"/>
                  </a:lnTo>
                  <a:lnTo>
                    <a:pt x="116636" y="93408"/>
                  </a:lnTo>
                  <a:lnTo>
                    <a:pt x="1242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21348" y="4003128"/>
              <a:ext cx="635" cy="328295"/>
            </a:xfrm>
            <a:custGeom>
              <a:avLst/>
              <a:gdLst/>
              <a:ahLst/>
              <a:cxnLst/>
              <a:rect l="l" t="t" r="r" b="b"/>
              <a:pathLst>
                <a:path w="634" h="328295">
                  <a:moveTo>
                    <a:pt x="234" y="-19050"/>
                  </a:moveTo>
                  <a:lnTo>
                    <a:pt x="234" y="347052"/>
                  </a:lnTo>
                </a:path>
              </a:pathLst>
            </a:custGeom>
            <a:ln w="385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37909" y="4270057"/>
              <a:ext cx="167639" cy="1677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819900" y="4013200"/>
              <a:ext cx="851535" cy="388620"/>
            </a:xfrm>
            <a:custGeom>
              <a:avLst/>
              <a:gdLst/>
              <a:ahLst/>
              <a:cxnLst/>
              <a:rect l="l" t="t" r="r" b="b"/>
              <a:pathLst>
                <a:path w="851534" h="388620">
                  <a:moveTo>
                    <a:pt x="851153" y="388353"/>
                  </a:moveTo>
                  <a:lnTo>
                    <a:pt x="833831" y="380441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580807" y="4299991"/>
              <a:ext cx="187325" cy="153035"/>
            </a:xfrm>
            <a:custGeom>
              <a:avLst/>
              <a:gdLst/>
              <a:ahLst/>
              <a:cxnLst/>
              <a:rect l="l" t="t" r="r" b="b"/>
              <a:pathLst>
                <a:path w="187325" h="153035">
                  <a:moveTo>
                    <a:pt x="69583" y="0"/>
                  </a:moveTo>
                  <a:lnTo>
                    <a:pt x="72923" y="93649"/>
                  </a:lnTo>
                  <a:lnTo>
                    <a:pt x="0" y="152514"/>
                  </a:lnTo>
                  <a:lnTo>
                    <a:pt x="187299" y="145846"/>
                  </a:lnTo>
                  <a:lnTo>
                    <a:pt x="695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59" name="object 59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64" name="object 64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44036" y="3696373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67485" y="4568452"/>
            <a:ext cx="10153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6504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50345" y="7436353"/>
            <a:ext cx="8496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 dirty="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4" name="object 24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57172" y="4260492"/>
            <a:ext cx="1693545" cy="3768725"/>
            <a:chOff x="5657172" y="4260492"/>
            <a:chExt cx="1693545" cy="3768725"/>
          </a:xfrm>
        </p:grpSpPr>
        <p:sp>
          <p:nvSpPr>
            <p:cNvPr id="28" name="object 28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001264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17576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84123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78245" y="4260492"/>
            <a:ext cx="1693545" cy="3768725"/>
            <a:chOff x="7578245" y="4260492"/>
            <a:chExt cx="1693545" cy="3768725"/>
          </a:xfrm>
        </p:grpSpPr>
        <p:sp>
          <p:nvSpPr>
            <p:cNvPr id="34" name="object 34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909642" y="4568452"/>
            <a:ext cx="10153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38648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992501" y="7436353"/>
            <a:ext cx="8496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91" name="object 91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93" name="object 93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40" name="object 40"/>
          <p:cNvGrpSpPr/>
          <p:nvPr/>
        </p:nvGrpSpPr>
        <p:grpSpPr>
          <a:xfrm>
            <a:off x="4356100" y="5284332"/>
            <a:ext cx="4292600" cy="1955164"/>
            <a:chOff x="4356100" y="5284332"/>
            <a:chExt cx="4292600" cy="1955164"/>
          </a:xfrm>
        </p:grpSpPr>
        <p:sp>
          <p:nvSpPr>
            <p:cNvPr id="41" name="object 41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2307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2307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3185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347905" y="53721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300332" y="5284332"/>
            <a:ext cx="404495" cy="404495"/>
            <a:chOff x="6300332" y="5284332"/>
            <a:chExt cx="404495" cy="404495"/>
          </a:xfrm>
        </p:grpSpPr>
        <p:sp>
          <p:nvSpPr>
            <p:cNvPr id="52" name="object 52"/>
            <p:cNvSpPr/>
            <p:nvPr/>
          </p:nvSpPr>
          <p:spPr>
            <a:xfrm>
              <a:off x="63130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130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008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442905" y="5372100"/>
            <a:ext cx="132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357232" y="5284332"/>
            <a:ext cx="404495" cy="404495"/>
            <a:chOff x="4357232" y="5284332"/>
            <a:chExt cx="404495" cy="404495"/>
          </a:xfrm>
        </p:grpSpPr>
        <p:sp>
          <p:nvSpPr>
            <p:cNvPr id="57" name="object 57"/>
            <p:cNvSpPr/>
            <p:nvPr/>
          </p:nvSpPr>
          <p:spPr>
            <a:xfrm>
              <a:off x="43699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699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577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87105" y="53721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778000" y="3200400"/>
            <a:ext cx="6713855" cy="2110105"/>
            <a:chOff x="1778000" y="3200400"/>
            <a:chExt cx="6713855" cy="2110105"/>
          </a:xfrm>
        </p:grpSpPr>
        <p:sp>
          <p:nvSpPr>
            <p:cNvPr id="62" name="object 62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341886" y="4010774"/>
              <a:ext cx="958215" cy="386080"/>
            </a:xfrm>
            <a:custGeom>
              <a:avLst/>
              <a:gdLst/>
              <a:ahLst/>
              <a:cxnLst/>
              <a:rect l="l" t="t" r="r" b="b"/>
              <a:pathLst>
                <a:path w="958214" h="386079">
                  <a:moveTo>
                    <a:pt x="0" y="385698"/>
                  </a:moveTo>
                  <a:lnTo>
                    <a:pt x="17665" y="378587"/>
                  </a:lnTo>
                  <a:lnTo>
                    <a:pt x="958202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242915" y="4295952"/>
              <a:ext cx="187325" cy="155575"/>
            </a:xfrm>
            <a:custGeom>
              <a:avLst/>
              <a:gdLst/>
              <a:ahLst/>
              <a:cxnLst/>
              <a:rect l="l" t="t" r="r" b="b"/>
              <a:pathLst>
                <a:path w="187325" h="155575">
                  <a:moveTo>
                    <a:pt x="124218" y="0"/>
                  </a:moveTo>
                  <a:lnTo>
                    <a:pt x="0" y="140360"/>
                  </a:lnTo>
                  <a:lnTo>
                    <a:pt x="186817" y="155524"/>
                  </a:lnTo>
                  <a:lnTo>
                    <a:pt x="116636" y="93408"/>
                  </a:lnTo>
                  <a:lnTo>
                    <a:pt x="1242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521348" y="4003128"/>
              <a:ext cx="635" cy="328295"/>
            </a:xfrm>
            <a:custGeom>
              <a:avLst/>
              <a:gdLst/>
              <a:ahLst/>
              <a:cxnLst/>
              <a:rect l="l" t="t" r="r" b="b"/>
              <a:pathLst>
                <a:path w="634" h="328295">
                  <a:moveTo>
                    <a:pt x="234" y="-19050"/>
                  </a:moveTo>
                  <a:lnTo>
                    <a:pt x="234" y="347052"/>
                  </a:lnTo>
                </a:path>
              </a:pathLst>
            </a:custGeom>
            <a:ln w="385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437909" y="4270057"/>
              <a:ext cx="167639" cy="16775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819900" y="4013200"/>
              <a:ext cx="851535" cy="388620"/>
            </a:xfrm>
            <a:custGeom>
              <a:avLst/>
              <a:gdLst/>
              <a:ahLst/>
              <a:cxnLst/>
              <a:rect l="l" t="t" r="r" b="b"/>
              <a:pathLst>
                <a:path w="851534" h="388620">
                  <a:moveTo>
                    <a:pt x="851153" y="388353"/>
                  </a:moveTo>
                  <a:lnTo>
                    <a:pt x="833831" y="380441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580807" y="4299991"/>
              <a:ext cx="187325" cy="153035"/>
            </a:xfrm>
            <a:custGeom>
              <a:avLst/>
              <a:gdLst/>
              <a:ahLst/>
              <a:cxnLst/>
              <a:rect l="l" t="t" r="r" b="b"/>
              <a:pathLst>
                <a:path w="187325" h="153035">
                  <a:moveTo>
                    <a:pt x="69583" y="0"/>
                  </a:moveTo>
                  <a:lnTo>
                    <a:pt x="72923" y="93649"/>
                  </a:lnTo>
                  <a:lnTo>
                    <a:pt x="0" y="152514"/>
                  </a:lnTo>
                  <a:lnTo>
                    <a:pt x="187299" y="145846"/>
                  </a:lnTo>
                  <a:lnTo>
                    <a:pt x="695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95300" y="4965700"/>
              <a:ext cx="635" cy="225425"/>
            </a:xfrm>
            <a:custGeom>
              <a:avLst/>
              <a:gdLst/>
              <a:ahLst/>
              <a:cxnLst/>
              <a:rect l="l" t="t" r="r" b="b"/>
              <a:pathLst>
                <a:path w="635" h="225425">
                  <a:moveTo>
                    <a:pt x="152" y="-19050"/>
                  </a:moveTo>
                  <a:lnTo>
                    <a:pt x="152" y="244208"/>
                  </a:lnTo>
                </a:path>
              </a:pathLst>
            </a:custGeom>
            <a:ln w="38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411709" y="5129783"/>
              <a:ext cx="167639" cy="16775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07400" y="4965700"/>
              <a:ext cx="635" cy="225425"/>
            </a:xfrm>
            <a:custGeom>
              <a:avLst/>
              <a:gdLst/>
              <a:ahLst/>
              <a:cxnLst/>
              <a:rect l="l" t="t" r="r" b="b"/>
              <a:pathLst>
                <a:path w="634" h="225425">
                  <a:moveTo>
                    <a:pt x="152" y="-19050"/>
                  </a:moveTo>
                  <a:lnTo>
                    <a:pt x="152" y="244208"/>
                  </a:lnTo>
                </a:path>
              </a:pathLst>
            </a:custGeom>
            <a:ln w="38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23795" y="5129783"/>
              <a:ext cx="167639" cy="16775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59300" y="4978400"/>
              <a:ext cx="635" cy="225425"/>
            </a:xfrm>
            <a:custGeom>
              <a:avLst/>
              <a:gdLst/>
              <a:ahLst/>
              <a:cxnLst/>
              <a:rect l="l" t="t" r="r" b="b"/>
              <a:pathLst>
                <a:path w="635" h="225425">
                  <a:moveTo>
                    <a:pt x="152" y="-19050"/>
                  </a:moveTo>
                  <a:lnTo>
                    <a:pt x="152" y="244208"/>
                  </a:lnTo>
                </a:path>
              </a:pathLst>
            </a:custGeom>
            <a:ln w="38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475695" y="5142483"/>
              <a:ext cx="167640" cy="16775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80" name="object 80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85" name="object 85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736100" y="3116378"/>
            <a:ext cx="5535295" cy="4745355"/>
            <a:chOff x="3736100" y="3116378"/>
            <a:chExt cx="5535295" cy="4745355"/>
          </a:xfrm>
        </p:grpSpPr>
        <p:sp>
          <p:nvSpPr>
            <p:cNvPr id="20" name="object 20"/>
            <p:cNvSpPr/>
            <p:nvPr/>
          </p:nvSpPr>
          <p:spPr>
            <a:xfrm>
              <a:off x="3896504" y="4436233"/>
              <a:ext cx="1372235" cy="3417570"/>
            </a:xfrm>
            <a:custGeom>
              <a:avLst/>
              <a:gdLst/>
              <a:ahLst/>
              <a:cxnLst/>
              <a:rect l="l" t="t" r="r" b="b"/>
              <a:pathLst>
                <a:path w="1372235" h="3417570">
                  <a:moveTo>
                    <a:pt x="0" y="0"/>
                  </a:moveTo>
                  <a:lnTo>
                    <a:pt x="1372194" y="0"/>
                  </a:lnTo>
                  <a:lnTo>
                    <a:pt x="1372194" y="549174"/>
                  </a:lnTo>
                  <a:lnTo>
                    <a:pt x="0" y="549174"/>
                  </a:lnTo>
                  <a:lnTo>
                    <a:pt x="0" y="0"/>
                  </a:lnTo>
                  <a:close/>
                </a:path>
                <a:path w="1372235" h="3417570">
                  <a:moveTo>
                    <a:pt x="0" y="2867913"/>
                  </a:moveTo>
                  <a:lnTo>
                    <a:pt x="1372194" y="2867913"/>
                  </a:lnTo>
                  <a:lnTo>
                    <a:pt x="1372194" y="3417088"/>
                  </a:lnTo>
                  <a:lnTo>
                    <a:pt x="0" y="3417088"/>
                  </a:lnTo>
                  <a:lnTo>
                    <a:pt x="0" y="286791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356100" y="4260492"/>
            <a:ext cx="4915535" cy="3768725"/>
            <a:chOff x="4356100" y="4260492"/>
            <a:chExt cx="4915535" cy="3768725"/>
          </a:xfrm>
        </p:grpSpPr>
        <p:sp>
          <p:nvSpPr>
            <p:cNvPr id="25" name="object 25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2307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2307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185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75" name="object 7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39" name="object 39"/>
          <p:cNvSpPr txBox="1"/>
          <p:nvPr/>
        </p:nvSpPr>
        <p:spPr>
          <a:xfrm>
            <a:off x="7586179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"/>
              <a:cs typeface="Arial"/>
            </a:endParaRPr>
          </a:p>
          <a:p>
            <a:pPr marR="1270" algn="ctr">
              <a:lnSpc>
                <a:spcPct val="100000"/>
              </a:lnSpc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R="6985" algn="ctr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300332" y="5284332"/>
            <a:ext cx="404495" cy="404495"/>
            <a:chOff x="6300332" y="5284332"/>
            <a:chExt cx="404495" cy="404495"/>
          </a:xfrm>
        </p:grpSpPr>
        <p:sp>
          <p:nvSpPr>
            <p:cNvPr id="41" name="object 41"/>
            <p:cNvSpPr/>
            <p:nvPr/>
          </p:nvSpPr>
          <p:spPr>
            <a:xfrm>
              <a:off x="63130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130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008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665114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R="6985" algn="ctr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357232" y="5284332"/>
            <a:ext cx="404495" cy="404495"/>
            <a:chOff x="4357232" y="5284332"/>
            <a:chExt cx="404495" cy="404495"/>
          </a:xfrm>
        </p:grpSpPr>
        <p:sp>
          <p:nvSpPr>
            <p:cNvPr id="46" name="object 46"/>
            <p:cNvSpPr/>
            <p:nvPr/>
          </p:nvSpPr>
          <p:spPr>
            <a:xfrm>
              <a:off x="43699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699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577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744036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"/>
              <a:cs typeface="Arial"/>
            </a:endParaRPr>
          </a:p>
          <a:p>
            <a:pPr marR="38735" algn="ctr">
              <a:lnSpc>
                <a:spcPct val="100000"/>
              </a:lnSpc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R="6985" algn="ctr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778000" y="3200400"/>
            <a:ext cx="6707505" cy="3609975"/>
            <a:chOff x="1778000" y="3200400"/>
            <a:chExt cx="6707505" cy="3609975"/>
          </a:xfrm>
        </p:grpSpPr>
        <p:sp>
          <p:nvSpPr>
            <p:cNvPr id="51" name="object 51"/>
            <p:cNvSpPr/>
            <p:nvPr/>
          </p:nvSpPr>
          <p:spPr>
            <a:xfrm>
              <a:off x="4547438" y="5840971"/>
              <a:ext cx="8255" cy="939800"/>
            </a:xfrm>
            <a:custGeom>
              <a:avLst/>
              <a:gdLst/>
              <a:ahLst/>
              <a:cxnLst/>
              <a:rect l="l" t="t" r="r" b="b"/>
              <a:pathLst>
                <a:path w="8254" h="939800">
                  <a:moveTo>
                    <a:pt x="3968" y="-19050"/>
                  </a:moveTo>
                  <a:lnTo>
                    <a:pt x="3968" y="958240"/>
                  </a:lnTo>
                </a:path>
              </a:pathLst>
            </a:custGeom>
            <a:ln w="46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71035" y="5734304"/>
              <a:ext cx="167639" cy="16833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96786" y="5801004"/>
              <a:ext cx="8255" cy="979169"/>
            </a:xfrm>
            <a:custGeom>
              <a:avLst/>
              <a:gdLst/>
              <a:ahLst/>
              <a:cxnLst/>
              <a:rect l="l" t="t" r="r" b="b"/>
              <a:pathLst>
                <a:path w="8254" h="979170">
                  <a:moveTo>
                    <a:pt x="4095" y="-19050"/>
                  </a:moveTo>
                  <a:lnTo>
                    <a:pt x="4095" y="997661"/>
                  </a:lnTo>
                </a:path>
              </a:pathLst>
            </a:custGeom>
            <a:ln w="46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13474" y="5694324"/>
              <a:ext cx="167639" cy="1683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400415" y="5792292"/>
              <a:ext cx="19685" cy="999490"/>
            </a:xfrm>
            <a:custGeom>
              <a:avLst/>
              <a:gdLst/>
              <a:ahLst/>
              <a:cxnLst/>
              <a:rect l="l" t="t" r="r" b="b"/>
              <a:pathLst>
                <a:path w="19684" h="999490">
                  <a:moveTo>
                    <a:pt x="0" y="0"/>
                  </a:moveTo>
                  <a:lnTo>
                    <a:pt x="368" y="19050"/>
                  </a:lnTo>
                  <a:lnTo>
                    <a:pt x="19684" y="998994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317813" y="5685637"/>
              <a:ext cx="167601" cy="16925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63" name="object 63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68" name="object 68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95895" y="5181600"/>
            <a:ext cx="23063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50" dirty="0">
                <a:latin typeface="Arial"/>
                <a:cs typeface="Arial"/>
              </a:rPr>
              <a:t>Map</a:t>
            </a:r>
            <a:r>
              <a:rPr sz="4200" spc="-70" dirty="0">
                <a:latin typeface="Arial"/>
                <a:cs typeface="Arial"/>
              </a:rPr>
              <a:t> </a:t>
            </a:r>
            <a:r>
              <a:rPr sz="4200" spc="-455" dirty="0">
                <a:latin typeface="Arial"/>
                <a:cs typeface="Arial"/>
              </a:rPr>
              <a:t>Phase</a:t>
            </a:r>
            <a:endParaRPr sz="42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80185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6504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63045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4" name="object 24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57172" y="4260492"/>
            <a:ext cx="1693545" cy="3768725"/>
            <a:chOff x="5657172" y="4260492"/>
            <a:chExt cx="1693545" cy="3768725"/>
          </a:xfrm>
        </p:grpSpPr>
        <p:sp>
          <p:nvSpPr>
            <p:cNvPr id="28" name="object 28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001264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17576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84123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78245" y="4260492"/>
            <a:ext cx="1693545" cy="3768725"/>
            <a:chOff x="7578245" y="4260492"/>
            <a:chExt cx="1693545" cy="3768725"/>
          </a:xfrm>
        </p:grpSpPr>
        <p:sp>
          <p:nvSpPr>
            <p:cNvPr id="34" name="object 34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922342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38648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5201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106" name="object 106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08" name="object 108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40" name="object 40"/>
          <p:cNvGrpSpPr/>
          <p:nvPr/>
        </p:nvGrpSpPr>
        <p:grpSpPr>
          <a:xfrm>
            <a:off x="4356100" y="5284332"/>
            <a:ext cx="4292600" cy="1955164"/>
            <a:chOff x="4356100" y="5284332"/>
            <a:chExt cx="4292600" cy="1955164"/>
          </a:xfrm>
        </p:grpSpPr>
        <p:sp>
          <p:nvSpPr>
            <p:cNvPr id="41" name="object 41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2307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2307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3185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360605" y="5372100"/>
            <a:ext cx="132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300332" y="5284332"/>
            <a:ext cx="404495" cy="404495"/>
            <a:chOff x="6300332" y="5284332"/>
            <a:chExt cx="404495" cy="404495"/>
          </a:xfrm>
        </p:grpSpPr>
        <p:sp>
          <p:nvSpPr>
            <p:cNvPr id="52" name="object 52"/>
            <p:cNvSpPr/>
            <p:nvPr/>
          </p:nvSpPr>
          <p:spPr>
            <a:xfrm>
              <a:off x="63130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130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008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442905" y="5372100"/>
            <a:ext cx="132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357232" y="5284332"/>
            <a:ext cx="404495" cy="404495"/>
            <a:chOff x="4357232" y="5284332"/>
            <a:chExt cx="404495" cy="404495"/>
          </a:xfrm>
        </p:grpSpPr>
        <p:sp>
          <p:nvSpPr>
            <p:cNvPr id="57" name="object 57"/>
            <p:cNvSpPr/>
            <p:nvPr/>
          </p:nvSpPr>
          <p:spPr>
            <a:xfrm>
              <a:off x="43699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699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577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99805" y="5372100"/>
            <a:ext cx="132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778000" y="3200400"/>
            <a:ext cx="2014220" cy="1295400"/>
            <a:chOff x="1778000" y="3200400"/>
            <a:chExt cx="2014220" cy="1295400"/>
          </a:xfrm>
        </p:grpSpPr>
        <p:sp>
          <p:nvSpPr>
            <p:cNvPr id="62" name="object 62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68" name="object 68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73" name="object 73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3746500" y="5194300"/>
            <a:ext cx="571500" cy="571500"/>
            <a:chOff x="3746500" y="5194300"/>
            <a:chExt cx="571500" cy="571500"/>
          </a:xfrm>
        </p:grpSpPr>
        <p:sp>
          <p:nvSpPr>
            <p:cNvPr id="78" name="object 78"/>
            <p:cNvSpPr/>
            <p:nvPr/>
          </p:nvSpPr>
          <p:spPr>
            <a:xfrm>
              <a:off x="3759200" y="52070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860800" y="53594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975100" y="54229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38879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5702300" y="5194300"/>
            <a:ext cx="571500" cy="571500"/>
            <a:chOff x="5702300" y="5194300"/>
            <a:chExt cx="571500" cy="571500"/>
          </a:xfrm>
        </p:grpSpPr>
        <p:sp>
          <p:nvSpPr>
            <p:cNvPr id="83" name="object 83"/>
            <p:cNvSpPr/>
            <p:nvPr/>
          </p:nvSpPr>
          <p:spPr>
            <a:xfrm>
              <a:off x="5715000" y="52070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816600" y="53594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930900" y="54229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58437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4800600" y="5168900"/>
            <a:ext cx="596900" cy="596900"/>
            <a:chOff x="4800600" y="5168900"/>
            <a:chExt cx="596900" cy="596900"/>
          </a:xfrm>
        </p:grpSpPr>
        <p:sp>
          <p:nvSpPr>
            <p:cNvPr id="88" name="object 88"/>
            <p:cNvSpPr/>
            <p:nvPr/>
          </p:nvSpPr>
          <p:spPr>
            <a:xfrm>
              <a:off x="4813300" y="51816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927600" y="53594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041900" y="54229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49547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7607300" y="5168900"/>
            <a:ext cx="596900" cy="596900"/>
            <a:chOff x="7607300" y="5168900"/>
            <a:chExt cx="596900" cy="596900"/>
          </a:xfrm>
        </p:grpSpPr>
        <p:sp>
          <p:nvSpPr>
            <p:cNvPr id="93" name="object 93"/>
            <p:cNvSpPr/>
            <p:nvPr/>
          </p:nvSpPr>
          <p:spPr>
            <a:xfrm>
              <a:off x="7620000" y="51816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734300" y="53594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848600" y="54229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77614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8636000" y="5181600"/>
            <a:ext cx="596900" cy="596900"/>
            <a:chOff x="8636000" y="5181600"/>
            <a:chExt cx="596900" cy="596900"/>
          </a:xfrm>
        </p:grpSpPr>
        <p:sp>
          <p:nvSpPr>
            <p:cNvPr id="98" name="object 98"/>
            <p:cNvSpPr/>
            <p:nvPr/>
          </p:nvSpPr>
          <p:spPr>
            <a:xfrm>
              <a:off x="86487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763000" y="53721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877300" y="54356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8790148" y="53086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A77B00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695895" y="5181600"/>
            <a:ext cx="23063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50" dirty="0">
                <a:latin typeface="Arial"/>
                <a:cs typeface="Arial"/>
              </a:rPr>
              <a:t>Map</a:t>
            </a:r>
            <a:r>
              <a:rPr sz="4200" spc="-70" dirty="0">
                <a:latin typeface="Arial"/>
                <a:cs typeface="Arial"/>
              </a:rPr>
              <a:t> </a:t>
            </a:r>
            <a:r>
              <a:rPr sz="4200" spc="-455" dirty="0">
                <a:latin typeface="Arial"/>
                <a:cs typeface="Arial"/>
              </a:rPr>
              <a:t>Phase</a:t>
            </a:r>
            <a:endParaRPr sz="42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9393232" y="5060950"/>
            <a:ext cx="3453765" cy="9271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629285" marR="5080" indent="-617220">
              <a:lnSpc>
                <a:spcPts val="3500"/>
              </a:lnSpc>
              <a:spcBef>
                <a:spcPts val="300"/>
              </a:spcBef>
            </a:pPr>
            <a:r>
              <a:rPr sz="3000" spc="80" dirty="0">
                <a:latin typeface="Arial"/>
                <a:cs typeface="Arial"/>
              </a:rPr>
              <a:t>* </a:t>
            </a:r>
            <a:r>
              <a:rPr sz="3000" spc="-100" dirty="0">
                <a:latin typeface="Arial"/>
                <a:cs typeface="Arial"/>
              </a:rPr>
              <a:t>Intermediate </a:t>
            </a:r>
            <a:r>
              <a:rPr sz="3000" spc="-135" dirty="0">
                <a:latin typeface="Arial"/>
                <a:cs typeface="Arial"/>
              </a:rPr>
              <a:t>Data </a:t>
            </a:r>
            <a:r>
              <a:rPr sz="3000" spc="-215" dirty="0">
                <a:latin typeface="Arial"/>
                <a:cs typeface="Arial"/>
              </a:rPr>
              <a:t>Is  </a:t>
            </a:r>
            <a:r>
              <a:rPr sz="3000" spc="-125" dirty="0">
                <a:latin typeface="Arial"/>
                <a:cs typeface="Arial"/>
              </a:rPr>
              <a:t>Stored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150" dirty="0">
                <a:latin typeface="Arial"/>
                <a:cs typeface="Arial"/>
              </a:rPr>
              <a:t>Locally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80185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6504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63045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4" name="object 24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57172" y="4260492"/>
            <a:ext cx="3614420" cy="3768725"/>
            <a:chOff x="5657172" y="4260492"/>
            <a:chExt cx="3614420" cy="3768725"/>
          </a:xfrm>
        </p:grpSpPr>
        <p:sp>
          <p:nvSpPr>
            <p:cNvPr id="28" name="object 28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922342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738648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005201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86" name="object 86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36" name="object 36"/>
          <p:cNvGrpSpPr/>
          <p:nvPr/>
        </p:nvGrpSpPr>
        <p:grpSpPr>
          <a:xfrm>
            <a:off x="1778000" y="3200400"/>
            <a:ext cx="6870700" cy="4038600"/>
            <a:chOff x="1778000" y="3200400"/>
            <a:chExt cx="6870700" cy="4038600"/>
          </a:xfrm>
        </p:grpSpPr>
        <p:sp>
          <p:nvSpPr>
            <p:cNvPr id="37" name="object 37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49" name="object 49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54" name="object 54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746500" y="5194300"/>
            <a:ext cx="571500" cy="571500"/>
            <a:chOff x="3746500" y="5194300"/>
            <a:chExt cx="571500" cy="571500"/>
          </a:xfrm>
        </p:grpSpPr>
        <p:sp>
          <p:nvSpPr>
            <p:cNvPr id="59" name="object 59"/>
            <p:cNvSpPr/>
            <p:nvPr/>
          </p:nvSpPr>
          <p:spPr>
            <a:xfrm>
              <a:off x="3759200" y="52070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608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751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8879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702300" y="5194300"/>
            <a:ext cx="571500" cy="571500"/>
            <a:chOff x="5702300" y="5194300"/>
            <a:chExt cx="571500" cy="571500"/>
          </a:xfrm>
        </p:grpSpPr>
        <p:sp>
          <p:nvSpPr>
            <p:cNvPr id="64" name="object 64"/>
            <p:cNvSpPr/>
            <p:nvPr/>
          </p:nvSpPr>
          <p:spPr>
            <a:xfrm>
              <a:off x="5715000" y="52070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8166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9309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665114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Arial"/>
              <a:cs typeface="Arial"/>
            </a:endParaRPr>
          </a:p>
          <a:p>
            <a:pPr marL="178435">
              <a:lnSpc>
                <a:spcPct val="100000"/>
              </a:lnSpc>
            </a:pPr>
            <a:r>
              <a:rPr sz="2000" spc="-100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0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800600" y="5168900"/>
            <a:ext cx="596900" cy="596900"/>
            <a:chOff x="4800600" y="5168900"/>
            <a:chExt cx="596900" cy="596900"/>
          </a:xfrm>
        </p:grpSpPr>
        <p:sp>
          <p:nvSpPr>
            <p:cNvPr id="69" name="object 69"/>
            <p:cNvSpPr/>
            <p:nvPr/>
          </p:nvSpPr>
          <p:spPr>
            <a:xfrm>
              <a:off x="4813300" y="51816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276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419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49547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7607300" y="5168900"/>
            <a:ext cx="596900" cy="596900"/>
            <a:chOff x="7607300" y="5168900"/>
            <a:chExt cx="596900" cy="596900"/>
          </a:xfrm>
        </p:grpSpPr>
        <p:sp>
          <p:nvSpPr>
            <p:cNvPr id="74" name="object 74"/>
            <p:cNvSpPr/>
            <p:nvPr/>
          </p:nvSpPr>
          <p:spPr>
            <a:xfrm>
              <a:off x="7620000" y="51816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7343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8486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77614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8636000" y="5181600"/>
            <a:ext cx="596900" cy="596900"/>
            <a:chOff x="8636000" y="5181600"/>
            <a:chExt cx="596900" cy="596900"/>
          </a:xfrm>
        </p:grpSpPr>
        <p:sp>
          <p:nvSpPr>
            <p:cNvPr id="79" name="object 79"/>
            <p:cNvSpPr/>
            <p:nvPr/>
          </p:nvSpPr>
          <p:spPr>
            <a:xfrm>
              <a:off x="86487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763000" y="53721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877300" y="54356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8790148" y="53086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A77B00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695895" y="5181600"/>
            <a:ext cx="23063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50" dirty="0">
                <a:latin typeface="Arial"/>
                <a:cs typeface="Arial"/>
              </a:rPr>
              <a:t>Map</a:t>
            </a:r>
            <a:r>
              <a:rPr sz="4200" spc="-70" dirty="0">
                <a:latin typeface="Arial"/>
                <a:cs typeface="Arial"/>
              </a:rPr>
              <a:t> </a:t>
            </a:r>
            <a:r>
              <a:rPr sz="4200" spc="-455" dirty="0">
                <a:latin typeface="Arial"/>
                <a:cs typeface="Arial"/>
              </a:rPr>
              <a:t>Phase</a:t>
            </a:r>
            <a:endParaRPr sz="42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6872" y="850900"/>
            <a:ext cx="85915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045" dirty="0"/>
              <a:t>What </a:t>
            </a:r>
            <a:r>
              <a:rPr sz="8400" spc="-315" dirty="0"/>
              <a:t>Is</a:t>
            </a:r>
            <a:r>
              <a:rPr sz="8400" spc="-250" dirty="0"/>
              <a:t> </a:t>
            </a:r>
            <a:r>
              <a:rPr sz="8400" spc="-550" dirty="0"/>
              <a:t>Hadoop?</a:t>
            </a:r>
            <a:endParaRPr sz="8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400" y="2644083"/>
            <a:ext cx="10822305" cy="460057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519430" indent="-494665">
              <a:lnSpc>
                <a:spcPct val="100000"/>
              </a:lnSpc>
              <a:spcBef>
                <a:spcPts val="1280"/>
              </a:spcBef>
              <a:buSzPct val="140625"/>
              <a:buChar char="•"/>
              <a:tabLst>
                <a:tab pos="520065" algn="l"/>
              </a:tabLst>
            </a:pPr>
            <a:r>
              <a:rPr sz="3200" spc="-114" dirty="0">
                <a:solidFill>
                  <a:srgbClr val="58596B"/>
                </a:solidFill>
                <a:latin typeface="Klaudia"/>
                <a:cs typeface="Klaudia"/>
              </a:rPr>
              <a:t>Hadoop </a:t>
            </a:r>
            <a:r>
              <a:rPr sz="3200" spc="-120" dirty="0">
                <a:solidFill>
                  <a:srgbClr val="58596B"/>
                </a:solidFill>
                <a:latin typeface="Klaudia"/>
                <a:cs typeface="Klaudia"/>
              </a:rPr>
              <a:t>is </a:t>
            </a:r>
            <a:r>
              <a:rPr sz="3200" spc="-260" dirty="0">
                <a:solidFill>
                  <a:srgbClr val="58596B"/>
                </a:solidFill>
                <a:latin typeface="Klaudia"/>
                <a:cs typeface="Klaudia"/>
              </a:rPr>
              <a:t>a</a:t>
            </a:r>
            <a:r>
              <a:rPr sz="3200" spc="-49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160" dirty="0">
                <a:solidFill>
                  <a:srgbClr val="914538"/>
                </a:solidFill>
                <a:latin typeface="Klaudia"/>
                <a:cs typeface="Klaudia"/>
              </a:rPr>
              <a:t>platform</a:t>
            </a:r>
            <a:r>
              <a:rPr sz="3200" spc="-160" dirty="0">
                <a:solidFill>
                  <a:srgbClr val="58596B"/>
                </a:solidFill>
                <a:latin typeface="Klaudia"/>
                <a:cs typeface="Klaudia"/>
              </a:rPr>
              <a:t>.</a:t>
            </a:r>
            <a:endParaRPr sz="3200" dirty="0">
              <a:latin typeface="Klaudia"/>
              <a:cs typeface="Klaudia"/>
            </a:endParaRPr>
          </a:p>
          <a:p>
            <a:pPr marL="519430" indent="-494665">
              <a:lnSpc>
                <a:spcPct val="100000"/>
              </a:lnSpc>
              <a:spcBef>
                <a:spcPts val="2960"/>
              </a:spcBef>
              <a:buClr>
                <a:srgbClr val="58596B"/>
              </a:buClr>
              <a:buSzPct val="140625"/>
              <a:buChar char="•"/>
              <a:tabLst>
                <a:tab pos="520065" algn="l"/>
              </a:tabLst>
            </a:pPr>
            <a:r>
              <a:rPr sz="3200" spc="-105" dirty="0">
                <a:solidFill>
                  <a:srgbClr val="914538"/>
                </a:solidFill>
                <a:latin typeface="Klaudia"/>
                <a:cs typeface="Klaudia"/>
              </a:rPr>
              <a:t>Distributes </a:t>
            </a:r>
            <a:r>
              <a:rPr sz="3200" spc="-155" dirty="0">
                <a:solidFill>
                  <a:srgbClr val="58596B"/>
                </a:solidFill>
                <a:latin typeface="Klaudia"/>
                <a:cs typeface="Klaudia"/>
              </a:rPr>
              <a:t>and </a:t>
            </a:r>
            <a:r>
              <a:rPr sz="3200" spc="-120" dirty="0">
                <a:solidFill>
                  <a:srgbClr val="914538"/>
                </a:solidFill>
                <a:latin typeface="Klaudia"/>
                <a:cs typeface="Klaudia"/>
              </a:rPr>
              <a:t>replicates</a:t>
            </a:r>
            <a:r>
              <a:rPr sz="3200" spc="-459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200" spc="-75" dirty="0">
                <a:solidFill>
                  <a:srgbClr val="914538"/>
                </a:solidFill>
                <a:latin typeface="Klaudia"/>
                <a:cs typeface="Klaudia"/>
              </a:rPr>
              <a:t>data.</a:t>
            </a:r>
            <a:endParaRPr sz="3200" dirty="0">
              <a:latin typeface="Klaudia"/>
              <a:cs typeface="Klaudia"/>
            </a:endParaRPr>
          </a:p>
          <a:p>
            <a:pPr marL="519430" indent="-494665">
              <a:lnSpc>
                <a:spcPct val="100000"/>
              </a:lnSpc>
              <a:spcBef>
                <a:spcPts val="2960"/>
              </a:spcBef>
              <a:buClr>
                <a:srgbClr val="58596B"/>
              </a:buClr>
              <a:buSzPct val="140625"/>
              <a:buChar char="•"/>
              <a:tabLst>
                <a:tab pos="520065" algn="l"/>
              </a:tabLst>
            </a:pPr>
            <a:r>
              <a:rPr sz="3200" spc="-310" dirty="0">
                <a:solidFill>
                  <a:srgbClr val="914538"/>
                </a:solidFill>
                <a:latin typeface="Klaudia"/>
                <a:cs typeface="Klaudia"/>
              </a:rPr>
              <a:t>Manages </a:t>
            </a:r>
            <a:r>
              <a:rPr sz="3200" spc="-125" dirty="0">
                <a:solidFill>
                  <a:srgbClr val="914538"/>
                </a:solidFill>
                <a:latin typeface="Klaudia"/>
                <a:cs typeface="Klaudia"/>
              </a:rPr>
              <a:t>parallel </a:t>
            </a:r>
            <a:r>
              <a:rPr sz="3200" spc="-185" dirty="0">
                <a:solidFill>
                  <a:srgbClr val="914538"/>
                </a:solidFill>
                <a:latin typeface="Klaudia"/>
                <a:cs typeface="Klaudia"/>
              </a:rPr>
              <a:t>tasks </a:t>
            </a:r>
            <a:r>
              <a:rPr sz="3200" spc="-135" dirty="0">
                <a:solidFill>
                  <a:srgbClr val="58596B"/>
                </a:solidFill>
                <a:latin typeface="Klaudia"/>
                <a:cs typeface="Klaudia"/>
              </a:rPr>
              <a:t>created </a:t>
            </a:r>
            <a:r>
              <a:rPr sz="3200" spc="-250" dirty="0">
                <a:solidFill>
                  <a:srgbClr val="58596B"/>
                </a:solidFill>
                <a:latin typeface="Klaudia"/>
                <a:cs typeface="Klaudia"/>
              </a:rPr>
              <a:t>by</a:t>
            </a:r>
            <a:r>
              <a:rPr sz="3200" spc="-44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145" dirty="0">
                <a:solidFill>
                  <a:srgbClr val="58596B"/>
                </a:solidFill>
                <a:latin typeface="Klaudia"/>
                <a:cs typeface="Klaudia"/>
              </a:rPr>
              <a:t>users.</a:t>
            </a:r>
            <a:endParaRPr sz="3200" dirty="0">
              <a:latin typeface="Klaudia"/>
              <a:cs typeface="Klaudia"/>
            </a:endParaRPr>
          </a:p>
          <a:p>
            <a:pPr marL="519430" indent="-494665">
              <a:lnSpc>
                <a:spcPct val="100000"/>
              </a:lnSpc>
              <a:spcBef>
                <a:spcPts val="2960"/>
              </a:spcBef>
              <a:buSzPct val="140625"/>
              <a:buChar char="•"/>
              <a:tabLst>
                <a:tab pos="520065" algn="l"/>
              </a:tabLst>
            </a:pPr>
            <a:r>
              <a:rPr sz="3200" spc="-240" dirty="0">
                <a:solidFill>
                  <a:srgbClr val="58596B"/>
                </a:solidFill>
                <a:latin typeface="Klaudia"/>
                <a:cs typeface="Klaudia"/>
              </a:rPr>
              <a:t>Runs </a:t>
            </a:r>
            <a:r>
              <a:rPr sz="3200" spc="-245" dirty="0">
                <a:solidFill>
                  <a:srgbClr val="58596B"/>
                </a:solidFill>
                <a:latin typeface="Klaudia"/>
                <a:cs typeface="Klaudia"/>
              </a:rPr>
              <a:t>as </a:t>
            </a:r>
            <a:r>
              <a:rPr sz="3200" spc="-175" dirty="0">
                <a:solidFill>
                  <a:srgbClr val="914538"/>
                </a:solidFill>
                <a:latin typeface="Klaudia"/>
                <a:cs typeface="Klaudia"/>
              </a:rPr>
              <a:t>several </a:t>
            </a:r>
            <a:r>
              <a:rPr sz="3200" spc="-170" dirty="0">
                <a:solidFill>
                  <a:srgbClr val="914538"/>
                </a:solidFill>
                <a:latin typeface="Klaudia"/>
                <a:cs typeface="Klaudia"/>
              </a:rPr>
              <a:t>processes </a:t>
            </a:r>
            <a:r>
              <a:rPr sz="3200" spc="-155" dirty="0">
                <a:solidFill>
                  <a:srgbClr val="58596B"/>
                </a:solidFill>
                <a:latin typeface="Klaudia"/>
                <a:cs typeface="Klaudia"/>
              </a:rPr>
              <a:t>on </a:t>
            </a:r>
            <a:r>
              <a:rPr sz="3200" spc="-260" dirty="0">
                <a:solidFill>
                  <a:srgbClr val="58596B"/>
                </a:solidFill>
                <a:latin typeface="Klaudia"/>
                <a:cs typeface="Klaudia"/>
              </a:rPr>
              <a:t>a</a:t>
            </a:r>
            <a:r>
              <a:rPr sz="3200" spc="-46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105" dirty="0">
                <a:solidFill>
                  <a:srgbClr val="914538"/>
                </a:solidFill>
                <a:latin typeface="Klaudia"/>
                <a:cs typeface="Klaudia"/>
              </a:rPr>
              <a:t>cluster</a:t>
            </a:r>
            <a:r>
              <a:rPr sz="3200" spc="-105" dirty="0">
                <a:solidFill>
                  <a:srgbClr val="58596B"/>
                </a:solidFill>
                <a:latin typeface="Klaudia"/>
                <a:cs typeface="Klaudia"/>
              </a:rPr>
              <a:t>.</a:t>
            </a:r>
            <a:endParaRPr sz="3200" dirty="0">
              <a:latin typeface="Klaudia"/>
              <a:cs typeface="Klaudia"/>
            </a:endParaRPr>
          </a:p>
          <a:p>
            <a:pPr marL="519430" marR="17780" indent="-494665">
              <a:lnSpc>
                <a:spcPts val="3800"/>
              </a:lnSpc>
              <a:spcBef>
                <a:spcPts val="3120"/>
              </a:spcBef>
              <a:buSzPct val="140625"/>
              <a:buChar char="•"/>
              <a:tabLst>
                <a:tab pos="520065" algn="l"/>
              </a:tabLst>
            </a:pPr>
            <a:r>
              <a:rPr sz="3200" spc="-15" dirty="0">
                <a:solidFill>
                  <a:srgbClr val="58596B"/>
                </a:solidFill>
                <a:latin typeface="Klaudia"/>
                <a:cs typeface="Klaudia"/>
              </a:rPr>
              <a:t>The</a:t>
            </a:r>
            <a:r>
              <a:rPr sz="3200" spc="-24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190" dirty="0">
                <a:solidFill>
                  <a:srgbClr val="58596B"/>
                </a:solidFill>
                <a:latin typeface="Klaudia"/>
                <a:cs typeface="Klaudia"/>
              </a:rPr>
              <a:t>term</a:t>
            </a:r>
            <a:r>
              <a:rPr sz="3200" spc="-2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114" dirty="0">
                <a:solidFill>
                  <a:srgbClr val="58596B"/>
                </a:solidFill>
                <a:latin typeface="Klaudia"/>
                <a:cs typeface="Klaudia"/>
              </a:rPr>
              <a:t>Hadoop</a:t>
            </a:r>
            <a:r>
              <a:rPr sz="3200" spc="-2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165" dirty="0">
                <a:solidFill>
                  <a:srgbClr val="58596B"/>
                </a:solidFill>
                <a:latin typeface="Klaudia"/>
                <a:cs typeface="Klaudia"/>
              </a:rPr>
              <a:t>generally</a:t>
            </a:r>
            <a:r>
              <a:rPr sz="3200" spc="-2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240" dirty="0">
                <a:solidFill>
                  <a:srgbClr val="58596B"/>
                </a:solidFill>
                <a:latin typeface="Klaudia"/>
                <a:cs typeface="Klaudia"/>
              </a:rPr>
              <a:t>refers </a:t>
            </a:r>
            <a:r>
              <a:rPr sz="3200" spc="-55" dirty="0">
                <a:solidFill>
                  <a:srgbClr val="58596B"/>
                </a:solidFill>
                <a:latin typeface="Klaudia"/>
                <a:cs typeface="Klaudia"/>
              </a:rPr>
              <a:t>to</a:t>
            </a:r>
            <a:r>
              <a:rPr sz="3200" spc="-2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260" dirty="0">
                <a:solidFill>
                  <a:srgbClr val="58596B"/>
                </a:solidFill>
                <a:latin typeface="Klaudia"/>
                <a:cs typeface="Klaudia"/>
              </a:rPr>
              <a:t>a</a:t>
            </a:r>
            <a:r>
              <a:rPr sz="3200" spc="-2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60" dirty="0">
                <a:solidFill>
                  <a:srgbClr val="914538"/>
                </a:solidFill>
                <a:latin typeface="Klaudia"/>
                <a:cs typeface="Klaudia"/>
              </a:rPr>
              <a:t>toolset</a:t>
            </a:r>
            <a:r>
              <a:rPr sz="3200" spc="-60" dirty="0">
                <a:solidFill>
                  <a:srgbClr val="58596B"/>
                </a:solidFill>
                <a:latin typeface="Klaudia"/>
                <a:cs typeface="Klaudia"/>
              </a:rPr>
              <a:t>,</a:t>
            </a:r>
            <a:r>
              <a:rPr sz="3200" spc="-2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95" dirty="0">
                <a:solidFill>
                  <a:srgbClr val="58596B"/>
                </a:solidFill>
                <a:latin typeface="Klaudia"/>
                <a:cs typeface="Klaudia"/>
              </a:rPr>
              <a:t>not</a:t>
            </a:r>
            <a:r>
              <a:rPr sz="3200" spc="-24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260" dirty="0">
                <a:solidFill>
                  <a:srgbClr val="58596B"/>
                </a:solidFill>
                <a:latin typeface="Klaudia"/>
                <a:cs typeface="Klaudia"/>
              </a:rPr>
              <a:t>a  </a:t>
            </a:r>
            <a:r>
              <a:rPr sz="3200" spc="-90" dirty="0">
                <a:solidFill>
                  <a:srgbClr val="58596B"/>
                </a:solidFill>
                <a:latin typeface="Klaudia"/>
                <a:cs typeface="Klaudia"/>
              </a:rPr>
              <a:t>single</a:t>
            </a:r>
            <a:r>
              <a:rPr sz="3200" spc="-2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25" dirty="0">
                <a:solidFill>
                  <a:srgbClr val="58596B"/>
                </a:solidFill>
                <a:latin typeface="Klaudia"/>
                <a:cs typeface="Klaudia"/>
              </a:rPr>
              <a:t>tool.</a:t>
            </a:r>
            <a:endParaRPr sz="32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80185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6504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63045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4" name="object 24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57172" y="4260492"/>
            <a:ext cx="3614420" cy="3768725"/>
            <a:chOff x="5657172" y="4260492"/>
            <a:chExt cx="3614420" cy="3768725"/>
          </a:xfrm>
        </p:grpSpPr>
        <p:sp>
          <p:nvSpPr>
            <p:cNvPr id="28" name="object 28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922342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738648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005201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86" name="object 86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36" name="object 36"/>
          <p:cNvGrpSpPr/>
          <p:nvPr/>
        </p:nvGrpSpPr>
        <p:grpSpPr>
          <a:xfrm>
            <a:off x="1778000" y="3200400"/>
            <a:ext cx="6870700" cy="4038600"/>
            <a:chOff x="1778000" y="3200400"/>
            <a:chExt cx="6870700" cy="4038600"/>
          </a:xfrm>
        </p:grpSpPr>
        <p:sp>
          <p:nvSpPr>
            <p:cNvPr id="37" name="object 37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49" name="object 49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54" name="object 54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746500" y="5194300"/>
            <a:ext cx="571500" cy="571500"/>
            <a:chOff x="3746500" y="5194300"/>
            <a:chExt cx="571500" cy="571500"/>
          </a:xfrm>
        </p:grpSpPr>
        <p:sp>
          <p:nvSpPr>
            <p:cNvPr id="59" name="object 59"/>
            <p:cNvSpPr/>
            <p:nvPr/>
          </p:nvSpPr>
          <p:spPr>
            <a:xfrm>
              <a:off x="3759200" y="52070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608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751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8879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702300" y="5194300"/>
            <a:ext cx="571500" cy="571500"/>
            <a:chOff x="5702300" y="5194300"/>
            <a:chExt cx="571500" cy="571500"/>
          </a:xfrm>
        </p:grpSpPr>
        <p:sp>
          <p:nvSpPr>
            <p:cNvPr id="64" name="object 64"/>
            <p:cNvSpPr/>
            <p:nvPr/>
          </p:nvSpPr>
          <p:spPr>
            <a:xfrm>
              <a:off x="5715000" y="52070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8166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9309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665114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Arial"/>
              <a:cs typeface="Arial"/>
            </a:endParaRPr>
          </a:p>
          <a:p>
            <a:pPr marL="178435">
              <a:lnSpc>
                <a:spcPct val="100000"/>
              </a:lnSpc>
            </a:pPr>
            <a:r>
              <a:rPr sz="2000" spc="-100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0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800600" y="5168900"/>
            <a:ext cx="596900" cy="596900"/>
            <a:chOff x="4800600" y="5168900"/>
            <a:chExt cx="596900" cy="596900"/>
          </a:xfrm>
        </p:grpSpPr>
        <p:sp>
          <p:nvSpPr>
            <p:cNvPr id="69" name="object 69"/>
            <p:cNvSpPr/>
            <p:nvPr/>
          </p:nvSpPr>
          <p:spPr>
            <a:xfrm>
              <a:off x="4813300" y="51816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276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419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49547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7607300" y="5168900"/>
            <a:ext cx="596900" cy="596900"/>
            <a:chOff x="7607300" y="5168900"/>
            <a:chExt cx="596900" cy="596900"/>
          </a:xfrm>
        </p:grpSpPr>
        <p:sp>
          <p:nvSpPr>
            <p:cNvPr id="74" name="object 74"/>
            <p:cNvSpPr/>
            <p:nvPr/>
          </p:nvSpPr>
          <p:spPr>
            <a:xfrm>
              <a:off x="7620000" y="51816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7343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8486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77614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8636000" y="5181600"/>
            <a:ext cx="596900" cy="596900"/>
            <a:chOff x="8636000" y="5181600"/>
            <a:chExt cx="596900" cy="596900"/>
          </a:xfrm>
        </p:grpSpPr>
        <p:sp>
          <p:nvSpPr>
            <p:cNvPr id="79" name="object 79"/>
            <p:cNvSpPr/>
            <p:nvPr/>
          </p:nvSpPr>
          <p:spPr>
            <a:xfrm>
              <a:off x="86487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763000" y="53721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877300" y="54356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8790148" y="53086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A77B00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559252" y="5930900"/>
            <a:ext cx="25463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80" dirty="0">
                <a:latin typeface="Arial"/>
                <a:cs typeface="Arial"/>
              </a:rPr>
              <a:t>Shuffle/Sort</a:t>
            </a:r>
            <a:endParaRPr sz="42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80185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6504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63045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4" name="object 24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57172" y="4260492"/>
            <a:ext cx="1693545" cy="3768725"/>
            <a:chOff x="5657172" y="4260492"/>
            <a:chExt cx="1693545" cy="3768725"/>
          </a:xfrm>
        </p:grpSpPr>
        <p:sp>
          <p:nvSpPr>
            <p:cNvPr id="28" name="object 28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001264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17576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84123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778000" y="3200400"/>
            <a:ext cx="7493634" cy="4829175"/>
            <a:chOff x="1778000" y="3200400"/>
            <a:chExt cx="7493634" cy="4829175"/>
          </a:xfrm>
        </p:grpSpPr>
        <p:sp>
          <p:nvSpPr>
            <p:cNvPr id="34" name="object 34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86" name="object 86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47" name="object 47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49" name="object 49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54" name="object 54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746500" y="5194300"/>
            <a:ext cx="571500" cy="571500"/>
            <a:chOff x="3746500" y="5194300"/>
            <a:chExt cx="571500" cy="571500"/>
          </a:xfrm>
        </p:grpSpPr>
        <p:sp>
          <p:nvSpPr>
            <p:cNvPr id="59" name="object 59"/>
            <p:cNvSpPr/>
            <p:nvPr/>
          </p:nvSpPr>
          <p:spPr>
            <a:xfrm>
              <a:off x="3759200" y="52070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608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751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8879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813300" y="5181600"/>
            <a:ext cx="571500" cy="571500"/>
            <a:chOff x="4813300" y="5181600"/>
            <a:chExt cx="571500" cy="571500"/>
          </a:xfrm>
        </p:grpSpPr>
        <p:sp>
          <p:nvSpPr>
            <p:cNvPr id="64" name="object 64"/>
            <p:cNvSpPr/>
            <p:nvPr/>
          </p:nvSpPr>
          <p:spPr>
            <a:xfrm>
              <a:off x="4826000" y="51943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927600" y="53467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041900" y="54102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954748" y="52832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689600" y="5181600"/>
            <a:ext cx="596900" cy="596900"/>
            <a:chOff x="5689600" y="5181600"/>
            <a:chExt cx="596900" cy="596900"/>
          </a:xfrm>
        </p:grpSpPr>
        <p:sp>
          <p:nvSpPr>
            <p:cNvPr id="69" name="object 69"/>
            <p:cNvSpPr/>
            <p:nvPr/>
          </p:nvSpPr>
          <p:spPr>
            <a:xfrm>
              <a:off x="57023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816600" y="53721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930900" y="54356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843748" y="53086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6718300" y="5181600"/>
            <a:ext cx="596900" cy="596900"/>
            <a:chOff x="6718300" y="5181600"/>
            <a:chExt cx="596900" cy="596900"/>
          </a:xfrm>
        </p:grpSpPr>
        <p:sp>
          <p:nvSpPr>
            <p:cNvPr id="74" name="object 74"/>
            <p:cNvSpPr/>
            <p:nvPr/>
          </p:nvSpPr>
          <p:spPr>
            <a:xfrm>
              <a:off x="67310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845300" y="53721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959600" y="54356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872448" y="53086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8636000" y="5181600"/>
            <a:ext cx="596900" cy="596900"/>
            <a:chOff x="8636000" y="5181600"/>
            <a:chExt cx="596900" cy="596900"/>
          </a:xfrm>
        </p:grpSpPr>
        <p:sp>
          <p:nvSpPr>
            <p:cNvPr id="79" name="object 79"/>
            <p:cNvSpPr/>
            <p:nvPr/>
          </p:nvSpPr>
          <p:spPr>
            <a:xfrm>
              <a:off x="86487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763000" y="53721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877300" y="54356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7586179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 marR="176530" algn="r">
              <a:lnSpc>
                <a:spcPct val="100000"/>
              </a:lnSpc>
              <a:spcBef>
                <a:spcPts val="875"/>
              </a:spcBef>
            </a:pPr>
            <a:r>
              <a:rPr sz="2000" spc="-45" dirty="0">
                <a:solidFill>
                  <a:srgbClr val="A77B00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  <a:spcBef>
                <a:spcPts val="5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559252" y="5930900"/>
            <a:ext cx="25463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80" dirty="0">
                <a:latin typeface="Arial"/>
                <a:cs typeface="Arial"/>
              </a:rPr>
              <a:t>Shuffle/Sort</a:t>
            </a:r>
            <a:endParaRPr sz="42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80185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6504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63045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4" name="object 24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57172" y="4260492"/>
            <a:ext cx="1693545" cy="3768725"/>
            <a:chOff x="5657172" y="4260492"/>
            <a:chExt cx="1693545" cy="3768725"/>
          </a:xfrm>
        </p:grpSpPr>
        <p:sp>
          <p:nvSpPr>
            <p:cNvPr id="28" name="object 28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001264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17576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84123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78245" y="4260492"/>
            <a:ext cx="1693545" cy="3768725"/>
            <a:chOff x="7578245" y="4260492"/>
            <a:chExt cx="1693545" cy="3768725"/>
          </a:xfrm>
        </p:grpSpPr>
        <p:sp>
          <p:nvSpPr>
            <p:cNvPr id="34" name="object 34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922342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38648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5201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103" name="object 103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05" name="object 105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40" name="object 40"/>
          <p:cNvGrpSpPr/>
          <p:nvPr/>
        </p:nvGrpSpPr>
        <p:grpSpPr>
          <a:xfrm>
            <a:off x="4356100" y="5284332"/>
            <a:ext cx="4292600" cy="1955164"/>
            <a:chOff x="4356100" y="5284332"/>
            <a:chExt cx="4292600" cy="1955164"/>
          </a:xfrm>
        </p:grpSpPr>
        <p:sp>
          <p:nvSpPr>
            <p:cNvPr id="41" name="object 41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130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130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26200" y="5410200"/>
              <a:ext cx="1651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456375" y="5384800"/>
            <a:ext cx="104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357232" y="5284332"/>
            <a:ext cx="4265295" cy="404495"/>
            <a:chOff x="4357232" y="5284332"/>
            <a:chExt cx="4265295" cy="404495"/>
          </a:xfrm>
        </p:grpSpPr>
        <p:sp>
          <p:nvSpPr>
            <p:cNvPr id="52" name="object 52"/>
            <p:cNvSpPr/>
            <p:nvPr/>
          </p:nvSpPr>
          <p:spPr>
            <a:xfrm>
              <a:off x="43699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3699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483100" y="5410200"/>
              <a:ext cx="1651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2307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2307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343900" y="5410200"/>
              <a:ext cx="1651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8374074" y="5384800"/>
            <a:ext cx="104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778000" y="3200400"/>
            <a:ext cx="2014220" cy="1295400"/>
            <a:chOff x="1778000" y="3200400"/>
            <a:chExt cx="2014220" cy="1295400"/>
          </a:xfrm>
        </p:grpSpPr>
        <p:sp>
          <p:nvSpPr>
            <p:cNvPr id="60" name="object 60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66" name="object 66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71" name="object 71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3746500" y="5194300"/>
            <a:ext cx="571500" cy="571500"/>
            <a:chOff x="3746500" y="5194300"/>
            <a:chExt cx="571500" cy="571500"/>
          </a:xfrm>
        </p:grpSpPr>
        <p:sp>
          <p:nvSpPr>
            <p:cNvPr id="76" name="object 76"/>
            <p:cNvSpPr/>
            <p:nvPr/>
          </p:nvSpPr>
          <p:spPr>
            <a:xfrm>
              <a:off x="3759200" y="52070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860800" y="53594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975100" y="54229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38879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4813300" y="5181600"/>
            <a:ext cx="571500" cy="571500"/>
            <a:chOff x="4813300" y="5181600"/>
            <a:chExt cx="571500" cy="571500"/>
          </a:xfrm>
        </p:grpSpPr>
        <p:sp>
          <p:nvSpPr>
            <p:cNvPr id="81" name="object 81"/>
            <p:cNvSpPr/>
            <p:nvPr/>
          </p:nvSpPr>
          <p:spPr>
            <a:xfrm>
              <a:off x="4826000" y="51943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927600" y="53467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041900" y="54102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4513275" y="5283200"/>
            <a:ext cx="7429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41325" algn="l"/>
              </a:tabLst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	</a:t>
            </a:r>
            <a:r>
              <a:rPr sz="2000" spc="-45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5689600" y="5181600"/>
            <a:ext cx="596900" cy="596900"/>
            <a:chOff x="5689600" y="5181600"/>
            <a:chExt cx="596900" cy="596900"/>
          </a:xfrm>
        </p:grpSpPr>
        <p:sp>
          <p:nvSpPr>
            <p:cNvPr id="86" name="object 86"/>
            <p:cNvSpPr/>
            <p:nvPr/>
          </p:nvSpPr>
          <p:spPr>
            <a:xfrm>
              <a:off x="57023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816600" y="53721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930900" y="54356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5843748" y="53086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6718300" y="5181600"/>
            <a:ext cx="596900" cy="596900"/>
            <a:chOff x="6718300" y="5181600"/>
            <a:chExt cx="596900" cy="596900"/>
          </a:xfrm>
        </p:grpSpPr>
        <p:sp>
          <p:nvSpPr>
            <p:cNvPr id="91" name="object 91"/>
            <p:cNvSpPr/>
            <p:nvPr/>
          </p:nvSpPr>
          <p:spPr>
            <a:xfrm>
              <a:off x="67310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845300" y="53721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59600" y="54356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6872448" y="53086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8636000" y="5181600"/>
            <a:ext cx="596900" cy="596900"/>
            <a:chOff x="8636000" y="5181600"/>
            <a:chExt cx="596900" cy="596900"/>
          </a:xfrm>
        </p:grpSpPr>
        <p:sp>
          <p:nvSpPr>
            <p:cNvPr id="96" name="object 96"/>
            <p:cNvSpPr/>
            <p:nvPr/>
          </p:nvSpPr>
          <p:spPr>
            <a:xfrm>
              <a:off x="86487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763000" y="53721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877300" y="54356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8790148" y="53086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A77B00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342237" y="6680200"/>
            <a:ext cx="30060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10" dirty="0">
                <a:latin typeface="Arial"/>
                <a:cs typeface="Arial"/>
              </a:rPr>
              <a:t>Reduce</a:t>
            </a:r>
            <a:r>
              <a:rPr sz="4200" spc="-60" dirty="0">
                <a:latin typeface="Arial"/>
                <a:cs typeface="Arial"/>
              </a:rPr>
              <a:t> </a:t>
            </a:r>
            <a:r>
              <a:rPr sz="4200" spc="-455" dirty="0">
                <a:latin typeface="Arial"/>
                <a:cs typeface="Arial"/>
              </a:rPr>
              <a:t>Phase</a:t>
            </a:r>
            <a:endParaRPr sz="42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736100" y="3116378"/>
            <a:ext cx="5535295" cy="4745355"/>
            <a:chOff x="3736100" y="3116378"/>
            <a:chExt cx="5535295" cy="4745355"/>
          </a:xfrm>
        </p:grpSpPr>
        <p:sp>
          <p:nvSpPr>
            <p:cNvPr id="20" name="object 20"/>
            <p:cNvSpPr/>
            <p:nvPr/>
          </p:nvSpPr>
          <p:spPr>
            <a:xfrm>
              <a:off x="3896504" y="4436233"/>
              <a:ext cx="1372235" cy="3417570"/>
            </a:xfrm>
            <a:custGeom>
              <a:avLst/>
              <a:gdLst/>
              <a:ahLst/>
              <a:cxnLst/>
              <a:rect l="l" t="t" r="r" b="b"/>
              <a:pathLst>
                <a:path w="1372235" h="3417570">
                  <a:moveTo>
                    <a:pt x="0" y="0"/>
                  </a:moveTo>
                  <a:lnTo>
                    <a:pt x="1372194" y="0"/>
                  </a:lnTo>
                  <a:lnTo>
                    <a:pt x="1372194" y="549174"/>
                  </a:lnTo>
                  <a:lnTo>
                    <a:pt x="0" y="549174"/>
                  </a:lnTo>
                  <a:lnTo>
                    <a:pt x="0" y="0"/>
                  </a:lnTo>
                  <a:close/>
                </a:path>
                <a:path w="1372235" h="3417570">
                  <a:moveTo>
                    <a:pt x="0" y="2867913"/>
                  </a:moveTo>
                  <a:lnTo>
                    <a:pt x="1372194" y="2867913"/>
                  </a:lnTo>
                  <a:lnTo>
                    <a:pt x="1372194" y="3417088"/>
                  </a:lnTo>
                  <a:lnTo>
                    <a:pt x="0" y="3417088"/>
                  </a:lnTo>
                  <a:lnTo>
                    <a:pt x="0" y="286791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356100" y="4260492"/>
            <a:ext cx="4915535" cy="3768725"/>
            <a:chOff x="4356100" y="4260492"/>
            <a:chExt cx="4915535" cy="3768725"/>
          </a:xfrm>
        </p:grpSpPr>
        <p:sp>
          <p:nvSpPr>
            <p:cNvPr id="25" name="object 25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130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3130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26200" y="5410200"/>
              <a:ext cx="1651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82" name="object 82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84" name="object 84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39" name="object 39"/>
          <p:cNvSpPr txBox="1"/>
          <p:nvPr/>
        </p:nvSpPr>
        <p:spPr>
          <a:xfrm>
            <a:off x="5665114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Arial"/>
              <a:cs typeface="Arial"/>
            </a:endParaRPr>
          </a:p>
          <a:p>
            <a:pPr marR="6985" algn="ctr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357232" y="5284332"/>
            <a:ext cx="404495" cy="404495"/>
            <a:chOff x="4357232" y="5284332"/>
            <a:chExt cx="404495" cy="404495"/>
          </a:xfrm>
        </p:grpSpPr>
        <p:sp>
          <p:nvSpPr>
            <p:cNvPr id="41" name="object 41"/>
            <p:cNvSpPr/>
            <p:nvPr/>
          </p:nvSpPr>
          <p:spPr>
            <a:xfrm>
              <a:off x="43699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699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83100" y="5410200"/>
              <a:ext cx="1651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744036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Arial"/>
              <a:cs typeface="Arial"/>
            </a:endParaRPr>
          </a:p>
          <a:p>
            <a:pPr marR="38735" algn="ctr">
              <a:lnSpc>
                <a:spcPct val="100000"/>
              </a:lnSpc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 dirty="0">
              <a:latin typeface="Arial"/>
              <a:cs typeface="Arial"/>
            </a:endParaRPr>
          </a:p>
          <a:p>
            <a:pPr marR="6985" algn="ctr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 dirty="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218032" y="5284332"/>
            <a:ext cx="404495" cy="404495"/>
            <a:chOff x="8218032" y="5284332"/>
            <a:chExt cx="404495" cy="404495"/>
          </a:xfrm>
        </p:grpSpPr>
        <p:sp>
          <p:nvSpPr>
            <p:cNvPr id="46" name="object 46"/>
            <p:cNvSpPr/>
            <p:nvPr/>
          </p:nvSpPr>
          <p:spPr>
            <a:xfrm>
              <a:off x="82307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2307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343900" y="5410200"/>
              <a:ext cx="1651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586179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Arial"/>
              <a:cs typeface="Arial"/>
            </a:endParaRPr>
          </a:p>
          <a:p>
            <a:pPr marR="1270" algn="ctr">
              <a:lnSpc>
                <a:spcPct val="100000"/>
              </a:lnSpc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Arial"/>
              <a:cs typeface="Arial"/>
            </a:endParaRPr>
          </a:p>
          <a:p>
            <a:pPr marR="6985" algn="ctr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778000" y="3200400"/>
            <a:ext cx="2014220" cy="1295400"/>
            <a:chOff x="1778000" y="3200400"/>
            <a:chExt cx="2014220" cy="1295400"/>
          </a:xfrm>
        </p:grpSpPr>
        <p:sp>
          <p:nvSpPr>
            <p:cNvPr id="51" name="object 51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57" name="object 57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62" name="object 62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42237" y="6680200"/>
            <a:ext cx="30060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10" dirty="0">
                <a:latin typeface="Arial"/>
                <a:cs typeface="Arial"/>
              </a:rPr>
              <a:t>Reduce</a:t>
            </a:r>
            <a:r>
              <a:rPr sz="4200" spc="-60" dirty="0">
                <a:latin typeface="Arial"/>
                <a:cs typeface="Arial"/>
              </a:rPr>
              <a:t> </a:t>
            </a:r>
            <a:r>
              <a:rPr sz="4200" spc="-455" dirty="0">
                <a:latin typeface="Arial"/>
                <a:cs typeface="Arial"/>
              </a:rPr>
              <a:t>Phase</a:t>
            </a:r>
            <a:endParaRPr sz="42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860800" y="5645150"/>
            <a:ext cx="4509135" cy="1593850"/>
            <a:chOff x="3860800" y="5645150"/>
            <a:chExt cx="4509135" cy="1593850"/>
          </a:xfrm>
        </p:grpSpPr>
        <p:sp>
          <p:nvSpPr>
            <p:cNvPr id="69" name="object 69"/>
            <p:cNvSpPr/>
            <p:nvPr/>
          </p:nvSpPr>
          <p:spPr>
            <a:xfrm>
              <a:off x="4133303" y="5671146"/>
              <a:ext cx="376555" cy="1014730"/>
            </a:xfrm>
            <a:custGeom>
              <a:avLst/>
              <a:gdLst/>
              <a:ahLst/>
              <a:cxnLst/>
              <a:rect l="l" t="t" r="r" b="b"/>
              <a:pathLst>
                <a:path w="376554" h="1014729">
                  <a:moveTo>
                    <a:pt x="0" y="1014234"/>
                  </a:moveTo>
                  <a:lnTo>
                    <a:pt x="6629" y="996378"/>
                  </a:lnTo>
                  <a:lnTo>
                    <a:pt x="37603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075899" y="6599085"/>
              <a:ext cx="157187" cy="18632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73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73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031483" y="5664200"/>
              <a:ext cx="376555" cy="1014730"/>
            </a:xfrm>
            <a:custGeom>
              <a:avLst/>
              <a:gdLst/>
              <a:ahLst/>
              <a:cxnLst/>
              <a:rect l="l" t="t" r="r" b="b"/>
              <a:pathLst>
                <a:path w="376554" h="1014729">
                  <a:moveTo>
                    <a:pt x="0" y="1014234"/>
                  </a:moveTo>
                  <a:lnTo>
                    <a:pt x="6616" y="996378"/>
                  </a:lnTo>
                  <a:lnTo>
                    <a:pt x="37602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974079" y="6592138"/>
              <a:ext cx="157187" cy="18632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778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21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778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696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5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696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974584" y="5664200"/>
              <a:ext cx="376555" cy="1014730"/>
            </a:xfrm>
            <a:custGeom>
              <a:avLst/>
              <a:gdLst/>
              <a:ahLst/>
              <a:cxnLst/>
              <a:rect l="l" t="t" r="r" b="b"/>
              <a:pathLst>
                <a:path w="376554" h="1014729">
                  <a:moveTo>
                    <a:pt x="0" y="1014234"/>
                  </a:moveTo>
                  <a:lnTo>
                    <a:pt x="6616" y="996378"/>
                  </a:lnTo>
                  <a:lnTo>
                    <a:pt x="37602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917179" y="6592138"/>
              <a:ext cx="157187" cy="18632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3417570"/>
          </a:xfrm>
          <a:custGeom>
            <a:avLst/>
            <a:gdLst/>
            <a:ahLst/>
            <a:cxnLst/>
            <a:rect l="l" t="t" r="r" b="b"/>
            <a:pathLst>
              <a:path w="1372235" h="3417570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  <a:path w="1372235" h="3417570">
                <a:moveTo>
                  <a:pt x="0" y="2867913"/>
                </a:moveTo>
                <a:lnTo>
                  <a:pt x="1372194" y="2867913"/>
                </a:lnTo>
                <a:lnTo>
                  <a:pt x="1372194" y="3417088"/>
                </a:lnTo>
                <a:lnTo>
                  <a:pt x="0" y="3417088"/>
                </a:lnTo>
                <a:lnTo>
                  <a:pt x="0" y="2867913"/>
                </a:lnTo>
                <a:close/>
              </a:path>
            </a:pathLst>
          </a:custGeom>
          <a:ln w="15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44036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2" name="object 22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57172" y="4260492"/>
            <a:ext cx="1693545" cy="3768725"/>
            <a:chOff x="5657172" y="4260492"/>
            <a:chExt cx="1693545" cy="3768725"/>
          </a:xfrm>
        </p:grpSpPr>
        <p:sp>
          <p:nvSpPr>
            <p:cNvPr id="26" name="object 26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665114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578245" y="4260492"/>
            <a:ext cx="1693545" cy="3768725"/>
            <a:chOff x="7578245" y="4260492"/>
            <a:chExt cx="1693545" cy="3768725"/>
          </a:xfrm>
        </p:grpSpPr>
        <p:sp>
          <p:nvSpPr>
            <p:cNvPr id="30" name="object 30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586179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66" name="object 66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8" name="object 68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34" name="object 34"/>
          <p:cNvGrpSpPr/>
          <p:nvPr/>
        </p:nvGrpSpPr>
        <p:grpSpPr>
          <a:xfrm>
            <a:off x="1778000" y="3200400"/>
            <a:ext cx="6870700" cy="4038600"/>
            <a:chOff x="1778000" y="3200400"/>
            <a:chExt cx="6870700" cy="4038600"/>
          </a:xfrm>
        </p:grpSpPr>
        <p:sp>
          <p:nvSpPr>
            <p:cNvPr id="35" name="object 35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47" name="object 47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52" name="object 52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3860800" y="6781800"/>
            <a:ext cx="4279900" cy="457200"/>
            <a:chOff x="3860800" y="6781800"/>
            <a:chExt cx="4279900" cy="457200"/>
          </a:xfrm>
        </p:grpSpPr>
        <p:sp>
          <p:nvSpPr>
            <p:cNvPr id="58" name="object 58"/>
            <p:cNvSpPr/>
            <p:nvPr/>
          </p:nvSpPr>
          <p:spPr>
            <a:xfrm>
              <a:off x="3873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73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78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21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778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696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5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696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56499" y="7340600"/>
            <a:ext cx="31578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65" dirty="0">
                <a:latin typeface="Arial"/>
                <a:cs typeface="Arial"/>
              </a:rPr>
              <a:t>Job</a:t>
            </a:r>
            <a:r>
              <a:rPr sz="4200" spc="-55" dirty="0">
                <a:latin typeface="Arial"/>
                <a:cs typeface="Arial"/>
              </a:rPr>
              <a:t> </a:t>
            </a:r>
            <a:r>
              <a:rPr sz="4200" spc="-120" dirty="0">
                <a:latin typeface="Arial"/>
                <a:cs typeface="Arial"/>
              </a:rPr>
              <a:t>Complete!</a:t>
            </a:r>
            <a:endParaRPr sz="42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MapReduce </a:t>
            </a:r>
            <a:r>
              <a:rPr spc="-245" dirty="0">
                <a:solidFill>
                  <a:srgbClr val="676970"/>
                </a:solidFill>
              </a:rPr>
              <a:t>in</a:t>
            </a:r>
            <a:r>
              <a:rPr spc="-625" dirty="0">
                <a:solidFill>
                  <a:srgbClr val="676970"/>
                </a:solidFill>
              </a:rPr>
              <a:t> </a:t>
            </a:r>
            <a:r>
              <a:rPr spc="-1120" dirty="0">
                <a:solidFill>
                  <a:srgbClr val="676970"/>
                </a:solidFill>
              </a:rPr>
              <a:t>Java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1054080" y="9004124"/>
            <a:ext cx="1089963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2628900" y="3390900"/>
            <a:ext cx="7750809" cy="28803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algn="ctr">
              <a:lnSpc>
                <a:spcPts val="7400"/>
              </a:lnSpc>
              <a:spcBef>
                <a:spcPts val="580"/>
              </a:spcBef>
              <a:tabLst>
                <a:tab pos="1722755" algn="l"/>
                <a:tab pos="3898265" algn="l"/>
              </a:tabLst>
            </a:pPr>
            <a:r>
              <a:rPr sz="6400" spc="-370" dirty="0">
                <a:solidFill>
                  <a:srgbClr val="666666"/>
                </a:solidFill>
                <a:latin typeface="Arial"/>
                <a:cs typeface="Arial"/>
              </a:rPr>
              <a:t>Let’s	</a:t>
            </a:r>
            <a:r>
              <a:rPr sz="6400" spc="-55" dirty="0">
                <a:solidFill>
                  <a:srgbClr val="666666"/>
                </a:solidFill>
                <a:latin typeface="Arial"/>
                <a:cs typeface="Arial"/>
              </a:rPr>
              <a:t>look </a:t>
            </a:r>
            <a:r>
              <a:rPr sz="6400" spc="-240" dirty="0">
                <a:solidFill>
                  <a:srgbClr val="666666"/>
                </a:solidFill>
                <a:latin typeface="Arial"/>
                <a:cs typeface="Arial"/>
              </a:rPr>
              <a:t>at </a:t>
            </a:r>
            <a:r>
              <a:rPr sz="6400" i="1" spc="-555" dirty="0">
                <a:solidFill>
                  <a:srgbClr val="914538"/>
                </a:solidFill>
                <a:latin typeface="Arial"/>
                <a:cs typeface="Arial"/>
              </a:rPr>
              <a:t>WordCount  </a:t>
            </a:r>
            <a:r>
              <a:rPr sz="6400" spc="25" dirty="0">
                <a:solidFill>
                  <a:srgbClr val="666666"/>
                </a:solidFill>
                <a:latin typeface="Arial"/>
                <a:cs typeface="Arial"/>
              </a:rPr>
              <a:t>written </a:t>
            </a:r>
            <a:r>
              <a:rPr sz="6400" spc="-195" dirty="0">
                <a:solidFill>
                  <a:srgbClr val="666666"/>
                </a:solidFill>
                <a:latin typeface="Arial"/>
                <a:cs typeface="Arial"/>
              </a:rPr>
              <a:t>in </a:t>
            </a:r>
            <a:r>
              <a:rPr sz="6400" spc="-175" dirty="0">
                <a:solidFill>
                  <a:srgbClr val="666666"/>
                </a:solidFill>
                <a:latin typeface="Arial"/>
                <a:cs typeface="Arial"/>
              </a:rPr>
              <a:t>the  </a:t>
            </a:r>
            <a:r>
              <a:rPr sz="6400" i="1" spc="-635" dirty="0">
                <a:solidFill>
                  <a:srgbClr val="914538"/>
                </a:solidFill>
                <a:latin typeface="Arial"/>
                <a:cs typeface="Arial"/>
              </a:rPr>
              <a:t>MapReduce	</a:t>
            </a:r>
            <a:r>
              <a:rPr sz="6400" i="1" spc="-900" dirty="0">
                <a:solidFill>
                  <a:srgbClr val="914538"/>
                </a:solidFill>
                <a:latin typeface="Arial"/>
                <a:cs typeface="Arial"/>
              </a:rPr>
              <a:t>Java</a:t>
            </a:r>
            <a:r>
              <a:rPr sz="6400" i="1" spc="-660" dirty="0">
                <a:solidFill>
                  <a:srgbClr val="914538"/>
                </a:solidFill>
                <a:latin typeface="Arial"/>
                <a:cs typeface="Arial"/>
              </a:rPr>
              <a:t> </a:t>
            </a:r>
            <a:r>
              <a:rPr sz="6400" spc="-395" dirty="0">
                <a:solidFill>
                  <a:srgbClr val="666666"/>
                </a:solidFill>
                <a:latin typeface="Arial"/>
                <a:cs typeface="Arial"/>
              </a:rPr>
              <a:t>API.</a:t>
            </a:r>
            <a:endParaRPr sz="6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1962150"/>
            <a:ext cx="12829540" cy="690625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6589395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SimpleWordCountMapper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</a:p>
          <a:p>
            <a:pPr marL="195580">
              <a:lnSpc>
                <a:spcPts val="2640"/>
              </a:lnSpc>
              <a:tabLst>
                <a:tab pos="403606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Mapper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LongWritable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  <a:tabLst>
                <a:tab pos="3670300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word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();</a:t>
            </a:r>
            <a:endParaRPr sz="2400" dirty="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  <a:tabLst>
                <a:tab pos="4951095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	</a:t>
            </a:r>
            <a:r>
              <a:rPr sz="2400" spc="-5" dirty="0">
                <a:latin typeface="Andale Mono"/>
                <a:cs typeface="Andale Mono"/>
              </a:rPr>
              <a:t>one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</a:t>
            </a:r>
            <a:r>
              <a:rPr sz="24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2400" spc="-5" dirty="0">
                <a:latin typeface="Andale Mono"/>
                <a:cs typeface="Andale Mono"/>
              </a:rPr>
              <a:t>);</a:t>
            </a:r>
            <a:endParaRPr sz="2400" dirty="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 dirty="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5133975" algn="l"/>
                <a:tab pos="5682615" algn="l"/>
                <a:tab pos="7511415" algn="l"/>
                <a:tab pos="1116965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map(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LongWritable	</a:t>
            </a:r>
            <a:r>
              <a:rPr sz="2400" spc="-5" dirty="0">
                <a:latin typeface="Andale Mono"/>
                <a:cs typeface="Andale Mono"/>
              </a:rPr>
              <a:t>key,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dirty="0">
                <a:latin typeface="Andale Mono"/>
                <a:cs typeface="Andale Mono"/>
              </a:rPr>
              <a:t>documentContents,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collector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 marL="744220" marR="1102360">
              <a:lnSpc>
                <a:spcPts val="2700"/>
              </a:lnSpc>
              <a:tabLst>
                <a:tab pos="2938780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String</a:t>
            </a:r>
            <a:r>
              <a:rPr sz="2400" spc="-5" dirty="0">
                <a:latin typeface="Andale Mono"/>
                <a:cs typeface="Andale Mono"/>
              </a:rPr>
              <a:t>[] tokens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7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documentContents.toString().split(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"\\s+"</a:t>
            </a:r>
            <a:r>
              <a:rPr sz="2400" dirty="0">
                <a:latin typeface="Andale Mono"/>
                <a:cs typeface="Andale Mono"/>
              </a:rPr>
              <a:t>);  </a:t>
            </a:r>
            <a:r>
              <a:rPr sz="2400" spc="-5" dirty="0">
                <a:latin typeface="Andale Mono"/>
                <a:cs typeface="Andale Mono"/>
              </a:rPr>
              <a:t>for </a:t>
            </a:r>
            <a:r>
              <a:rPr sz="2400" dirty="0">
                <a:latin typeface="Andale Mono"/>
                <a:cs typeface="Andale Mono"/>
              </a:rPr>
              <a:t>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String	</a:t>
            </a:r>
            <a:r>
              <a:rPr sz="2400" spc="-5" dirty="0">
                <a:latin typeface="Andale Mono"/>
                <a:cs typeface="Andale Mono"/>
              </a:rPr>
              <a:t>wordString </a:t>
            </a:r>
            <a:r>
              <a:rPr sz="2400" dirty="0">
                <a:latin typeface="Andale Mono"/>
                <a:cs typeface="Andale Mono"/>
              </a:rPr>
              <a:t>: </a:t>
            </a:r>
            <a:r>
              <a:rPr sz="2400" spc="-5" dirty="0">
                <a:latin typeface="Andale Mono"/>
                <a:cs typeface="Andale Mono"/>
              </a:rPr>
              <a:t>tokens)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 marL="1475740" marR="4943475" indent="-366395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if (wordString.length() </a:t>
            </a:r>
            <a:r>
              <a:rPr sz="2400" dirty="0">
                <a:latin typeface="Andale Mono"/>
                <a:cs typeface="Andale Mono"/>
              </a:rPr>
              <a:t>&gt; 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0</a:t>
            </a:r>
            <a:r>
              <a:rPr sz="2400" dirty="0">
                <a:latin typeface="Andale Mono"/>
                <a:cs typeface="Andale Mono"/>
              </a:rPr>
              <a:t>) {  word.set(wordString.toLowerCase());  </a:t>
            </a:r>
            <a:r>
              <a:rPr sz="2400" spc="-5" dirty="0">
                <a:latin typeface="Andale Mono"/>
                <a:cs typeface="Andale Mono"/>
              </a:rPr>
              <a:t>collector.collect(word,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one);</a:t>
            </a:r>
          </a:p>
          <a:p>
            <a:pPr marL="110998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  <a:p>
            <a:pPr marL="74422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1617" y="381000"/>
            <a:ext cx="52025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210" dirty="0">
                <a:solidFill>
                  <a:srgbClr val="58596B"/>
                </a:solidFill>
              </a:rPr>
              <a:t>Map</a:t>
            </a:r>
            <a:r>
              <a:rPr sz="8400" spc="-715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1962150"/>
            <a:ext cx="12829540" cy="55346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6589395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SimpleWordCountMapper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</a:p>
          <a:p>
            <a:pPr marL="195580">
              <a:lnSpc>
                <a:spcPts val="2640"/>
              </a:lnSpc>
              <a:tabLst>
                <a:tab pos="403606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Mapper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LongWritable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  <a:tabLst>
                <a:tab pos="3670300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word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();</a:t>
            </a:r>
            <a:endParaRPr sz="2400" dirty="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  <a:tabLst>
                <a:tab pos="4951095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	</a:t>
            </a:r>
            <a:r>
              <a:rPr sz="2400" spc="-5" dirty="0">
                <a:latin typeface="Andale Mono"/>
                <a:cs typeface="Andale Mono"/>
              </a:rPr>
              <a:t>one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</a:t>
            </a:r>
            <a:r>
              <a:rPr sz="24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2400" spc="-5" dirty="0">
                <a:latin typeface="Andale Mono"/>
                <a:cs typeface="Andale Mono"/>
              </a:rPr>
              <a:t>);</a:t>
            </a:r>
            <a:endParaRPr sz="2400" dirty="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 dirty="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5133975" algn="l"/>
                <a:tab pos="5682615" algn="l"/>
                <a:tab pos="7511415" algn="l"/>
                <a:tab pos="1116965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map(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LongWritable	</a:t>
            </a:r>
            <a:r>
              <a:rPr sz="2400" spc="-5" dirty="0">
                <a:latin typeface="Andale Mono"/>
                <a:cs typeface="Andale Mono"/>
              </a:rPr>
              <a:t>key,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dirty="0">
                <a:latin typeface="Andale Mono"/>
                <a:cs typeface="Andale Mono"/>
              </a:rPr>
              <a:t>documentContents,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collector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 marL="744220" marR="1102360">
              <a:lnSpc>
                <a:spcPts val="2700"/>
              </a:lnSpc>
              <a:tabLst>
                <a:tab pos="2938780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String</a:t>
            </a:r>
            <a:r>
              <a:rPr sz="2400" spc="-5" dirty="0">
                <a:latin typeface="Andale Mono"/>
                <a:cs typeface="Andale Mono"/>
              </a:rPr>
              <a:t>[] tokens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7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documentContents.toString().split(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"\\s+"</a:t>
            </a:r>
            <a:r>
              <a:rPr sz="2400" dirty="0">
                <a:latin typeface="Andale Mono"/>
                <a:cs typeface="Andale Mono"/>
              </a:rPr>
              <a:t>);  </a:t>
            </a:r>
            <a:r>
              <a:rPr sz="2400" spc="-5" dirty="0">
                <a:latin typeface="Andale Mono"/>
                <a:cs typeface="Andale Mono"/>
              </a:rPr>
              <a:t>for </a:t>
            </a:r>
            <a:r>
              <a:rPr sz="2400" dirty="0">
                <a:latin typeface="Andale Mono"/>
                <a:cs typeface="Andale Mono"/>
              </a:rPr>
              <a:t>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String	</a:t>
            </a:r>
            <a:r>
              <a:rPr sz="2400" spc="-5" dirty="0">
                <a:latin typeface="Andale Mono"/>
                <a:cs typeface="Andale Mono"/>
              </a:rPr>
              <a:t>wordString </a:t>
            </a:r>
            <a:r>
              <a:rPr sz="2400" dirty="0">
                <a:latin typeface="Andale Mono"/>
                <a:cs typeface="Andale Mono"/>
              </a:rPr>
              <a:t>: </a:t>
            </a:r>
            <a:r>
              <a:rPr sz="2400" spc="-5" dirty="0">
                <a:latin typeface="Andale Mono"/>
                <a:cs typeface="Andale Mono"/>
              </a:rPr>
              <a:t>tokens)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 marL="1475740" marR="4943475" indent="-366395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if (wordString.length() </a:t>
            </a:r>
            <a:r>
              <a:rPr sz="2400" dirty="0">
                <a:latin typeface="Andale Mono"/>
                <a:cs typeface="Andale Mono"/>
              </a:rPr>
              <a:t>&gt; 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0</a:t>
            </a:r>
            <a:r>
              <a:rPr sz="2400" dirty="0">
                <a:latin typeface="Andale Mono"/>
                <a:cs typeface="Andale Mono"/>
              </a:rPr>
              <a:t>) {  word.set(wordString.toLowerCase());  </a:t>
            </a:r>
            <a:r>
              <a:rPr sz="2400" spc="-5" dirty="0">
                <a:latin typeface="Andale Mono"/>
                <a:cs typeface="Andale Mono"/>
              </a:rPr>
              <a:t>collector.collect(word,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one);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864" y="7448550"/>
            <a:ext cx="57467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22" y="8134350"/>
            <a:ext cx="57467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1617" y="381000"/>
            <a:ext cx="52025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210" dirty="0">
                <a:solidFill>
                  <a:srgbClr val="58596B"/>
                </a:solidFill>
              </a:rPr>
              <a:t>Map</a:t>
            </a:r>
            <a:r>
              <a:rPr sz="8400" spc="-715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6" name="object 6"/>
          <p:cNvGrpSpPr/>
          <p:nvPr/>
        </p:nvGrpSpPr>
        <p:grpSpPr>
          <a:xfrm>
            <a:off x="8420100" y="7251700"/>
            <a:ext cx="3289300" cy="889000"/>
            <a:chOff x="8420100" y="7251700"/>
            <a:chExt cx="3289300" cy="889000"/>
          </a:xfrm>
        </p:grpSpPr>
        <p:sp>
          <p:nvSpPr>
            <p:cNvPr id="7" name="object 7"/>
            <p:cNvSpPr/>
            <p:nvPr/>
          </p:nvSpPr>
          <p:spPr>
            <a:xfrm>
              <a:off x="8432800" y="7264399"/>
              <a:ext cx="3263899" cy="863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32800" y="7264400"/>
              <a:ext cx="3263900" cy="863600"/>
            </a:xfrm>
            <a:custGeom>
              <a:avLst/>
              <a:gdLst/>
              <a:ahLst/>
              <a:cxnLst/>
              <a:rect l="l" t="t" r="r" b="b"/>
              <a:pathLst>
                <a:path w="3263900" h="863600">
                  <a:moveTo>
                    <a:pt x="0" y="6731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78" y="5031"/>
                  </a:lnTo>
                  <a:lnTo>
                    <a:pt x="3157175" y="19363"/>
                  </a:lnTo>
                  <a:lnTo>
                    <a:pt x="3192546" y="41851"/>
                  </a:lnTo>
                  <a:lnTo>
                    <a:pt x="3222048" y="71353"/>
                  </a:lnTo>
                  <a:lnTo>
                    <a:pt x="3244536" y="106724"/>
                  </a:lnTo>
                  <a:lnTo>
                    <a:pt x="3258868" y="146821"/>
                  </a:lnTo>
                  <a:lnTo>
                    <a:pt x="3263900" y="190500"/>
                  </a:lnTo>
                  <a:lnTo>
                    <a:pt x="3263900" y="673100"/>
                  </a:lnTo>
                  <a:lnTo>
                    <a:pt x="3258868" y="716778"/>
                  </a:lnTo>
                  <a:lnTo>
                    <a:pt x="3244536" y="756875"/>
                  </a:lnTo>
                  <a:lnTo>
                    <a:pt x="3222048" y="792246"/>
                  </a:lnTo>
                  <a:lnTo>
                    <a:pt x="3192546" y="821748"/>
                  </a:lnTo>
                  <a:lnTo>
                    <a:pt x="3157175" y="844236"/>
                  </a:lnTo>
                  <a:lnTo>
                    <a:pt x="3117078" y="858568"/>
                  </a:lnTo>
                  <a:lnTo>
                    <a:pt x="3073400" y="863600"/>
                  </a:lnTo>
                  <a:lnTo>
                    <a:pt x="190500" y="863600"/>
                  </a:lnTo>
                  <a:lnTo>
                    <a:pt x="146821" y="858568"/>
                  </a:lnTo>
                  <a:lnTo>
                    <a:pt x="106724" y="844236"/>
                  </a:lnTo>
                  <a:lnTo>
                    <a:pt x="71353" y="821748"/>
                  </a:lnTo>
                  <a:lnTo>
                    <a:pt x="41851" y="792246"/>
                  </a:lnTo>
                  <a:lnTo>
                    <a:pt x="19363" y="756875"/>
                  </a:lnTo>
                  <a:lnTo>
                    <a:pt x="5031" y="716778"/>
                  </a:lnTo>
                  <a:lnTo>
                    <a:pt x="0" y="6731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497837" y="7480300"/>
            <a:ext cx="3134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58596B"/>
                </a:solidFill>
                <a:latin typeface="Arial"/>
                <a:cs typeface="Arial"/>
              </a:rPr>
              <a:t>Let’s </a:t>
            </a:r>
            <a:r>
              <a:rPr sz="2400" dirty="0">
                <a:solidFill>
                  <a:srgbClr val="58596B"/>
                </a:solidFill>
                <a:latin typeface="Arial"/>
                <a:cs typeface="Arial"/>
              </a:rPr>
              <a:t>drill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into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this</a:t>
            </a:r>
            <a:r>
              <a:rPr sz="2400" spc="114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58596B"/>
                </a:solidFill>
                <a:latin typeface="Arial"/>
                <a:cs typeface="Arial"/>
              </a:rPr>
              <a:t>code...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1962150"/>
            <a:ext cx="12829540" cy="690625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6589395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SimpleWordCountMapper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403606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Mapper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LongWritable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  <a:tabLst>
                <a:tab pos="3670300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word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();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  <a:tabLst>
                <a:tab pos="4951095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	</a:t>
            </a:r>
            <a:r>
              <a:rPr sz="2400" spc="-5" dirty="0">
                <a:latin typeface="Andale Mono"/>
                <a:cs typeface="Andale Mono"/>
              </a:rPr>
              <a:t>one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</a:t>
            </a:r>
            <a:r>
              <a:rPr sz="24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2400" spc="-5" dirty="0">
                <a:latin typeface="Andale Mono"/>
                <a:cs typeface="Andale Mono"/>
              </a:rPr>
              <a:t>);</a:t>
            </a:r>
            <a:endParaRPr sz="240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5133975" algn="l"/>
                <a:tab pos="5682615" algn="l"/>
                <a:tab pos="7511415" algn="l"/>
                <a:tab pos="1116965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map(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LongWritable	</a:t>
            </a:r>
            <a:r>
              <a:rPr sz="2400" spc="-5" dirty="0">
                <a:latin typeface="Andale Mono"/>
                <a:cs typeface="Andale Mono"/>
              </a:rPr>
              <a:t>key,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dirty="0">
                <a:latin typeface="Andale Mono"/>
                <a:cs typeface="Andale Mono"/>
              </a:rPr>
              <a:t>documentContents,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collector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744220" marR="1102360">
              <a:lnSpc>
                <a:spcPts val="2700"/>
              </a:lnSpc>
              <a:tabLst>
                <a:tab pos="2938780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String</a:t>
            </a:r>
            <a:r>
              <a:rPr sz="2400" spc="-5" dirty="0">
                <a:latin typeface="Andale Mono"/>
                <a:cs typeface="Andale Mono"/>
              </a:rPr>
              <a:t>[] tokens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7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documentContents.toString().split(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"\\s+"</a:t>
            </a:r>
            <a:r>
              <a:rPr sz="2400" dirty="0">
                <a:latin typeface="Andale Mono"/>
                <a:cs typeface="Andale Mono"/>
              </a:rPr>
              <a:t>);  </a:t>
            </a:r>
            <a:r>
              <a:rPr sz="2400" spc="-5" dirty="0">
                <a:latin typeface="Andale Mono"/>
                <a:cs typeface="Andale Mono"/>
              </a:rPr>
              <a:t>for </a:t>
            </a:r>
            <a:r>
              <a:rPr sz="2400" dirty="0">
                <a:latin typeface="Andale Mono"/>
                <a:cs typeface="Andale Mono"/>
              </a:rPr>
              <a:t>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String	</a:t>
            </a:r>
            <a:r>
              <a:rPr sz="2400" spc="-5" dirty="0">
                <a:latin typeface="Andale Mono"/>
                <a:cs typeface="Andale Mono"/>
              </a:rPr>
              <a:t>wordString </a:t>
            </a:r>
            <a:r>
              <a:rPr sz="2400" dirty="0">
                <a:latin typeface="Andale Mono"/>
                <a:cs typeface="Andale Mono"/>
              </a:rPr>
              <a:t>: </a:t>
            </a:r>
            <a:r>
              <a:rPr sz="2400" spc="-5" dirty="0">
                <a:latin typeface="Andale Mono"/>
                <a:cs typeface="Andale Mono"/>
              </a:rPr>
              <a:t>tokens)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1475740" marR="4943475" indent="-366395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if (wordString.length() </a:t>
            </a:r>
            <a:r>
              <a:rPr sz="2400" dirty="0">
                <a:latin typeface="Andale Mono"/>
                <a:cs typeface="Andale Mono"/>
              </a:rPr>
              <a:t>&gt; 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0</a:t>
            </a:r>
            <a:r>
              <a:rPr sz="2400" dirty="0">
                <a:latin typeface="Andale Mono"/>
                <a:cs typeface="Andale Mono"/>
              </a:rPr>
              <a:t>) {  word.set(wordString.toLowerCase());  </a:t>
            </a:r>
            <a:r>
              <a:rPr sz="2400" spc="-5" dirty="0">
                <a:latin typeface="Andale Mono"/>
                <a:cs typeface="Andale Mono"/>
              </a:rPr>
              <a:t>collector.collect(word,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one);</a:t>
            </a:r>
            <a:endParaRPr sz="2400">
              <a:latin typeface="Andale Mono"/>
              <a:cs typeface="Andale Mono"/>
            </a:endParaRPr>
          </a:p>
          <a:p>
            <a:pPr marL="110998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1617" y="381000"/>
            <a:ext cx="52025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210" dirty="0">
                <a:solidFill>
                  <a:srgbClr val="58596B"/>
                </a:solidFill>
              </a:rPr>
              <a:t>Map</a:t>
            </a:r>
            <a:r>
              <a:rPr sz="8400" spc="-715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41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1962150"/>
            <a:ext cx="8805545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2565400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SimpleWordCountMapper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403606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Mapper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LongWritable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043" y="3333750"/>
            <a:ext cx="917130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  <a:tabLst>
                <a:tab pos="3304540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word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();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  <a:tabLst>
                <a:tab pos="4585335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	</a:t>
            </a:r>
            <a:r>
              <a:rPr sz="2400" spc="-5" dirty="0">
                <a:latin typeface="Andale Mono"/>
                <a:cs typeface="Andale Mono"/>
              </a:rPr>
              <a:t>one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25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</a:t>
            </a:r>
            <a:r>
              <a:rPr sz="24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2400" spc="-5" dirty="0">
                <a:latin typeface="Andale Mono"/>
                <a:cs typeface="Andale Mono"/>
              </a:rPr>
              <a:t>);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22" y="4362450"/>
            <a:ext cx="12829540" cy="450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5133975" algn="l"/>
                <a:tab pos="5682615" algn="l"/>
                <a:tab pos="7511415" algn="l"/>
                <a:tab pos="1116965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map(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LongWritable	</a:t>
            </a:r>
            <a:r>
              <a:rPr sz="2400" spc="-5" dirty="0">
                <a:latin typeface="Andale Mono"/>
                <a:cs typeface="Andale Mono"/>
              </a:rPr>
              <a:t>key,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dirty="0">
                <a:latin typeface="Andale Mono"/>
                <a:cs typeface="Andale Mono"/>
              </a:rPr>
              <a:t>documentContents,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collector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744220" marR="1102360">
              <a:lnSpc>
                <a:spcPts val="2700"/>
              </a:lnSpc>
              <a:tabLst>
                <a:tab pos="2938780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String</a:t>
            </a:r>
            <a:r>
              <a:rPr sz="2400" spc="-5" dirty="0">
                <a:latin typeface="Andale Mono"/>
                <a:cs typeface="Andale Mono"/>
              </a:rPr>
              <a:t>[] tokens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7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documentContents.toString().split(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"\\s+"</a:t>
            </a:r>
            <a:r>
              <a:rPr sz="2400" dirty="0">
                <a:latin typeface="Andale Mono"/>
                <a:cs typeface="Andale Mono"/>
              </a:rPr>
              <a:t>);  </a:t>
            </a:r>
            <a:r>
              <a:rPr sz="2400" spc="-5" dirty="0">
                <a:latin typeface="Andale Mono"/>
                <a:cs typeface="Andale Mono"/>
              </a:rPr>
              <a:t>for </a:t>
            </a:r>
            <a:r>
              <a:rPr sz="2400" dirty="0">
                <a:latin typeface="Andale Mono"/>
                <a:cs typeface="Andale Mono"/>
              </a:rPr>
              <a:t>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String	</a:t>
            </a:r>
            <a:r>
              <a:rPr sz="2400" spc="-5" dirty="0">
                <a:latin typeface="Andale Mono"/>
                <a:cs typeface="Andale Mono"/>
              </a:rPr>
              <a:t>wordString </a:t>
            </a:r>
            <a:r>
              <a:rPr sz="2400" dirty="0">
                <a:latin typeface="Andale Mono"/>
                <a:cs typeface="Andale Mono"/>
              </a:rPr>
              <a:t>: </a:t>
            </a:r>
            <a:r>
              <a:rPr sz="2400" spc="-5" dirty="0">
                <a:latin typeface="Andale Mono"/>
                <a:cs typeface="Andale Mono"/>
              </a:rPr>
              <a:t>tokens)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1475740" marR="4943475" indent="-366395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if (wordString.length() </a:t>
            </a:r>
            <a:r>
              <a:rPr sz="2400" dirty="0">
                <a:latin typeface="Andale Mono"/>
                <a:cs typeface="Andale Mono"/>
              </a:rPr>
              <a:t>&gt; 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0</a:t>
            </a:r>
            <a:r>
              <a:rPr sz="2400" dirty="0">
                <a:latin typeface="Andale Mono"/>
                <a:cs typeface="Andale Mono"/>
              </a:rPr>
              <a:t>) {  word.set(wordString.toLowerCase());  </a:t>
            </a:r>
            <a:r>
              <a:rPr sz="2400" spc="-5" dirty="0">
                <a:latin typeface="Andale Mono"/>
                <a:cs typeface="Andale Mono"/>
              </a:rPr>
              <a:t>collector.collect(word,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one);</a:t>
            </a:r>
            <a:endParaRPr sz="2400">
              <a:latin typeface="Andale Mono"/>
              <a:cs typeface="Andale Mono"/>
            </a:endParaRPr>
          </a:p>
          <a:p>
            <a:pPr marL="110998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1617" y="381000"/>
            <a:ext cx="52025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210" dirty="0">
                <a:solidFill>
                  <a:srgbClr val="58596B"/>
                </a:solidFill>
              </a:rPr>
              <a:t>Map</a:t>
            </a:r>
            <a:r>
              <a:rPr sz="8400" spc="-715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6" name="object 6"/>
          <p:cNvGrpSpPr/>
          <p:nvPr/>
        </p:nvGrpSpPr>
        <p:grpSpPr>
          <a:xfrm>
            <a:off x="9677400" y="1955800"/>
            <a:ext cx="3289300" cy="1625600"/>
            <a:chOff x="9677400" y="1955800"/>
            <a:chExt cx="3289300" cy="1625600"/>
          </a:xfrm>
        </p:grpSpPr>
        <p:sp>
          <p:nvSpPr>
            <p:cNvPr id="7" name="object 7"/>
            <p:cNvSpPr/>
            <p:nvPr/>
          </p:nvSpPr>
          <p:spPr>
            <a:xfrm>
              <a:off x="9690099" y="1968500"/>
              <a:ext cx="3263899" cy="1600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90100" y="1968500"/>
              <a:ext cx="3263900" cy="1600200"/>
            </a:xfrm>
            <a:custGeom>
              <a:avLst/>
              <a:gdLst/>
              <a:ahLst/>
              <a:cxnLst/>
              <a:rect l="l" t="t" r="r" b="b"/>
              <a:pathLst>
                <a:path w="3263900" h="1600200">
                  <a:moveTo>
                    <a:pt x="0" y="14097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62" y="5031"/>
                  </a:lnTo>
                  <a:lnTo>
                    <a:pt x="3157153" y="19363"/>
                  </a:lnTo>
                  <a:lnTo>
                    <a:pt x="3192525" y="41851"/>
                  </a:lnTo>
                  <a:lnTo>
                    <a:pt x="3222032" y="71353"/>
                  </a:lnTo>
                  <a:lnTo>
                    <a:pt x="3244527" y="106724"/>
                  </a:lnTo>
                  <a:lnTo>
                    <a:pt x="3258865" y="146821"/>
                  </a:lnTo>
                  <a:lnTo>
                    <a:pt x="3263900" y="190500"/>
                  </a:lnTo>
                  <a:lnTo>
                    <a:pt x="3263900" y="1409700"/>
                  </a:lnTo>
                  <a:lnTo>
                    <a:pt x="3258865" y="1453378"/>
                  </a:lnTo>
                  <a:lnTo>
                    <a:pt x="3244527" y="1493475"/>
                  </a:lnTo>
                  <a:lnTo>
                    <a:pt x="3222032" y="1528846"/>
                  </a:lnTo>
                  <a:lnTo>
                    <a:pt x="3192525" y="1558348"/>
                  </a:lnTo>
                  <a:lnTo>
                    <a:pt x="3157153" y="1580836"/>
                  </a:lnTo>
                  <a:lnTo>
                    <a:pt x="3117062" y="1595168"/>
                  </a:lnTo>
                  <a:lnTo>
                    <a:pt x="3073400" y="1600200"/>
                  </a:lnTo>
                  <a:lnTo>
                    <a:pt x="190500" y="1600200"/>
                  </a:lnTo>
                  <a:lnTo>
                    <a:pt x="146821" y="1595168"/>
                  </a:lnTo>
                  <a:lnTo>
                    <a:pt x="106724" y="1580836"/>
                  </a:lnTo>
                  <a:lnTo>
                    <a:pt x="71353" y="1558348"/>
                  </a:lnTo>
                  <a:lnTo>
                    <a:pt x="41851" y="1528846"/>
                  </a:lnTo>
                  <a:lnTo>
                    <a:pt x="19363" y="1493475"/>
                  </a:lnTo>
                  <a:lnTo>
                    <a:pt x="5031" y="1453378"/>
                  </a:lnTo>
                  <a:lnTo>
                    <a:pt x="0" y="14097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759950" y="2019300"/>
            <a:ext cx="3133090" cy="14579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325120">
              <a:lnSpc>
                <a:spcPts val="2800"/>
              </a:lnSpc>
              <a:spcBef>
                <a:spcPts val="260"/>
              </a:spcBef>
            </a:pPr>
            <a:r>
              <a:rPr sz="2400" spc="-130" dirty="0">
                <a:solidFill>
                  <a:srgbClr val="58596B"/>
                </a:solidFill>
                <a:latin typeface="Arial"/>
                <a:cs typeface="Arial"/>
              </a:rPr>
              <a:t>Mapper </a:t>
            </a:r>
            <a:r>
              <a:rPr sz="2400" spc="-204" dirty="0">
                <a:solidFill>
                  <a:srgbClr val="58596B"/>
                </a:solidFill>
                <a:latin typeface="Arial"/>
                <a:cs typeface="Arial"/>
              </a:rPr>
              <a:t>class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with </a:t>
            </a:r>
            <a:r>
              <a:rPr sz="2400" spc="-135" dirty="0">
                <a:solidFill>
                  <a:srgbClr val="58596B"/>
                </a:solidFill>
                <a:latin typeface="Arial"/>
                <a:cs typeface="Arial"/>
              </a:rPr>
              <a:t>4  </a:t>
            </a:r>
            <a:r>
              <a:rPr sz="2400" spc="-85" dirty="0">
                <a:solidFill>
                  <a:srgbClr val="58596B"/>
                </a:solidFill>
                <a:latin typeface="Arial"/>
                <a:cs typeface="Arial"/>
              </a:rPr>
              <a:t>type </a:t>
            </a:r>
            <a:r>
              <a:rPr sz="2400" spc="-114" dirty="0">
                <a:solidFill>
                  <a:srgbClr val="58596B"/>
                </a:solidFill>
                <a:latin typeface="Arial"/>
                <a:cs typeface="Arial"/>
              </a:rPr>
              <a:t>parameters </a:t>
            </a:r>
            <a:r>
              <a:rPr sz="2400" spc="15" dirty="0">
                <a:solidFill>
                  <a:srgbClr val="58596B"/>
                </a:solidFill>
                <a:latin typeface="Arial"/>
                <a:cs typeface="Arial"/>
              </a:rPr>
              <a:t>for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 </a:t>
            </a:r>
            <a:r>
              <a:rPr sz="2400" spc="-60" dirty="0">
                <a:solidFill>
                  <a:srgbClr val="58596B"/>
                </a:solidFill>
                <a:latin typeface="Arial"/>
                <a:cs typeface="Arial"/>
              </a:rPr>
              <a:t>input </a:t>
            </a:r>
            <a:r>
              <a:rPr sz="2400" spc="-150" dirty="0">
                <a:solidFill>
                  <a:srgbClr val="58596B"/>
                </a:solidFill>
                <a:latin typeface="Arial"/>
                <a:cs typeface="Arial"/>
              </a:rPr>
              <a:t>key-value </a:t>
            </a:r>
            <a:r>
              <a:rPr sz="2400" spc="-125" dirty="0">
                <a:solidFill>
                  <a:srgbClr val="58596B"/>
                </a:solidFill>
                <a:latin typeface="Arial"/>
                <a:cs typeface="Arial"/>
              </a:rPr>
              <a:t>types</a:t>
            </a:r>
            <a:r>
              <a:rPr sz="2400" spc="165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58596B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746760">
              <a:lnSpc>
                <a:spcPts val="2720"/>
              </a:lnSpc>
            </a:pPr>
            <a:r>
              <a:rPr sz="2400" spc="-25" dirty="0">
                <a:solidFill>
                  <a:srgbClr val="58596B"/>
                </a:solidFill>
                <a:latin typeface="Arial"/>
                <a:cs typeface="Arial"/>
              </a:rPr>
              <a:t>output</a:t>
            </a:r>
            <a:r>
              <a:rPr sz="2400" spc="-15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58596B"/>
                </a:solidFill>
                <a:latin typeface="Arial"/>
                <a:cs typeface="Arial"/>
              </a:rPr>
              <a:t>types.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11" name="object 11"/>
            <p:cNvSpPr/>
            <p:nvPr/>
          </p:nvSpPr>
          <p:spPr>
            <a:xfrm>
              <a:off x="25400" y="1981200"/>
              <a:ext cx="8928100" cy="1130300"/>
            </a:xfrm>
            <a:custGeom>
              <a:avLst/>
              <a:gdLst/>
              <a:ahLst/>
              <a:cxnLst/>
              <a:rect l="l" t="t" r="r" b="b"/>
              <a:pathLst>
                <a:path w="8928100" h="1130300">
                  <a:moveTo>
                    <a:pt x="0" y="9398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20" y="5031"/>
                  </a:lnTo>
                  <a:lnTo>
                    <a:pt x="190500" y="0"/>
                  </a:lnTo>
                  <a:lnTo>
                    <a:pt x="8737600" y="0"/>
                  </a:lnTo>
                  <a:lnTo>
                    <a:pt x="8781278" y="5031"/>
                  </a:lnTo>
                  <a:lnTo>
                    <a:pt x="8821375" y="19363"/>
                  </a:lnTo>
                  <a:lnTo>
                    <a:pt x="8856746" y="41851"/>
                  </a:lnTo>
                  <a:lnTo>
                    <a:pt x="8886248" y="71353"/>
                  </a:lnTo>
                  <a:lnTo>
                    <a:pt x="8908736" y="106724"/>
                  </a:lnTo>
                  <a:lnTo>
                    <a:pt x="8923068" y="146821"/>
                  </a:lnTo>
                  <a:lnTo>
                    <a:pt x="8928100" y="190500"/>
                  </a:lnTo>
                  <a:lnTo>
                    <a:pt x="8928100" y="939800"/>
                  </a:lnTo>
                  <a:lnTo>
                    <a:pt x="8923068" y="983478"/>
                  </a:lnTo>
                  <a:lnTo>
                    <a:pt x="8908736" y="1023575"/>
                  </a:lnTo>
                  <a:lnTo>
                    <a:pt x="8886248" y="1058946"/>
                  </a:lnTo>
                  <a:lnTo>
                    <a:pt x="8856746" y="1088448"/>
                  </a:lnTo>
                  <a:lnTo>
                    <a:pt x="8821375" y="1110936"/>
                  </a:lnTo>
                  <a:lnTo>
                    <a:pt x="8781278" y="1125268"/>
                  </a:lnTo>
                  <a:lnTo>
                    <a:pt x="8737600" y="1130300"/>
                  </a:lnTo>
                  <a:lnTo>
                    <a:pt x="190500" y="1130300"/>
                  </a:lnTo>
                  <a:lnTo>
                    <a:pt x="146820" y="1125268"/>
                  </a:lnTo>
                  <a:lnTo>
                    <a:pt x="106722" y="1110936"/>
                  </a:lnTo>
                  <a:lnTo>
                    <a:pt x="71351" y="1088448"/>
                  </a:lnTo>
                  <a:lnTo>
                    <a:pt x="41850" y="1058946"/>
                  </a:lnTo>
                  <a:lnTo>
                    <a:pt x="19362" y="1023575"/>
                  </a:lnTo>
                  <a:lnTo>
                    <a:pt x="5031" y="983478"/>
                  </a:lnTo>
                  <a:lnTo>
                    <a:pt x="0" y="9398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41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605" y="850900"/>
            <a:ext cx="69716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620" dirty="0"/>
              <a:t>Why</a:t>
            </a:r>
            <a:r>
              <a:rPr sz="8400" spc="-720" dirty="0"/>
              <a:t> </a:t>
            </a:r>
            <a:r>
              <a:rPr sz="8400" spc="-545" dirty="0"/>
              <a:t>Hadoop?</a:t>
            </a:r>
            <a:endParaRPr sz="8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2794000"/>
            <a:ext cx="10248265" cy="44704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506730" marR="5080" indent="-494665">
              <a:lnSpc>
                <a:spcPts val="4300"/>
              </a:lnSpc>
              <a:spcBef>
                <a:spcPts val="260"/>
              </a:spcBef>
              <a:buSzPct val="125000"/>
              <a:buChar char="•"/>
              <a:tabLst>
                <a:tab pos="507365" algn="l"/>
              </a:tabLst>
            </a:pPr>
            <a:r>
              <a:rPr sz="3600" spc="-140" dirty="0">
                <a:solidFill>
                  <a:srgbClr val="58596B"/>
                </a:solidFill>
                <a:latin typeface="Klaudia"/>
                <a:cs typeface="Klaudia"/>
              </a:rPr>
              <a:t>Handles </a:t>
            </a:r>
            <a:r>
              <a:rPr sz="3600" spc="-170" dirty="0">
                <a:solidFill>
                  <a:srgbClr val="914538"/>
                </a:solidFill>
                <a:latin typeface="Klaudia"/>
                <a:cs typeface="Klaudia"/>
              </a:rPr>
              <a:t>unstructured </a:t>
            </a:r>
            <a:r>
              <a:rPr sz="3600" spc="-60" dirty="0">
                <a:solidFill>
                  <a:srgbClr val="58596B"/>
                </a:solidFill>
                <a:latin typeface="Klaudia"/>
                <a:cs typeface="Klaudia"/>
              </a:rPr>
              <a:t>to </a:t>
            </a:r>
            <a:r>
              <a:rPr sz="3600" spc="-160" dirty="0">
                <a:solidFill>
                  <a:srgbClr val="914538"/>
                </a:solidFill>
                <a:latin typeface="Klaudia"/>
                <a:cs typeface="Klaudia"/>
              </a:rPr>
              <a:t>semi-structured</a:t>
            </a:r>
            <a:r>
              <a:rPr sz="3600" spc="-760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65" dirty="0">
                <a:solidFill>
                  <a:srgbClr val="58596B"/>
                </a:solidFill>
                <a:latin typeface="Klaudia"/>
                <a:cs typeface="Klaudia"/>
              </a:rPr>
              <a:t>to </a:t>
            </a:r>
            <a:r>
              <a:rPr sz="3600" spc="-65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165" dirty="0">
                <a:solidFill>
                  <a:srgbClr val="914538"/>
                </a:solidFill>
                <a:latin typeface="Klaudia"/>
                <a:cs typeface="Klaudia"/>
              </a:rPr>
              <a:t>structured</a:t>
            </a:r>
            <a:r>
              <a:rPr sz="3600" spc="-275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85" dirty="0">
                <a:solidFill>
                  <a:srgbClr val="58596B"/>
                </a:solidFill>
                <a:latin typeface="Klaudia"/>
                <a:cs typeface="Klaudia"/>
              </a:rPr>
              <a:t>data.</a:t>
            </a:r>
            <a:endParaRPr sz="36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840"/>
              </a:spcBef>
              <a:buSzPct val="125000"/>
              <a:buChar char="•"/>
              <a:tabLst>
                <a:tab pos="507365" algn="l"/>
              </a:tabLst>
            </a:pPr>
            <a:r>
              <a:rPr sz="3600" spc="-140" dirty="0">
                <a:solidFill>
                  <a:srgbClr val="58596B"/>
                </a:solidFill>
                <a:latin typeface="Klaudia"/>
                <a:cs typeface="Klaudia"/>
              </a:rPr>
              <a:t>Handles </a:t>
            </a:r>
            <a:r>
              <a:rPr sz="3600" spc="-235" dirty="0">
                <a:solidFill>
                  <a:srgbClr val="914538"/>
                </a:solidFill>
                <a:latin typeface="Klaudia"/>
                <a:cs typeface="Klaudia"/>
              </a:rPr>
              <a:t>enormous </a:t>
            </a:r>
            <a:r>
              <a:rPr sz="3600" spc="-145" dirty="0">
                <a:solidFill>
                  <a:srgbClr val="58596B"/>
                </a:solidFill>
                <a:latin typeface="Klaudia"/>
                <a:cs typeface="Klaudia"/>
              </a:rPr>
              <a:t>data</a:t>
            </a:r>
            <a:r>
              <a:rPr sz="3600" spc="-43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60" dirty="0">
                <a:solidFill>
                  <a:srgbClr val="914538"/>
                </a:solidFill>
                <a:latin typeface="Klaudia"/>
                <a:cs typeface="Klaudia"/>
              </a:rPr>
              <a:t>volumes</a:t>
            </a:r>
            <a:r>
              <a:rPr sz="3600" spc="-160" dirty="0">
                <a:solidFill>
                  <a:srgbClr val="58596B"/>
                </a:solidFill>
                <a:latin typeface="Klaudia"/>
                <a:cs typeface="Klaudia"/>
              </a:rPr>
              <a:t>.</a:t>
            </a:r>
            <a:endParaRPr sz="3600" dirty="0">
              <a:latin typeface="Klaudia"/>
              <a:cs typeface="Klaudia"/>
            </a:endParaRPr>
          </a:p>
          <a:p>
            <a:pPr marL="506730" marR="66040" indent="-494665">
              <a:lnSpc>
                <a:spcPts val="4300"/>
              </a:lnSpc>
              <a:spcBef>
                <a:spcPts val="3140"/>
              </a:spcBef>
              <a:buClr>
                <a:srgbClr val="58596B"/>
              </a:buClr>
              <a:buSzPct val="125000"/>
              <a:buChar char="•"/>
              <a:tabLst>
                <a:tab pos="507365" algn="l"/>
              </a:tabLst>
            </a:pPr>
            <a:r>
              <a:rPr sz="3600" spc="-85" dirty="0">
                <a:solidFill>
                  <a:srgbClr val="914538"/>
                </a:solidFill>
                <a:latin typeface="Klaudia"/>
                <a:cs typeface="Klaudia"/>
              </a:rPr>
              <a:t>Flexible </a:t>
            </a:r>
            <a:r>
              <a:rPr sz="3600" spc="-145" dirty="0">
                <a:solidFill>
                  <a:srgbClr val="58596B"/>
                </a:solidFill>
                <a:latin typeface="Klaudia"/>
                <a:cs typeface="Klaudia"/>
              </a:rPr>
              <a:t>data </a:t>
            </a:r>
            <a:r>
              <a:rPr sz="3600" spc="-240" dirty="0">
                <a:solidFill>
                  <a:srgbClr val="914538"/>
                </a:solidFill>
                <a:latin typeface="Klaudia"/>
                <a:cs typeface="Klaudia"/>
              </a:rPr>
              <a:t>analysis </a:t>
            </a:r>
            <a:r>
              <a:rPr sz="3600" spc="-170" dirty="0">
                <a:solidFill>
                  <a:srgbClr val="58596B"/>
                </a:solidFill>
                <a:latin typeface="Klaudia"/>
                <a:cs typeface="Klaudia"/>
              </a:rPr>
              <a:t>and </a:t>
            </a:r>
            <a:r>
              <a:rPr sz="3600" spc="-210" dirty="0">
                <a:solidFill>
                  <a:srgbClr val="914538"/>
                </a:solidFill>
                <a:latin typeface="Klaudia"/>
                <a:cs typeface="Klaudia"/>
              </a:rPr>
              <a:t>machine</a:t>
            </a:r>
            <a:r>
              <a:rPr sz="3600" spc="-700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150" dirty="0">
                <a:solidFill>
                  <a:srgbClr val="914538"/>
                </a:solidFill>
                <a:latin typeface="Klaudia"/>
                <a:cs typeface="Klaudia"/>
              </a:rPr>
              <a:t>learning </a:t>
            </a:r>
            <a:r>
              <a:rPr sz="3600" spc="-15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65" dirty="0">
                <a:solidFill>
                  <a:srgbClr val="58596B"/>
                </a:solidFill>
                <a:latin typeface="Klaudia"/>
                <a:cs typeface="Klaudia"/>
              </a:rPr>
              <a:t>tools.</a:t>
            </a:r>
            <a:endParaRPr sz="36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840"/>
              </a:spcBef>
              <a:buSzPct val="125000"/>
              <a:buChar char="•"/>
              <a:tabLst>
                <a:tab pos="507365" algn="l"/>
              </a:tabLst>
            </a:pPr>
            <a:r>
              <a:rPr sz="3600" spc="-185" dirty="0">
                <a:solidFill>
                  <a:srgbClr val="58596B"/>
                </a:solidFill>
                <a:latin typeface="Klaudia"/>
                <a:cs typeface="Klaudia"/>
              </a:rPr>
              <a:t>Cost-effective</a:t>
            </a:r>
            <a:r>
              <a:rPr sz="3600" spc="-27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25" dirty="0">
                <a:solidFill>
                  <a:srgbClr val="58596B"/>
                </a:solidFill>
                <a:latin typeface="Klaudia"/>
                <a:cs typeface="Klaudia"/>
              </a:rPr>
              <a:t>scalability.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1962150"/>
            <a:ext cx="8805545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2565400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SimpleWordCountMapper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403606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Mapper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LongWritable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043" y="3333750"/>
            <a:ext cx="917130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  <a:tabLst>
                <a:tab pos="3304540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word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();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  <a:tabLst>
                <a:tab pos="4585335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	</a:t>
            </a:r>
            <a:r>
              <a:rPr sz="2400" spc="-5" dirty="0">
                <a:latin typeface="Andale Mono"/>
                <a:cs typeface="Andale Mono"/>
              </a:rPr>
              <a:t>one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25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</a:t>
            </a:r>
            <a:r>
              <a:rPr sz="24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2400" spc="-5" dirty="0">
                <a:latin typeface="Andale Mono"/>
                <a:cs typeface="Andale Mono"/>
              </a:rPr>
              <a:t>);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22" y="4362450"/>
            <a:ext cx="12829540" cy="450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5133975" algn="l"/>
                <a:tab pos="5682615" algn="l"/>
                <a:tab pos="7511415" algn="l"/>
                <a:tab pos="1116965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map(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LongWritable	</a:t>
            </a:r>
            <a:r>
              <a:rPr sz="2400" spc="-5" dirty="0">
                <a:latin typeface="Andale Mono"/>
                <a:cs typeface="Andale Mono"/>
              </a:rPr>
              <a:t>key,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dirty="0">
                <a:latin typeface="Andale Mono"/>
                <a:cs typeface="Andale Mono"/>
              </a:rPr>
              <a:t>documentContents,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collector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744220" marR="1102360">
              <a:lnSpc>
                <a:spcPts val="2700"/>
              </a:lnSpc>
              <a:tabLst>
                <a:tab pos="2938780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String</a:t>
            </a:r>
            <a:r>
              <a:rPr sz="2400" spc="-5" dirty="0">
                <a:latin typeface="Andale Mono"/>
                <a:cs typeface="Andale Mono"/>
              </a:rPr>
              <a:t>[] tokens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7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documentContents.toString().split(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"\\s+"</a:t>
            </a:r>
            <a:r>
              <a:rPr sz="2400" dirty="0">
                <a:latin typeface="Andale Mono"/>
                <a:cs typeface="Andale Mono"/>
              </a:rPr>
              <a:t>);  </a:t>
            </a:r>
            <a:r>
              <a:rPr sz="2400" spc="-5" dirty="0">
                <a:latin typeface="Andale Mono"/>
                <a:cs typeface="Andale Mono"/>
              </a:rPr>
              <a:t>for </a:t>
            </a:r>
            <a:r>
              <a:rPr sz="2400" dirty="0">
                <a:latin typeface="Andale Mono"/>
                <a:cs typeface="Andale Mono"/>
              </a:rPr>
              <a:t>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String	</a:t>
            </a:r>
            <a:r>
              <a:rPr sz="2400" spc="-5" dirty="0">
                <a:latin typeface="Andale Mono"/>
                <a:cs typeface="Andale Mono"/>
              </a:rPr>
              <a:t>wordString </a:t>
            </a:r>
            <a:r>
              <a:rPr sz="2400" dirty="0">
                <a:latin typeface="Andale Mono"/>
                <a:cs typeface="Andale Mono"/>
              </a:rPr>
              <a:t>: </a:t>
            </a:r>
            <a:r>
              <a:rPr sz="2400" spc="-5" dirty="0">
                <a:latin typeface="Andale Mono"/>
                <a:cs typeface="Andale Mono"/>
              </a:rPr>
              <a:t>tokens)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1475740" marR="4943475" indent="-366395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if (wordString.length() </a:t>
            </a:r>
            <a:r>
              <a:rPr sz="2400" dirty="0">
                <a:latin typeface="Andale Mono"/>
                <a:cs typeface="Andale Mono"/>
              </a:rPr>
              <a:t>&gt; 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0</a:t>
            </a:r>
            <a:r>
              <a:rPr sz="2400" dirty="0">
                <a:latin typeface="Andale Mono"/>
                <a:cs typeface="Andale Mono"/>
              </a:rPr>
              <a:t>) {  word.set(wordString.toLowerCase());  </a:t>
            </a:r>
            <a:r>
              <a:rPr sz="2400" spc="-5" dirty="0">
                <a:latin typeface="Andale Mono"/>
                <a:cs typeface="Andale Mono"/>
              </a:rPr>
              <a:t>collector.collect(word,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one);</a:t>
            </a:r>
            <a:endParaRPr sz="2400">
              <a:latin typeface="Andale Mono"/>
              <a:cs typeface="Andale Mono"/>
            </a:endParaRPr>
          </a:p>
          <a:p>
            <a:pPr marL="110998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1617" y="381000"/>
            <a:ext cx="52025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210" dirty="0">
                <a:solidFill>
                  <a:srgbClr val="58596B"/>
                </a:solidFill>
              </a:rPr>
              <a:t>Map</a:t>
            </a:r>
            <a:r>
              <a:rPr sz="8400" spc="-715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42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9677400" y="3238500"/>
            <a:ext cx="3289300" cy="1028700"/>
            <a:chOff x="9677400" y="3238500"/>
            <a:chExt cx="3289300" cy="1028700"/>
          </a:xfrm>
        </p:grpSpPr>
        <p:sp>
          <p:nvSpPr>
            <p:cNvPr id="7" name="object 7"/>
            <p:cNvSpPr/>
            <p:nvPr/>
          </p:nvSpPr>
          <p:spPr>
            <a:xfrm>
              <a:off x="9690100" y="3251200"/>
              <a:ext cx="3263900" cy="10032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90100" y="3251200"/>
              <a:ext cx="3263900" cy="1003300"/>
            </a:xfrm>
            <a:custGeom>
              <a:avLst/>
              <a:gdLst/>
              <a:ahLst/>
              <a:cxnLst/>
              <a:rect l="l" t="t" r="r" b="b"/>
              <a:pathLst>
                <a:path w="3263900" h="1003300">
                  <a:moveTo>
                    <a:pt x="0" y="8128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62" y="5031"/>
                  </a:lnTo>
                  <a:lnTo>
                    <a:pt x="3157153" y="19363"/>
                  </a:lnTo>
                  <a:lnTo>
                    <a:pt x="3192525" y="41851"/>
                  </a:lnTo>
                  <a:lnTo>
                    <a:pt x="3222032" y="71353"/>
                  </a:lnTo>
                  <a:lnTo>
                    <a:pt x="3244527" y="106724"/>
                  </a:lnTo>
                  <a:lnTo>
                    <a:pt x="3258865" y="146821"/>
                  </a:lnTo>
                  <a:lnTo>
                    <a:pt x="3263900" y="190500"/>
                  </a:lnTo>
                  <a:lnTo>
                    <a:pt x="3263900" y="812800"/>
                  </a:lnTo>
                  <a:lnTo>
                    <a:pt x="3258865" y="856478"/>
                  </a:lnTo>
                  <a:lnTo>
                    <a:pt x="3244527" y="896575"/>
                  </a:lnTo>
                  <a:lnTo>
                    <a:pt x="3222032" y="931946"/>
                  </a:lnTo>
                  <a:lnTo>
                    <a:pt x="3192525" y="961448"/>
                  </a:lnTo>
                  <a:lnTo>
                    <a:pt x="3157153" y="983936"/>
                  </a:lnTo>
                  <a:lnTo>
                    <a:pt x="3117062" y="998268"/>
                  </a:lnTo>
                  <a:lnTo>
                    <a:pt x="3073400" y="1003300"/>
                  </a:lnTo>
                  <a:lnTo>
                    <a:pt x="190500" y="1003300"/>
                  </a:lnTo>
                  <a:lnTo>
                    <a:pt x="146821" y="998268"/>
                  </a:lnTo>
                  <a:lnTo>
                    <a:pt x="106724" y="983936"/>
                  </a:lnTo>
                  <a:lnTo>
                    <a:pt x="71353" y="961448"/>
                  </a:lnTo>
                  <a:lnTo>
                    <a:pt x="41851" y="931946"/>
                  </a:lnTo>
                  <a:lnTo>
                    <a:pt x="19363" y="896575"/>
                  </a:lnTo>
                  <a:lnTo>
                    <a:pt x="5031" y="856478"/>
                  </a:lnTo>
                  <a:lnTo>
                    <a:pt x="0" y="8128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759950" y="3365500"/>
            <a:ext cx="3131185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864869" marR="5080" indent="-852805">
              <a:lnSpc>
                <a:spcPts val="2800"/>
              </a:lnSpc>
              <a:spcBef>
                <a:spcPts val="260"/>
              </a:spcBef>
            </a:pP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Output </a:t>
            </a:r>
            <a:r>
              <a:rPr sz="2400" spc="-150" dirty="0">
                <a:solidFill>
                  <a:srgbClr val="58596B"/>
                </a:solidFill>
                <a:latin typeface="Arial"/>
                <a:cs typeface="Arial"/>
              </a:rPr>
              <a:t>key-value </a:t>
            </a:r>
            <a:r>
              <a:rPr sz="2400" spc="-95" dirty="0">
                <a:solidFill>
                  <a:srgbClr val="58596B"/>
                </a:solidFill>
                <a:latin typeface="Arial"/>
                <a:cs typeface="Arial"/>
              </a:rPr>
              <a:t>objects  </a:t>
            </a:r>
            <a:r>
              <a:rPr sz="2400" spc="-55" dirty="0">
                <a:solidFill>
                  <a:srgbClr val="58596B"/>
                </a:solidFill>
                <a:latin typeface="Arial"/>
                <a:cs typeface="Arial"/>
              </a:rPr>
              <a:t>we’ll</a:t>
            </a:r>
            <a:r>
              <a:rPr sz="2400" spc="-15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58596B"/>
                </a:solidFill>
                <a:latin typeface="Arial"/>
                <a:cs typeface="Arial"/>
              </a:rPr>
              <a:t>reuse.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11" name="object 11"/>
            <p:cNvSpPr/>
            <p:nvPr/>
          </p:nvSpPr>
          <p:spPr>
            <a:xfrm>
              <a:off x="228600" y="3263900"/>
              <a:ext cx="9398000" cy="977900"/>
            </a:xfrm>
            <a:custGeom>
              <a:avLst/>
              <a:gdLst/>
              <a:ahLst/>
              <a:cxnLst/>
              <a:rect l="l" t="t" r="r" b="b"/>
              <a:pathLst>
                <a:path w="9398000" h="977900">
                  <a:moveTo>
                    <a:pt x="0" y="7874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9207500" y="0"/>
                  </a:lnTo>
                  <a:lnTo>
                    <a:pt x="9251178" y="5031"/>
                  </a:lnTo>
                  <a:lnTo>
                    <a:pt x="9291275" y="19363"/>
                  </a:lnTo>
                  <a:lnTo>
                    <a:pt x="9326646" y="41851"/>
                  </a:lnTo>
                  <a:lnTo>
                    <a:pt x="9356148" y="71353"/>
                  </a:lnTo>
                  <a:lnTo>
                    <a:pt x="9378636" y="106724"/>
                  </a:lnTo>
                  <a:lnTo>
                    <a:pt x="9392968" y="146821"/>
                  </a:lnTo>
                  <a:lnTo>
                    <a:pt x="9398000" y="190500"/>
                  </a:lnTo>
                  <a:lnTo>
                    <a:pt x="9398000" y="787400"/>
                  </a:lnTo>
                  <a:lnTo>
                    <a:pt x="9392968" y="831078"/>
                  </a:lnTo>
                  <a:lnTo>
                    <a:pt x="9378636" y="871175"/>
                  </a:lnTo>
                  <a:lnTo>
                    <a:pt x="9356148" y="906546"/>
                  </a:lnTo>
                  <a:lnTo>
                    <a:pt x="9326646" y="936048"/>
                  </a:lnTo>
                  <a:lnTo>
                    <a:pt x="9291275" y="958536"/>
                  </a:lnTo>
                  <a:lnTo>
                    <a:pt x="9251178" y="972868"/>
                  </a:lnTo>
                  <a:lnTo>
                    <a:pt x="9207500" y="977900"/>
                  </a:lnTo>
                  <a:lnTo>
                    <a:pt x="190500" y="977900"/>
                  </a:lnTo>
                  <a:lnTo>
                    <a:pt x="146819" y="972868"/>
                  </a:lnTo>
                  <a:lnTo>
                    <a:pt x="106722" y="958536"/>
                  </a:lnTo>
                  <a:lnTo>
                    <a:pt x="71351" y="936048"/>
                  </a:lnTo>
                  <a:lnTo>
                    <a:pt x="41850" y="906546"/>
                  </a:lnTo>
                  <a:lnTo>
                    <a:pt x="19362" y="871175"/>
                  </a:lnTo>
                  <a:lnTo>
                    <a:pt x="5031" y="831078"/>
                  </a:lnTo>
                  <a:lnTo>
                    <a:pt x="0" y="7874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1962150"/>
            <a:ext cx="8805545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2565400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SimpleWordCountMapper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403606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Mapper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LongWritable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043" y="3333750"/>
            <a:ext cx="917130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  <a:tabLst>
                <a:tab pos="3304540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word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();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  <a:tabLst>
                <a:tab pos="4585335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	</a:t>
            </a:r>
            <a:r>
              <a:rPr sz="2400" spc="-5" dirty="0">
                <a:latin typeface="Andale Mono"/>
                <a:cs typeface="Andale Mono"/>
              </a:rPr>
              <a:t>one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25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</a:t>
            </a:r>
            <a:r>
              <a:rPr sz="24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2400" spc="-5" dirty="0">
                <a:latin typeface="Andale Mono"/>
                <a:cs typeface="Andale Mono"/>
              </a:rPr>
              <a:t>);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22" y="4362450"/>
            <a:ext cx="12829540" cy="450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 dirty="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5133975" algn="l"/>
                <a:tab pos="5682615" algn="l"/>
                <a:tab pos="7511415" algn="l"/>
                <a:tab pos="1116965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map(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LongWritable	</a:t>
            </a:r>
            <a:r>
              <a:rPr sz="2400" spc="-5" dirty="0">
                <a:latin typeface="Andale Mono"/>
                <a:cs typeface="Andale Mono"/>
              </a:rPr>
              <a:t>key,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dirty="0">
                <a:latin typeface="Andale Mono"/>
                <a:cs typeface="Andale Mono"/>
              </a:rPr>
              <a:t>documentContents,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collector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 marL="744220" marR="1102360">
              <a:lnSpc>
                <a:spcPts val="2700"/>
              </a:lnSpc>
              <a:tabLst>
                <a:tab pos="2938780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String</a:t>
            </a:r>
            <a:r>
              <a:rPr sz="2400" spc="-5" dirty="0">
                <a:latin typeface="Andale Mono"/>
                <a:cs typeface="Andale Mono"/>
              </a:rPr>
              <a:t>[] tokens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7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documentContents.toString().split(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"\\s+"</a:t>
            </a:r>
            <a:r>
              <a:rPr sz="2400" dirty="0">
                <a:latin typeface="Andale Mono"/>
                <a:cs typeface="Andale Mono"/>
              </a:rPr>
              <a:t>);  </a:t>
            </a:r>
            <a:r>
              <a:rPr sz="2400" spc="-5" dirty="0">
                <a:latin typeface="Andale Mono"/>
                <a:cs typeface="Andale Mono"/>
              </a:rPr>
              <a:t>for </a:t>
            </a:r>
            <a:r>
              <a:rPr sz="2400" dirty="0">
                <a:latin typeface="Andale Mono"/>
                <a:cs typeface="Andale Mono"/>
              </a:rPr>
              <a:t>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String	</a:t>
            </a:r>
            <a:r>
              <a:rPr sz="2400" spc="-5" dirty="0">
                <a:latin typeface="Andale Mono"/>
                <a:cs typeface="Andale Mono"/>
              </a:rPr>
              <a:t>wordString </a:t>
            </a:r>
            <a:r>
              <a:rPr sz="2400" dirty="0">
                <a:latin typeface="Andale Mono"/>
                <a:cs typeface="Andale Mono"/>
              </a:rPr>
              <a:t>: </a:t>
            </a:r>
            <a:r>
              <a:rPr sz="2400" spc="-5" dirty="0">
                <a:latin typeface="Andale Mono"/>
                <a:cs typeface="Andale Mono"/>
              </a:rPr>
              <a:t>tokens)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 marL="1475740" marR="4943475" indent="-366395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if (wordString.length() </a:t>
            </a:r>
            <a:r>
              <a:rPr sz="2400" dirty="0">
                <a:latin typeface="Andale Mono"/>
                <a:cs typeface="Andale Mono"/>
              </a:rPr>
              <a:t>&gt; 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0</a:t>
            </a:r>
            <a:r>
              <a:rPr sz="2400" dirty="0">
                <a:latin typeface="Andale Mono"/>
                <a:cs typeface="Andale Mono"/>
              </a:rPr>
              <a:t>) {  word.set(wordString.toLowerCase());  </a:t>
            </a:r>
            <a:r>
              <a:rPr sz="2400" spc="-5" dirty="0">
                <a:latin typeface="Andale Mono"/>
                <a:cs typeface="Andale Mono"/>
              </a:rPr>
              <a:t>collector.collect(word,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one);</a:t>
            </a:r>
          </a:p>
          <a:p>
            <a:pPr marL="110998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  <a:p>
            <a:pPr marL="74422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1617" y="381000"/>
            <a:ext cx="52025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210" dirty="0">
                <a:solidFill>
                  <a:srgbClr val="58596B"/>
                </a:solidFill>
              </a:rPr>
              <a:t>Map</a:t>
            </a:r>
            <a:r>
              <a:rPr sz="8400" spc="-715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43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03200" y="3302000"/>
            <a:ext cx="12763500" cy="5321300"/>
            <a:chOff x="203200" y="3302000"/>
            <a:chExt cx="12763500" cy="5321300"/>
          </a:xfrm>
        </p:grpSpPr>
        <p:sp>
          <p:nvSpPr>
            <p:cNvPr id="7" name="object 7"/>
            <p:cNvSpPr/>
            <p:nvPr/>
          </p:nvSpPr>
          <p:spPr>
            <a:xfrm>
              <a:off x="228600" y="4330700"/>
              <a:ext cx="12700000" cy="4267200"/>
            </a:xfrm>
            <a:custGeom>
              <a:avLst/>
              <a:gdLst/>
              <a:ahLst/>
              <a:cxnLst/>
              <a:rect l="l" t="t" r="r" b="b"/>
              <a:pathLst>
                <a:path w="12700000" h="4267200">
                  <a:moveTo>
                    <a:pt x="0" y="40767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12509500" y="0"/>
                  </a:lnTo>
                  <a:lnTo>
                    <a:pt x="12553162" y="5031"/>
                  </a:lnTo>
                  <a:lnTo>
                    <a:pt x="12593253" y="19363"/>
                  </a:lnTo>
                  <a:lnTo>
                    <a:pt x="12628625" y="41851"/>
                  </a:lnTo>
                  <a:lnTo>
                    <a:pt x="12658132" y="71353"/>
                  </a:lnTo>
                  <a:lnTo>
                    <a:pt x="12680627" y="106724"/>
                  </a:lnTo>
                  <a:lnTo>
                    <a:pt x="12694965" y="146821"/>
                  </a:lnTo>
                  <a:lnTo>
                    <a:pt x="12700000" y="190500"/>
                  </a:lnTo>
                  <a:lnTo>
                    <a:pt x="12700000" y="4076700"/>
                  </a:lnTo>
                  <a:lnTo>
                    <a:pt x="12694965" y="4120378"/>
                  </a:lnTo>
                  <a:lnTo>
                    <a:pt x="12680627" y="4160475"/>
                  </a:lnTo>
                  <a:lnTo>
                    <a:pt x="12658132" y="4195846"/>
                  </a:lnTo>
                  <a:lnTo>
                    <a:pt x="12628625" y="4225348"/>
                  </a:lnTo>
                  <a:lnTo>
                    <a:pt x="12593253" y="4247836"/>
                  </a:lnTo>
                  <a:lnTo>
                    <a:pt x="12553162" y="4262168"/>
                  </a:lnTo>
                  <a:lnTo>
                    <a:pt x="12509500" y="4267200"/>
                  </a:lnTo>
                  <a:lnTo>
                    <a:pt x="190500" y="4267200"/>
                  </a:lnTo>
                  <a:lnTo>
                    <a:pt x="146819" y="4262168"/>
                  </a:lnTo>
                  <a:lnTo>
                    <a:pt x="106722" y="4247836"/>
                  </a:lnTo>
                  <a:lnTo>
                    <a:pt x="71351" y="4225348"/>
                  </a:lnTo>
                  <a:lnTo>
                    <a:pt x="41850" y="4195846"/>
                  </a:lnTo>
                  <a:lnTo>
                    <a:pt x="19362" y="4160475"/>
                  </a:lnTo>
                  <a:lnTo>
                    <a:pt x="5031" y="4120378"/>
                  </a:lnTo>
                  <a:lnTo>
                    <a:pt x="0" y="40767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90100" y="3314699"/>
              <a:ext cx="3263900" cy="1282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90100" y="3314700"/>
              <a:ext cx="3263900" cy="1282700"/>
            </a:xfrm>
            <a:custGeom>
              <a:avLst/>
              <a:gdLst/>
              <a:ahLst/>
              <a:cxnLst/>
              <a:rect l="l" t="t" r="r" b="b"/>
              <a:pathLst>
                <a:path w="3263900" h="1282700">
                  <a:moveTo>
                    <a:pt x="0" y="10922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62" y="5031"/>
                  </a:lnTo>
                  <a:lnTo>
                    <a:pt x="3157153" y="19363"/>
                  </a:lnTo>
                  <a:lnTo>
                    <a:pt x="3192525" y="41851"/>
                  </a:lnTo>
                  <a:lnTo>
                    <a:pt x="3222032" y="71353"/>
                  </a:lnTo>
                  <a:lnTo>
                    <a:pt x="3244527" y="106724"/>
                  </a:lnTo>
                  <a:lnTo>
                    <a:pt x="3258865" y="146821"/>
                  </a:lnTo>
                  <a:lnTo>
                    <a:pt x="3263900" y="190500"/>
                  </a:lnTo>
                  <a:lnTo>
                    <a:pt x="3263900" y="1092200"/>
                  </a:lnTo>
                  <a:lnTo>
                    <a:pt x="3258865" y="1135878"/>
                  </a:lnTo>
                  <a:lnTo>
                    <a:pt x="3244527" y="1175975"/>
                  </a:lnTo>
                  <a:lnTo>
                    <a:pt x="3222032" y="1211346"/>
                  </a:lnTo>
                  <a:lnTo>
                    <a:pt x="3192525" y="1240848"/>
                  </a:lnTo>
                  <a:lnTo>
                    <a:pt x="3157153" y="1263336"/>
                  </a:lnTo>
                  <a:lnTo>
                    <a:pt x="3117062" y="1277668"/>
                  </a:lnTo>
                  <a:lnTo>
                    <a:pt x="3073400" y="1282700"/>
                  </a:lnTo>
                  <a:lnTo>
                    <a:pt x="190500" y="1282700"/>
                  </a:lnTo>
                  <a:lnTo>
                    <a:pt x="146821" y="1277668"/>
                  </a:lnTo>
                  <a:lnTo>
                    <a:pt x="106724" y="1263336"/>
                  </a:lnTo>
                  <a:lnTo>
                    <a:pt x="71353" y="1240848"/>
                  </a:lnTo>
                  <a:lnTo>
                    <a:pt x="41851" y="1211346"/>
                  </a:lnTo>
                  <a:lnTo>
                    <a:pt x="19363" y="1175975"/>
                  </a:lnTo>
                  <a:lnTo>
                    <a:pt x="5031" y="1135878"/>
                  </a:lnTo>
                  <a:lnTo>
                    <a:pt x="0" y="10922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843467" y="3390900"/>
            <a:ext cx="2987675" cy="1102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065" marR="5080" algn="ctr">
              <a:lnSpc>
                <a:spcPts val="2800"/>
              </a:lnSpc>
              <a:spcBef>
                <a:spcPts val="260"/>
              </a:spcBef>
            </a:pPr>
            <a:r>
              <a:rPr sz="2400" spc="-200" dirty="0">
                <a:solidFill>
                  <a:srgbClr val="58596B"/>
                </a:solidFill>
                <a:latin typeface="Arial"/>
                <a:cs typeface="Arial"/>
              </a:rPr>
              <a:t>Map </a:t>
            </a:r>
            <a:r>
              <a:rPr sz="2400" spc="-80" dirty="0">
                <a:solidFill>
                  <a:srgbClr val="58596B"/>
                </a:solidFill>
                <a:latin typeface="Arial"/>
                <a:cs typeface="Arial"/>
              </a:rPr>
              <a:t>method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with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input,  </a:t>
            </a:r>
            <a:r>
              <a:rPr sz="2400" spc="-25" dirty="0">
                <a:solidFill>
                  <a:srgbClr val="58596B"/>
                </a:solidFill>
                <a:latin typeface="Arial"/>
                <a:cs typeface="Arial"/>
              </a:rPr>
              <a:t>output </a:t>
            </a:r>
            <a:r>
              <a:rPr sz="2400" dirty="0">
                <a:solidFill>
                  <a:srgbClr val="58596B"/>
                </a:solidFill>
                <a:latin typeface="Arial"/>
                <a:cs typeface="Arial"/>
              </a:rPr>
              <a:t>“collector”, </a:t>
            </a:r>
            <a:r>
              <a:rPr sz="2400" spc="-190" dirty="0">
                <a:solidFill>
                  <a:srgbClr val="58596B"/>
                </a:solidFill>
                <a:latin typeface="Arial"/>
                <a:cs typeface="Arial"/>
              </a:rPr>
              <a:t>and  </a:t>
            </a:r>
            <a:r>
              <a:rPr sz="2400" spc="-40" dirty="0">
                <a:solidFill>
                  <a:srgbClr val="58596B"/>
                </a:solidFill>
                <a:latin typeface="Arial"/>
                <a:cs typeface="Arial"/>
              </a:rPr>
              <a:t>reporting</a:t>
            </a:r>
            <a:r>
              <a:rPr sz="2400" spc="-20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object.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1962150"/>
            <a:ext cx="9537065" cy="21056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3296920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SimpleWordCountMapper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403606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Mapper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LongWritable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2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  <a:tabLst>
                <a:tab pos="3670300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word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();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  <a:tabLst>
                <a:tab pos="4951095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	</a:t>
            </a:r>
            <a:r>
              <a:rPr sz="2400" spc="-5" dirty="0">
                <a:latin typeface="Andale Mono"/>
                <a:cs typeface="Andale Mono"/>
              </a:rPr>
              <a:t>one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25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</a:t>
            </a:r>
            <a:r>
              <a:rPr sz="24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2400" spc="-5" dirty="0">
                <a:latin typeface="Andale Mono"/>
                <a:cs typeface="Andale Mono"/>
              </a:rPr>
              <a:t>);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042" y="4362450"/>
            <a:ext cx="12463780" cy="279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744220" marR="5080" indent="-732155">
              <a:lnSpc>
                <a:spcPts val="2700"/>
              </a:lnSpc>
              <a:spcBef>
                <a:spcPts val="150"/>
              </a:spcBef>
              <a:tabLst>
                <a:tab pos="4218940" algn="l"/>
                <a:tab pos="4768215" algn="l"/>
                <a:tab pos="5316855" algn="l"/>
                <a:tab pos="7145655" algn="l"/>
                <a:tab pos="1080389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map(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LongWritable	</a:t>
            </a:r>
            <a:r>
              <a:rPr sz="2400" spc="-5" dirty="0">
                <a:latin typeface="Andale Mono"/>
                <a:cs typeface="Andale Mono"/>
              </a:rPr>
              <a:t>key,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dirty="0">
                <a:latin typeface="Andale Mono"/>
                <a:cs typeface="Andale Mono"/>
              </a:rPr>
              <a:t>documentContents,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collector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378460" marR="1102360">
              <a:lnSpc>
                <a:spcPts val="2700"/>
              </a:lnSpc>
              <a:tabLst>
                <a:tab pos="2573020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String</a:t>
            </a:r>
            <a:r>
              <a:rPr sz="2400" spc="-5" dirty="0">
                <a:latin typeface="Andale Mono"/>
                <a:cs typeface="Andale Mono"/>
              </a:rPr>
              <a:t>[] tokens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7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documentContents.toString().split(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"\\s+"</a:t>
            </a:r>
            <a:r>
              <a:rPr sz="2400" dirty="0">
                <a:latin typeface="Andale Mono"/>
                <a:cs typeface="Andale Mono"/>
              </a:rPr>
              <a:t>);  </a:t>
            </a:r>
            <a:r>
              <a:rPr sz="2400" spc="-5" dirty="0">
                <a:latin typeface="Andale Mono"/>
                <a:cs typeface="Andale Mono"/>
              </a:rPr>
              <a:t>for </a:t>
            </a:r>
            <a:r>
              <a:rPr sz="2400" dirty="0">
                <a:latin typeface="Andale Mono"/>
                <a:cs typeface="Andale Mono"/>
              </a:rPr>
              <a:t>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String	</a:t>
            </a:r>
            <a:r>
              <a:rPr sz="2400" spc="-5" dirty="0">
                <a:latin typeface="Andale Mono"/>
                <a:cs typeface="Andale Mono"/>
              </a:rPr>
              <a:t>wordString </a:t>
            </a:r>
            <a:r>
              <a:rPr sz="2400" dirty="0">
                <a:latin typeface="Andale Mono"/>
                <a:cs typeface="Andale Mono"/>
              </a:rPr>
              <a:t>: </a:t>
            </a:r>
            <a:r>
              <a:rPr sz="2400" spc="-5" dirty="0">
                <a:latin typeface="Andale Mono"/>
                <a:cs typeface="Andale Mono"/>
              </a:rPr>
              <a:t>tokens)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1109980" marR="4943475" indent="-366395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if (wordString.length() </a:t>
            </a:r>
            <a:r>
              <a:rPr sz="2400" dirty="0">
                <a:latin typeface="Andale Mono"/>
                <a:cs typeface="Andale Mono"/>
              </a:rPr>
              <a:t>&gt; 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0</a:t>
            </a:r>
            <a:r>
              <a:rPr sz="2400" dirty="0">
                <a:latin typeface="Andale Mono"/>
                <a:cs typeface="Andale Mono"/>
              </a:rPr>
              <a:t>) {  word.set(wordString.toLowerCase());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685" y="7105650"/>
            <a:ext cx="569531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spc="-5" dirty="0">
                <a:latin typeface="Andale Mono"/>
                <a:cs typeface="Andale Mono"/>
              </a:rPr>
              <a:t>collector.collect(word,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one);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864" y="779145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22" y="8134350"/>
            <a:ext cx="57467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1617" y="381000"/>
            <a:ext cx="52025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210" dirty="0">
                <a:solidFill>
                  <a:srgbClr val="58596B"/>
                </a:solidFill>
              </a:rPr>
              <a:t>Map</a:t>
            </a:r>
            <a:r>
              <a:rPr sz="8400" spc="-715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44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58800" y="5727700"/>
            <a:ext cx="11379200" cy="2590800"/>
            <a:chOff x="558800" y="5727700"/>
            <a:chExt cx="11379200" cy="2590800"/>
          </a:xfrm>
        </p:grpSpPr>
        <p:sp>
          <p:nvSpPr>
            <p:cNvPr id="9" name="object 9"/>
            <p:cNvSpPr/>
            <p:nvPr/>
          </p:nvSpPr>
          <p:spPr>
            <a:xfrm>
              <a:off x="584200" y="5753100"/>
              <a:ext cx="11328400" cy="2540000"/>
            </a:xfrm>
            <a:custGeom>
              <a:avLst/>
              <a:gdLst/>
              <a:ahLst/>
              <a:cxnLst/>
              <a:rect l="l" t="t" r="r" b="b"/>
              <a:pathLst>
                <a:path w="11328400" h="2540000">
                  <a:moveTo>
                    <a:pt x="0" y="234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11137900" y="0"/>
                  </a:lnTo>
                  <a:lnTo>
                    <a:pt x="11181578" y="5031"/>
                  </a:lnTo>
                  <a:lnTo>
                    <a:pt x="11221675" y="19363"/>
                  </a:lnTo>
                  <a:lnTo>
                    <a:pt x="11257046" y="41851"/>
                  </a:lnTo>
                  <a:lnTo>
                    <a:pt x="11286548" y="71353"/>
                  </a:lnTo>
                  <a:lnTo>
                    <a:pt x="11309036" y="106724"/>
                  </a:lnTo>
                  <a:lnTo>
                    <a:pt x="11323368" y="146821"/>
                  </a:lnTo>
                  <a:lnTo>
                    <a:pt x="11328400" y="190500"/>
                  </a:lnTo>
                  <a:lnTo>
                    <a:pt x="11328400" y="2349500"/>
                  </a:lnTo>
                  <a:lnTo>
                    <a:pt x="11323368" y="2393178"/>
                  </a:lnTo>
                  <a:lnTo>
                    <a:pt x="11309036" y="2433275"/>
                  </a:lnTo>
                  <a:lnTo>
                    <a:pt x="11286548" y="2468646"/>
                  </a:lnTo>
                  <a:lnTo>
                    <a:pt x="11257046" y="2498148"/>
                  </a:lnTo>
                  <a:lnTo>
                    <a:pt x="11221675" y="2520636"/>
                  </a:lnTo>
                  <a:lnTo>
                    <a:pt x="11181578" y="2534968"/>
                  </a:lnTo>
                  <a:lnTo>
                    <a:pt x="11137900" y="2540000"/>
                  </a:lnTo>
                  <a:lnTo>
                    <a:pt x="190500" y="2540000"/>
                  </a:lnTo>
                  <a:lnTo>
                    <a:pt x="146819" y="2534968"/>
                  </a:lnTo>
                  <a:lnTo>
                    <a:pt x="106722" y="2520636"/>
                  </a:lnTo>
                  <a:lnTo>
                    <a:pt x="71351" y="2498148"/>
                  </a:lnTo>
                  <a:lnTo>
                    <a:pt x="41850" y="2468646"/>
                  </a:lnTo>
                  <a:lnTo>
                    <a:pt x="19362" y="2433275"/>
                  </a:lnTo>
                  <a:lnTo>
                    <a:pt x="5031" y="2393178"/>
                  </a:lnTo>
                  <a:lnTo>
                    <a:pt x="0" y="23495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21700" y="6883400"/>
              <a:ext cx="3263900" cy="1282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21700" y="6883400"/>
              <a:ext cx="3263900" cy="1282700"/>
            </a:xfrm>
            <a:custGeom>
              <a:avLst/>
              <a:gdLst/>
              <a:ahLst/>
              <a:cxnLst/>
              <a:rect l="l" t="t" r="r" b="b"/>
              <a:pathLst>
                <a:path w="3263900" h="1282700">
                  <a:moveTo>
                    <a:pt x="0" y="10922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78" y="5031"/>
                  </a:lnTo>
                  <a:lnTo>
                    <a:pt x="3157175" y="19363"/>
                  </a:lnTo>
                  <a:lnTo>
                    <a:pt x="3192546" y="41851"/>
                  </a:lnTo>
                  <a:lnTo>
                    <a:pt x="3222048" y="71353"/>
                  </a:lnTo>
                  <a:lnTo>
                    <a:pt x="3244536" y="106724"/>
                  </a:lnTo>
                  <a:lnTo>
                    <a:pt x="3258868" y="146821"/>
                  </a:lnTo>
                  <a:lnTo>
                    <a:pt x="3263900" y="190500"/>
                  </a:lnTo>
                  <a:lnTo>
                    <a:pt x="3263900" y="1092200"/>
                  </a:lnTo>
                  <a:lnTo>
                    <a:pt x="3258868" y="1135878"/>
                  </a:lnTo>
                  <a:lnTo>
                    <a:pt x="3244536" y="1175975"/>
                  </a:lnTo>
                  <a:lnTo>
                    <a:pt x="3222048" y="1211346"/>
                  </a:lnTo>
                  <a:lnTo>
                    <a:pt x="3192546" y="1240848"/>
                  </a:lnTo>
                  <a:lnTo>
                    <a:pt x="3157175" y="1263336"/>
                  </a:lnTo>
                  <a:lnTo>
                    <a:pt x="3117078" y="1277668"/>
                  </a:lnTo>
                  <a:lnTo>
                    <a:pt x="3073400" y="1282700"/>
                  </a:lnTo>
                  <a:lnTo>
                    <a:pt x="190500" y="1282700"/>
                  </a:lnTo>
                  <a:lnTo>
                    <a:pt x="146821" y="1277668"/>
                  </a:lnTo>
                  <a:lnTo>
                    <a:pt x="106724" y="1263336"/>
                  </a:lnTo>
                  <a:lnTo>
                    <a:pt x="71353" y="1240848"/>
                  </a:lnTo>
                  <a:lnTo>
                    <a:pt x="41851" y="1211346"/>
                  </a:lnTo>
                  <a:lnTo>
                    <a:pt x="19363" y="1175975"/>
                  </a:lnTo>
                  <a:lnTo>
                    <a:pt x="5031" y="1135878"/>
                  </a:lnTo>
                  <a:lnTo>
                    <a:pt x="0" y="10922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078168" y="6959600"/>
            <a:ext cx="2181860" cy="11023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algn="ctr">
              <a:lnSpc>
                <a:spcPts val="2800"/>
              </a:lnSpc>
              <a:spcBef>
                <a:spcPts val="259"/>
              </a:spcBef>
            </a:pPr>
            <a:r>
              <a:rPr sz="2400" spc="-155" dirty="0">
                <a:solidFill>
                  <a:srgbClr val="58596B"/>
                </a:solidFill>
                <a:latin typeface="Arial"/>
                <a:cs typeface="Arial"/>
              </a:rPr>
              <a:t>Tokenize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58596B"/>
                </a:solidFill>
                <a:latin typeface="Arial"/>
                <a:cs typeface="Arial"/>
              </a:rPr>
              <a:t>line,  </a:t>
            </a:r>
            <a:r>
              <a:rPr sz="2400" spc="5" dirty="0">
                <a:solidFill>
                  <a:srgbClr val="58596B"/>
                </a:solidFill>
                <a:latin typeface="Arial"/>
                <a:cs typeface="Arial"/>
              </a:rPr>
              <a:t>“collect” </a:t>
            </a:r>
            <a:r>
              <a:rPr sz="2400" spc="-200" dirty="0">
                <a:solidFill>
                  <a:srgbClr val="58596B"/>
                </a:solidFill>
                <a:latin typeface="Arial"/>
                <a:cs typeface="Arial"/>
              </a:rPr>
              <a:t>each 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(</a:t>
            </a:r>
            <a:r>
              <a:rPr sz="2400" spc="-10" dirty="0">
                <a:solidFill>
                  <a:srgbClr val="58596B"/>
                </a:solidFill>
                <a:latin typeface="Andale Mono"/>
                <a:cs typeface="Andale Mono"/>
              </a:rPr>
              <a:t>word,</a:t>
            </a:r>
            <a:r>
              <a:rPr sz="2400" spc="-35" dirty="0">
                <a:solidFill>
                  <a:srgbClr val="58596B"/>
                </a:solidFill>
                <a:latin typeface="Andale Mono"/>
                <a:cs typeface="Andale Mono"/>
              </a:rPr>
              <a:t> </a:t>
            </a:r>
            <a:r>
              <a:rPr sz="2400" spc="-15" dirty="0">
                <a:solidFill>
                  <a:srgbClr val="58596B"/>
                </a:solidFill>
                <a:latin typeface="Andale Mono"/>
                <a:cs typeface="Andale Mono"/>
              </a:rPr>
              <a:t>1</a:t>
            </a:r>
            <a:r>
              <a:rPr sz="2400" spc="-15" dirty="0">
                <a:solidFill>
                  <a:srgbClr val="58596B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2819400"/>
            <a:ext cx="12280900" cy="51917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5857875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SimpleWordCountReducer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</a:p>
          <a:p>
            <a:pPr marL="195580">
              <a:lnSpc>
                <a:spcPts val="2640"/>
              </a:lnSpc>
              <a:tabLst>
                <a:tab pos="275590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Reducer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 dirty="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4768215" algn="l"/>
                <a:tab pos="5133975" algn="l"/>
                <a:tab pos="1062101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reduce(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key,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Iterator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&gt; </a:t>
            </a:r>
            <a:r>
              <a:rPr sz="2400" dirty="0">
                <a:latin typeface="Andale Mono"/>
                <a:cs typeface="Andale Mono"/>
              </a:rPr>
              <a:t>counts,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output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 marL="744220">
              <a:lnSpc>
                <a:spcPts val="2550"/>
              </a:lnSpc>
            </a:pPr>
            <a:r>
              <a:rPr sz="2400" spc="-5" dirty="0">
                <a:latin typeface="Andale Mono"/>
                <a:cs typeface="Andale Mono"/>
              </a:rPr>
              <a:t>int count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0;</a:t>
            </a:r>
          </a:p>
          <a:p>
            <a:pPr marL="1109980" marR="5857875" indent="-366395">
              <a:lnSpc>
                <a:spcPts val="2700"/>
              </a:lnSpc>
              <a:spcBef>
                <a:spcPts val="150"/>
              </a:spcBef>
            </a:pPr>
            <a:r>
              <a:rPr sz="2400" spc="-5" dirty="0">
                <a:latin typeface="Andale Mono"/>
                <a:cs typeface="Andale Mono"/>
              </a:rPr>
              <a:t>while (counts.hasNext()) </a:t>
            </a:r>
            <a:r>
              <a:rPr sz="2400" dirty="0">
                <a:latin typeface="Andale Mono"/>
                <a:cs typeface="Andale Mono"/>
              </a:rPr>
              <a:t>{  </a:t>
            </a:r>
            <a:r>
              <a:rPr sz="2400" spc="-5" dirty="0">
                <a:latin typeface="Andale Mono"/>
                <a:cs typeface="Andale Mono"/>
              </a:rPr>
              <a:t>count +=</a:t>
            </a:r>
            <a:r>
              <a:rPr sz="2400" spc="-9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counts.next().get();</a:t>
            </a:r>
          </a:p>
          <a:p>
            <a:pPr marL="74422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  <a:p>
            <a:pPr marL="744220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output.collect(key, new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(count));</a:t>
            </a:r>
            <a:endParaRPr sz="2400" dirty="0">
              <a:latin typeface="Andale Mono"/>
              <a:cs typeface="Andale Mono"/>
            </a:endParaRP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9742" y="381000"/>
            <a:ext cx="67659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95" dirty="0">
                <a:solidFill>
                  <a:srgbClr val="58596B"/>
                </a:solidFill>
              </a:rPr>
              <a:t>Reduce</a:t>
            </a:r>
            <a:r>
              <a:rPr sz="8400" spc="-710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45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2819400"/>
            <a:ext cx="8805545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2382520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SimpleWordCountReducer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275590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Reducer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22" y="76200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9742" y="381000"/>
            <a:ext cx="67659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95" dirty="0">
                <a:solidFill>
                  <a:srgbClr val="58596B"/>
                </a:solidFill>
              </a:rPr>
              <a:t>Reduce</a:t>
            </a:r>
            <a:r>
              <a:rPr sz="8400" spc="-710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5" name="object 5"/>
          <p:cNvGrpSpPr/>
          <p:nvPr/>
        </p:nvGrpSpPr>
        <p:grpSpPr>
          <a:xfrm>
            <a:off x="8420100" y="7556500"/>
            <a:ext cx="3289300" cy="889000"/>
            <a:chOff x="8420100" y="7556500"/>
            <a:chExt cx="3289300" cy="889000"/>
          </a:xfrm>
        </p:grpSpPr>
        <p:sp>
          <p:nvSpPr>
            <p:cNvPr id="6" name="object 6"/>
            <p:cNvSpPr/>
            <p:nvPr/>
          </p:nvSpPr>
          <p:spPr>
            <a:xfrm>
              <a:off x="8432800" y="7569199"/>
              <a:ext cx="3263899" cy="863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32800" y="7569200"/>
              <a:ext cx="3263900" cy="863600"/>
            </a:xfrm>
            <a:custGeom>
              <a:avLst/>
              <a:gdLst/>
              <a:ahLst/>
              <a:cxnLst/>
              <a:rect l="l" t="t" r="r" b="b"/>
              <a:pathLst>
                <a:path w="3263900" h="863600">
                  <a:moveTo>
                    <a:pt x="0" y="6731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78" y="5031"/>
                  </a:lnTo>
                  <a:lnTo>
                    <a:pt x="3157175" y="19363"/>
                  </a:lnTo>
                  <a:lnTo>
                    <a:pt x="3192546" y="41851"/>
                  </a:lnTo>
                  <a:lnTo>
                    <a:pt x="3222048" y="71353"/>
                  </a:lnTo>
                  <a:lnTo>
                    <a:pt x="3244536" y="106724"/>
                  </a:lnTo>
                  <a:lnTo>
                    <a:pt x="3258868" y="146821"/>
                  </a:lnTo>
                  <a:lnTo>
                    <a:pt x="3263900" y="190500"/>
                  </a:lnTo>
                  <a:lnTo>
                    <a:pt x="3263900" y="673100"/>
                  </a:lnTo>
                  <a:lnTo>
                    <a:pt x="3258868" y="716778"/>
                  </a:lnTo>
                  <a:lnTo>
                    <a:pt x="3244536" y="756875"/>
                  </a:lnTo>
                  <a:lnTo>
                    <a:pt x="3222048" y="792246"/>
                  </a:lnTo>
                  <a:lnTo>
                    <a:pt x="3192546" y="821748"/>
                  </a:lnTo>
                  <a:lnTo>
                    <a:pt x="3157175" y="844236"/>
                  </a:lnTo>
                  <a:lnTo>
                    <a:pt x="3117078" y="858568"/>
                  </a:lnTo>
                  <a:lnTo>
                    <a:pt x="3073400" y="863600"/>
                  </a:lnTo>
                  <a:lnTo>
                    <a:pt x="190500" y="863600"/>
                  </a:lnTo>
                  <a:lnTo>
                    <a:pt x="146821" y="858568"/>
                  </a:lnTo>
                  <a:lnTo>
                    <a:pt x="106724" y="844236"/>
                  </a:lnTo>
                  <a:lnTo>
                    <a:pt x="71353" y="821748"/>
                  </a:lnTo>
                  <a:lnTo>
                    <a:pt x="41851" y="792246"/>
                  </a:lnTo>
                  <a:lnTo>
                    <a:pt x="19363" y="756875"/>
                  </a:lnTo>
                  <a:lnTo>
                    <a:pt x="5031" y="716778"/>
                  </a:lnTo>
                  <a:lnTo>
                    <a:pt x="0" y="6731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5042" y="4191000"/>
            <a:ext cx="11915140" cy="3985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744220" marR="5080" indent="-732155">
              <a:lnSpc>
                <a:spcPts val="2700"/>
              </a:lnSpc>
              <a:spcBef>
                <a:spcPts val="150"/>
              </a:spcBef>
              <a:tabLst>
                <a:tab pos="4218940" algn="l"/>
                <a:tab pos="4402455" algn="l"/>
                <a:tab pos="4768215" algn="l"/>
                <a:tab pos="1025525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reduce(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key,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Iterator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&gt; </a:t>
            </a:r>
            <a:r>
              <a:rPr sz="2400" dirty="0">
                <a:latin typeface="Andale Mono"/>
                <a:cs typeface="Andale Mono"/>
              </a:rPr>
              <a:t>counts,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output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550"/>
              </a:lnSpc>
            </a:pPr>
            <a:r>
              <a:rPr sz="2400" spc="-5" dirty="0">
                <a:latin typeface="Andale Mono"/>
                <a:cs typeface="Andale Mono"/>
              </a:rPr>
              <a:t>int count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0;</a:t>
            </a:r>
            <a:endParaRPr sz="2400">
              <a:latin typeface="Andale Mono"/>
              <a:cs typeface="Andale Mono"/>
            </a:endParaRPr>
          </a:p>
          <a:p>
            <a:pPr marL="744220" marR="5857875" indent="-366395">
              <a:lnSpc>
                <a:spcPts val="2700"/>
              </a:lnSpc>
              <a:spcBef>
                <a:spcPts val="150"/>
              </a:spcBef>
            </a:pPr>
            <a:r>
              <a:rPr sz="2400" spc="-5" dirty="0">
                <a:latin typeface="Andale Mono"/>
                <a:cs typeface="Andale Mono"/>
              </a:rPr>
              <a:t>while (counts.hasNext()) </a:t>
            </a:r>
            <a:r>
              <a:rPr sz="2400" dirty="0">
                <a:latin typeface="Andale Mono"/>
                <a:cs typeface="Andale Mono"/>
              </a:rPr>
              <a:t>{  </a:t>
            </a:r>
            <a:r>
              <a:rPr sz="2400" spc="-5" dirty="0">
                <a:latin typeface="Andale Mono"/>
                <a:cs typeface="Andale Mono"/>
              </a:rPr>
              <a:t>count +=</a:t>
            </a:r>
            <a:r>
              <a:rPr sz="2400" spc="-9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counts.next().get();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output.collect(key, new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(count));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R="692785" algn="r">
              <a:lnSpc>
                <a:spcPct val="100000"/>
              </a:lnSpc>
              <a:spcBef>
                <a:spcPts val="1120"/>
              </a:spcBef>
            </a:pPr>
            <a:r>
              <a:rPr sz="2400" spc="-140" dirty="0">
                <a:solidFill>
                  <a:srgbClr val="58596B"/>
                </a:solidFill>
                <a:latin typeface="Arial"/>
                <a:cs typeface="Arial"/>
              </a:rPr>
              <a:t>Let’s </a:t>
            </a:r>
            <a:r>
              <a:rPr sz="2400" dirty="0">
                <a:solidFill>
                  <a:srgbClr val="58596B"/>
                </a:solidFill>
                <a:latin typeface="Arial"/>
                <a:cs typeface="Arial"/>
              </a:rPr>
              <a:t>drill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into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this</a:t>
            </a:r>
            <a:r>
              <a:rPr sz="2400" spc="114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58596B"/>
                </a:solidFill>
                <a:latin typeface="Arial"/>
                <a:cs typeface="Arial"/>
              </a:rPr>
              <a:t>code...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45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2819400"/>
            <a:ext cx="12280900" cy="51917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5857875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SimpleWordCountReducer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275590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Reducer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4768215" algn="l"/>
                <a:tab pos="5133975" algn="l"/>
                <a:tab pos="1062101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reduce(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key,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Iterator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&gt; </a:t>
            </a:r>
            <a:r>
              <a:rPr sz="2400" dirty="0">
                <a:latin typeface="Andale Mono"/>
                <a:cs typeface="Andale Mono"/>
              </a:rPr>
              <a:t>counts,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output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550"/>
              </a:lnSpc>
            </a:pPr>
            <a:r>
              <a:rPr sz="2400" spc="-5" dirty="0">
                <a:latin typeface="Andale Mono"/>
                <a:cs typeface="Andale Mono"/>
              </a:rPr>
              <a:t>int count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0;</a:t>
            </a:r>
            <a:endParaRPr sz="2400">
              <a:latin typeface="Andale Mono"/>
              <a:cs typeface="Andale Mono"/>
            </a:endParaRPr>
          </a:p>
          <a:p>
            <a:pPr marL="1109980" marR="5857875" indent="-366395">
              <a:lnSpc>
                <a:spcPts val="2700"/>
              </a:lnSpc>
              <a:spcBef>
                <a:spcPts val="150"/>
              </a:spcBef>
            </a:pPr>
            <a:r>
              <a:rPr sz="2400" spc="-5" dirty="0">
                <a:latin typeface="Andale Mono"/>
                <a:cs typeface="Andale Mono"/>
              </a:rPr>
              <a:t>while (counts.hasNext()) </a:t>
            </a:r>
            <a:r>
              <a:rPr sz="2400" dirty="0">
                <a:latin typeface="Andale Mono"/>
                <a:cs typeface="Andale Mono"/>
              </a:rPr>
              <a:t>{  </a:t>
            </a:r>
            <a:r>
              <a:rPr sz="2400" spc="-5" dirty="0">
                <a:latin typeface="Andale Mono"/>
                <a:cs typeface="Andale Mono"/>
              </a:rPr>
              <a:t>count +=</a:t>
            </a:r>
            <a:r>
              <a:rPr sz="2400" spc="-9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counts.next().get();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output.collect(key, new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(count));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9742" y="381000"/>
            <a:ext cx="67659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95" dirty="0">
                <a:solidFill>
                  <a:srgbClr val="58596B"/>
                </a:solidFill>
              </a:rPr>
              <a:t>Reduce</a:t>
            </a:r>
            <a:r>
              <a:rPr sz="8400" spc="-710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46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2819400"/>
            <a:ext cx="8805545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2382520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SimpleWordCountReducer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275590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Reducer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22" y="4191000"/>
            <a:ext cx="12280900" cy="382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4768215" algn="l"/>
                <a:tab pos="5133975" algn="l"/>
                <a:tab pos="1062101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reduce(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key,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Iterator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&gt; </a:t>
            </a:r>
            <a:r>
              <a:rPr sz="2400" dirty="0">
                <a:latin typeface="Andale Mono"/>
                <a:cs typeface="Andale Mono"/>
              </a:rPr>
              <a:t>counts,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output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550"/>
              </a:lnSpc>
            </a:pPr>
            <a:r>
              <a:rPr sz="2400" spc="-5" dirty="0">
                <a:latin typeface="Andale Mono"/>
                <a:cs typeface="Andale Mono"/>
              </a:rPr>
              <a:t>int count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0;</a:t>
            </a:r>
            <a:endParaRPr sz="2400">
              <a:latin typeface="Andale Mono"/>
              <a:cs typeface="Andale Mono"/>
            </a:endParaRPr>
          </a:p>
          <a:p>
            <a:pPr marL="1109980" marR="5857875" indent="-366395">
              <a:lnSpc>
                <a:spcPts val="2700"/>
              </a:lnSpc>
              <a:spcBef>
                <a:spcPts val="150"/>
              </a:spcBef>
            </a:pPr>
            <a:r>
              <a:rPr sz="2400" spc="-5" dirty="0">
                <a:latin typeface="Andale Mono"/>
                <a:cs typeface="Andale Mono"/>
              </a:rPr>
              <a:t>while (counts.hasNext()) </a:t>
            </a:r>
            <a:r>
              <a:rPr sz="2400" dirty="0">
                <a:latin typeface="Andale Mono"/>
                <a:cs typeface="Andale Mono"/>
              </a:rPr>
              <a:t>{  </a:t>
            </a:r>
            <a:r>
              <a:rPr sz="2400" spc="-5" dirty="0">
                <a:latin typeface="Andale Mono"/>
                <a:cs typeface="Andale Mono"/>
              </a:rPr>
              <a:t>count +=</a:t>
            </a:r>
            <a:r>
              <a:rPr sz="2400" spc="-9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counts.next().get();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output.collect(key, new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(count));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9742" y="381000"/>
            <a:ext cx="67659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95" dirty="0">
                <a:solidFill>
                  <a:srgbClr val="58596B"/>
                </a:solidFill>
              </a:rPr>
              <a:t>Reduce</a:t>
            </a:r>
            <a:r>
              <a:rPr sz="8400" spc="-710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5" name="object 5"/>
          <p:cNvGrpSpPr/>
          <p:nvPr/>
        </p:nvGrpSpPr>
        <p:grpSpPr>
          <a:xfrm>
            <a:off x="9677400" y="2794000"/>
            <a:ext cx="3289300" cy="1625600"/>
            <a:chOff x="9677400" y="2794000"/>
            <a:chExt cx="3289300" cy="1625600"/>
          </a:xfrm>
        </p:grpSpPr>
        <p:sp>
          <p:nvSpPr>
            <p:cNvPr id="6" name="object 6"/>
            <p:cNvSpPr/>
            <p:nvPr/>
          </p:nvSpPr>
          <p:spPr>
            <a:xfrm>
              <a:off x="9690099" y="2806700"/>
              <a:ext cx="3263899" cy="1600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90100" y="2806700"/>
              <a:ext cx="3263900" cy="1600200"/>
            </a:xfrm>
            <a:custGeom>
              <a:avLst/>
              <a:gdLst/>
              <a:ahLst/>
              <a:cxnLst/>
              <a:rect l="l" t="t" r="r" b="b"/>
              <a:pathLst>
                <a:path w="3263900" h="1600200">
                  <a:moveTo>
                    <a:pt x="0" y="14097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62" y="5031"/>
                  </a:lnTo>
                  <a:lnTo>
                    <a:pt x="3157153" y="19363"/>
                  </a:lnTo>
                  <a:lnTo>
                    <a:pt x="3192525" y="41851"/>
                  </a:lnTo>
                  <a:lnTo>
                    <a:pt x="3222032" y="71353"/>
                  </a:lnTo>
                  <a:lnTo>
                    <a:pt x="3244527" y="106724"/>
                  </a:lnTo>
                  <a:lnTo>
                    <a:pt x="3258865" y="146821"/>
                  </a:lnTo>
                  <a:lnTo>
                    <a:pt x="3263900" y="190500"/>
                  </a:lnTo>
                  <a:lnTo>
                    <a:pt x="3263900" y="1409700"/>
                  </a:lnTo>
                  <a:lnTo>
                    <a:pt x="3258865" y="1453378"/>
                  </a:lnTo>
                  <a:lnTo>
                    <a:pt x="3244527" y="1493475"/>
                  </a:lnTo>
                  <a:lnTo>
                    <a:pt x="3222032" y="1528846"/>
                  </a:lnTo>
                  <a:lnTo>
                    <a:pt x="3192525" y="1558348"/>
                  </a:lnTo>
                  <a:lnTo>
                    <a:pt x="3157153" y="1580836"/>
                  </a:lnTo>
                  <a:lnTo>
                    <a:pt x="3117062" y="1595168"/>
                  </a:lnTo>
                  <a:lnTo>
                    <a:pt x="3073400" y="1600200"/>
                  </a:lnTo>
                  <a:lnTo>
                    <a:pt x="190500" y="1600200"/>
                  </a:lnTo>
                  <a:lnTo>
                    <a:pt x="146821" y="1595168"/>
                  </a:lnTo>
                  <a:lnTo>
                    <a:pt x="106724" y="1580836"/>
                  </a:lnTo>
                  <a:lnTo>
                    <a:pt x="71353" y="1558348"/>
                  </a:lnTo>
                  <a:lnTo>
                    <a:pt x="41851" y="1528846"/>
                  </a:lnTo>
                  <a:lnTo>
                    <a:pt x="19363" y="1493475"/>
                  </a:lnTo>
                  <a:lnTo>
                    <a:pt x="5031" y="1453378"/>
                  </a:lnTo>
                  <a:lnTo>
                    <a:pt x="0" y="14097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759950" y="2857500"/>
            <a:ext cx="3133090" cy="14579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8890" algn="ctr">
              <a:lnSpc>
                <a:spcPts val="2800"/>
              </a:lnSpc>
              <a:spcBef>
                <a:spcPts val="260"/>
              </a:spcBef>
            </a:pPr>
            <a:r>
              <a:rPr sz="2400" spc="-130" dirty="0">
                <a:solidFill>
                  <a:srgbClr val="58596B"/>
                </a:solidFill>
                <a:latin typeface="Arial"/>
                <a:cs typeface="Arial"/>
              </a:rPr>
              <a:t>Reducer </a:t>
            </a:r>
            <a:r>
              <a:rPr sz="2400" spc="-204" dirty="0">
                <a:solidFill>
                  <a:srgbClr val="58596B"/>
                </a:solidFill>
                <a:latin typeface="Arial"/>
                <a:cs typeface="Arial"/>
              </a:rPr>
              <a:t>class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with </a:t>
            </a:r>
            <a:r>
              <a:rPr sz="2400" spc="-135" dirty="0">
                <a:solidFill>
                  <a:srgbClr val="58596B"/>
                </a:solidFill>
                <a:latin typeface="Arial"/>
                <a:cs typeface="Arial"/>
              </a:rPr>
              <a:t>4  </a:t>
            </a:r>
            <a:r>
              <a:rPr sz="2400" spc="-85" dirty="0">
                <a:solidFill>
                  <a:srgbClr val="58596B"/>
                </a:solidFill>
                <a:latin typeface="Arial"/>
                <a:cs typeface="Arial"/>
              </a:rPr>
              <a:t>type </a:t>
            </a:r>
            <a:r>
              <a:rPr sz="2400" spc="-114" dirty="0">
                <a:solidFill>
                  <a:srgbClr val="58596B"/>
                </a:solidFill>
                <a:latin typeface="Arial"/>
                <a:cs typeface="Arial"/>
              </a:rPr>
              <a:t>parameters </a:t>
            </a:r>
            <a:r>
              <a:rPr sz="2400" spc="15" dirty="0">
                <a:solidFill>
                  <a:srgbClr val="58596B"/>
                </a:solidFill>
                <a:latin typeface="Arial"/>
                <a:cs typeface="Arial"/>
              </a:rPr>
              <a:t>for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 </a:t>
            </a:r>
            <a:r>
              <a:rPr sz="2400" spc="-60" dirty="0">
                <a:solidFill>
                  <a:srgbClr val="58596B"/>
                </a:solidFill>
                <a:latin typeface="Arial"/>
                <a:cs typeface="Arial"/>
              </a:rPr>
              <a:t>input </a:t>
            </a:r>
            <a:r>
              <a:rPr sz="2400" spc="-150" dirty="0">
                <a:solidFill>
                  <a:srgbClr val="58596B"/>
                </a:solidFill>
                <a:latin typeface="Arial"/>
                <a:cs typeface="Arial"/>
              </a:rPr>
              <a:t>key-value </a:t>
            </a:r>
            <a:r>
              <a:rPr sz="2400" spc="-125" dirty="0">
                <a:solidFill>
                  <a:srgbClr val="58596B"/>
                </a:solidFill>
                <a:latin typeface="Arial"/>
                <a:cs typeface="Arial"/>
              </a:rPr>
              <a:t>types </a:t>
            </a:r>
            <a:r>
              <a:rPr sz="2400" spc="-190" dirty="0">
                <a:solidFill>
                  <a:srgbClr val="58596B"/>
                </a:solidFill>
                <a:latin typeface="Arial"/>
                <a:cs typeface="Arial"/>
              </a:rPr>
              <a:t>and  </a:t>
            </a:r>
            <a:r>
              <a:rPr sz="2400" spc="-25" dirty="0">
                <a:solidFill>
                  <a:srgbClr val="58596B"/>
                </a:solidFill>
                <a:latin typeface="Arial"/>
                <a:cs typeface="Arial"/>
              </a:rPr>
              <a:t>output</a:t>
            </a:r>
            <a:r>
              <a:rPr sz="2400" spc="-15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58596B"/>
                </a:solidFill>
                <a:latin typeface="Arial"/>
                <a:cs typeface="Arial"/>
              </a:rPr>
              <a:t>types.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10" name="object 10"/>
            <p:cNvSpPr/>
            <p:nvPr/>
          </p:nvSpPr>
          <p:spPr>
            <a:xfrm>
              <a:off x="25400" y="2819400"/>
              <a:ext cx="8928100" cy="1130300"/>
            </a:xfrm>
            <a:custGeom>
              <a:avLst/>
              <a:gdLst/>
              <a:ahLst/>
              <a:cxnLst/>
              <a:rect l="l" t="t" r="r" b="b"/>
              <a:pathLst>
                <a:path w="8928100" h="1130300">
                  <a:moveTo>
                    <a:pt x="0" y="9398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20" y="5031"/>
                  </a:lnTo>
                  <a:lnTo>
                    <a:pt x="190500" y="0"/>
                  </a:lnTo>
                  <a:lnTo>
                    <a:pt x="8737600" y="0"/>
                  </a:lnTo>
                  <a:lnTo>
                    <a:pt x="8781278" y="5031"/>
                  </a:lnTo>
                  <a:lnTo>
                    <a:pt x="8821375" y="19363"/>
                  </a:lnTo>
                  <a:lnTo>
                    <a:pt x="8856746" y="41851"/>
                  </a:lnTo>
                  <a:lnTo>
                    <a:pt x="8886248" y="71353"/>
                  </a:lnTo>
                  <a:lnTo>
                    <a:pt x="8908736" y="106724"/>
                  </a:lnTo>
                  <a:lnTo>
                    <a:pt x="8923068" y="146821"/>
                  </a:lnTo>
                  <a:lnTo>
                    <a:pt x="8928100" y="190500"/>
                  </a:lnTo>
                  <a:lnTo>
                    <a:pt x="8928100" y="939800"/>
                  </a:lnTo>
                  <a:lnTo>
                    <a:pt x="8923068" y="983478"/>
                  </a:lnTo>
                  <a:lnTo>
                    <a:pt x="8908736" y="1023575"/>
                  </a:lnTo>
                  <a:lnTo>
                    <a:pt x="8886248" y="1058946"/>
                  </a:lnTo>
                  <a:lnTo>
                    <a:pt x="8856746" y="1088448"/>
                  </a:lnTo>
                  <a:lnTo>
                    <a:pt x="8821375" y="1110936"/>
                  </a:lnTo>
                  <a:lnTo>
                    <a:pt x="8781278" y="1125268"/>
                  </a:lnTo>
                  <a:lnTo>
                    <a:pt x="8737600" y="1130300"/>
                  </a:lnTo>
                  <a:lnTo>
                    <a:pt x="190500" y="1130300"/>
                  </a:lnTo>
                  <a:lnTo>
                    <a:pt x="146820" y="1125268"/>
                  </a:lnTo>
                  <a:lnTo>
                    <a:pt x="106722" y="1110936"/>
                  </a:lnTo>
                  <a:lnTo>
                    <a:pt x="71351" y="1088448"/>
                  </a:lnTo>
                  <a:lnTo>
                    <a:pt x="41850" y="1058946"/>
                  </a:lnTo>
                  <a:lnTo>
                    <a:pt x="19362" y="1023575"/>
                  </a:lnTo>
                  <a:lnTo>
                    <a:pt x="5031" y="983478"/>
                  </a:lnTo>
                  <a:lnTo>
                    <a:pt x="0" y="9398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46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9742" y="381000"/>
            <a:ext cx="67659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95" dirty="0">
                <a:solidFill>
                  <a:srgbClr val="58596B"/>
                </a:solidFill>
              </a:rPr>
              <a:t>Reduce</a:t>
            </a:r>
            <a:r>
              <a:rPr sz="8400" spc="-710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47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8600" y="3022600"/>
            <a:ext cx="12738100" cy="4838700"/>
            <a:chOff x="228600" y="3022600"/>
            <a:chExt cx="12738100" cy="4838700"/>
          </a:xfrm>
        </p:grpSpPr>
        <p:sp>
          <p:nvSpPr>
            <p:cNvPr id="4" name="object 4"/>
            <p:cNvSpPr/>
            <p:nvPr/>
          </p:nvSpPr>
          <p:spPr>
            <a:xfrm>
              <a:off x="254000" y="4114800"/>
              <a:ext cx="12128500" cy="3721100"/>
            </a:xfrm>
            <a:custGeom>
              <a:avLst/>
              <a:gdLst/>
              <a:ahLst/>
              <a:cxnLst/>
              <a:rect l="l" t="t" r="r" b="b"/>
              <a:pathLst>
                <a:path w="12128500" h="3721100">
                  <a:moveTo>
                    <a:pt x="0" y="3530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11938000" y="0"/>
                  </a:lnTo>
                  <a:lnTo>
                    <a:pt x="11981678" y="5031"/>
                  </a:lnTo>
                  <a:lnTo>
                    <a:pt x="12021775" y="19363"/>
                  </a:lnTo>
                  <a:lnTo>
                    <a:pt x="12057146" y="41851"/>
                  </a:lnTo>
                  <a:lnTo>
                    <a:pt x="12086648" y="71353"/>
                  </a:lnTo>
                  <a:lnTo>
                    <a:pt x="12109136" y="106724"/>
                  </a:lnTo>
                  <a:lnTo>
                    <a:pt x="12123468" y="146821"/>
                  </a:lnTo>
                  <a:lnTo>
                    <a:pt x="12128500" y="190500"/>
                  </a:lnTo>
                  <a:lnTo>
                    <a:pt x="12128500" y="3530600"/>
                  </a:lnTo>
                  <a:lnTo>
                    <a:pt x="12123468" y="3574278"/>
                  </a:lnTo>
                  <a:lnTo>
                    <a:pt x="12109136" y="3614375"/>
                  </a:lnTo>
                  <a:lnTo>
                    <a:pt x="12086648" y="3649746"/>
                  </a:lnTo>
                  <a:lnTo>
                    <a:pt x="12057146" y="3679248"/>
                  </a:lnTo>
                  <a:lnTo>
                    <a:pt x="12021775" y="3701736"/>
                  </a:lnTo>
                  <a:lnTo>
                    <a:pt x="11981678" y="3716068"/>
                  </a:lnTo>
                  <a:lnTo>
                    <a:pt x="11938000" y="3721100"/>
                  </a:lnTo>
                  <a:lnTo>
                    <a:pt x="190500" y="3721100"/>
                  </a:lnTo>
                  <a:lnTo>
                    <a:pt x="146819" y="3716068"/>
                  </a:lnTo>
                  <a:lnTo>
                    <a:pt x="106722" y="3701736"/>
                  </a:lnTo>
                  <a:lnTo>
                    <a:pt x="71351" y="3679248"/>
                  </a:lnTo>
                  <a:lnTo>
                    <a:pt x="41850" y="3649746"/>
                  </a:lnTo>
                  <a:lnTo>
                    <a:pt x="19362" y="3614375"/>
                  </a:lnTo>
                  <a:lnTo>
                    <a:pt x="5031" y="3574278"/>
                  </a:lnTo>
                  <a:lnTo>
                    <a:pt x="0" y="35306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90100" y="3035300"/>
              <a:ext cx="3263900" cy="1282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90100" y="3035300"/>
              <a:ext cx="3263900" cy="1282700"/>
            </a:xfrm>
            <a:custGeom>
              <a:avLst/>
              <a:gdLst/>
              <a:ahLst/>
              <a:cxnLst/>
              <a:rect l="l" t="t" r="r" b="b"/>
              <a:pathLst>
                <a:path w="3263900" h="1282700">
                  <a:moveTo>
                    <a:pt x="0" y="10922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62" y="5031"/>
                  </a:lnTo>
                  <a:lnTo>
                    <a:pt x="3157153" y="19363"/>
                  </a:lnTo>
                  <a:lnTo>
                    <a:pt x="3192525" y="41851"/>
                  </a:lnTo>
                  <a:lnTo>
                    <a:pt x="3222032" y="71353"/>
                  </a:lnTo>
                  <a:lnTo>
                    <a:pt x="3244527" y="106724"/>
                  </a:lnTo>
                  <a:lnTo>
                    <a:pt x="3258865" y="146821"/>
                  </a:lnTo>
                  <a:lnTo>
                    <a:pt x="3263900" y="190500"/>
                  </a:lnTo>
                  <a:lnTo>
                    <a:pt x="3263900" y="1092200"/>
                  </a:lnTo>
                  <a:lnTo>
                    <a:pt x="3258865" y="1135878"/>
                  </a:lnTo>
                  <a:lnTo>
                    <a:pt x="3244527" y="1175975"/>
                  </a:lnTo>
                  <a:lnTo>
                    <a:pt x="3222032" y="1211346"/>
                  </a:lnTo>
                  <a:lnTo>
                    <a:pt x="3192525" y="1240848"/>
                  </a:lnTo>
                  <a:lnTo>
                    <a:pt x="3157153" y="1263336"/>
                  </a:lnTo>
                  <a:lnTo>
                    <a:pt x="3117062" y="1277668"/>
                  </a:lnTo>
                  <a:lnTo>
                    <a:pt x="3073400" y="1282700"/>
                  </a:lnTo>
                  <a:lnTo>
                    <a:pt x="190500" y="1282700"/>
                  </a:lnTo>
                  <a:lnTo>
                    <a:pt x="146821" y="1277668"/>
                  </a:lnTo>
                  <a:lnTo>
                    <a:pt x="106724" y="1263336"/>
                  </a:lnTo>
                  <a:lnTo>
                    <a:pt x="71353" y="1240848"/>
                  </a:lnTo>
                  <a:lnTo>
                    <a:pt x="41851" y="1211346"/>
                  </a:lnTo>
                  <a:lnTo>
                    <a:pt x="19363" y="1175975"/>
                  </a:lnTo>
                  <a:lnTo>
                    <a:pt x="5031" y="1135878"/>
                  </a:lnTo>
                  <a:lnTo>
                    <a:pt x="0" y="10922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793982" y="3111500"/>
            <a:ext cx="3086735" cy="1102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31115" algn="ctr">
              <a:lnSpc>
                <a:spcPts val="2800"/>
              </a:lnSpc>
              <a:spcBef>
                <a:spcPts val="260"/>
              </a:spcBef>
            </a:pPr>
            <a:r>
              <a:rPr sz="2400" spc="-180" dirty="0">
                <a:solidFill>
                  <a:srgbClr val="58596B"/>
                </a:solidFill>
                <a:latin typeface="Arial"/>
                <a:cs typeface="Arial"/>
              </a:rPr>
              <a:t>Reduce </a:t>
            </a:r>
            <a:r>
              <a:rPr sz="2400" spc="-80" dirty="0">
                <a:solidFill>
                  <a:srgbClr val="58596B"/>
                </a:solidFill>
                <a:latin typeface="Arial"/>
                <a:cs typeface="Arial"/>
              </a:rPr>
              <a:t>method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with 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input, </a:t>
            </a:r>
            <a:r>
              <a:rPr sz="2400" spc="-25" dirty="0">
                <a:solidFill>
                  <a:srgbClr val="58596B"/>
                </a:solidFill>
                <a:latin typeface="Arial"/>
                <a:cs typeface="Arial"/>
              </a:rPr>
              <a:t>output</a:t>
            </a:r>
            <a:r>
              <a:rPr sz="2400" spc="-434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96B"/>
                </a:solidFill>
                <a:latin typeface="Arial"/>
                <a:cs typeface="Arial"/>
              </a:rPr>
              <a:t>“collector”,  </a:t>
            </a:r>
            <a:r>
              <a:rPr sz="2400" spc="-190" dirty="0">
                <a:solidFill>
                  <a:srgbClr val="58596B"/>
                </a:solidFill>
                <a:latin typeface="Arial"/>
                <a:cs typeface="Arial"/>
              </a:rPr>
              <a:t>and </a:t>
            </a:r>
            <a:r>
              <a:rPr sz="2400" spc="-40" dirty="0">
                <a:solidFill>
                  <a:srgbClr val="58596B"/>
                </a:solidFill>
                <a:latin typeface="Arial"/>
                <a:cs typeface="Arial"/>
              </a:rPr>
              <a:t>reporting</a:t>
            </a:r>
            <a:r>
              <a:rPr sz="2400" spc="-320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object.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22" y="2819400"/>
            <a:ext cx="8805545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2382520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SimpleWordCountReducer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275590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Reducer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22" y="4191000"/>
            <a:ext cx="12280900" cy="382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4768215" algn="l"/>
                <a:tab pos="5133975" algn="l"/>
                <a:tab pos="1062101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reduce(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key,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Iterator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&gt; </a:t>
            </a:r>
            <a:r>
              <a:rPr sz="2400" dirty="0">
                <a:latin typeface="Andale Mono"/>
                <a:cs typeface="Andale Mono"/>
              </a:rPr>
              <a:t>counts,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output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550"/>
              </a:lnSpc>
            </a:pPr>
            <a:r>
              <a:rPr sz="2400" spc="-5" dirty="0">
                <a:latin typeface="Andale Mono"/>
                <a:cs typeface="Andale Mono"/>
              </a:rPr>
              <a:t>int count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0;</a:t>
            </a:r>
            <a:endParaRPr sz="2400">
              <a:latin typeface="Andale Mono"/>
              <a:cs typeface="Andale Mono"/>
            </a:endParaRPr>
          </a:p>
          <a:p>
            <a:pPr marL="1109980" marR="5857875" indent="-366395">
              <a:lnSpc>
                <a:spcPts val="2700"/>
              </a:lnSpc>
              <a:spcBef>
                <a:spcPts val="150"/>
              </a:spcBef>
            </a:pPr>
            <a:r>
              <a:rPr sz="2400" spc="-5" dirty="0">
                <a:latin typeface="Andale Mono"/>
                <a:cs typeface="Andale Mono"/>
              </a:rPr>
              <a:t>while (counts.hasNext()) </a:t>
            </a:r>
            <a:r>
              <a:rPr sz="2400" dirty="0">
                <a:latin typeface="Andale Mono"/>
                <a:cs typeface="Andale Mono"/>
              </a:rPr>
              <a:t>{  </a:t>
            </a:r>
            <a:r>
              <a:rPr sz="2400" spc="-5" dirty="0">
                <a:latin typeface="Andale Mono"/>
                <a:cs typeface="Andale Mono"/>
              </a:rPr>
              <a:t>count +=</a:t>
            </a:r>
            <a:r>
              <a:rPr sz="2400" spc="-9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counts.next().get();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output.collect(key, new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(count));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9742" y="381000"/>
            <a:ext cx="67659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95" dirty="0">
                <a:solidFill>
                  <a:srgbClr val="58596B"/>
                </a:solidFill>
              </a:rPr>
              <a:t>Reduce</a:t>
            </a:r>
            <a:r>
              <a:rPr sz="8400" spc="-710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48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4200" y="5549900"/>
            <a:ext cx="11379200" cy="1943100"/>
            <a:chOff x="584200" y="5549900"/>
            <a:chExt cx="11379200" cy="1943100"/>
          </a:xfrm>
        </p:grpSpPr>
        <p:sp>
          <p:nvSpPr>
            <p:cNvPr id="4" name="object 4"/>
            <p:cNvSpPr/>
            <p:nvPr/>
          </p:nvSpPr>
          <p:spPr>
            <a:xfrm>
              <a:off x="609600" y="5575300"/>
              <a:ext cx="11328400" cy="1892300"/>
            </a:xfrm>
            <a:custGeom>
              <a:avLst/>
              <a:gdLst/>
              <a:ahLst/>
              <a:cxnLst/>
              <a:rect l="l" t="t" r="r" b="b"/>
              <a:pathLst>
                <a:path w="11328400" h="1892300">
                  <a:moveTo>
                    <a:pt x="0" y="17018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11137900" y="0"/>
                  </a:lnTo>
                  <a:lnTo>
                    <a:pt x="11181578" y="5031"/>
                  </a:lnTo>
                  <a:lnTo>
                    <a:pt x="11221675" y="19363"/>
                  </a:lnTo>
                  <a:lnTo>
                    <a:pt x="11257046" y="41851"/>
                  </a:lnTo>
                  <a:lnTo>
                    <a:pt x="11286548" y="71353"/>
                  </a:lnTo>
                  <a:lnTo>
                    <a:pt x="11309036" y="106724"/>
                  </a:lnTo>
                  <a:lnTo>
                    <a:pt x="11323368" y="146821"/>
                  </a:lnTo>
                  <a:lnTo>
                    <a:pt x="11328400" y="190500"/>
                  </a:lnTo>
                  <a:lnTo>
                    <a:pt x="11328400" y="1701800"/>
                  </a:lnTo>
                  <a:lnTo>
                    <a:pt x="11323368" y="1745478"/>
                  </a:lnTo>
                  <a:lnTo>
                    <a:pt x="11309036" y="1785575"/>
                  </a:lnTo>
                  <a:lnTo>
                    <a:pt x="11286548" y="1820946"/>
                  </a:lnTo>
                  <a:lnTo>
                    <a:pt x="11257046" y="1850448"/>
                  </a:lnTo>
                  <a:lnTo>
                    <a:pt x="11221675" y="1872936"/>
                  </a:lnTo>
                  <a:lnTo>
                    <a:pt x="11181578" y="1887268"/>
                  </a:lnTo>
                  <a:lnTo>
                    <a:pt x="11137900" y="1892300"/>
                  </a:lnTo>
                  <a:lnTo>
                    <a:pt x="190500" y="1892300"/>
                  </a:lnTo>
                  <a:lnTo>
                    <a:pt x="146819" y="1887268"/>
                  </a:lnTo>
                  <a:lnTo>
                    <a:pt x="106722" y="1872936"/>
                  </a:lnTo>
                  <a:lnTo>
                    <a:pt x="71351" y="1850448"/>
                  </a:lnTo>
                  <a:lnTo>
                    <a:pt x="41850" y="1820946"/>
                  </a:lnTo>
                  <a:lnTo>
                    <a:pt x="19362" y="1785575"/>
                  </a:lnTo>
                  <a:lnTo>
                    <a:pt x="5031" y="1745478"/>
                  </a:lnTo>
                  <a:lnTo>
                    <a:pt x="0" y="17018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39200" y="6019800"/>
              <a:ext cx="2971800" cy="1282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6019800"/>
              <a:ext cx="2971800" cy="1282700"/>
            </a:xfrm>
            <a:custGeom>
              <a:avLst/>
              <a:gdLst/>
              <a:ahLst/>
              <a:cxnLst/>
              <a:rect l="l" t="t" r="r" b="b"/>
              <a:pathLst>
                <a:path w="2971800" h="1282700">
                  <a:moveTo>
                    <a:pt x="0" y="10922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2781300" y="0"/>
                  </a:lnTo>
                  <a:lnTo>
                    <a:pt x="2824978" y="5031"/>
                  </a:lnTo>
                  <a:lnTo>
                    <a:pt x="2865075" y="19363"/>
                  </a:lnTo>
                  <a:lnTo>
                    <a:pt x="2900446" y="41851"/>
                  </a:lnTo>
                  <a:lnTo>
                    <a:pt x="2929948" y="71353"/>
                  </a:lnTo>
                  <a:lnTo>
                    <a:pt x="2952436" y="106724"/>
                  </a:lnTo>
                  <a:lnTo>
                    <a:pt x="2966768" y="146821"/>
                  </a:lnTo>
                  <a:lnTo>
                    <a:pt x="2971800" y="190500"/>
                  </a:lnTo>
                  <a:lnTo>
                    <a:pt x="2971800" y="1092200"/>
                  </a:lnTo>
                  <a:lnTo>
                    <a:pt x="2966768" y="1135878"/>
                  </a:lnTo>
                  <a:lnTo>
                    <a:pt x="2952436" y="1175975"/>
                  </a:lnTo>
                  <a:lnTo>
                    <a:pt x="2929948" y="1211346"/>
                  </a:lnTo>
                  <a:lnTo>
                    <a:pt x="2900446" y="1240848"/>
                  </a:lnTo>
                  <a:lnTo>
                    <a:pt x="2865075" y="1263336"/>
                  </a:lnTo>
                  <a:lnTo>
                    <a:pt x="2824978" y="1277668"/>
                  </a:lnTo>
                  <a:lnTo>
                    <a:pt x="2781300" y="1282700"/>
                  </a:lnTo>
                  <a:lnTo>
                    <a:pt x="190500" y="1282700"/>
                  </a:lnTo>
                  <a:lnTo>
                    <a:pt x="146821" y="1277668"/>
                  </a:lnTo>
                  <a:lnTo>
                    <a:pt x="106724" y="1263336"/>
                  </a:lnTo>
                  <a:lnTo>
                    <a:pt x="71353" y="1240848"/>
                  </a:lnTo>
                  <a:lnTo>
                    <a:pt x="41851" y="1211346"/>
                  </a:lnTo>
                  <a:lnTo>
                    <a:pt x="19363" y="1175975"/>
                  </a:lnTo>
                  <a:lnTo>
                    <a:pt x="5031" y="1135878"/>
                  </a:lnTo>
                  <a:lnTo>
                    <a:pt x="0" y="10922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968109" y="6096000"/>
            <a:ext cx="2713990" cy="1102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ctr">
              <a:lnSpc>
                <a:spcPts val="2800"/>
              </a:lnSpc>
              <a:spcBef>
                <a:spcPts val="260"/>
              </a:spcBef>
            </a:pPr>
            <a:r>
              <a:rPr sz="2400" spc="-40" dirty="0">
                <a:solidFill>
                  <a:srgbClr val="58596B"/>
                </a:solidFill>
                <a:latin typeface="Arial"/>
                <a:cs typeface="Arial"/>
              </a:rPr>
              <a:t>Count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</a:t>
            </a:r>
            <a:r>
              <a:rPr sz="2400" spc="-100" dirty="0">
                <a:solidFill>
                  <a:srgbClr val="58596B"/>
                </a:solidFill>
                <a:latin typeface="Arial"/>
                <a:cs typeface="Arial"/>
              </a:rPr>
              <a:t>counts </a:t>
            </a:r>
            <a:r>
              <a:rPr sz="2400" spc="-60" dirty="0">
                <a:solidFill>
                  <a:srgbClr val="58596B"/>
                </a:solidFill>
                <a:latin typeface="Arial"/>
                <a:cs typeface="Arial"/>
              </a:rPr>
              <a:t>per  </a:t>
            </a:r>
            <a:r>
              <a:rPr sz="2400" spc="-20" dirty="0">
                <a:solidFill>
                  <a:srgbClr val="58596B"/>
                </a:solidFill>
                <a:latin typeface="Arial"/>
                <a:cs typeface="Arial"/>
              </a:rPr>
              <a:t>word </a:t>
            </a:r>
            <a:r>
              <a:rPr sz="2400" spc="-190" dirty="0">
                <a:solidFill>
                  <a:srgbClr val="58596B"/>
                </a:solidFill>
                <a:latin typeface="Arial"/>
                <a:cs typeface="Arial"/>
              </a:rPr>
              <a:t>and </a:t>
            </a:r>
            <a:r>
              <a:rPr sz="2400" spc="-55" dirty="0">
                <a:solidFill>
                  <a:srgbClr val="58596B"/>
                </a:solidFill>
                <a:latin typeface="Arial"/>
                <a:cs typeface="Arial"/>
              </a:rPr>
              <a:t>emit 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(</a:t>
            </a:r>
            <a:r>
              <a:rPr sz="2400" spc="-10" dirty="0">
                <a:solidFill>
                  <a:srgbClr val="58596B"/>
                </a:solidFill>
                <a:latin typeface="Andale Mono"/>
                <a:cs typeface="Andale Mono"/>
              </a:rPr>
              <a:t>word,</a:t>
            </a:r>
            <a:r>
              <a:rPr sz="2400" spc="-25" dirty="0">
                <a:solidFill>
                  <a:srgbClr val="58596B"/>
                </a:solidFill>
                <a:latin typeface="Andale Mono"/>
                <a:cs typeface="Andale Mono"/>
              </a:rPr>
              <a:t> </a:t>
            </a:r>
            <a:r>
              <a:rPr sz="2400" spc="-15" dirty="0">
                <a:solidFill>
                  <a:srgbClr val="58596B"/>
                </a:solidFill>
                <a:latin typeface="Andale Mono"/>
                <a:cs typeface="Andale Mono"/>
              </a:rPr>
              <a:t>N</a:t>
            </a:r>
            <a:r>
              <a:rPr sz="2400" spc="-15" dirty="0">
                <a:solidFill>
                  <a:srgbClr val="58596B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22" y="2819400"/>
            <a:ext cx="8805545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2382520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SimpleWordCountReducer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275590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Reducer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5042" y="4191000"/>
            <a:ext cx="11915140" cy="210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744220" marR="5080" indent="-732155">
              <a:lnSpc>
                <a:spcPts val="2700"/>
              </a:lnSpc>
              <a:spcBef>
                <a:spcPts val="150"/>
              </a:spcBef>
              <a:tabLst>
                <a:tab pos="4218940" algn="l"/>
                <a:tab pos="4402455" algn="l"/>
                <a:tab pos="4768215" algn="l"/>
                <a:tab pos="1025525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reduce(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key,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Iterator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&gt; </a:t>
            </a:r>
            <a:r>
              <a:rPr sz="2400" dirty="0">
                <a:latin typeface="Andale Mono"/>
                <a:cs typeface="Andale Mono"/>
              </a:rPr>
              <a:t>counts,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output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550"/>
              </a:lnSpc>
            </a:pPr>
            <a:r>
              <a:rPr sz="2400" spc="-5" dirty="0">
                <a:latin typeface="Andale Mono"/>
                <a:cs typeface="Andale Mono"/>
              </a:rPr>
              <a:t>int count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0;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</a:pPr>
            <a:r>
              <a:rPr sz="2400" spc="-5" dirty="0">
                <a:latin typeface="Andale Mono"/>
                <a:cs typeface="Andale Mono"/>
              </a:rPr>
              <a:t>while (counts.hasNext())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0864" y="6248400"/>
            <a:ext cx="807402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spc="-5" dirty="0">
                <a:latin typeface="Andale Mono"/>
                <a:cs typeface="Andale Mono"/>
              </a:rPr>
              <a:t>count +=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counts.next().get();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spc="-5" dirty="0">
                <a:latin typeface="Andale Mono"/>
                <a:cs typeface="Andale Mono"/>
              </a:rPr>
              <a:t>output.collect(key, new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(count));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222" y="7277100"/>
            <a:ext cx="57467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3792732"/>
            <a:ext cx="9116060" cy="341376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2020"/>
              </a:spcBef>
              <a:buSzPct val="107142"/>
              <a:buChar char="•"/>
              <a:tabLst>
                <a:tab pos="584200" algn="l"/>
              </a:tabLst>
            </a:pPr>
            <a:r>
              <a:rPr sz="6300" spc="-382" baseline="1322" dirty="0">
                <a:solidFill>
                  <a:srgbClr val="58596B"/>
                </a:solidFill>
                <a:latin typeface="Klaudia"/>
                <a:cs typeface="Klaudia"/>
              </a:rPr>
              <a:t>A </a:t>
            </a:r>
            <a:r>
              <a:rPr sz="6300" spc="-284" baseline="1322" dirty="0">
                <a:solidFill>
                  <a:srgbClr val="914538"/>
                </a:solidFill>
                <a:latin typeface="Klaudia"/>
                <a:cs typeface="Klaudia"/>
              </a:rPr>
              <a:t>cost-effective</a:t>
            </a:r>
            <a:r>
              <a:rPr sz="6300" spc="-284" baseline="1322" dirty="0">
                <a:solidFill>
                  <a:srgbClr val="58596B"/>
                </a:solidFill>
                <a:latin typeface="Klaudia"/>
                <a:cs typeface="Klaudia"/>
              </a:rPr>
              <a:t>, </a:t>
            </a:r>
            <a:r>
              <a:rPr sz="6300" spc="-262" baseline="1322" dirty="0">
                <a:solidFill>
                  <a:srgbClr val="914538"/>
                </a:solidFill>
                <a:latin typeface="Klaudia"/>
                <a:cs typeface="Klaudia"/>
              </a:rPr>
              <a:t>scalable </a:t>
            </a:r>
            <a:r>
              <a:rPr sz="6300" spc="-1064" baseline="1322" dirty="0">
                <a:solidFill>
                  <a:srgbClr val="58596B"/>
                </a:solidFill>
                <a:latin typeface="Klaudia"/>
                <a:cs typeface="Klaudia"/>
              </a:rPr>
              <a:t>way</a:t>
            </a:r>
            <a:r>
              <a:rPr sz="6300" spc="-997" baseline="1322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6300" spc="22" baseline="1322" dirty="0">
                <a:solidFill>
                  <a:srgbClr val="58596B"/>
                </a:solidFill>
                <a:latin typeface="Klaudia"/>
                <a:cs typeface="Klaudia"/>
              </a:rPr>
              <a:t>to:</a:t>
            </a:r>
            <a:endParaRPr sz="6300" baseline="1322">
              <a:latin typeface="Klaudia"/>
              <a:cs typeface="Klaudia"/>
            </a:endParaRPr>
          </a:p>
          <a:p>
            <a:pPr marL="1028700" lvl="1" indent="-571500">
              <a:lnSpc>
                <a:spcPct val="100000"/>
              </a:lnSpc>
              <a:spcBef>
                <a:spcPts val="2060"/>
              </a:spcBef>
              <a:buClr>
                <a:srgbClr val="58596B"/>
              </a:buClr>
              <a:buSzPct val="107142"/>
              <a:buChar char="-"/>
              <a:tabLst>
                <a:tab pos="1028700" algn="l"/>
              </a:tabLst>
            </a:pPr>
            <a:r>
              <a:rPr sz="6300" spc="-450" baseline="1322" dirty="0">
                <a:solidFill>
                  <a:srgbClr val="914538"/>
                </a:solidFill>
                <a:latin typeface="Klaudia"/>
                <a:cs typeface="Klaudia"/>
              </a:rPr>
              <a:t>Store </a:t>
            </a:r>
            <a:r>
              <a:rPr sz="6300" spc="-412" baseline="1322" dirty="0">
                <a:solidFill>
                  <a:srgbClr val="58596B"/>
                </a:solidFill>
                <a:latin typeface="Klaudia"/>
                <a:cs typeface="Klaudia"/>
              </a:rPr>
              <a:t>massive </a:t>
            </a:r>
            <a:r>
              <a:rPr sz="6300" spc="-254" baseline="1322" dirty="0">
                <a:solidFill>
                  <a:srgbClr val="58596B"/>
                </a:solidFill>
                <a:latin typeface="Klaudia"/>
                <a:cs typeface="Klaudia"/>
              </a:rPr>
              <a:t>data</a:t>
            </a:r>
            <a:r>
              <a:rPr sz="6300" spc="-577" baseline="1322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6300" spc="-135" baseline="1322" dirty="0">
                <a:solidFill>
                  <a:srgbClr val="58596B"/>
                </a:solidFill>
                <a:latin typeface="Klaudia"/>
                <a:cs typeface="Klaudia"/>
              </a:rPr>
              <a:t>sets.</a:t>
            </a:r>
            <a:endParaRPr sz="6300" baseline="1322">
              <a:latin typeface="Klaudia"/>
              <a:cs typeface="Klaudia"/>
            </a:endParaRPr>
          </a:p>
          <a:p>
            <a:pPr marL="1028700" marR="457834" lvl="1" indent="-571500">
              <a:lnSpc>
                <a:spcPts val="4910"/>
              </a:lnSpc>
              <a:spcBef>
                <a:spcPts val="2575"/>
              </a:spcBef>
              <a:buClr>
                <a:srgbClr val="58596B"/>
              </a:buClr>
              <a:buSzPct val="107142"/>
              <a:buChar char="-"/>
              <a:tabLst>
                <a:tab pos="1028700" algn="l"/>
              </a:tabLst>
            </a:pPr>
            <a:r>
              <a:rPr sz="6300" spc="-615" baseline="1322" dirty="0">
                <a:solidFill>
                  <a:srgbClr val="914538"/>
                </a:solidFill>
                <a:latin typeface="Klaudia"/>
                <a:cs typeface="Klaudia"/>
              </a:rPr>
              <a:t>Perform </a:t>
            </a:r>
            <a:r>
              <a:rPr sz="6300" spc="-427" baseline="1322" dirty="0">
                <a:solidFill>
                  <a:srgbClr val="58596B"/>
                </a:solidFill>
                <a:latin typeface="Klaudia"/>
                <a:cs typeface="Klaudia"/>
              </a:rPr>
              <a:t>arbitrary analyses </a:t>
            </a:r>
            <a:r>
              <a:rPr sz="6300" spc="-307" baseline="1322" dirty="0">
                <a:solidFill>
                  <a:srgbClr val="58596B"/>
                </a:solidFill>
                <a:latin typeface="Klaudia"/>
                <a:cs typeface="Klaudia"/>
              </a:rPr>
              <a:t>on </a:t>
            </a:r>
            <a:r>
              <a:rPr sz="4200" spc="-204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4200" spc="-155" dirty="0">
                <a:solidFill>
                  <a:srgbClr val="58596B"/>
                </a:solidFill>
                <a:latin typeface="Klaudia"/>
                <a:cs typeface="Klaudia"/>
              </a:rPr>
              <a:t>those </a:t>
            </a:r>
            <a:r>
              <a:rPr sz="4200" spc="-170" dirty="0">
                <a:solidFill>
                  <a:srgbClr val="58596B"/>
                </a:solidFill>
                <a:latin typeface="Klaudia"/>
                <a:cs typeface="Klaudia"/>
              </a:rPr>
              <a:t>data</a:t>
            </a:r>
            <a:r>
              <a:rPr sz="4200" spc="-48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4200" spc="-90" dirty="0">
                <a:solidFill>
                  <a:srgbClr val="58596B"/>
                </a:solidFill>
                <a:latin typeface="Klaudia"/>
                <a:cs typeface="Klaudia"/>
              </a:rPr>
              <a:t>sets.</a:t>
            </a:r>
            <a:endParaRPr sz="4200">
              <a:latin typeface="Klaudia"/>
              <a:cs typeface="Klaud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0264" y="787400"/>
            <a:ext cx="84842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290" dirty="0">
                <a:solidFill>
                  <a:srgbClr val="58596B"/>
                </a:solidFill>
              </a:rPr>
              <a:t>Hadoop</a:t>
            </a:r>
            <a:r>
              <a:rPr sz="8400" spc="-710" dirty="0">
                <a:solidFill>
                  <a:srgbClr val="58596B"/>
                </a:solidFill>
              </a:rPr>
              <a:t> </a:t>
            </a:r>
            <a:r>
              <a:rPr sz="8400" spc="-475" dirty="0">
                <a:solidFill>
                  <a:srgbClr val="58596B"/>
                </a:solidFill>
              </a:rPr>
              <a:t>Benefits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51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8595" y="4189577"/>
            <a:ext cx="27552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275" dirty="0">
                <a:solidFill>
                  <a:srgbClr val="6F592F"/>
                </a:solidFill>
              </a:rPr>
              <a:t>H</a:t>
            </a:r>
            <a:r>
              <a:rPr sz="8400" spc="-785" dirty="0">
                <a:solidFill>
                  <a:srgbClr val="6F592F"/>
                </a:solidFill>
              </a:rPr>
              <a:t>D</a:t>
            </a:r>
            <a:r>
              <a:rPr sz="8400" spc="-635" dirty="0">
                <a:solidFill>
                  <a:srgbClr val="6F592F"/>
                </a:solidFill>
              </a:rPr>
              <a:t>F</a:t>
            </a:r>
            <a:r>
              <a:rPr sz="8400" spc="-1714" dirty="0">
                <a:solidFill>
                  <a:srgbClr val="6F592F"/>
                </a:solidFill>
              </a:rPr>
              <a:t>S</a:t>
            </a:r>
            <a:endParaRPr sz="8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16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3792732"/>
            <a:ext cx="9351645" cy="341376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71500" marR="1610360" indent="-571500" algn="r">
              <a:lnSpc>
                <a:spcPct val="100000"/>
              </a:lnSpc>
              <a:spcBef>
                <a:spcPts val="2020"/>
              </a:spcBef>
              <a:buSzPct val="107142"/>
              <a:buChar char="•"/>
              <a:tabLst>
                <a:tab pos="571500" algn="l"/>
              </a:tabLst>
            </a:pPr>
            <a:r>
              <a:rPr sz="6300" spc="-607" baseline="1322" dirty="0">
                <a:solidFill>
                  <a:srgbClr val="58596B"/>
                </a:solidFill>
                <a:latin typeface="Klaudia"/>
                <a:cs typeface="Klaudia"/>
              </a:rPr>
              <a:t>Offers </a:t>
            </a:r>
            <a:r>
              <a:rPr sz="6300" spc="-517" baseline="1322" dirty="0">
                <a:solidFill>
                  <a:srgbClr val="58596B"/>
                </a:solidFill>
                <a:latin typeface="Klaudia"/>
                <a:cs typeface="Klaudia"/>
              </a:rPr>
              <a:t>a </a:t>
            </a:r>
            <a:r>
              <a:rPr sz="6300" spc="-397" baseline="1322" dirty="0">
                <a:solidFill>
                  <a:srgbClr val="58596B"/>
                </a:solidFill>
                <a:latin typeface="Klaudia"/>
                <a:cs typeface="Klaudia"/>
              </a:rPr>
              <a:t>variety </a:t>
            </a:r>
            <a:r>
              <a:rPr sz="6300" spc="-569" baseline="1322" dirty="0">
                <a:solidFill>
                  <a:srgbClr val="58596B"/>
                </a:solidFill>
                <a:latin typeface="Klaudia"/>
                <a:cs typeface="Klaudia"/>
              </a:rPr>
              <a:t>of </a:t>
            </a:r>
            <a:r>
              <a:rPr sz="6300" spc="-187" baseline="1322" dirty="0">
                <a:solidFill>
                  <a:srgbClr val="914538"/>
                </a:solidFill>
                <a:latin typeface="Klaudia"/>
                <a:cs typeface="Klaudia"/>
              </a:rPr>
              <a:t>tools</a:t>
            </a:r>
            <a:r>
              <a:rPr sz="6300" spc="-345" baseline="1322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6300" spc="-367" baseline="1322" dirty="0">
                <a:solidFill>
                  <a:srgbClr val="58596B"/>
                </a:solidFill>
                <a:latin typeface="Klaudia"/>
                <a:cs typeface="Klaudia"/>
              </a:rPr>
              <a:t>for:</a:t>
            </a:r>
            <a:endParaRPr sz="6300" baseline="1322">
              <a:latin typeface="Klaudia"/>
              <a:cs typeface="Klaudia"/>
            </a:endParaRPr>
          </a:p>
          <a:p>
            <a:pPr marL="571500" marR="1699895" lvl="1" indent="-571500" algn="r">
              <a:lnSpc>
                <a:spcPct val="100000"/>
              </a:lnSpc>
              <a:spcBef>
                <a:spcPts val="2060"/>
              </a:spcBef>
              <a:buClr>
                <a:srgbClr val="58596B"/>
              </a:buClr>
              <a:buSzPct val="107142"/>
              <a:buChar char="-"/>
              <a:tabLst>
                <a:tab pos="571500" algn="l"/>
              </a:tabLst>
            </a:pPr>
            <a:r>
              <a:rPr sz="6300" spc="-187" baseline="1322" dirty="0">
                <a:solidFill>
                  <a:srgbClr val="914538"/>
                </a:solidFill>
                <a:latin typeface="Klaudia"/>
                <a:cs typeface="Klaudia"/>
              </a:rPr>
              <a:t>Application</a:t>
            </a:r>
            <a:r>
              <a:rPr sz="6300" spc="-555" baseline="1322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6300" spc="-172" baseline="1322" dirty="0">
                <a:solidFill>
                  <a:srgbClr val="58596B"/>
                </a:solidFill>
                <a:latin typeface="Klaudia"/>
                <a:cs typeface="Klaudia"/>
              </a:rPr>
              <a:t>development.</a:t>
            </a:r>
            <a:endParaRPr sz="6300" baseline="1322">
              <a:latin typeface="Klaudia"/>
              <a:cs typeface="Klaudia"/>
            </a:endParaRPr>
          </a:p>
          <a:p>
            <a:pPr marL="1028700" marR="5080" lvl="1" indent="-571500">
              <a:lnSpc>
                <a:spcPts val="4910"/>
              </a:lnSpc>
              <a:spcBef>
                <a:spcPts val="2575"/>
              </a:spcBef>
              <a:buClr>
                <a:srgbClr val="58596B"/>
              </a:buClr>
              <a:buSzPct val="107142"/>
              <a:buChar char="-"/>
              <a:tabLst>
                <a:tab pos="1028700" algn="l"/>
              </a:tabLst>
            </a:pPr>
            <a:r>
              <a:rPr sz="6300" spc="-202" baseline="1322" dirty="0">
                <a:solidFill>
                  <a:srgbClr val="914538"/>
                </a:solidFill>
                <a:latin typeface="Klaudia"/>
                <a:cs typeface="Klaudia"/>
              </a:rPr>
              <a:t>Integration </a:t>
            </a:r>
            <a:r>
              <a:rPr sz="6300" spc="-502" baseline="1322" dirty="0">
                <a:solidFill>
                  <a:srgbClr val="58596B"/>
                </a:solidFill>
                <a:latin typeface="Klaudia"/>
                <a:cs typeface="Klaudia"/>
              </a:rPr>
              <a:t>with </a:t>
            </a:r>
            <a:r>
              <a:rPr sz="6300" spc="-262" baseline="1322" dirty="0">
                <a:solidFill>
                  <a:srgbClr val="58596B"/>
                </a:solidFill>
                <a:latin typeface="Klaudia"/>
                <a:cs typeface="Klaudia"/>
              </a:rPr>
              <a:t>other</a:t>
            </a:r>
            <a:r>
              <a:rPr sz="6300" spc="-825" baseline="1322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6300" spc="-390" baseline="1322" dirty="0">
                <a:solidFill>
                  <a:srgbClr val="58596B"/>
                </a:solidFill>
                <a:latin typeface="Klaudia"/>
                <a:cs typeface="Klaudia"/>
              </a:rPr>
              <a:t>platforms </a:t>
            </a:r>
            <a:r>
              <a:rPr sz="4200" spc="-26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4200" spc="-10" dirty="0">
                <a:solidFill>
                  <a:srgbClr val="58596B"/>
                </a:solidFill>
                <a:latin typeface="Klaudia"/>
                <a:cs typeface="Klaudia"/>
              </a:rPr>
              <a:t>(e.g.,</a:t>
            </a:r>
            <a:r>
              <a:rPr sz="4200" spc="-32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4200" spc="-175" dirty="0">
                <a:solidFill>
                  <a:srgbClr val="58596B"/>
                </a:solidFill>
                <a:latin typeface="Klaudia"/>
                <a:cs typeface="Klaudia"/>
              </a:rPr>
              <a:t>databases).</a:t>
            </a:r>
            <a:endParaRPr sz="4200">
              <a:latin typeface="Klaudia"/>
              <a:cs typeface="Klaud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8983" y="787400"/>
            <a:ext cx="72263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290" dirty="0">
                <a:solidFill>
                  <a:srgbClr val="58596B"/>
                </a:solidFill>
              </a:rPr>
              <a:t>Hadoop</a:t>
            </a:r>
            <a:r>
              <a:rPr sz="8400" spc="-700" dirty="0">
                <a:solidFill>
                  <a:srgbClr val="58596B"/>
                </a:solidFill>
              </a:rPr>
              <a:t> </a:t>
            </a:r>
            <a:r>
              <a:rPr sz="8400" spc="-160" dirty="0">
                <a:solidFill>
                  <a:srgbClr val="58596B"/>
                </a:solidFill>
              </a:rPr>
              <a:t>Tools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52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3792732"/>
            <a:ext cx="8820150" cy="341376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2020"/>
              </a:spcBef>
              <a:buSzPct val="107142"/>
              <a:buChar char="•"/>
              <a:tabLst>
                <a:tab pos="584200" algn="l"/>
              </a:tabLst>
            </a:pPr>
            <a:r>
              <a:rPr sz="6300" spc="-382" baseline="1322" dirty="0">
                <a:solidFill>
                  <a:srgbClr val="58596B"/>
                </a:solidFill>
                <a:latin typeface="Klaudia"/>
                <a:cs typeface="Klaudia"/>
              </a:rPr>
              <a:t>A </a:t>
            </a:r>
            <a:r>
              <a:rPr sz="6300" spc="-262" baseline="1322" dirty="0">
                <a:solidFill>
                  <a:srgbClr val="914538"/>
                </a:solidFill>
                <a:latin typeface="Klaudia"/>
                <a:cs typeface="Klaudia"/>
              </a:rPr>
              <a:t>rich</a:t>
            </a:r>
            <a:r>
              <a:rPr sz="6300" spc="-262" baseline="1322" dirty="0">
                <a:solidFill>
                  <a:srgbClr val="58596B"/>
                </a:solidFill>
                <a:latin typeface="Klaudia"/>
                <a:cs typeface="Klaudia"/>
              </a:rPr>
              <a:t>, </a:t>
            </a:r>
            <a:r>
              <a:rPr sz="6300" spc="-277" baseline="1322" dirty="0">
                <a:solidFill>
                  <a:srgbClr val="914538"/>
                </a:solidFill>
                <a:latin typeface="Klaudia"/>
                <a:cs typeface="Klaudia"/>
              </a:rPr>
              <a:t>open-source</a:t>
            </a:r>
            <a:r>
              <a:rPr sz="6300" spc="-817" baseline="1322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6300" spc="-322" baseline="1322" dirty="0">
                <a:solidFill>
                  <a:srgbClr val="914538"/>
                </a:solidFill>
                <a:latin typeface="Klaudia"/>
                <a:cs typeface="Klaudia"/>
              </a:rPr>
              <a:t>ecosystem</a:t>
            </a:r>
            <a:r>
              <a:rPr sz="6300" spc="-322" baseline="1322" dirty="0">
                <a:solidFill>
                  <a:srgbClr val="58596B"/>
                </a:solidFill>
                <a:latin typeface="Klaudia"/>
                <a:cs typeface="Klaudia"/>
              </a:rPr>
              <a:t>.</a:t>
            </a:r>
            <a:endParaRPr sz="6300" baseline="1322">
              <a:latin typeface="Klaudia"/>
              <a:cs typeface="Klaudia"/>
            </a:endParaRPr>
          </a:p>
          <a:p>
            <a:pPr marL="1028700" lvl="1" indent="-571500">
              <a:lnSpc>
                <a:spcPct val="100000"/>
              </a:lnSpc>
              <a:spcBef>
                <a:spcPts val="2060"/>
              </a:spcBef>
              <a:buSzPct val="107142"/>
              <a:buChar char="-"/>
              <a:tabLst>
                <a:tab pos="1028700" algn="l"/>
              </a:tabLst>
            </a:pPr>
            <a:r>
              <a:rPr sz="6300" spc="-405" baseline="1322" dirty="0">
                <a:solidFill>
                  <a:srgbClr val="58596B"/>
                </a:solidFill>
                <a:latin typeface="Klaudia"/>
                <a:cs typeface="Klaudia"/>
              </a:rPr>
              <a:t>Free </a:t>
            </a:r>
            <a:r>
              <a:rPr sz="6300" spc="-104" baseline="1322" dirty="0">
                <a:solidFill>
                  <a:srgbClr val="58596B"/>
                </a:solidFill>
                <a:latin typeface="Klaudia"/>
                <a:cs typeface="Klaudia"/>
              </a:rPr>
              <a:t>to</a:t>
            </a:r>
            <a:r>
              <a:rPr sz="6300" spc="-555" baseline="1322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6300" spc="-157" baseline="1322" dirty="0">
                <a:solidFill>
                  <a:srgbClr val="58596B"/>
                </a:solidFill>
                <a:latin typeface="Klaudia"/>
                <a:cs typeface="Klaudia"/>
              </a:rPr>
              <a:t>use.</a:t>
            </a:r>
            <a:endParaRPr sz="6300" baseline="1322">
              <a:latin typeface="Klaudia"/>
              <a:cs typeface="Klaudia"/>
            </a:endParaRPr>
          </a:p>
          <a:p>
            <a:pPr marL="1028700" marR="1304925" lvl="1" indent="-571500">
              <a:lnSpc>
                <a:spcPts val="4910"/>
              </a:lnSpc>
              <a:spcBef>
                <a:spcPts val="2575"/>
              </a:spcBef>
              <a:buSzPct val="107142"/>
              <a:buChar char="-"/>
              <a:tabLst>
                <a:tab pos="1028700" algn="l"/>
              </a:tabLst>
            </a:pPr>
            <a:r>
              <a:rPr sz="6300" spc="-502" baseline="1322" dirty="0">
                <a:solidFill>
                  <a:srgbClr val="58596B"/>
                </a:solidFill>
                <a:latin typeface="Klaudia"/>
                <a:cs typeface="Klaudia"/>
              </a:rPr>
              <a:t>C</a:t>
            </a:r>
            <a:r>
              <a:rPr sz="6300" spc="-270" baseline="1322" dirty="0">
                <a:solidFill>
                  <a:srgbClr val="58596B"/>
                </a:solidFill>
                <a:latin typeface="Klaudia"/>
                <a:cs typeface="Klaudia"/>
              </a:rPr>
              <a:t>o</a:t>
            </a:r>
            <a:r>
              <a:rPr sz="6300" spc="-780" baseline="1322" dirty="0">
                <a:solidFill>
                  <a:srgbClr val="58596B"/>
                </a:solidFill>
                <a:latin typeface="Klaudia"/>
                <a:cs typeface="Klaudia"/>
              </a:rPr>
              <a:t>mm</a:t>
            </a:r>
            <a:r>
              <a:rPr sz="6300" spc="-142" baseline="1322" dirty="0">
                <a:solidFill>
                  <a:srgbClr val="58596B"/>
                </a:solidFill>
                <a:latin typeface="Klaudia"/>
                <a:cs typeface="Klaudia"/>
              </a:rPr>
              <a:t>e</a:t>
            </a:r>
            <a:r>
              <a:rPr sz="6300" spc="-622" baseline="1322" dirty="0">
                <a:solidFill>
                  <a:srgbClr val="58596B"/>
                </a:solidFill>
                <a:latin typeface="Klaudia"/>
                <a:cs typeface="Klaudia"/>
              </a:rPr>
              <a:t>r</a:t>
            </a:r>
            <a:r>
              <a:rPr sz="6300" spc="-419" baseline="1322" dirty="0">
                <a:solidFill>
                  <a:srgbClr val="58596B"/>
                </a:solidFill>
                <a:latin typeface="Klaudia"/>
                <a:cs typeface="Klaudia"/>
              </a:rPr>
              <a:t>c</a:t>
            </a:r>
            <a:r>
              <a:rPr sz="6300" spc="-30" baseline="1322" dirty="0">
                <a:solidFill>
                  <a:srgbClr val="58596B"/>
                </a:solidFill>
                <a:latin typeface="Klaudia"/>
                <a:cs typeface="Klaudia"/>
              </a:rPr>
              <a:t>i</a:t>
            </a:r>
            <a:r>
              <a:rPr sz="6300" spc="-525" baseline="1322" dirty="0">
                <a:solidFill>
                  <a:srgbClr val="58596B"/>
                </a:solidFill>
                <a:latin typeface="Klaudia"/>
                <a:cs typeface="Klaudia"/>
              </a:rPr>
              <a:t>a</a:t>
            </a:r>
            <a:r>
              <a:rPr sz="6300" spc="-30" baseline="1322" dirty="0">
                <a:solidFill>
                  <a:srgbClr val="58596B"/>
                </a:solidFill>
                <a:latin typeface="Klaudia"/>
                <a:cs typeface="Klaudia"/>
              </a:rPr>
              <a:t>ll</a:t>
            </a:r>
            <a:r>
              <a:rPr sz="6300" spc="-960" baseline="1322" dirty="0">
                <a:solidFill>
                  <a:srgbClr val="58596B"/>
                </a:solidFill>
                <a:latin typeface="Klaudia"/>
                <a:cs typeface="Klaudia"/>
              </a:rPr>
              <a:t>y</a:t>
            </a:r>
            <a:r>
              <a:rPr sz="6300" spc="-7" baseline="1322" dirty="0">
                <a:solidFill>
                  <a:srgbClr val="58596B"/>
                </a:solidFill>
                <a:latin typeface="Klaudia"/>
                <a:cs typeface="Klaudia"/>
              </a:rPr>
              <a:t>-</a:t>
            </a:r>
            <a:r>
              <a:rPr sz="6300" spc="-442" baseline="1322" dirty="0">
                <a:solidFill>
                  <a:srgbClr val="58596B"/>
                </a:solidFill>
                <a:latin typeface="Klaudia"/>
                <a:cs typeface="Klaudia"/>
              </a:rPr>
              <a:t>s</a:t>
            </a:r>
            <a:r>
              <a:rPr sz="6300" spc="-345" baseline="1322" dirty="0">
                <a:solidFill>
                  <a:srgbClr val="58596B"/>
                </a:solidFill>
                <a:latin typeface="Klaudia"/>
                <a:cs typeface="Klaudia"/>
              </a:rPr>
              <a:t>u</a:t>
            </a:r>
            <a:r>
              <a:rPr sz="6300" spc="-30" baseline="1322" dirty="0">
                <a:solidFill>
                  <a:srgbClr val="58596B"/>
                </a:solidFill>
                <a:latin typeface="Klaudia"/>
                <a:cs typeface="Klaudia"/>
              </a:rPr>
              <a:t>pp</a:t>
            </a:r>
            <a:r>
              <a:rPr sz="6300" spc="-270" baseline="1322" dirty="0">
                <a:solidFill>
                  <a:srgbClr val="58596B"/>
                </a:solidFill>
                <a:latin typeface="Klaudia"/>
                <a:cs typeface="Klaudia"/>
              </a:rPr>
              <a:t>o</a:t>
            </a:r>
            <a:r>
              <a:rPr sz="6300" spc="-622" baseline="1322" dirty="0">
                <a:solidFill>
                  <a:srgbClr val="58596B"/>
                </a:solidFill>
                <a:latin typeface="Klaudia"/>
                <a:cs typeface="Klaudia"/>
              </a:rPr>
              <a:t>r</a:t>
            </a:r>
            <a:r>
              <a:rPr sz="6300" spc="-37" baseline="1322" dirty="0">
                <a:solidFill>
                  <a:srgbClr val="58596B"/>
                </a:solidFill>
                <a:latin typeface="Klaudia"/>
                <a:cs typeface="Klaudia"/>
              </a:rPr>
              <a:t>t</a:t>
            </a:r>
            <a:r>
              <a:rPr sz="6300" spc="-44" baseline="1322" dirty="0">
                <a:solidFill>
                  <a:srgbClr val="58596B"/>
                </a:solidFill>
                <a:latin typeface="Klaudia"/>
                <a:cs typeface="Klaudia"/>
              </a:rPr>
              <a:t>e</a:t>
            </a:r>
            <a:r>
              <a:rPr sz="6300" spc="-22" baseline="1322" dirty="0">
                <a:solidFill>
                  <a:srgbClr val="58596B"/>
                </a:solidFill>
                <a:latin typeface="Klaudia"/>
                <a:cs typeface="Klaudia"/>
              </a:rPr>
              <a:t>d  </a:t>
            </a:r>
            <a:r>
              <a:rPr sz="4200" spc="-105" dirty="0">
                <a:solidFill>
                  <a:srgbClr val="58596B"/>
                </a:solidFill>
                <a:latin typeface="Klaudia"/>
                <a:cs typeface="Klaudia"/>
              </a:rPr>
              <a:t>distributions.</a:t>
            </a:r>
            <a:endParaRPr sz="4200">
              <a:latin typeface="Klaudia"/>
              <a:cs typeface="Klaud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1103" y="254000"/>
            <a:ext cx="6723380" cy="25628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1334770">
              <a:lnSpc>
                <a:spcPts val="9900"/>
              </a:lnSpc>
              <a:spcBef>
                <a:spcPts val="580"/>
              </a:spcBef>
            </a:pPr>
            <a:r>
              <a:rPr sz="8400" spc="-290" dirty="0">
                <a:solidFill>
                  <a:srgbClr val="58596B"/>
                </a:solidFill>
              </a:rPr>
              <a:t>Hadoop  </a:t>
            </a:r>
            <a:r>
              <a:rPr sz="8400" spc="-355" dirty="0">
                <a:solidFill>
                  <a:srgbClr val="58596B"/>
                </a:solidFill>
              </a:rPr>
              <a:t>D</a:t>
            </a:r>
            <a:r>
              <a:rPr sz="8400" spc="-130" dirty="0">
                <a:solidFill>
                  <a:srgbClr val="58596B"/>
                </a:solidFill>
              </a:rPr>
              <a:t>i</a:t>
            </a:r>
            <a:r>
              <a:rPr sz="8400" spc="-585" dirty="0">
                <a:solidFill>
                  <a:srgbClr val="58596B"/>
                </a:solidFill>
              </a:rPr>
              <a:t>s</a:t>
            </a:r>
            <a:r>
              <a:rPr sz="8400" spc="-315" dirty="0">
                <a:solidFill>
                  <a:srgbClr val="58596B"/>
                </a:solidFill>
              </a:rPr>
              <a:t>t</a:t>
            </a:r>
            <a:r>
              <a:rPr sz="8400" spc="-430" dirty="0">
                <a:solidFill>
                  <a:srgbClr val="58596B"/>
                </a:solidFill>
              </a:rPr>
              <a:t>r</a:t>
            </a:r>
            <a:r>
              <a:rPr sz="8400" spc="-35" dirty="0">
                <a:solidFill>
                  <a:srgbClr val="58596B"/>
                </a:solidFill>
              </a:rPr>
              <a:t>ib</a:t>
            </a:r>
            <a:r>
              <a:rPr sz="8400" spc="-459" dirty="0">
                <a:solidFill>
                  <a:srgbClr val="58596B"/>
                </a:solidFill>
              </a:rPr>
              <a:t>u</a:t>
            </a:r>
            <a:r>
              <a:rPr sz="8400" spc="20" dirty="0">
                <a:solidFill>
                  <a:srgbClr val="58596B"/>
                </a:solidFill>
              </a:rPr>
              <a:t>ti</a:t>
            </a:r>
            <a:r>
              <a:rPr sz="8400" spc="-355" dirty="0">
                <a:solidFill>
                  <a:srgbClr val="58596B"/>
                </a:solidFill>
              </a:rPr>
              <a:t>o</a:t>
            </a:r>
            <a:r>
              <a:rPr sz="8400" spc="-459" dirty="0">
                <a:solidFill>
                  <a:srgbClr val="58596B"/>
                </a:solidFill>
              </a:rPr>
              <a:t>n</a:t>
            </a:r>
            <a:r>
              <a:rPr sz="8400" spc="-585" dirty="0">
                <a:solidFill>
                  <a:srgbClr val="58596B"/>
                </a:solidFill>
              </a:rPr>
              <a:t>s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53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0077" y="2932277"/>
            <a:ext cx="4052570" cy="38201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-635" algn="ctr">
              <a:lnSpc>
                <a:spcPts val="9900"/>
              </a:lnSpc>
              <a:spcBef>
                <a:spcPts val="580"/>
              </a:spcBef>
            </a:pPr>
            <a:r>
              <a:rPr sz="8400" spc="-165" dirty="0">
                <a:solidFill>
                  <a:srgbClr val="914538"/>
                </a:solidFill>
              </a:rPr>
              <a:t>Hive</a:t>
            </a:r>
            <a:r>
              <a:rPr sz="8400" spc="-165" dirty="0">
                <a:solidFill>
                  <a:srgbClr val="6F592F"/>
                </a:solidFill>
              </a:rPr>
              <a:t>:  </a:t>
            </a:r>
            <a:r>
              <a:rPr sz="8400" spc="-755" dirty="0">
                <a:solidFill>
                  <a:srgbClr val="914538"/>
                </a:solidFill>
              </a:rPr>
              <a:t>SQL </a:t>
            </a:r>
            <a:r>
              <a:rPr sz="8400" spc="-785" dirty="0">
                <a:solidFill>
                  <a:srgbClr val="6F592F"/>
                </a:solidFill>
              </a:rPr>
              <a:t>for  </a:t>
            </a:r>
            <a:r>
              <a:rPr sz="8400" spc="-345" dirty="0">
                <a:solidFill>
                  <a:srgbClr val="6F592F"/>
                </a:solidFill>
              </a:rPr>
              <a:t>Ha</a:t>
            </a:r>
            <a:r>
              <a:rPr sz="8400" spc="-305" dirty="0">
                <a:solidFill>
                  <a:srgbClr val="6F592F"/>
                </a:solidFill>
              </a:rPr>
              <a:t>d</a:t>
            </a:r>
            <a:r>
              <a:rPr sz="8400" spc="-254" dirty="0">
                <a:solidFill>
                  <a:srgbClr val="6F592F"/>
                </a:solidFill>
              </a:rPr>
              <a:t>oop</a:t>
            </a:r>
            <a:endParaRPr sz="8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57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0283" y="787400"/>
            <a:ext cx="22644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05" dirty="0">
                <a:solidFill>
                  <a:srgbClr val="914538"/>
                </a:solidFill>
              </a:rPr>
              <a:t>Hive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628900" y="3390900"/>
            <a:ext cx="7750809" cy="288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540"/>
              </a:lnSpc>
              <a:spcBef>
                <a:spcPts val="100"/>
              </a:spcBef>
              <a:tabLst>
                <a:tab pos="1722755" algn="l"/>
              </a:tabLst>
            </a:pPr>
            <a:r>
              <a:rPr sz="6400" spc="-370" dirty="0">
                <a:solidFill>
                  <a:srgbClr val="666666"/>
                </a:solidFill>
                <a:latin typeface="Arial"/>
                <a:cs typeface="Arial"/>
              </a:rPr>
              <a:t>Let’s	</a:t>
            </a:r>
            <a:r>
              <a:rPr sz="6400" spc="-55" dirty="0">
                <a:solidFill>
                  <a:srgbClr val="666666"/>
                </a:solidFill>
                <a:latin typeface="Arial"/>
                <a:cs typeface="Arial"/>
              </a:rPr>
              <a:t>look </a:t>
            </a:r>
            <a:r>
              <a:rPr sz="6400" spc="-240" dirty="0">
                <a:solidFill>
                  <a:srgbClr val="666666"/>
                </a:solidFill>
                <a:latin typeface="Arial"/>
                <a:cs typeface="Arial"/>
              </a:rPr>
              <a:t>at</a:t>
            </a:r>
            <a:r>
              <a:rPr sz="6400" spc="-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i="1" spc="-555" dirty="0">
                <a:solidFill>
                  <a:srgbClr val="914538"/>
                </a:solidFill>
                <a:latin typeface="Arial"/>
                <a:cs typeface="Arial"/>
              </a:rPr>
              <a:t>WordCount</a:t>
            </a:r>
            <a:endParaRPr sz="6400">
              <a:latin typeface="Arial"/>
              <a:cs typeface="Arial"/>
            </a:endParaRPr>
          </a:p>
          <a:p>
            <a:pPr marL="490855" marR="487045" indent="914400">
              <a:lnSpc>
                <a:spcPts val="7400"/>
              </a:lnSpc>
              <a:spcBef>
                <a:spcPts val="340"/>
              </a:spcBef>
              <a:tabLst>
                <a:tab pos="4444365" algn="l"/>
              </a:tabLst>
            </a:pPr>
            <a:r>
              <a:rPr sz="6400" spc="25" dirty="0">
                <a:solidFill>
                  <a:srgbClr val="666666"/>
                </a:solidFill>
                <a:latin typeface="Arial"/>
                <a:cs typeface="Arial"/>
              </a:rPr>
              <a:t>written </a:t>
            </a:r>
            <a:r>
              <a:rPr sz="6400" spc="-195" dirty="0">
                <a:solidFill>
                  <a:srgbClr val="666666"/>
                </a:solidFill>
                <a:latin typeface="Arial"/>
                <a:cs typeface="Arial"/>
              </a:rPr>
              <a:t>in </a:t>
            </a:r>
            <a:r>
              <a:rPr sz="6400" i="1" spc="-465" dirty="0">
                <a:solidFill>
                  <a:srgbClr val="914538"/>
                </a:solidFill>
                <a:latin typeface="Arial"/>
                <a:cs typeface="Arial"/>
              </a:rPr>
              <a:t>Hive</a:t>
            </a:r>
            <a:r>
              <a:rPr sz="6400" spc="-465" dirty="0">
                <a:solidFill>
                  <a:srgbClr val="666666"/>
                </a:solidFill>
                <a:latin typeface="Arial"/>
                <a:cs typeface="Arial"/>
              </a:rPr>
              <a:t>,  </a:t>
            </a:r>
            <a:r>
              <a:rPr sz="6400" spc="-155" dirty="0">
                <a:solidFill>
                  <a:srgbClr val="666666"/>
                </a:solidFill>
                <a:latin typeface="Arial"/>
                <a:cs typeface="Arial"/>
              </a:rPr>
              <a:t>th</a:t>
            </a:r>
            <a:r>
              <a:rPr sz="6400" spc="-20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640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i="1" spc="-1065" dirty="0">
                <a:solidFill>
                  <a:srgbClr val="914538"/>
                </a:solidFill>
                <a:latin typeface="Arial"/>
                <a:cs typeface="Arial"/>
              </a:rPr>
              <a:t>SQ</a:t>
            </a:r>
            <a:r>
              <a:rPr sz="6400" i="1" spc="-894" dirty="0">
                <a:solidFill>
                  <a:srgbClr val="914538"/>
                </a:solidFill>
                <a:latin typeface="Arial"/>
                <a:cs typeface="Arial"/>
              </a:rPr>
              <a:t>L</a:t>
            </a:r>
            <a:r>
              <a:rPr sz="6400" i="1" dirty="0">
                <a:solidFill>
                  <a:srgbClr val="914538"/>
                </a:solidFill>
                <a:latin typeface="Arial"/>
                <a:cs typeface="Arial"/>
              </a:rPr>
              <a:t> </a:t>
            </a:r>
            <a:r>
              <a:rPr sz="6400" spc="-245" dirty="0">
                <a:solidFill>
                  <a:srgbClr val="666666"/>
                </a:solidFill>
                <a:latin typeface="Arial"/>
                <a:cs typeface="Arial"/>
              </a:rPr>
              <a:t>f</a:t>
            </a:r>
            <a:r>
              <a:rPr sz="6400" spc="-3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6400" spc="400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6400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sz="6400" spc="-445" dirty="0">
                <a:solidFill>
                  <a:srgbClr val="666666"/>
                </a:solidFill>
                <a:latin typeface="Arial"/>
                <a:cs typeface="Arial"/>
              </a:rPr>
              <a:t>H</a:t>
            </a:r>
            <a:r>
              <a:rPr sz="6400" spc="-350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6400" spc="-300" dirty="0">
                <a:solidFill>
                  <a:srgbClr val="666666"/>
                </a:solidFill>
                <a:latin typeface="Arial"/>
                <a:cs typeface="Arial"/>
              </a:rPr>
              <a:t>d</a:t>
            </a:r>
            <a:r>
              <a:rPr sz="6400" spc="-30" dirty="0">
                <a:solidFill>
                  <a:srgbClr val="666666"/>
                </a:solidFill>
                <a:latin typeface="Arial"/>
                <a:cs typeface="Arial"/>
              </a:rPr>
              <a:t>oo</a:t>
            </a:r>
            <a:r>
              <a:rPr sz="6400" spc="-555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sz="6400" spc="-37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6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58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122" y="2463800"/>
            <a:ext cx="8805545" cy="213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1095" algn="l"/>
                <a:tab pos="6597015" algn="l"/>
              </a:tabLst>
            </a:pPr>
            <a:r>
              <a:rPr sz="3600" spc="-5" dirty="0">
                <a:latin typeface="Andale Mono"/>
                <a:cs typeface="Andale Mono"/>
              </a:rPr>
              <a:t>CREAT</a:t>
            </a:r>
            <a:r>
              <a:rPr sz="3600" dirty="0">
                <a:latin typeface="Andale Mono"/>
                <a:cs typeface="Andale Mono"/>
              </a:rPr>
              <a:t>E</a:t>
            </a:r>
            <a:r>
              <a:rPr sz="3600" spc="-5" dirty="0">
                <a:latin typeface="Andale Mono"/>
                <a:cs typeface="Andale Mono"/>
              </a:rPr>
              <a:t> TABL</a:t>
            </a:r>
            <a:r>
              <a:rPr sz="3600" dirty="0">
                <a:latin typeface="Andale Mono"/>
                <a:cs typeface="Andale Mono"/>
              </a:rPr>
              <a:t>E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	</a:t>
            </a:r>
            <a:r>
              <a:rPr sz="3600" dirty="0">
                <a:latin typeface="Andale Mono"/>
                <a:cs typeface="Andale Mono"/>
              </a:rPr>
              <a:t>(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line	</a:t>
            </a:r>
            <a:r>
              <a:rPr sz="3600" dirty="0">
                <a:latin typeface="Andale Mono"/>
                <a:cs typeface="Andale Mono"/>
              </a:rPr>
              <a:t>STRING);</a:t>
            </a:r>
            <a:endParaRPr sz="360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00">
              <a:latin typeface="Andale Mono"/>
              <a:cs typeface="Andale Mono"/>
            </a:endParaRPr>
          </a:p>
          <a:p>
            <a:pPr marL="12700" marR="1651000">
              <a:lnSpc>
                <a:spcPts val="4100"/>
              </a:lnSpc>
            </a:pPr>
            <a:r>
              <a:rPr sz="3600" spc="-5" dirty="0">
                <a:latin typeface="Andale Mono"/>
                <a:cs typeface="Andale Mono"/>
              </a:rPr>
              <a:t>LOAD DATA INPATH </a:t>
            </a:r>
            <a:r>
              <a:rPr sz="3600" dirty="0">
                <a:solidFill>
                  <a:srgbClr val="021EAA"/>
                </a:solidFill>
                <a:latin typeface="Andale Mono"/>
                <a:cs typeface="Andale Mono"/>
              </a:rPr>
              <a:t>'docs'  </a:t>
            </a:r>
            <a:r>
              <a:rPr sz="3600" spc="-5" dirty="0">
                <a:latin typeface="Andale Mono"/>
                <a:cs typeface="Andale Mono"/>
              </a:rPr>
              <a:t>OVERWRITE INTO TABLE</a:t>
            </a:r>
            <a:r>
              <a:rPr sz="3600" spc="-8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6072" y="5122416"/>
          <a:ext cx="9667238" cy="1533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2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CREATE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TABLE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467450"/>
                          </a:solidFill>
                          <a:latin typeface="Andale Mono"/>
                          <a:cs typeface="Andale Mono"/>
                        </a:rPr>
                        <a:t>word_counts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latin typeface="Andale Mono"/>
                          <a:cs typeface="Andale Mono"/>
                        </a:rPr>
                        <a:t>AS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SELECT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7C9D"/>
                          </a:solidFill>
                          <a:latin typeface="Andale Mono"/>
                          <a:cs typeface="Andale Mono"/>
                        </a:rPr>
                        <a:t>word</a:t>
                      </a:r>
                      <a:r>
                        <a:rPr sz="3600" dirty="0">
                          <a:latin typeface="Andale Mono"/>
                          <a:cs typeface="Andale Mono"/>
                        </a:rPr>
                        <a:t>,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spc="-5" dirty="0">
                          <a:solidFill>
                            <a:srgbClr val="914538"/>
                          </a:solidFill>
                          <a:latin typeface="Andale Mono"/>
                          <a:cs typeface="Andale Mono"/>
                        </a:rPr>
                        <a:t>count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(</a:t>
                      </a:r>
                      <a:r>
                        <a:rPr sz="3600" spc="-5" dirty="0">
                          <a:solidFill>
                            <a:srgbClr val="021EAA"/>
                          </a:solidFill>
                          <a:latin typeface="Andale Mono"/>
                          <a:cs typeface="Andale Mono"/>
                        </a:rPr>
                        <a:t>1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)</a:t>
                      </a:r>
                      <a:r>
                        <a:rPr sz="3600" spc="-55" dirty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AS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7C9D"/>
                          </a:solidFill>
                          <a:latin typeface="Andale Mono"/>
                          <a:cs typeface="Andale Mono"/>
                        </a:rPr>
                        <a:t>count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latin typeface="Andale Mono"/>
                          <a:cs typeface="Andale Mono"/>
                        </a:rPr>
                        <a:t>FROM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5122" y="6108700"/>
            <a:ext cx="11548745" cy="16154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  <a:tabLst>
                <a:tab pos="3030220" algn="l"/>
                <a:tab pos="7694295" algn="l"/>
              </a:tabLst>
            </a:pPr>
            <a:r>
              <a:rPr sz="3600" spc="-5" dirty="0">
                <a:latin typeface="Andale Mono"/>
                <a:cs typeface="Andale Mono"/>
              </a:rPr>
              <a:t>(SELECT</a:t>
            </a:r>
            <a:r>
              <a:rPr sz="3600" spc="45" dirty="0"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explode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split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FF7C9D"/>
                </a:solidFill>
                <a:latin typeface="Andale Mono"/>
                <a:cs typeface="Andale Mono"/>
              </a:rPr>
              <a:t>line</a:t>
            </a:r>
            <a:r>
              <a:rPr sz="3600" spc="-5" dirty="0">
                <a:latin typeface="Andale Mono"/>
                <a:cs typeface="Andale Mono"/>
              </a:rPr>
              <a:t>,	</a:t>
            </a:r>
            <a:r>
              <a:rPr sz="3600" spc="-5" dirty="0">
                <a:solidFill>
                  <a:srgbClr val="021EAA"/>
                </a:solidFill>
                <a:latin typeface="Andale Mono"/>
                <a:cs typeface="Andale Mono"/>
              </a:rPr>
              <a:t>'\s'</a:t>
            </a:r>
            <a:r>
              <a:rPr sz="3600" spc="-5" dirty="0">
                <a:latin typeface="Andale Mono"/>
                <a:cs typeface="Andale Mono"/>
              </a:rPr>
              <a:t>)) AS</a:t>
            </a:r>
            <a:r>
              <a:rPr sz="3600" spc="-7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  </a:t>
            </a:r>
            <a:r>
              <a:rPr sz="3600" spc="-5" dirty="0">
                <a:latin typeface="Andale Mono"/>
                <a:cs typeface="Andale Mono"/>
              </a:rPr>
              <a:t>FROM</a:t>
            </a:r>
            <a:r>
              <a:rPr sz="360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)	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w</a:t>
            </a:r>
            <a:endParaRPr sz="3600">
              <a:latin typeface="Andale Mono"/>
              <a:cs typeface="Andale Mono"/>
            </a:endParaRPr>
          </a:p>
          <a:p>
            <a:pPr marL="12700">
              <a:lnSpc>
                <a:spcPts val="4000"/>
              </a:lnSpc>
              <a:tabLst>
                <a:tab pos="3853179" algn="l"/>
              </a:tabLst>
            </a:pPr>
            <a:r>
              <a:rPr sz="3600" spc="-5" dirty="0">
                <a:latin typeface="Andale Mono"/>
                <a:cs typeface="Andale Mono"/>
              </a:rPr>
              <a:t>GROUP BY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	</a:t>
            </a:r>
            <a:r>
              <a:rPr sz="3600" spc="-5" dirty="0">
                <a:latin typeface="Andale Mono"/>
                <a:cs typeface="Andale Mono"/>
              </a:rPr>
              <a:t>ORDER BY</a:t>
            </a:r>
            <a:r>
              <a:rPr sz="3600" spc="-1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7" name="object 7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59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22" y="2463800"/>
            <a:ext cx="8805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1095" algn="l"/>
                <a:tab pos="6597015" algn="l"/>
              </a:tabLst>
            </a:pPr>
            <a:r>
              <a:rPr sz="3600" spc="-5" dirty="0">
                <a:solidFill>
                  <a:srgbClr val="000000"/>
                </a:solidFill>
                <a:latin typeface="Andale Mono"/>
                <a:cs typeface="Andale Mono"/>
              </a:rPr>
              <a:t>CREAT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E</a:t>
            </a:r>
            <a:r>
              <a:rPr sz="3600" spc="-5" dirty="0">
                <a:solidFill>
                  <a:srgbClr val="000000"/>
                </a:solidFill>
                <a:latin typeface="Andale Mono"/>
                <a:cs typeface="Andale Mono"/>
              </a:rPr>
              <a:t> TABL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E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	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line	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STRING);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55122" y="3505200"/>
            <a:ext cx="7158990" cy="1094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</a:pPr>
            <a:r>
              <a:rPr sz="3600" spc="-5" dirty="0">
                <a:latin typeface="Andale Mono"/>
                <a:cs typeface="Andale Mono"/>
              </a:rPr>
              <a:t>LOAD DATA INPATH </a:t>
            </a:r>
            <a:r>
              <a:rPr sz="3600" dirty="0">
                <a:solidFill>
                  <a:srgbClr val="021EAA"/>
                </a:solidFill>
                <a:latin typeface="Andale Mono"/>
                <a:cs typeface="Andale Mono"/>
              </a:rPr>
              <a:t>'docs'  </a:t>
            </a:r>
            <a:r>
              <a:rPr sz="3600" spc="-5" dirty="0">
                <a:latin typeface="Andale Mono"/>
                <a:cs typeface="Andale Mono"/>
              </a:rPr>
              <a:t>OVERWRITE INTO TABLE</a:t>
            </a:r>
            <a:r>
              <a:rPr sz="3600" spc="-8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6072" y="5122416"/>
          <a:ext cx="9667238" cy="1533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2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CREATE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TABLE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467450"/>
                          </a:solidFill>
                          <a:latin typeface="Andale Mono"/>
                          <a:cs typeface="Andale Mono"/>
                        </a:rPr>
                        <a:t>word_counts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latin typeface="Andale Mono"/>
                          <a:cs typeface="Andale Mono"/>
                        </a:rPr>
                        <a:t>AS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SELECT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7C9D"/>
                          </a:solidFill>
                          <a:latin typeface="Andale Mono"/>
                          <a:cs typeface="Andale Mono"/>
                        </a:rPr>
                        <a:t>word</a:t>
                      </a:r>
                      <a:r>
                        <a:rPr sz="3600" dirty="0">
                          <a:latin typeface="Andale Mono"/>
                          <a:cs typeface="Andale Mono"/>
                        </a:rPr>
                        <a:t>,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spc="-5" dirty="0">
                          <a:solidFill>
                            <a:srgbClr val="914538"/>
                          </a:solidFill>
                          <a:latin typeface="Andale Mono"/>
                          <a:cs typeface="Andale Mono"/>
                        </a:rPr>
                        <a:t>count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(</a:t>
                      </a:r>
                      <a:r>
                        <a:rPr sz="3600" spc="-5" dirty="0">
                          <a:solidFill>
                            <a:srgbClr val="021EAA"/>
                          </a:solidFill>
                          <a:latin typeface="Andale Mono"/>
                          <a:cs typeface="Andale Mono"/>
                        </a:rPr>
                        <a:t>1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)</a:t>
                      </a:r>
                      <a:r>
                        <a:rPr sz="3600" spc="-55" dirty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AS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7C9D"/>
                          </a:solidFill>
                          <a:latin typeface="Andale Mono"/>
                          <a:cs typeface="Andale Mono"/>
                        </a:rPr>
                        <a:t>count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latin typeface="Andale Mono"/>
                          <a:cs typeface="Andale Mono"/>
                        </a:rPr>
                        <a:t>FROM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5122" y="6108700"/>
            <a:ext cx="11548745" cy="1094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  <a:tabLst>
                <a:tab pos="3030220" algn="l"/>
                <a:tab pos="7694295" algn="l"/>
              </a:tabLst>
            </a:pPr>
            <a:r>
              <a:rPr sz="3600" spc="-5" dirty="0">
                <a:latin typeface="Andale Mono"/>
                <a:cs typeface="Andale Mono"/>
              </a:rPr>
              <a:t>(SELECT</a:t>
            </a:r>
            <a:r>
              <a:rPr sz="3600" spc="45" dirty="0"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explode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split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FF7C9D"/>
                </a:solidFill>
                <a:latin typeface="Andale Mono"/>
                <a:cs typeface="Andale Mono"/>
              </a:rPr>
              <a:t>line</a:t>
            </a:r>
            <a:r>
              <a:rPr sz="3600" spc="-5" dirty="0">
                <a:latin typeface="Andale Mono"/>
                <a:cs typeface="Andale Mono"/>
              </a:rPr>
              <a:t>,	</a:t>
            </a:r>
            <a:r>
              <a:rPr sz="3600" spc="-5" dirty="0">
                <a:solidFill>
                  <a:srgbClr val="021EAA"/>
                </a:solidFill>
                <a:latin typeface="Andale Mono"/>
                <a:cs typeface="Andale Mono"/>
              </a:rPr>
              <a:t>'\s'</a:t>
            </a:r>
            <a:r>
              <a:rPr sz="3600" spc="-5" dirty="0">
                <a:latin typeface="Andale Mono"/>
                <a:cs typeface="Andale Mono"/>
              </a:rPr>
              <a:t>)) AS</a:t>
            </a:r>
            <a:r>
              <a:rPr sz="3600" spc="-7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  </a:t>
            </a:r>
            <a:r>
              <a:rPr sz="3600" spc="-5" dirty="0">
                <a:latin typeface="Andale Mono"/>
                <a:cs typeface="Andale Mono"/>
              </a:rPr>
              <a:t>FROM</a:t>
            </a:r>
            <a:r>
              <a:rPr sz="360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)	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w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122" y="7150100"/>
            <a:ext cx="7707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3179" algn="l"/>
              </a:tabLst>
            </a:pPr>
            <a:r>
              <a:rPr sz="3600" spc="-5" dirty="0">
                <a:latin typeface="Andale Mono"/>
                <a:cs typeface="Andale Mono"/>
              </a:rPr>
              <a:t>GROUP BY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	</a:t>
            </a:r>
            <a:r>
              <a:rPr sz="3600" spc="-5" dirty="0">
                <a:latin typeface="Andale Mono"/>
                <a:cs typeface="Andale Mono"/>
              </a:rPr>
              <a:t>ORDER BY</a:t>
            </a:r>
            <a:r>
              <a:rPr sz="3600" spc="-9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420100" y="7251700"/>
            <a:ext cx="3289300" cy="889000"/>
            <a:chOff x="8420100" y="7251700"/>
            <a:chExt cx="3289300" cy="889000"/>
          </a:xfrm>
        </p:grpSpPr>
        <p:sp>
          <p:nvSpPr>
            <p:cNvPr id="8" name="object 8"/>
            <p:cNvSpPr/>
            <p:nvPr/>
          </p:nvSpPr>
          <p:spPr>
            <a:xfrm>
              <a:off x="8432800" y="7264399"/>
              <a:ext cx="3263899" cy="863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32800" y="7264400"/>
              <a:ext cx="3263900" cy="863600"/>
            </a:xfrm>
            <a:custGeom>
              <a:avLst/>
              <a:gdLst/>
              <a:ahLst/>
              <a:cxnLst/>
              <a:rect l="l" t="t" r="r" b="b"/>
              <a:pathLst>
                <a:path w="3263900" h="863600">
                  <a:moveTo>
                    <a:pt x="0" y="6731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78" y="5031"/>
                  </a:lnTo>
                  <a:lnTo>
                    <a:pt x="3157175" y="19363"/>
                  </a:lnTo>
                  <a:lnTo>
                    <a:pt x="3192546" y="41851"/>
                  </a:lnTo>
                  <a:lnTo>
                    <a:pt x="3222048" y="71353"/>
                  </a:lnTo>
                  <a:lnTo>
                    <a:pt x="3244536" y="106724"/>
                  </a:lnTo>
                  <a:lnTo>
                    <a:pt x="3258868" y="146821"/>
                  </a:lnTo>
                  <a:lnTo>
                    <a:pt x="3263900" y="190500"/>
                  </a:lnTo>
                  <a:lnTo>
                    <a:pt x="3263900" y="673100"/>
                  </a:lnTo>
                  <a:lnTo>
                    <a:pt x="3258868" y="716778"/>
                  </a:lnTo>
                  <a:lnTo>
                    <a:pt x="3244536" y="756875"/>
                  </a:lnTo>
                  <a:lnTo>
                    <a:pt x="3222048" y="792246"/>
                  </a:lnTo>
                  <a:lnTo>
                    <a:pt x="3192546" y="821748"/>
                  </a:lnTo>
                  <a:lnTo>
                    <a:pt x="3157175" y="844236"/>
                  </a:lnTo>
                  <a:lnTo>
                    <a:pt x="3117078" y="858568"/>
                  </a:lnTo>
                  <a:lnTo>
                    <a:pt x="3073400" y="863600"/>
                  </a:lnTo>
                  <a:lnTo>
                    <a:pt x="190500" y="863600"/>
                  </a:lnTo>
                  <a:lnTo>
                    <a:pt x="146821" y="858568"/>
                  </a:lnTo>
                  <a:lnTo>
                    <a:pt x="106724" y="844236"/>
                  </a:lnTo>
                  <a:lnTo>
                    <a:pt x="71353" y="821748"/>
                  </a:lnTo>
                  <a:lnTo>
                    <a:pt x="41851" y="792246"/>
                  </a:lnTo>
                  <a:lnTo>
                    <a:pt x="19363" y="756875"/>
                  </a:lnTo>
                  <a:lnTo>
                    <a:pt x="5031" y="716778"/>
                  </a:lnTo>
                  <a:lnTo>
                    <a:pt x="0" y="6731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97837" y="7480300"/>
            <a:ext cx="3134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58596B"/>
                </a:solidFill>
                <a:latin typeface="Arial"/>
                <a:cs typeface="Arial"/>
              </a:rPr>
              <a:t>Let’s </a:t>
            </a:r>
            <a:r>
              <a:rPr sz="2400" dirty="0">
                <a:solidFill>
                  <a:srgbClr val="58596B"/>
                </a:solidFill>
                <a:latin typeface="Arial"/>
                <a:cs typeface="Arial"/>
              </a:rPr>
              <a:t>drill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into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this</a:t>
            </a:r>
            <a:r>
              <a:rPr sz="2400" spc="114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58596B"/>
                </a:solidFill>
                <a:latin typeface="Arial"/>
                <a:cs typeface="Arial"/>
              </a:rPr>
              <a:t>code...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59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122" y="2463800"/>
            <a:ext cx="8805545" cy="213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1095" algn="l"/>
                <a:tab pos="6597015" algn="l"/>
              </a:tabLst>
            </a:pPr>
            <a:r>
              <a:rPr sz="3600" spc="-5" dirty="0">
                <a:latin typeface="Andale Mono"/>
                <a:cs typeface="Andale Mono"/>
              </a:rPr>
              <a:t>CREAT</a:t>
            </a:r>
            <a:r>
              <a:rPr sz="3600" dirty="0">
                <a:latin typeface="Andale Mono"/>
                <a:cs typeface="Andale Mono"/>
              </a:rPr>
              <a:t>E</a:t>
            </a:r>
            <a:r>
              <a:rPr sz="3600" spc="-5" dirty="0">
                <a:latin typeface="Andale Mono"/>
                <a:cs typeface="Andale Mono"/>
              </a:rPr>
              <a:t> TABL</a:t>
            </a:r>
            <a:r>
              <a:rPr sz="3600" dirty="0">
                <a:latin typeface="Andale Mono"/>
                <a:cs typeface="Andale Mono"/>
              </a:rPr>
              <a:t>E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	</a:t>
            </a:r>
            <a:r>
              <a:rPr sz="3600" dirty="0">
                <a:latin typeface="Andale Mono"/>
                <a:cs typeface="Andale Mono"/>
              </a:rPr>
              <a:t>(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line	</a:t>
            </a:r>
            <a:r>
              <a:rPr sz="3600" dirty="0">
                <a:latin typeface="Andale Mono"/>
                <a:cs typeface="Andale Mono"/>
              </a:rPr>
              <a:t>STRING);</a:t>
            </a:r>
            <a:endParaRPr sz="360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00">
              <a:latin typeface="Andale Mono"/>
              <a:cs typeface="Andale Mono"/>
            </a:endParaRPr>
          </a:p>
          <a:p>
            <a:pPr marL="12700" marR="1651000">
              <a:lnSpc>
                <a:spcPts val="4100"/>
              </a:lnSpc>
            </a:pPr>
            <a:r>
              <a:rPr sz="3600" spc="-5" dirty="0">
                <a:latin typeface="Andale Mono"/>
                <a:cs typeface="Andale Mono"/>
              </a:rPr>
              <a:t>LOAD DATA INPATH </a:t>
            </a:r>
            <a:r>
              <a:rPr sz="3600" dirty="0">
                <a:solidFill>
                  <a:srgbClr val="021EAA"/>
                </a:solidFill>
                <a:latin typeface="Andale Mono"/>
                <a:cs typeface="Andale Mono"/>
              </a:rPr>
              <a:t>'docs'  </a:t>
            </a:r>
            <a:r>
              <a:rPr sz="3600" spc="-5" dirty="0">
                <a:latin typeface="Andale Mono"/>
                <a:cs typeface="Andale Mono"/>
              </a:rPr>
              <a:t>OVERWRITE INTO TABLE</a:t>
            </a:r>
            <a:r>
              <a:rPr sz="3600" spc="-8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6072" y="5122416"/>
          <a:ext cx="9667238" cy="1533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2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CREATE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TABLE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467450"/>
                          </a:solidFill>
                          <a:latin typeface="Andale Mono"/>
                          <a:cs typeface="Andale Mono"/>
                        </a:rPr>
                        <a:t>word_counts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latin typeface="Andale Mono"/>
                          <a:cs typeface="Andale Mono"/>
                        </a:rPr>
                        <a:t>AS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SELECT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7C9D"/>
                          </a:solidFill>
                          <a:latin typeface="Andale Mono"/>
                          <a:cs typeface="Andale Mono"/>
                        </a:rPr>
                        <a:t>word</a:t>
                      </a:r>
                      <a:r>
                        <a:rPr sz="3600" dirty="0">
                          <a:latin typeface="Andale Mono"/>
                          <a:cs typeface="Andale Mono"/>
                        </a:rPr>
                        <a:t>,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spc="-5" dirty="0">
                          <a:solidFill>
                            <a:srgbClr val="914538"/>
                          </a:solidFill>
                          <a:latin typeface="Andale Mono"/>
                          <a:cs typeface="Andale Mono"/>
                        </a:rPr>
                        <a:t>count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(</a:t>
                      </a:r>
                      <a:r>
                        <a:rPr sz="3600" spc="-5" dirty="0">
                          <a:solidFill>
                            <a:srgbClr val="021EAA"/>
                          </a:solidFill>
                          <a:latin typeface="Andale Mono"/>
                          <a:cs typeface="Andale Mono"/>
                        </a:rPr>
                        <a:t>1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)</a:t>
                      </a:r>
                      <a:r>
                        <a:rPr sz="3600" spc="-55" dirty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AS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7C9D"/>
                          </a:solidFill>
                          <a:latin typeface="Andale Mono"/>
                          <a:cs typeface="Andale Mono"/>
                        </a:rPr>
                        <a:t>count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latin typeface="Andale Mono"/>
                          <a:cs typeface="Andale Mono"/>
                        </a:rPr>
                        <a:t>FROM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5122" y="6108700"/>
            <a:ext cx="11548745" cy="16154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  <a:tabLst>
                <a:tab pos="3030220" algn="l"/>
                <a:tab pos="7694295" algn="l"/>
              </a:tabLst>
            </a:pPr>
            <a:r>
              <a:rPr sz="3600" spc="-5" dirty="0">
                <a:latin typeface="Andale Mono"/>
                <a:cs typeface="Andale Mono"/>
              </a:rPr>
              <a:t>(SELECT</a:t>
            </a:r>
            <a:r>
              <a:rPr sz="3600" spc="45" dirty="0"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explode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split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FF7C9D"/>
                </a:solidFill>
                <a:latin typeface="Andale Mono"/>
                <a:cs typeface="Andale Mono"/>
              </a:rPr>
              <a:t>line</a:t>
            </a:r>
            <a:r>
              <a:rPr sz="3600" spc="-5" dirty="0">
                <a:latin typeface="Andale Mono"/>
                <a:cs typeface="Andale Mono"/>
              </a:rPr>
              <a:t>,	</a:t>
            </a:r>
            <a:r>
              <a:rPr sz="3600" spc="-5" dirty="0">
                <a:solidFill>
                  <a:srgbClr val="021EAA"/>
                </a:solidFill>
                <a:latin typeface="Andale Mono"/>
                <a:cs typeface="Andale Mono"/>
              </a:rPr>
              <a:t>'\s'</a:t>
            </a:r>
            <a:r>
              <a:rPr sz="3600" spc="-5" dirty="0">
                <a:latin typeface="Andale Mono"/>
                <a:cs typeface="Andale Mono"/>
              </a:rPr>
              <a:t>)) AS</a:t>
            </a:r>
            <a:r>
              <a:rPr sz="3600" spc="-7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  </a:t>
            </a:r>
            <a:r>
              <a:rPr sz="3600" spc="-5" dirty="0">
                <a:latin typeface="Andale Mono"/>
                <a:cs typeface="Andale Mono"/>
              </a:rPr>
              <a:t>FROM</a:t>
            </a:r>
            <a:r>
              <a:rPr sz="360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)	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w</a:t>
            </a:r>
            <a:endParaRPr sz="3600">
              <a:latin typeface="Andale Mono"/>
              <a:cs typeface="Andale Mono"/>
            </a:endParaRPr>
          </a:p>
          <a:p>
            <a:pPr marL="12700">
              <a:lnSpc>
                <a:spcPts val="4000"/>
              </a:lnSpc>
              <a:tabLst>
                <a:tab pos="3853179" algn="l"/>
              </a:tabLst>
            </a:pPr>
            <a:r>
              <a:rPr sz="3600" spc="-5" dirty="0">
                <a:latin typeface="Andale Mono"/>
                <a:cs typeface="Andale Mono"/>
              </a:rPr>
              <a:t>GROUP BY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	</a:t>
            </a:r>
            <a:r>
              <a:rPr sz="3600" spc="-5" dirty="0">
                <a:latin typeface="Andale Mono"/>
                <a:cs typeface="Andale Mono"/>
              </a:rPr>
              <a:t>ORDER BY</a:t>
            </a:r>
            <a:r>
              <a:rPr sz="3600" spc="-1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7" name="object 7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22" y="2463800"/>
            <a:ext cx="8805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1095" algn="l"/>
                <a:tab pos="6597015" algn="l"/>
              </a:tabLst>
            </a:pPr>
            <a:r>
              <a:rPr sz="3600" spc="-5" dirty="0">
                <a:solidFill>
                  <a:srgbClr val="000000"/>
                </a:solidFill>
                <a:latin typeface="Andale Mono"/>
                <a:cs typeface="Andale Mono"/>
              </a:rPr>
              <a:t>CREAT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E</a:t>
            </a:r>
            <a:r>
              <a:rPr sz="3600" spc="-5" dirty="0">
                <a:solidFill>
                  <a:srgbClr val="000000"/>
                </a:solidFill>
                <a:latin typeface="Andale Mono"/>
                <a:cs typeface="Andale Mono"/>
              </a:rPr>
              <a:t> TABL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E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	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line	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STRING);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55122" y="3505200"/>
            <a:ext cx="7158990" cy="1094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</a:pPr>
            <a:r>
              <a:rPr sz="3600" spc="-5" dirty="0">
                <a:latin typeface="Andale Mono"/>
                <a:cs typeface="Andale Mono"/>
              </a:rPr>
              <a:t>LOAD DATA INPATH </a:t>
            </a:r>
            <a:r>
              <a:rPr sz="3600" dirty="0">
                <a:solidFill>
                  <a:srgbClr val="021EAA"/>
                </a:solidFill>
                <a:latin typeface="Andale Mono"/>
                <a:cs typeface="Andale Mono"/>
              </a:rPr>
              <a:t>'docs'  </a:t>
            </a:r>
            <a:r>
              <a:rPr sz="3600" spc="-5" dirty="0">
                <a:latin typeface="Andale Mono"/>
                <a:cs typeface="Andale Mono"/>
              </a:rPr>
              <a:t>OVERWRITE INTO TABLE</a:t>
            </a:r>
            <a:r>
              <a:rPr sz="3600" spc="-8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6072" y="5122416"/>
          <a:ext cx="9667238" cy="1533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2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CREATE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TABLE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467450"/>
                          </a:solidFill>
                          <a:latin typeface="Andale Mono"/>
                          <a:cs typeface="Andale Mono"/>
                        </a:rPr>
                        <a:t>word_counts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latin typeface="Andale Mono"/>
                          <a:cs typeface="Andale Mono"/>
                        </a:rPr>
                        <a:t>AS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SELECT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7C9D"/>
                          </a:solidFill>
                          <a:latin typeface="Andale Mono"/>
                          <a:cs typeface="Andale Mono"/>
                        </a:rPr>
                        <a:t>word</a:t>
                      </a:r>
                      <a:r>
                        <a:rPr sz="3600" dirty="0">
                          <a:latin typeface="Andale Mono"/>
                          <a:cs typeface="Andale Mono"/>
                        </a:rPr>
                        <a:t>,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spc="-5" dirty="0">
                          <a:solidFill>
                            <a:srgbClr val="914538"/>
                          </a:solidFill>
                          <a:latin typeface="Andale Mono"/>
                          <a:cs typeface="Andale Mono"/>
                        </a:rPr>
                        <a:t>count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(</a:t>
                      </a:r>
                      <a:r>
                        <a:rPr sz="3600" spc="-5" dirty="0">
                          <a:solidFill>
                            <a:srgbClr val="021EAA"/>
                          </a:solidFill>
                          <a:latin typeface="Andale Mono"/>
                          <a:cs typeface="Andale Mono"/>
                        </a:rPr>
                        <a:t>1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)</a:t>
                      </a:r>
                      <a:r>
                        <a:rPr sz="3600" spc="-55" dirty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AS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7C9D"/>
                          </a:solidFill>
                          <a:latin typeface="Andale Mono"/>
                          <a:cs typeface="Andale Mono"/>
                        </a:rPr>
                        <a:t>count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latin typeface="Andale Mono"/>
                          <a:cs typeface="Andale Mono"/>
                        </a:rPr>
                        <a:t>FROM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5122" y="6108700"/>
            <a:ext cx="11548745" cy="16154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  <a:tabLst>
                <a:tab pos="3030220" algn="l"/>
                <a:tab pos="7694295" algn="l"/>
              </a:tabLst>
            </a:pPr>
            <a:r>
              <a:rPr sz="3600" spc="-5" dirty="0">
                <a:latin typeface="Andale Mono"/>
                <a:cs typeface="Andale Mono"/>
              </a:rPr>
              <a:t>(SELECT</a:t>
            </a:r>
            <a:r>
              <a:rPr sz="3600" spc="45" dirty="0"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explode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split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FF7C9D"/>
                </a:solidFill>
                <a:latin typeface="Andale Mono"/>
                <a:cs typeface="Andale Mono"/>
              </a:rPr>
              <a:t>line</a:t>
            </a:r>
            <a:r>
              <a:rPr sz="3600" spc="-5" dirty="0">
                <a:latin typeface="Andale Mono"/>
                <a:cs typeface="Andale Mono"/>
              </a:rPr>
              <a:t>,	</a:t>
            </a:r>
            <a:r>
              <a:rPr sz="3600" spc="-5" dirty="0">
                <a:solidFill>
                  <a:srgbClr val="021EAA"/>
                </a:solidFill>
                <a:latin typeface="Andale Mono"/>
                <a:cs typeface="Andale Mono"/>
              </a:rPr>
              <a:t>'\s'</a:t>
            </a:r>
            <a:r>
              <a:rPr sz="3600" spc="-5" dirty="0">
                <a:latin typeface="Andale Mono"/>
                <a:cs typeface="Andale Mono"/>
              </a:rPr>
              <a:t>)) AS</a:t>
            </a:r>
            <a:r>
              <a:rPr sz="3600" spc="-7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  </a:t>
            </a:r>
            <a:r>
              <a:rPr sz="3600" spc="-5" dirty="0">
                <a:latin typeface="Andale Mono"/>
                <a:cs typeface="Andale Mono"/>
              </a:rPr>
              <a:t>FROM</a:t>
            </a:r>
            <a:r>
              <a:rPr sz="360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)	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w</a:t>
            </a:r>
            <a:endParaRPr sz="3600">
              <a:latin typeface="Andale Mono"/>
              <a:cs typeface="Andale Mono"/>
            </a:endParaRPr>
          </a:p>
          <a:p>
            <a:pPr marL="12700">
              <a:lnSpc>
                <a:spcPts val="4000"/>
              </a:lnSpc>
              <a:tabLst>
                <a:tab pos="3853179" algn="l"/>
              </a:tabLst>
            </a:pPr>
            <a:r>
              <a:rPr sz="3600" spc="-5" dirty="0">
                <a:latin typeface="Andale Mono"/>
                <a:cs typeface="Andale Mono"/>
              </a:rPr>
              <a:t>GROUP BY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	</a:t>
            </a:r>
            <a:r>
              <a:rPr sz="3600" spc="-5" dirty="0">
                <a:latin typeface="Andale Mono"/>
                <a:cs typeface="Andale Mono"/>
              </a:rPr>
              <a:t>ORDER BY</a:t>
            </a:r>
            <a:r>
              <a:rPr sz="3600" spc="-1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677400" y="2349500"/>
            <a:ext cx="3289300" cy="1625600"/>
            <a:chOff x="9677400" y="2349500"/>
            <a:chExt cx="3289300" cy="1625600"/>
          </a:xfrm>
        </p:grpSpPr>
        <p:sp>
          <p:nvSpPr>
            <p:cNvPr id="7" name="object 7"/>
            <p:cNvSpPr/>
            <p:nvPr/>
          </p:nvSpPr>
          <p:spPr>
            <a:xfrm>
              <a:off x="9690099" y="2362199"/>
              <a:ext cx="3263899" cy="1600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90100" y="2362200"/>
              <a:ext cx="3263900" cy="1600200"/>
            </a:xfrm>
            <a:custGeom>
              <a:avLst/>
              <a:gdLst/>
              <a:ahLst/>
              <a:cxnLst/>
              <a:rect l="l" t="t" r="r" b="b"/>
              <a:pathLst>
                <a:path w="3263900" h="1600200">
                  <a:moveTo>
                    <a:pt x="0" y="14097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62" y="5031"/>
                  </a:lnTo>
                  <a:lnTo>
                    <a:pt x="3157153" y="19363"/>
                  </a:lnTo>
                  <a:lnTo>
                    <a:pt x="3192525" y="41851"/>
                  </a:lnTo>
                  <a:lnTo>
                    <a:pt x="3222032" y="71353"/>
                  </a:lnTo>
                  <a:lnTo>
                    <a:pt x="3244527" y="106724"/>
                  </a:lnTo>
                  <a:lnTo>
                    <a:pt x="3258865" y="146821"/>
                  </a:lnTo>
                  <a:lnTo>
                    <a:pt x="3263900" y="190500"/>
                  </a:lnTo>
                  <a:lnTo>
                    <a:pt x="3263900" y="1409700"/>
                  </a:lnTo>
                  <a:lnTo>
                    <a:pt x="3258865" y="1453378"/>
                  </a:lnTo>
                  <a:lnTo>
                    <a:pt x="3244527" y="1493475"/>
                  </a:lnTo>
                  <a:lnTo>
                    <a:pt x="3222032" y="1528846"/>
                  </a:lnTo>
                  <a:lnTo>
                    <a:pt x="3192525" y="1558348"/>
                  </a:lnTo>
                  <a:lnTo>
                    <a:pt x="3157153" y="1580836"/>
                  </a:lnTo>
                  <a:lnTo>
                    <a:pt x="3117062" y="1595168"/>
                  </a:lnTo>
                  <a:lnTo>
                    <a:pt x="3073400" y="1600200"/>
                  </a:lnTo>
                  <a:lnTo>
                    <a:pt x="190500" y="1600200"/>
                  </a:lnTo>
                  <a:lnTo>
                    <a:pt x="146821" y="1595168"/>
                  </a:lnTo>
                  <a:lnTo>
                    <a:pt x="106724" y="1580836"/>
                  </a:lnTo>
                  <a:lnTo>
                    <a:pt x="71353" y="1558348"/>
                  </a:lnTo>
                  <a:lnTo>
                    <a:pt x="41851" y="1528846"/>
                  </a:lnTo>
                  <a:lnTo>
                    <a:pt x="19363" y="1493475"/>
                  </a:lnTo>
                  <a:lnTo>
                    <a:pt x="5031" y="1453378"/>
                  </a:lnTo>
                  <a:lnTo>
                    <a:pt x="0" y="14097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935889" y="2413000"/>
            <a:ext cx="2772410" cy="14579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635" algn="ctr">
              <a:lnSpc>
                <a:spcPts val="2800"/>
              </a:lnSpc>
              <a:spcBef>
                <a:spcPts val="260"/>
              </a:spcBef>
            </a:pPr>
            <a:r>
              <a:rPr sz="2400" spc="-85" dirty="0">
                <a:solidFill>
                  <a:srgbClr val="58596B"/>
                </a:solidFill>
                <a:latin typeface="Arial"/>
                <a:cs typeface="Arial"/>
              </a:rPr>
              <a:t>Create </a:t>
            </a:r>
            <a:r>
              <a:rPr sz="2400" spc="-315" dirty="0">
                <a:solidFill>
                  <a:srgbClr val="58596B"/>
                </a:solidFill>
                <a:latin typeface="Arial"/>
                <a:cs typeface="Arial"/>
              </a:rPr>
              <a:t>a </a:t>
            </a:r>
            <a:r>
              <a:rPr sz="2400" spc="-105" dirty="0">
                <a:solidFill>
                  <a:srgbClr val="58596B"/>
                </a:solidFill>
                <a:latin typeface="Arial"/>
                <a:cs typeface="Arial"/>
              </a:rPr>
              <a:t>table </a:t>
            </a:r>
            <a:r>
              <a:rPr sz="2400" spc="60" dirty="0">
                <a:solidFill>
                  <a:srgbClr val="58596B"/>
                </a:solidFill>
                <a:latin typeface="Arial"/>
                <a:cs typeface="Arial"/>
              </a:rPr>
              <a:t>to </a:t>
            </a:r>
            <a:r>
              <a:rPr sz="2400" spc="-70" dirty="0">
                <a:solidFill>
                  <a:srgbClr val="58596B"/>
                </a:solidFill>
                <a:latin typeface="Arial"/>
                <a:cs typeface="Arial"/>
              </a:rPr>
              <a:t>hold 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</a:t>
            </a:r>
            <a:r>
              <a:rPr sz="2400" spc="-85" dirty="0">
                <a:solidFill>
                  <a:srgbClr val="58596B"/>
                </a:solidFill>
                <a:latin typeface="Arial"/>
                <a:cs typeface="Arial"/>
              </a:rPr>
              <a:t>raw </a:t>
            </a:r>
            <a:r>
              <a:rPr sz="2400" spc="15" dirty="0">
                <a:solidFill>
                  <a:srgbClr val="58596B"/>
                </a:solidFill>
                <a:latin typeface="Arial"/>
                <a:cs typeface="Arial"/>
              </a:rPr>
              <a:t>text </a:t>
            </a:r>
            <a:r>
              <a:rPr sz="2400" spc="-110" dirty="0">
                <a:solidFill>
                  <a:srgbClr val="58596B"/>
                </a:solidFill>
                <a:latin typeface="Arial"/>
                <a:cs typeface="Arial"/>
              </a:rPr>
              <a:t>we’re  </a:t>
            </a:r>
            <a:r>
              <a:rPr sz="2400" spc="-100" dirty="0">
                <a:solidFill>
                  <a:srgbClr val="58596B"/>
                </a:solidFill>
                <a:latin typeface="Arial"/>
                <a:cs typeface="Arial"/>
              </a:rPr>
              <a:t>counting. </a:t>
            </a:r>
            <a:r>
              <a:rPr sz="2400" spc="-250" dirty="0">
                <a:solidFill>
                  <a:srgbClr val="58596B"/>
                </a:solidFill>
                <a:latin typeface="Arial"/>
                <a:cs typeface="Arial"/>
              </a:rPr>
              <a:t>Each </a:t>
            </a:r>
            <a:r>
              <a:rPr sz="2400" spc="-90" dirty="0">
                <a:solidFill>
                  <a:srgbClr val="58596B"/>
                </a:solidFill>
                <a:latin typeface="Arial"/>
                <a:cs typeface="Arial"/>
              </a:rPr>
              <a:t>line </a:t>
            </a:r>
            <a:r>
              <a:rPr sz="2400" spc="-145" dirty="0">
                <a:solidFill>
                  <a:srgbClr val="58596B"/>
                </a:solidFill>
                <a:latin typeface="Arial"/>
                <a:cs typeface="Arial"/>
              </a:rPr>
              <a:t>is </a:t>
            </a:r>
            <a:r>
              <a:rPr sz="2400" spc="-315" dirty="0">
                <a:solidFill>
                  <a:srgbClr val="58596B"/>
                </a:solidFill>
                <a:latin typeface="Arial"/>
                <a:cs typeface="Arial"/>
              </a:rPr>
              <a:t>a  </a:t>
            </a:r>
            <a:r>
              <a:rPr sz="2400" spc="-35" dirty="0">
                <a:solidFill>
                  <a:srgbClr val="58596B"/>
                </a:solidFill>
                <a:latin typeface="Arial"/>
                <a:cs typeface="Arial"/>
              </a:rPr>
              <a:t>“column”.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11" name="object 11"/>
            <p:cNvSpPr/>
            <p:nvPr/>
          </p:nvSpPr>
          <p:spPr>
            <a:xfrm>
              <a:off x="152400" y="2374900"/>
              <a:ext cx="8928100" cy="838200"/>
            </a:xfrm>
            <a:custGeom>
              <a:avLst/>
              <a:gdLst/>
              <a:ahLst/>
              <a:cxnLst/>
              <a:rect l="l" t="t" r="r" b="b"/>
              <a:pathLst>
                <a:path w="8928100" h="838200">
                  <a:moveTo>
                    <a:pt x="0" y="6477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8737600" y="0"/>
                  </a:lnTo>
                  <a:lnTo>
                    <a:pt x="8781278" y="5031"/>
                  </a:lnTo>
                  <a:lnTo>
                    <a:pt x="8821375" y="19363"/>
                  </a:lnTo>
                  <a:lnTo>
                    <a:pt x="8856746" y="41851"/>
                  </a:lnTo>
                  <a:lnTo>
                    <a:pt x="8886248" y="71353"/>
                  </a:lnTo>
                  <a:lnTo>
                    <a:pt x="8908736" y="106724"/>
                  </a:lnTo>
                  <a:lnTo>
                    <a:pt x="8923068" y="146821"/>
                  </a:lnTo>
                  <a:lnTo>
                    <a:pt x="8928100" y="190500"/>
                  </a:lnTo>
                  <a:lnTo>
                    <a:pt x="8928100" y="647700"/>
                  </a:lnTo>
                  <a:lnTo>
                    <a:pt x="8923068" y="691378"/>
                  </a:lnTo>
                  <a:lnTo>
                    <a:pt x="8908736" y="731475"/>
                  </a:lnTo>
                  <a:lnTo>
                    <a:pt x="8886248" y="766846"/>
                  </a:lnTo>
                  <a:lnTo>
                    <a:pt x="8856746" y="796348"/>
                  </a:lnTo>
                  <a:lnTo>
                    <a:pt x="8821375" y="818836"/>
                  </a:lnTo>
                  <a:lnTo>
                    <a:pt x="8781278" y="833168"/>
                  </a:lnTo>
                  <a:lnTo>
                    <a:pt x="8737600" y="838200"/>
                  </a:lnTo>
                  <a:lnTo>
                    <a:pt x="190500" y="838200"/>
                  </a:lnTo>
                  <a:lnTo>
                    <a:pt x="146819" y="833168"/>
                  </a:lnTo>
                  <a:lnTo>
                    <a:pt x="106722" y="818836"/>
                  </a:lnTo>
                  <a:lnTo>
                    <a:pt x="71351" y="796348"/>
                  </a:lnTo>
                  <a:lnTo>
                    <a:pt x="41850" y="766846"/>
                  </a:lnTo>
                  <a:lnTo>
                    <a:pt x="19362" y="731475"/>
                  </a:lnTo>
                  <a:lnTo>
                    <a:pt x="5031" y="691378"/>
                  </a:lnTo>
                  <a:lnTo>
                    <a:pt x="0" y="6477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22" y="2463800"/>
            <a:ext cx="8805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1095" algn="l"/>
                <a:tab pos="6597015" algn="l"/>
              </a:tabLst>
            </a:pPr>
            <a:r>
              <a:rPr sz="3600" spc="-5" dirty="0">
                <a:solidFill>
                  <a:srgbClr val="000000"/>
                </a:solidFill>
                <a:latin typeface="Andale Mono"/>
                <a:cs typeface="Andale Mono"/>
              </a:rPr>
              <a:t>CREAT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E</a:t>
            </a:r>
            <a:r>
              <a:rPr sz="3600" spc="-5" dirty="0">
                <a:solidFill>
                  <a:srgbClr val="000000"/>
                </a:solidFill>
                <a:latin typeface="Andale Mono"/>
                <a:cs typeface="Andale Mono"/>
              </a:rPr>
              <a:t> TABL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E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	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line	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STRING);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122" y="3505200"/>
            <a:ext cx="7158990" cy="1094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</a:pPr>
            <a:r>
              <a:rPr sz="3600" spc="-5" dirty="0">
                <a:latin typeface="Andale Mono"/>
                <a:cs typeface="Andale Mono"/>
              </a:rPr>
              <a:t>LOAD DATA INPATH </a:t>
            </a:r>
            <a:r>
              <a:rPr sz="3600" dirty="0">
                <a:solidFill>
                  <a:srgbClr val="021EAA"/>
                </a:solidFill>
                <a:latin typeface="Andale Mono"/>
                <a:cs typeface="Andale Mono"/>
              </a:rPr>
              <a:t>'docs'  </a:t>
            </a:r>
            <a:r>
              <a:rPr sz="3600" spc="-5" dirty="0">
                <a:latin typeface="Andale Mono"/>
                <a:cs typeface="Andale Mono"/>
              </a:rPr>
              <a:t>OVERWRITE INTO TABLE</a:t>
            </a:r>
            <a:r>
              <a:rPr sz="3600" spc="-8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122" y="5067300"/>
            <a:ext cx="11548745" cy="2656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10"/>
              </a:lnSpc>
              <a:spcBef>
                <a:spcPts val="100"/>
              </a:spcBef>
              <a:tabLst>
                <a:tab pos="6871334" algn="l"/>
              </a:tabLst>
            </a:pPr>
            <a:r>
              <a:rPr sz="3600" spc="-5" dirty="0">
                <a:latin typeface="Andale Mono"/>
                <a:cs typeface="Andale Mono"/>
              </a:rPr>
              <a:t>CREATE TABLE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word_counts	</a:t>
            </a:r>
            <a:r>
              <a:rPr sz="3600" dirty="0">
                <a:latin typeface="Andale Mono"/>
                <a:cs typeface="Andale Mono"/>
              </a:rPr>
              <a:t>AS</a:t>
            </a:r>
            <a:endParaRPr sz="3600">
              <a:latin typeface="Andale Mono"/>
              <a:cs typeface="Andale Mono"/>
            </a:endParaRPr>
          </a:p>
          <a:p>
            <a:pPr marL="12700" marR="5080">
              <a:lnSpc>
                <a:spcPts val="4100"/>
              </a:lnSpc>
              <a:spcBef>
                <a:spcPts val="209"/>
              </a:spcBef>
              <a:tabLst>
                <a:tab pos="3030220" algn="l"/>
                <a:tab pos="3578860" algn="l"/>
                <a:tab pos="7694295" algn="l"/>
                <a:tab pos="8517890" algn="l"/>
              </a:tabLst>
            </a:pPr>
            <a:r>
              <a:rPr sz="3600" spc="-5" dirty="0">
                <a:latin typeface="Andale Mono"/>
                <a:cs typeface="Andale Mono"/>
              </a:rPr>
              <a:t>SELECT</a:t>
            </a:r>
            <a:r>
              <a:rPr sz="360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</a:t>
            </a:r>
            <a:r>
              <a:rPr sz="3600" dirty="0">
                <a:latin typeface="Andale Mono"/>
                <a:cs typeface="Andale Mono"/>
              </a:rPr>
              <a:t>,	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count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3600" spc="-5" dirty="0">
                <a:latin typeface="Andale Mono"/>
                <a:cs typeface="Andale Mono"/>
              </a:rPr>
              <a:t>)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spc="-5" dirty="0">
                <a:latin typeface="Andale Mono"/>
                <a:cs typeface="Andale Mono"/>
              </a:rPr>
              <a:t>AS</a:t>
            </a:r>
            <a:r>
              <a:rPr sz="3600" spc="1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count	</a:t>
            </a:r>
            <a:r>
              <a:rPr sz="3600" dirty="0">
                <a:latin typeface="Andale Mono"/>
                <a:cs typeface="Andale Mono"/>
              </a:rPr>
              <a:t>FROM  </a:t>
            </a:r>
            <a:r>
              <a:rPr sz="3600" spc="-5" dirty="0">
                <a:latin typeface="Andale Mono"/>
                <a:cs typeface="Andale Mono"/>
              </a:rPr>
              <a:t>(SELECT</a:t>
            </a:r>
            <a:r>
              <a:rPr sz="3600" spc="45" dirty="0"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explode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split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FF7C9D"/>
                </a:solidFill>
                <a:latin typeface="Andale Mono"/>
                <a:cs typeface="Andale Mono"/>
              </a:rPr>
              <a:t>line</a:t>
            </a:r>
            <a:r>
              <a:rPr sz="3600" spc="-5" dirty="0">
                <a:latin typeface="Andale Mono"/>
                <a:cs typeface="Andale Mono"/>
              </a:rPr>
              <a:t>,	</a:t>
            </a:r>
            <a:r>
              <a:rPr sz="3600" spc="-5" dirty="0">
                <a:solidFill>
                  <a:srgbClr val="021EAA"/>
                </a:solidFill>
                <a:latin typeface="Andale Mono"/>
                <a:cs typeface="Andale Mono"/>
              </a:rPr>
              <a:t>'\s'</a:t>
            </a:r>
            <a:r>
              <a:rPr sz="3600" spc="-5" dirty="0">
                <a:latin typeface="Andale Mono"/>
                <a:cs typeface="Andale Mono"/>
              </a:rPr>
              <a:t>)) AS</a:t>
            </a:r>
            <a:r>
              <a:rPr sz="3600" spc="-7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  </a:t>
            </a:r>
            <a:r>
              <a:rPr sz="3600" spc="-5" dirty="0">
                <a:latin typeface="Andale Mono"/>
                <a:cs typeface="Andale Mono"/>
              </a:rPr>
              <a:t>FROM</a:t>
            </a:r>
            <a:r>
              <a:rPr sz="360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)	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w</a:t>
            </a:r>
            <a:endParaRPr sz="3600">
              <a:latin typeface="Andale Mono"/>
              <a:cs typeface="Andale Mono"/>
            </a:endParaRPr>
          </a:p>
          <a:p>
            <a:pPr marL="12700">
              <a:lnSpc>
                <a:spcPts val="4000"/>
              </a:lnSpc>
              <a:tabLst>
                <a:tab pos="3853179" algn="l"/>
              </a:tabLst>
            </a:pPr>
            <a:r>
              <a:rPr sz="3600" spc="-5" dirty="0">
                <a:latin typeface="Andale Mono"/>
                <a:cs typeface="Andale Mono"/>
              </a:rPr>
              <a:t>GROUP BY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	</a:t>
            </a:r>
            <a:r>
              <a:rPr sz="3600" spc="-5" dirty="0">
                <a:latin typeface="Andale Mono"/>
                <a:cs typeface="Andale Mono"/>
              </a:rPr>
              <a:t>ORDER BY</a:t>
            </a:r>
            <a:r>
              <a:rPr sz="3600" spc="-1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677400" y="3416300"/>
            <a:ext cx="3289300" cy="1625600"/>
            <a:chOff x="9677400" y="3416300"/>
            <a:chExt cx="3289300" cy="1625600"/>
          </a:xfrm>
        </p:grpSpPr>
        <p:sp>
          <p:nvSpPr>
            <p:cNvPr id="6" name="object 6"/>
            <p:cNvSpPr/>
            <p:nvPr/>
          </p:nvSpPr>
          <p:spPr>
            <a:xfrm>
              <a:off x="9690099" y="3429000"/>
              <a:ext cx="3263899" cy="1600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90100" y="3429000"/>
              <a:ext cx="3263900" cy="1600200"/>
            </a:xfrm>
            <a:custGeom>
              <a:avLst/>
              <a:gdLst/>
              <a:ahLst/>
              <a:cxnLst/>
              <a:rect l="l" t="t" r="r" b="b"/>
              <a:pathLst>
                <a:path w="3263900" h="1600200">
                  <a:moveTo>
                    <a:pt x="0" y="14097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62" y="5031"/>
                  </a:lnTo>
                  <a:lnTo>
                    <a:pt x="3157153" y="19363"/>
                  </a:lnTo>
                  <a:lnTo>
                    <a:pt x="3192525" y="41851"/>
                  </a:lnTo>
                  <a:lnTo>
                    <a:pt x="3222032" y="71353"/>
                  </a:lnTo>
                  <a:lnTo>
                    <a:pt x="3244527" y="106724"/>
                  </a:lnTo>
                  <a:lnTo>
                    <a:pt x="3258865" y="146821"/>
                  </a:lnTo>
                  <a:lnTo>
                    <a:pt x="3263900" y="190500"/>
                  </a:lnTo>
                  <a:lnTo>
                    <a:pt x="3263900" y="1409700"/>
                  </a:lnTo>
                  <a:lnTo>
                    <a:pt x="3258865" y="1453378"/>
                  </a:lnTo>
                  <a:lnTo>
                    <a:pt x="3244527" y="1493475"/>
                  </a:lnTo>
                  <a:lnTo>
                    <a:pt x="3222032" y="1528846"/>
                  </a:lnTo>
                  <a:lnTo>
                    <a:pt x="3192525" y="1558348"/>
                  </a:lnTo>
                  <a:lnTo>
                    <a:pt x="3157153" y="1580836"/>
                  </a:lnTo>
                  <a:lnTo>
                    <a:pt x="3117062" y="1595168"/>
                  </a:lnTo>
                  <a:lnTo>
                    <a:pt x="3073400" y="1600200"/>
                  </a:lnTo>
                  <a:lnTo>
                    <a:pt x="190500" y="1600200"/>
                  </a:lnTo>
                  <a:lnTo>
                    <a:pt x="146821" y="1595168"/>
                  </a:lnTo>
                  <a:lnTo>
                    <a:pt x="106724" y="1580836"/>
                  </a:lnTo>
                  <a:lnTo>
                    <a:pt x="71353" y="1558348"/>
                  </a:lnTo>
                  <a:lnTo>
                    <a:pt x="41851" y="1528846"/>
                  </a:lnTo>
                  <a:lnTo>
                    <a:pt x="19363" y="1493475"/>
                  </a:lnTo>
                  <a:lnTo>
                    <a:pt x="5031" y="1453378"/>
                  </a:lnTo>
                  <a:lnTo>
                    <a:pt x="0" y="14097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740900" y="3670300"/>
            <a:ext cx="3152140" cy="1102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0160" algn="ctr">
              <a:lnSpc>
                <a:spcPts val="2800"/>
              </a:lnSpc>
              <a:spcBef>
                <a:spcPts val="260"/>
              </a:spcBef>
            </a:pPr>
            <a:r>
              <a:rPr sz="2400" spc="-150" dirty="0">
                <a:solidFill>
                  <a:srgbClr val="58596B"/>
                </a:solidFill>
                <a:latin typeface="Arial"/>
                <a:cs typeface="Arial"/>
              </a:rPr>
              <a:t>Load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58596B"/>
                </a:solidFill>
                <a:latin typeface="Arial"/>
                <a:cs typeface="Arial"/>
              </a:rPr>
              <a:t>text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in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 </a:t>
            </a:r>
            <a:r>
              <a:rPr sz="2400" spc="-20" dirty="0">
                <a:solidFill>
                  <a:srgbClr val="58596B"/>
                </a:solidFill>
                <a:latin typeface="Arial"/>
                <a:cs typeface="Arial"/>
              </a:rPr>
              <a:t>“docs” directory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into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 </a:t>
            </a:r>
            <a:r>
              <a:rPr sz="2400" spc="-105" dirty="0">
                <a:solidFill>
                  <a:srgbClr val="58596B"/>
                </a:solidFill>
                <a:latin typeface="Arial"/>
                <a:cs typeface="Arial"/>
              </a:rPr>
              <a:t>table.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10" name="object 10"/>
            <p:cNvSpPr/>
            <p:nvPr/>
          </p:nvSpPr>
          <p:spPr>
            <a:xfrm>
              <a:off x="152400" y="3441700"/>
              <a:ext cx="7429500" cy="1244600"/>
            </a:xfrm>
            <a:custGeom>
              <a:avLst/>
              <a:gdLst/>
              <a:ahLst/>
              <a:cxnLst/>
              <a:rect l="l" t="t" r="r" b="b"/>
              <a:pathLst>
                <a:path w="7429500" h="1244600">
                  <a:moveTo>
                    <a:pt x="0" y="10541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7239000" y="0"/>
                  </a:lnTo>
                  <a:lnTo>
                    <a:pt x="7282678" y="5031"/>
                  </a:lnTo>
                  <a:lnTo>
                    <a:pt x="7322775" y="19363"/>
                  </a:lnTo>
                  <a:lnTo>
                    <a:pt x="7358146" y="41851"/>
                  </a:lnTo>
                  <a:lnTo>
                    <a:pt x="7387648" y="71353"/>
                  </a:lnTo>
                  <a:lnTo>
                    <a:pt x="7410136" y="106724"/>
                  </a:lnTo>
                  <a:lnTo>
                    <a:pt x="7424468" y="146821"/>
                  </a:lnTo>
                  <a:lnTo>
                    <a:pt x="7429500" y="190500"/>
                  </a:lnTo>
                  <a:lnTo>
                    <a:pt x="7429500" y="1054100"/>
                  </a:lnTo>
                  <a:lnTo>
                    <a:pt x="7424468" y="1097778"/>
                  </a:lnTo>
                  <a:lnTo>
                    <a:pt x="7410136" y="1137875"/>
                  </a:lnTo>
                  <a:lnTo>
                    <a:pt x="7387648" y="1173246"/>
                  </a:lnTo>
                  <a:lnTo>
                    <a:pt x="7358146" y="1202748"/>
                  </a:lnTo>
                  <a:lnTo>
                    <a:pt x="7322775" y="1225236"/>
                  </a:lnTo>
                  <a:lnTo>
                    <a:pt x="7282678" y="1239568"/>
                  </a:lnTo>
                  <a:lnTo>
                    <a:pt x="7239000" y="1244600"/>
                  </a:lnTo>
                  <a:lnTo>
                    <a:pt x="190500" y="1244600"/>
                  </a:lnTo>
                  <a:lnTo>
                    <a:pt x="146819" y="1239568"/>
                  </a:lnTo>
                  <a:lnTo>
                    <a:pt x="106722" y="1225236"/>
                  </a:lnTo>
                  <a:lnTo>
                    <a:pt x="71351" y="1202748"/>
                  </a:lnTo>
                  <a:lnTo>
                    <a:pt x="41850" y="1173246"/>
                  </a:lnTo>
                  <a:lnTo>
                    <a:pt x="19362" y="1137875"/>
                  </a:lnTo>
                  <a:lnTo>
                    <a:pt x="5031" y="1097778"/>
                  </a:lnTo>
                  <a:lnTo>
                    <a:pt x="0" y="10541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22" y="2463800"/>
            <a:ext cx="8805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1095" algn="l"/>
                <a:tab pos="6597015" algn="l"/>
              </a:tabLst>
            </a:pPr>
            <a:r>
              <a:rPr sz="3600" spc="-5" dirty="0">
                <a:solidFill>
                  <a:srgbClr val="000000"/>
                </a:solidFill>
                <a:latin typeface="Andale Mono"/>
                <a:cs typeface="Andale Mono"/>
              </a:rPr>
              <a:t>CREAT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E</a:t>
            </a:r>
            <a:r>
              <a:rPr sz="3600" spc="-5" dirty="0">
                <a:solidFill>
                  <a:srgbClr val="000000"/>
                </a:solidFill>
                <a:latin typeface="Andale Mono"/>
                <a:cs typeface="Andale Mono"/>
              </a:rPr>
              <a:t> TABL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E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	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line	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STRING);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62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122" y="3505200"/>
            <a:ext cx="7158990" cy="1094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</a:pPr>
            <a:r>
              <a:rPr sz="3600" spc="-5" dirty="0">
                <a:latin typeface="Andale Mono"/>
                <a:cs typeface="Andale Mono"/>
              </a:rPr>
              <a:t>LOAD DATA INPATH </a:t>
            </a:r>
            <a:r>
              <a:rPr sz="3600" dirty="0">
                <a:solidFill>
                  <a:srgbClr val="021EAA"/>
                </a:solidFill>
                <a:latin typeface="Andale Mono"/>
                <a:cs typeface="Andale Mono"/>
              </a:rPr>
              <a:t>'docs'  </a:t>
            </a:r>
            <a:r>
              <a:rPr sz="3600" spc="-5" dirty="0">
                <a:latin typeface="Andale Mono"/>
                <a:cs typeface="Andale Mono"/>
              </a:rPr>
              <a:t>OVERWRITE INTO TABLE</a:t>
            </a:r>
            <a:r>
              <a:rPr sz="3600" spc="-8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122" y="5067300"/>
            <a:ext cx="74333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71334" algn="l"/>
              </a:tabLst>
            </a:pPr>
            <a:r>
              <a:rPr sz="3600" spc="-5" dirty="0">
                <a:latin typeface="Andale Mono"/>
                <a:cs typeface="Andale Mono"/>
              </a:rPr>
              <a:t>CREAT</a:t>
            </a:r>
            <a:r>
              <a:rPr sz="3600" dirty="0">
                <a:latin typeface="Andale Mono"/>
                <a:cs typeface="Andale Mono"/>
              </a:rPr>
              <a:t>E</a:t>
            </a:r>
            <a:r>
              <a:rPr sz="3600" spc="-5" dirty="0">
                <a:latin typeface="Andale Mono"/>
                <a:cs typeface="Andale Mono"/>
              </a:rPr>
              <a:t> TABL</a:t>
            </a:r>
            <a:r>
              <a:rPr sz="3600" dirty="0">
                <a:latin typeface="Andale Mono"/>
                <a:cs typeface="Andale Mono"/>
              </a:rPr>
              <a:t>E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word_counts	</a:t>
            </a:r>
            <a:r>
              <a:rPr sz="3600" dirty="0">
                <a:latin typeface="Andale Mono"/>
                <a:cs typeface="Andale Mono"/>
              </a:rPr>
              <a:t>AS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122" y="5588000"/>
            <a:ext cx="11548745" cy="21361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  <a:tabLst>
                <a:tab pos="3030220" algn="l"/>
                <a:tab pos="3578860" algn="l"/>
                <a:tab pos="7694295" algn="l"/>
                <a:tab pos="8517890" algn="l"/>
              </a:tabLst>
            </a:pPr>
            <a:r>
              <a:rPr sz="3600" spc="-5" dirty="0">
                <a:latin typeface="Andale Mono"/>
                <a:cs typeface="Andale Mono"/>
              </a:rPr>
              <a:t>SELECT</a:t>
            </a:r>
            <a:r>
              <a:rPr sz="360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</a:t>
            </a:r>
            <a:r>
              <a:rPr sz="3600" dirty="0">
                <a:latin typeface="Andale Mono"/>
                <a:cs typeface="Andale Mono"/>
              </a:rPr>
              <a:t>,	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count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3600" spc="-5" dirty="0">
                <a:latin typeface="Andale Mono"/>
                <a:cs typeface="Andale Mono"/>
              </a:rPr>
              <a:t>)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spc="-5" dirty="0">
                <a:latin typeface="Andale Mono"/>
                <a:cs typeface="Andale Mono"/>
              </a:rPr>
              <a:t>AS</a:t>
            </a:r>
            <a:r>
              <a:rPr sz="3600" spc="1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count	</a:t>
            </a:r>
            <a:r>
              <a:rPr sz="3600" dirty="0">
                <a:latin typeface="Andale Mono"/>
                <a:cs typeface="Andale Mono"/>
              </a:rPr>
              <a:t>FROM  </a:t>
            </a:r>
            <a:r>
              <a:rPr sz="3600" spc="-5" dirty="0">
                <a:latin typeface="Andale Mono"/>
                <a:cs typeface="Andale Mono"/>
              </a:rPr>
              <a:t>(SELECT</a:t>
            </a:r>
            <a:r>
              <a:rPr sz="3600" spc="45" dirty="0"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explode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split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FF7C9D"/>
                </a:solidFill>
                <a:latin typeface="Andale Mono"/>
                <a:cs typeface="Andale Mono"/>
              </a:rPr>
              <a:t>line</a:t>
            </a:r>
            <a:r>
              <a:rPr sz="3600" spc="-5" dirty="0">
                <a:latin typeface="Andale Mono"/>
                <a:cs typeface="Andale Mono"/>
              </a:rPr>
              <a:t>,	</a:t>
            </a:r>
            <a:r>
              <a:rPr sz="3600" spc="-5" dirty="0">
                <a:solidFill>
                  <a:srgbClr val="021EAA"/>
                </a:solidFill>
                <a:latin typeface="Andale Mono"/>
                <a:cs typeface="Andale Mono"/>
              </a:rPr>
              <a:t>'\s'</a:t>
            </a:r>
            <a:r>
              <a:rPr sz="3600" spc="-5" dirty="0">
                <a:latin typeface="Andale Mono"/>
                <a:cs typeface="Andale Mono"/>
              </a:rPr>
              <a:t>)) AS</a:t>
            </a:r>
            <a:r>
              <a:rPr sz="3600" spc="-7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  </a:t>
            </a:r>
            <a:r>
              <a:rPr sz="3600" spc="-5" dirty="0">
                <a:latin typeface="Andale Mono"/>
                <a:cs typeface="Andale Mono"/>
              </a:rPr>
              <a:t>FROM</a:t>
            </a:r>
            <a:r>
              <a:rPr sz="360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)	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w</a:t>
            </a:r>
            <a:endParaRPr sz="3600">
              <a:latin typeface="Andale Mono"/>
              <a:cs typeface="Andale Mono"/>
            </a:endParaRPr>
          </a:p>
          <a:p>
            <a:pPr marL="12700">
              <a:lnSpc>
                <a:spcPts val="4000"/>
              </a:lnSpc>
              <a:tabLst>
                <a:tab pos="3853179" algn="l"/>
              </a:tabLst>
            </a:pPr>
            <a:r>
              <a:rPr sz="3600" spc="-5" dirty="0">
                <a:latin typeface="Andale Mono"/>
                <a:cs typeface="Andale Mono"/>
              </a:rPr>
              <a:t>GROUP BY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	</a:t>
            </a:r>
            <a:r>
              <a:rPr sz="3600" spc="-5" dirty="0">
                <a:latin typeface="Andale Mono"/>
                <a:cs typeface="Andale Mono"/>
              </a:rPr>
              <a:t>ORDER BY</a:t>
            </a:r>
            <a:r>
              <a:rPr sz="3600" spc="-1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7000" y="3302000"/>
            <a:ext cx="12839700" cy="4559300"/>
            <a:chOff x="127000" y="3302000"/>
            <a:chExt cx="12839700" cy="4559300"/>
          </a:xfrm>
        </p:grpSpPr>
        <p:sp>
          <p:nvSpPr>
            <p:cNvPr id="7" name="object 7"/>
            <p:cNvSpPr/>
            <p:nvPr/>
          </p:nvSpPr>
          <p:spPr>
            <a:xfrm>
              <a:off x="152400" y="4991100"/>
              <a:ext cx="11861800" cy="2844800"/>
            </a:xfrm>
            <a:custGeom>
              <a:avLst/>
              <a:gdLst/>
              <a:ahLst/>
              <a:cxnLst/>
              <a:rect l="l" t="t" r="r" b="b"/>
              <a:pathLst>
                <a:path w="11861800" h="2844800">
                  <a:moveTo>
                    <a:pt x="0" y="26543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11671300" y="0"/>
                  </a:lnTo>
                  <a:lnTo>
                    <a:pt x="11714978" y="5031"/>
                  </a:lnTo>
                  <a:lnTo>
                    <a:pt x="11755075" y="19363"/>
                  </a:lnTo>
                  <a:lnTo>
                    <a:pt x="11790446" y="41851"/>
                  </a:lnTo>
                  <a:lnTo>
                    <a:pt x="11819948" y="71353"/>
                  </a:lnTo>
                  <a:lnTo>
                    <a:pt x="11842436" y="106724"/>
                  </a:lnTo>
                  <a:lnTo>
                    <a:pt x="11856768" y="146821"/>
                  </a:lnTo>
                  <a:lnTo>
                    <a:pt x="11861800" y="190500"/>
                  </a:lnTo>
                  <a:lnTo>
                    <a:pt x="11861800" y="2654300"/>
                  </a:lnTo>
                  <a:lnTo>
                    <a:pt x="11856768" y="2697978"/>
                  </a:lnTo>
                  <a:lnTo>
                    <a:pt x="11842436" y="2738075"/>
                  </a:lnTo>
                  <a:lnTo>
                    <a:pt x="11819948" y="2773446"/>
                  </a:lnTo>
                  <a:lnTo>
                    <a:pt x="11790446" y="2802948"/>
                  </a:lnTo>
                  <a:lnTo>
                    <a:pt x="11755075" y="2825436"/>
                  </a:lnTo>
                  <a:lnTo>
                    <a:pt x="11714978" y="2839768"/>
                  </a:lnTo>
                  <a:lnTo>
                    <a:pt x="11671300" y="2844800"/>
                  </a:lnTo>
                  <a:lnTo>
                    <a:pt x="190500" y="2844800"/>
                  </a:lnTo>
                  <a:lnTo>
                    <a:pt x="146819" y="2839768"/>
                  </a:lnTo>
                  <a:lnTo>
                    <a:pt x="106722" y="2825436"/>
                  </a:lnTo>
                  <a:lnTo>
                    <a:pt x="71351" y="2802948"/>
                  </a:lnTo>
                  <a:lnTo>
                    <a:pt x="41850" y="2773446"/>
                  </a:lnTo>
                  <a:lnTo>
                    <a:pt x="19362" y="2738075"/>
                  </a:lnTo>
                  <a:lnTo>
                    <a:pt x="5031" y="2697978"/>
                  </a:lnTo>
                  <a:lnTo>
                    <a:pt x="0" y="26543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90100" y="3314700"/>
              <a:ext cx="3263900" cy="23113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90100" y="3314700"/>
              <a:ext cx="3263900" cy="2311400"/>
            </a:xfrm>
            <a:custGeom>
              <a:avLst/>
              <a:gdLst/>
              <a:ahLst/>
              <a:cxnLst/>
              <a:rect l="l" t="t" r="r" b="b"/>
              <a:pathLst>
                <a:path w="3263900" h="2311400">
                  <a:moveTo>
                    <a:pt x="0" y="21209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62" y="5031"/>
                  </a:lnTo>
                  <a:lnTo>
                    <a:pt x="3157153" y="19363"/>
                  </a:lnTo>
                  <a:lnTo>
                    <a:pt x="3192525" y="41851"/>
                  </a:lnTo>
                  <a:lnTo>
                    <a:pt x="3222032" y="71353"/>
                  </a:lnTo>
                  <a:lnTo>
                    <a:pt x="3244527" y="106724"/>
                  </a:lnTo>
                  <a:lnTo>
                    <a:pt x="3258865" y="146821"/>
                  </a:lnTo>
                  <a:lnTo>
                    <a:pt x="3263900" y="190500"/>
                  </a:lnTo>
                  <a:lnTo>
                    <a:pt x="3263900" y="2120900"/>
                  </a:lnTo>
                  <a:lnTo>
                    <a:pt x="3258865" y="2164578"/>
                  </a:lnTo>
                  <a:lnTo>
                    <a:pt x="3244527" y="2204675"/>
                  </a:lnTo>
                  <a:lnTo>
                    <a:pt x="3222032" y="2240046"/>
                  </a:lnTo>
                  <a:lnTo>
                    <a:pt x="3192525" y="2269548"/>
                  </a:lnTo>
                  <a:lnTo>
                    <a:pt x="3157153" y="2292036"/>
                  </a:lnTo>
                  <a:lnTo>
                    <a:pt x="3117062" y="2306368"/>
                  </a:lnTo>
                  <a:lnTo>
                    <a:pt x="3073400" y="2311400"/>
                  </a:lnTo>
                  <a:lnTo>
                    <a:pt x="190500" y="2311400"/>
                  </a:lnTo>
                  <a:lnTo>
                    <a:pt x="146821" y="2306368"/>
                  </a:lnTo>
                  <a:lnTo>
                    <a:pt x="106724" y="2292036"/>
                  </a:lnTo>
                  <a:lnTo>
                    <a:pt x="71353" y="2269548"/>
                  </a:lnTo>
                  <a:lnTo>
                    <a:pt x="41851" y="2240046"/>
                  </a:lnTo>
                  <a:lnTo>
                    <a:pt x="19363" y="2204675"/>
                  </a:lnTo>
                  <a:lnTo>
                    <a:pt x="5031" y="2164578"/>
                  </a:lnTo>
                  <a:lnTo>
                    <a:pt x="0" y="21209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772650" y="3365500"/>
            <a:ext cx="3096895" cy="21691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905" algn="ctr">
              <a:lnSpc>
                <a:spcPts val="2800"/>
              </a:lnSpc>
              <a:spcBef>
                <a:spcPts val="260"/>
              </a:spcBef>
            </a:pPr>
            <a:r>
              <a:rPr sz="2400" spc="-85" dirty="0">
                <a:solidFill>
                  <a:srgbClr val="58596B"/>
                </a:solidFill>
                <a:latin typeface="Arial"/>
                <a:cs typeface="Arial"/>
              </a:rPr>
              <a:t>Create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</a:t>
            </a:r>
            <a:r>
              <a:rPr sz="2400" spc="-95" dirty="0">
                <a:solidFill>
                  <a:srgbClr val="58596B"/>
                </a:solidFill>
                <a:latin typeface="Arial"/>
                <a:cs typeface="Arial"/>
              </a:rPr>
              <a:t>final </a:t>
            </a:r>
            <a:r>
              <a:rPr sz="2400" spc="-105" dirty="0">
                <a:solidFill>
                  <a:srgbClr val="58596B"/>
                </a:solidFill>
                <a:latin typeface="Arial"/>
                <a:cs typeface="Arial"/>
              </a:rPr>
              <a:t>table  </a:t>
            </a:r>
            <a:r>
              <a:rPr sz="2400" spc="-190" dirty="0">
                <a:solidFill>
                  <a:srgbClr val="58596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58596B"/>
                </a:solidFill>
                <a:latin typeface="Arial"/>
                <a:cs typeface="Arial"/>
              </a:rPr>
              <a:t>fill </a:t>
            </a:r>
            <a:r>
              <a:rPr sz="2400" spc="60" dirty="0">
                <a:solidFill>
                  <a:srgbClr val="58596B"/>
                </a:solidFill>
                <a:latin typeface="Arial"/>
                <a:cs typeface="Arial"/>
              </a:rPr>
              <a:t>it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with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</a:t>
            </a:r>
            <a:r>
              <a:rPr sz="2400" spc="-95" dirty="0">
                <a:solidFill>
                  <a:srgbClr val="58596B"/>
                </a:solidFill>
                <a:latin typeface="Arial"/>
                <a:cs typeface="Arial"/>
              </a:rPr>
              <a:t>results  </a:t>
            </a:r>
            <a:r>
              <a:rPr sz="2400" spc="-35" dirty="0">
                <a:solidFill>
                  <a:srgbClr val="58596B"/>
                </a:solidFill>
                <a:latin typeface="Arial"/>
                <a:cs typeface="Arial"/>
              </a:rPr>
              <a:t>from </a:t>
            </a:r>
            <a:r>
              <a:rPr sz="2400" spc="-315" dirty="0">
                <a:solidFill>
                  <a:srgbClr val="58596B"/>
                </a:solidFill>
                <a:latin typeface="Arial"/>
                <a:cs typeface="Arial"/>
              </a:rPr>
              <a:t>a </a:t>
            </a:r>
            <a:r>
              <a:rPr sz="2400" spc="-130" dirty="0">
                <a:solidFill>
                  <a:srgbClr val="58596B"/>
                </a:solidFill>
                <a:latin typeface="Arial"/>
                <a:cs typeface="Arial"/>
              </a:rPr>
              <a:t>nested </a:t>
            </a:r>
            <a:r>
              <a:rPr sz="2400" spc="-80" dirty="0">
                <a:solidFill>
                  <a:srgbClr val="58596B"/>
                </a:solidFill>
                <a:latin typeface="Arial"/>
                <a:cs typeface="Arial"/>
              </a:rPr>
              <a:t>query </a:t>
            </a:r>
            <a:r>
              <a:rPr sz="2400" spc="-40" dirty="0">
                <a:solidFill>
                  <a:srgbClr val="58596B"/>
                </a:solidFill>
                <a:latin typeface="Arial"/>
                <a:cs typeface="Arial"/>
              </a:rPr>
              <a:t>of 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</a:t>
            </a:r>
            <a:r>
              <a:rPr sz="2400" spc="-140" dirty="0">
                <a:solidFill>
                  <a:srgbClr val="58596B"/>
                </a:solidFill>
                <a:latin typeface="Arial"/>
                <a:cs typeface="Arial"/>
              </a:rPr>
              <a:t>docs </a:t>
            </a:r>
            <a:r>
              <a:rPr sz="2400" spc="-105" dirty="0">
                <a:solidFill>
                  <a:srgbClr val="58596B"/>
                </a:solidFill>
                <a:latin typeface="Arial"/>
                <a:cs typeface="Arial"/>
              </a:rPr>
              <a:t>table </a:t>
            </a:r>
            <a:r>
              <a:rPr sz="2400" spc="-50" dirty="0">
                <a:solidFill>
                  <a:srgbClr val="58596B"/>
                </a:solidFill>
                <a:latin typeface="Arial"/>
                <a:cs typeface="Arial"/>
              </a:rPr>
              <a:t>that  </a:t>
            </a:r>
            <a:r>
              <a:rPr sz="2400" spc="-70" dirty="0">
                <a:solidFill>
                  <a:srgbClr val="58596B"/>
                </a:solidFill>
                <a:latin typeface="Arial"/>
                <a:cs typeface="Arial"/>
              </a:rPr>
              <a:t>performs </a:t>
            </a:r>
            <a:r>
              <a:rPr sz="2400" spc="-25" dirty="0">
                <a:solidFill>
                  <a:srgbClr val="58596B"/>
                </a:solidFill>
                <a:latin typeface="Arial"/>
                <a:cs typeface="Arial"/>
              </a:rPr>
              <a:t>WordCount 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on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</a:t>
            </a:r>
            <a:r>
              <a:rPr sz="2400" spc="50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58596B"/>
                </a:solidFill>
                <a:latin typeface="Arial"/>
                <a:cs typeface="Arial"/>
              </a:rPr>
              <a:t>fly.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5391" y="850900"/>
            <a:ext cx="72942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045" dirty="0"/>
              <a:t>What </a:t>
            </a:r>
            <a:r>
              <a:rPr sz="8400" spc="-315" dirty="0"/>
              <a:t>Is</a:t>
            </a:r>
            <a:r>
              <a:rPr sz="8400" spc="-270" dirty="0"/>
              <a:t> </a:t>
            </a:r>
            <a:r>
              <a:rPr sz="8400" spc="-1100" dirty="0"/>
              <a:t>HDFS?</a:t>
            </a:r>
            <a:endParaRPr sz="84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2582672"/>
            <a:ext cx="10446385" cy="468185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506730" indent="-494665">
              <a:lnSpc>
                <a:spcPct val="100000"/>
              </a:lnSpc>
              <a:spcBef>
                <a:spcPts val="1760"/>
              </a:spcBef>
              <a:buSzPct val="125000"/>
              <a:buChar char="•"/>
              <a:tabLst>
                <a:tab pos="507365" algn="l"/>
              </a:tabLst>
            </a:pPr>
            <a:r>
              <a:rPr sz="3600" spc="-125" dirty="0">
                <a:solidFill>
                  <a:srgbClr val="58596B"/>
                </a:solidFill>
                <a:latin typeface="Klaudia"/>
                <a:cs typeface="Klaudia"/>
              </a:rPr>
              <a:t>Hadoop </a:t>
            </a:r>
            <a:r>
              <a:rPr sz="3600" spc="-100" dirty="0">
                <a:solidFill>
                  <a:srgbClr val="58596B"/>
                </a:solidFill>
                <a:latin typeface="Klaudia"/>
                <a:cs typeface="Klaudia"/>
              </a:rPr>
              <a:t>Distributed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r>
              <a:rPr sz="3600" spc="-59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265" dirty="0">
                <a:solidFill>
                  <a:srgbClr val="58596B"/>
                </a:solidFill>
                <a:latin typeface="Klaudia"/>
                <a:cs typeface="Klaudia"/>
              </a:rPr>
              <a:t>System.</a:t>
            </a:r>
            <a:endParaRPr sz="3600" dirty="0">
              <a:latin typeface="Klaudia"/>
              <a:cs typeface="Klaudia"/>
            </a:endParaRPr>
          </a:p>
          <a:p>
            <a:pPr marL="506730" marR="5080" indent="-494665">
              <a:lnSpc>
                <a:spcPts val="4300"/>
              </a:lnSpc>
              <a:spcBef>
                <a:spcPts val="3140"/>
              </a:spcBef>
              <a:buSzPct val="125000"/>
              <a:buChar char="•"/>
              <a:tabLst>
                <a:tab pos="507365" algn="l"/>
              </a:tabLst>
            </a:pPr>
            <a:r>
              <a:rPr sz="3600" spc="-260" dirty="0">
                <a:solidFill>
                  <a:srgbClr val="58596B"/>
                </a:solidFill>
                <a:latin typeface="Klaudia"/>
                <a:cs typeface="Klaudia"/>
              </a:rPr>
              <a:t>Stores </a:t>
            </a:r>
            <a:r>
              <a:rPr sz="3600" spc="-185" dirty="0">
                <a:solidFill>
                  <a:srgbClr val="58596B"/>
                </a:solidFill>
                <a:latin typeface="Klaudia"/>
                <a:cs typeface="Klaudia"/>
              </a:rPr>
              <a:t>files </a:t>
            </a:r>
            <a:r>
              <a:rPr sz="3600" spc="-105" dirty="0">
                <a:solidFill>
                  <a:srgbClr val="58596B"/>
                </a:solidFill>
                <a:latin typeface="Klaudia"/>
                <a:cs typeface="Klaudia"/>
              </a:rPr>
              <a:t>in </a:t>
            </a:r>
            <a:r>
              <a:rPr sz="3600" spc="-160" dirty="0">
                <a:solidFill>
                  <a:srgbClr val="914538"/>
                </a:solidFill>
                <a:latin typeface="Klaudia"/>
                <a:cs typeface="Klaudia"/>
              </a:rPr>
              <a:t>blocks </a:t>
            </a:r>
            <a:r>
              <a:rPr sz="3600" spc="-260" dirty="0">
                <a:solidFill>
                  <a:srgbClr val="58596B"/>
                </a:solidFill>
                <a:latin typeface="Klaudia"/>
                <a:cs typeface="Klaudia"/>
              </a:rPr>
              <a:t>across </a:t>
            </a:r>
            <a:r>
              <a:rPr sz="3600" spc="-375" dirty="0">
                <a:solidFill>
                  <a:srgbClr val="58596B"/>
                </a:solidFill>
                <a:latin typeface="Klaudia"/>
                <a:cs typeface="Klaudia"/>
              </a:rPr>
              <a:t>many </a:t>
            </a:r>
            <a:r>
              <a:rPr sz="3600" spc="-140" dirty="0">
                <a:solidFill>
                  <a:srgbClr val="58596B"/>
                </a:solidFill>
                <a:latin typeface="Klaudia"/>
                <a:cs typeface="Klaudia"/>
              </a:rPr>
              <a:t>nodes </a:t>
            </a:r>
            <a:r>
              <a:rPr sz="3600" spc="-105" dirty="0">
                <a:solidFill>
                  <a:srgbClr val="58596B"/>
                </a:solidFill>
                <a:latin typeface="Klaudia"/>
                <a:cs typeface="Klaudia"/>
              </a:rPr>
              <a:t>in</a:t>
            </a:r>
            <a:r>
              <a:rPr sz="3600" spc="-66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295" dirty="0">
                <a:solidFill>
                  <a:srgbClr val="58596B"/>
                </a:solidFill>
                <a:latin typeface="Klaudia"/>
                <a:cs typeface="Klaudia"/>
              </a:rPr>
              <a:t>a  </a:t>
            </a:r>
            <a:r>
              <a:rPr sz="3600" spc="-120" dirty="0">
                <a:solidFill>
                  <a:srgbClr val="58596B"/>
                </a:solidFill>
                <a:latin typeface="Klaudia"/>
                <a:cs typeface="Klaudia"/>
              </a:rPr>
              <a:t>cluster.</a:t>
            </a:r>
            <a:endParaRPr sz="3600" dirty="0">
              <a:latin typeface="Klaudia"/>
              <a:cs typeface="Klaudia"/>
            </a:endParaRPr>
          </a:p>
          <a:p>
            <a:pPr marL="506730" marR="1424305" indent="-494665">
              <a:lnSpc>
                <a:spcPts val="4300"/>
              </a:lnSpc>
              <a:spcBef>
                <a:spcPts val="3000"/>
              </a:spcBef>
              <a:buClr>
                <a:srgbClr val="58596B"/>
              </a:buClr>
              <a:buSzPct val="125000"/>
              <a:buChar char="•"/>
              <a:tabLst>
                <a:tab pos="507365" algn="l"/>
              </a:tabLst>
            </a:pPr>
            <a:r>
              <a:rPr sz="3600" spc="-140" dirty="0">
                <a:solidFill>
                  <a:srgbClr val="914538"/>
                </a:solidFill>
                <a:latin typeface="Klaudia"/>
                <a:cs typeface="Klaudia"/>
              </a:rPr>
              <a:t>Replicates </a:t>
            </a:r>
            <a:r>
              <a:rPr sz="3600" spc="-85" dirty="0">
                <a:solidFill>
                  <a:srgbClr val="58596B"/>
                </a:solidFill>
                <a:latin typeface="Klaudia"/>
                <a:cs typeface="Klaudia"/>
              </a:rPr>
              <a:t>the </a:t>
            </a:r>
            <a:r>
              <a:rPr sz="3600" spc="-160" dirty="0">
                <a:solidFill>
                  <a:srgbClr val="58596B"/>
                </a:solidFill>
                <a:latin typeface="Klaudia"/>
                <a:cs typeface="Klaudia"/>
              </a:rPr>
              <a:t>blocks </a:t>
            </a:r>
            <a:r>
              <a:rPr sz="3600" spc="-260" dirty="0">
                <a:solidFill>
                  <a:srgbClr val="58596B"/>
                </a:solidFill>
                <a:latin typeface="Klaudia"/>
                <a:cs typeface="Klaudia"/>
              </a:rPr>
              <a:t>across </a:t>
            </a:r>
            <a:r>
              <a:rPr sz="3600" spc="-140" dirty="0">
                <a:solidFill>
                  <a:srgbClr val="58596B"/>
                </a:solidFill>
                <a:latin typeface="Klaudia"/>
                <a:cs typeface="Klaudia"/>
              </a:rPr>
              <a:t>nodes</a:t>
            </a:r>
            <a:r>
              <a:rPr sz="3600" spc="-69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for  </a:t>
            </a:r>
            <a:r>
              <a:rPr sz="3600" spc="-114" dirty="0">
                <a:solidFill>
                  <a:srgbClr val="58596B"/>
                </a:solidFill>
                <a:latin typeface="Klaudia"/>
                <a:cs typeface="Klaudia"/>
              </a:rPr>
              <a:t>durability.</a:t>
            </a:r>
            <a:endParaRPr sz="36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840"/>
              </a:spcBef>
              <a:buClr>
                <a:srgbClr val="58596B"/>
              </a:buClr>
              <a:buSzPct val="125000"/>
              <a:buChar char="•"/>
              <a:tabLst>
                <a:tab pos="507365" algn="l"/>
              </a:tabLst>
            </a:pPr>
            <a:r>
              <a:rPr sz="3600" spc="-320" dirty="0">
                <a:solidFill>
                  <a:srgbClr val="914538"/>
                </a:solidFill>
                <a:latin typeface="Klaudia"/>
                <a:cs typeface="Klaudia"/>
              </a:rPr>
              <a:t>Master/Slave</a:t>
            </a:r>
            <a:r>
              <a:rPr sz="3600" spc="-275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140" dirty="0">
                <a:solidFill>
                  <a:srgbClr val="58596B"/>
                </a:solidFill>
                <a:latin typeface="Klaudia"/>
                <a:cs typeface="Klaudia"/>
              </a:rPr>
              <a:t>architecture.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0283" y="787400"/>
            <a:ext cx="22644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05" dirty="0">
                <a:solidFill>
                  <a:srgbClr val="914538"/>
                </a:solidFill>
              </a:rPr>
              <a:t>Hive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1140023" y="3251200"/>
            <a:ext cx="10724515" cy="382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540"/>
              </a:lnSpc>
              <a:spcBef>
                <a:spcPts val="100"/>
              </a:spcBef>
              <a:tabLst>
                <a:tab pos="3870325" algn="l"/>
                <a:tab pos="5815965" algn="l"/>
              </a:tabLst>
            </a:pPr>
            <a:r>
              <a:rPr sz="6400" spc="-570" dirty="0">
                <a:solidFill>
                  <a:srgbClr val="666666"/>
                </a:solidFill>
                <a:latin typeface="Arial"/>
                <a:cs typeface="Arial"/>
              </a:rPr>
              <a:t>Because</a:t>
            </a:r>
            <a:r>
              <a:rPr sz="6400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spc="-385" dirty="0">
                <a:solidFill>
                  <a:srgbClr val="666666"/>
                </a:solidFill>
                <a:latin typeface="Arial"/>
                <a:cs typeface="Arial"/>
              </a:rPr>
              <a:t>so	</a:t>
            </a:r>
            <a:r>
              <a:rPr sz="6400" spc="-530" dirty="0">
                <a:solidFill>
                  <a:srgbClr val="666666"/>
                </a:solidFill>
                <a:latin typeface="Arial"/>
                <a:cs typeface="Arial"/>
              </a:rPr>
              <a:t>many	</a:t>
            </a:r>
            <a:r>
              <a:rPr sz="6400" spc="-254" dirty="0">
                <a:solidFill>
                  <a:srgbClr val="666666"/>
                </a:solidFill>
                <a:latin typeface="Arial"/>
                <a:cs typeface="Arial"/>
              </a:rPr>
              <a:t>Hadoop</a:t>
            </a:r>
            <a:r>
              <a:rPr sz="6400" spc="-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i="1" spc="-640" dirty="0">
                <a:solidFill>
                  <a:srgbClr val="914538"/>
                </a:solidFill>
                <a:latin typeface="Arial"/>
                <a:cs typeface="Arial"/>
              </a:rPr>
              <a:t>users</a:t>
            </a:r>
            <a:endParaRPr sz="6400">
              <a:latin typeface="Arial"/>
              <a:cs typeface="Arial"/>
            </a:endParaRPr>
          </a:p>
          <a:p>
            <a:pPr marL="81280" algn="ctr">
              <a:lnSpc>
                <a:spcPts val="7400"/>
              </a:lnSpc>
              <a:tabLst>
                <a:tab pos="2127250" algn="l"/>
              </a:tabLst>
            </a:pPr>
            <a:r>
              <a:rPr sz="6400" spc="-335" dirty="0">
                <a:solidFill>
                  <a:srgbClr val="666666"/>
                </a:solidFill>
                <a:latin typeface="Arial"/>
                <a:cs typeface="Arial"/>
              </a:rPr>
              <a:t>come	</a:t>
            </a:r>
            <a:r>
              <a:rPr sz="6400" spc="-90" dirty="0">
                <a:solidFill>
                  <a:srgbClr val="666666"/>
                </a:solidFill>
                <a:latin typeface="Arial"/>
                <a:cs typeface="Arial"/>
              </a:rPr>
              <a:t>from </a:t>
            </a:r>
            <a:r>
              <a:rPr sz="6400" i="1" spc="-1010" dirty="0">
                <a:solidFill>
                  <a:srgbClr val="914538"/>
                </a:solidFill>
                <a:latin typeface="Arial"/>
                <a:cs typeface="Arial"/>
              </a:rPr>
              <a:t>SQL</a:t>
            </a:r>
            <a:r>
              <a:rPr sz="6400" i="1" spc="-710" dirty="0">
                <a:solidFill>
                  <a:srgbClr val="914538"/>
                </a:solidFill>
                <a:latin typeface="Arial"/>
                <a:cs typeface="Arial"/>
              </a:rPr>
              <a:t> </a:t>
            </a:r>
            <a:r>
              <a:rPr sz="6400" spc="-375" dirty="0">
                <a:solidFill>
                  <a:srgbClr val="666666"/>
                </a:solidFill>
                <a:latin typeface="Arial"/>
                <a:cs typeface="Arial"/>
              </a:rPr>
              <a:t>backgrounds,</a:t>
            </a:r>
            <a:endParaRPr sz="6400">
              <a:latin typeface="Arial"/>
              <a:cs typeface="Arial"/>
            </a:endParaRPr>
          </a:p>
          <a:p>
            <a:pPr algn="ctr">
              <a:lnSpc>
                <a:spcPts val="7400"/>
              </a:lnSpc>
              <a:tabLst>
                <a:tab pos="1607185" algn="l"/>
                <a:tab pos="2323465" algn="l"/>
              </a:tabLst>
            </a:pPr>
            <a:r>
              <a:rPr sz="6400" i="1" spc="-484" dirty="0">
                <a:solidFill>
                  <a:srgbClr val="914538"/>
                </a:solidFill>
                <a:latin typeface="Arial"/>
                <a:cs typeface="Arial"/>
              </a:rPr>
              <a:t>Hive	</a:t>
            </a:r>
            <a:r>
              <a:rPr sz="6400" spc="-385" dirty="0">
                <a:solidFill>
                  <a:srgbClr val="666666"/>
                </a:solidFill>
                <a:latin typeface="Arial"/>
                <a:cs typeface="Arial"/>
              </a:rPr>
              <a:t>is	</a:t>
            </a:r>
            <a:r>
              <a:rPr sz="6400" spc="-295" dirty="0">
                <a:solidFill>
                  <a:srgbClr val="666666"/>
                </a:solidFill>
                <a:latin typeface="Arial"/>
                <a:cs typeface="Arial"/>
              </a:rPr>
              <a:t>one </a:t>
            </a:r>
            <a:r>
              <a:rPr sz="6400" spc="-105" dirty="0">
                <a:solidFill>
                  <a:srgbClr val="666666"/>
                </a:solidFill>
                <a:latin typeface="Arial"/>
                <a:cs typeface="Arial"/>
              </a:rPr>
              <a:t>of </a:t>
            </a:r>
            <a:r>
              <a:rPr sz="6400" spc="-170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6400" spc="3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spc="-204" dirty="0">
                <a:solidFill>
                  <a:srgbClr val="666666"/>
                </a:solidFill>
                <a:latin typeface="Arial"/>
                <a:cs typeface="Arial"/>
              </a:rPr>
              <a:t>most</a:t>
            </a:r>
            <a:endParaRPr sz="6400">
              <a:latin typeface="Arial"/>
              <a:cs typeface="Arial"/>
            </a:endParaRPr>
          </a:p>
          <a:p>
            <a:pPr algn="ctr">
              <a:lnSpc>
                <a:spcPts val="7540"/>
              </a:lnSpc>
              <a:tabLst>
                <a:tab pos="4693920" algn="l"/>
              </a:tabLst>
            </a:pPr>
            <a:r>
              <a:rPr sz="6400" i="1" spc="-550" dirty="0">
                <a:solidFill>
                  <a:srgbClr val="914538"/>
                </a:solidFill>
                <a:latin typeface="Arial"/>
                <a:cs typeface="Arial"/>
              </a:rPr>
              <a:t>essential</a:t>
            </a:r>
            <a:r>
              <a:rPr sz="6400" i="1" spc="10" dirty="0">
                <a:solidFill>
                  <a:srgbClr val="914538"/>
                </a:solidFill>
                <a:latin typeface="Arial"/>
                <a:cs typeface="Arial"/>
              </a:rPr>
              <a:t> </a:t>
            </a:r>
            <a:r>
              <a:rPr sz="6400" spc="-95" dirty="0">
                <a:solidFill>
                  <a:srgbClr val="666666"/>
                </a:solidFill>
                <a:latin typeface="Arial"/>
                <a:cs typeface="Arial"/>
              </a:rPr>
              <a:t>tools	</a:t>
            </a:r>
            <a:r>
              <a:rPr sz="6400" spc="-195" dirty="0">
                <a:solidFill>
                  <a:srgbClr val="666666"/>
                </a:solidFill>
                <a:latin typeface="Arial"/>
                <a:cs typeface="Arial"/>
              </a:rPr>
              <a:t>in </a:t>
            </a:r>
            <a:r>
              <a:rPr sz="6400" spc="-170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6400" spc="1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spc="-315" dirty="0">
                <a:solidFill>
                  <a:srgbClr val="666666"/>
                </a:solidFill>
                <a:latin typeface="Arial"/>
                <a:cs typeface="Arial"/>
              </a:rPr>
              <a:t>ecosystem!!</a:t>
            </a:r>
            <a:endParaRPr sz="6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63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9559" y="4189577"/>
            <a:ext cx="56737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40" dirty="0">
                <a:solidFill>
                  <a:srgbClr val="6F592F"/>
                </a:solidFill>
              </a:rPr>
              <a:t>Questions?</a:t>
            </a:r>
            <a:endParaRPr sz="84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74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0473" y="787400"/>
            <a:ext cx="60439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700" dirty="0"/>
              <a:t> </a:t>
            </a:r>
            <a:r>
              <a:rPr sz="8400" spc="-250" dirty="0"/>
              <a:t>Traits</a:t>
            </a:r>
            <a:endParaRPr sz="8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2582672"/>
            <a:ext cx="9156065" cy="451675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508000" indent="-495300">
              <a:lnSpc>
                <a:spcPct val="100000"/>
              </a:lnSpc>
              <a:spcBef>
                <a:spcPts val="1760"/>
              </a:spcBef>
              <a:buClr>
                <a:srgbClr val="58596B"/>
              </a:buClr>
              <a:buSzPct val="125000"/>
              <a:buChar char="•"/>
              <a:tabLst>
                <a:tab pos="508000" algn="l"/>
              </a:tabLst>
            </a:pPr>
            <a:r>
              <a:rPr sz="3600" spc="-75" dirty="0">
                <a:solidFill>
                  <a:srgbClr val="914538"/>
                </a:solidFill>
                <a:latin typeface="Klaudia"/>
                <a:cs typeface="Klaudia"/>
              </a:rPr>
              <a:t>Not </a:t>
            </a:r>
            <a:r>
              <a:rPr sz="3600" spc="-260" dirty="0">
                <a:solidFill>
                  <a:srgbClr val="58596B"/>
                </a:solidFill>
                <a:latin typeface="Klaudia"/>
                <a:cs typeface="Klaudia"/>
              </a:rPr>
              <a:t>fully </a:t>
            </a:r>
            <a:r>
              <a:rPr sz="3600" spc="-365" dirty="0">
                <a:solidFill>
                  <a:srgbClr val="914538"/>
                </a:solidFill>
                <a:latin typeface="Klaudia"/>
                <a:cs typeface="Klaudia"/>
              </a:rPr>
              <a:t>POSIX</a:t>
            </a:r>
            <a:r>
              <a:rPr sz="3600" spc="-484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120" dirty="0">
                <a:solidFill>
                  <a:srgbClr val="58596B"/>
                </a:solidFill>
                <a:latin typeface="Klaudia"/>
                <a:cs typeface="Klaudia"/>
              </a:rPr>
              <a:t>compliant.</a:t>
            </a:r>
            <a:endParaRPr sz="3600" dirty="0">
              <a:latin typeface="Klaudia"/>
              <a:cs typeface="Klaudia"/>
            </a:endParaRPr>
          </a:p>
          <a:p>
            <a:pPr marL="508000" indent="-495300">
              <a:lnSpc>
                <a:spcPct val="100000"/>
              </a:lnSpc>
              <a:spcBef>
                <a:spcPts val="2980"/>
              </a:spcBef>
              <a:buClr>
                <a:srgbClr val="58596B"/>
              </a:buClr>
              <a:buSzPct val="125000"/>
              <a:buChar char="•"/>
              <a:tabLst>
                <a:tab pos="508000" algn="l"/>
              </a:tabLst>
            </a:pPr>
            <a:r>
              <a:rPr sz="3600" spc="-130" dirty="0">
                <a:solidFill>
                  <a:srgbClr val="914538"/>
                </a:solidFill>
                <a:latin typeface="Klaudia"/>
                <a:cs typeface="Klaudia"/>
              </a:rPr>
              <a:t>No </a:t>
            </a:r>
            <a:r>
              <a:rPr sz="3600" spc="-16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r>
              <a:rPr sz="3600" spc="-41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85" dirty="0">
                <a:solidFill>
                  <a:srgbClr val="914538"/>
                </a:solidFill>
                <a:latin typeface="Klaudia"/>
                <a:cs typeface="Klaudia"/>
              </a:rPr>
              <a:t>updates</a:t>
            </a:r>
            <a:r>
              <a:rPr sz="3600" spc="-85" dirty="0">
                <a:solidFill>
                  <a:srgbClr val="58596B"/>
                </a:solidFill>
                <a:latin typeface="Klaudia"/>
                <a:cs typeface="Klaudia"/>
              </a:rPr>
              <a:t>.</a:t>
            </a:r>
            <a:endParaRPr sz="3600" dirty="0">
              <a:latin typeface="Klaudia"/>
              <a:cs typeface="Klaudia"/>
            </a:endParaRPr>
          </a:p>
          <a:p>
            <a:pPr marL="508000" indent="-495300">
              <a:lnSpc>
                <a:spcPct val="100000"/>
              </a:lnSpc>
              <a:spcBef>
                <a:spcPts val="298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350" dirty="0">
                <a:solidFill>
                  <a:srgbClr val="58596B"/>
                </a:solidFill>
                <a:latin typeface="Klaudia"/>
                <a:cs typeface="Klaudia"/>
              </a:rPr>
              <a:t>Write </a:t>
            </a:r>
            <a:r>
              <a:rPr sz="3600" spc="-120" dirty="0">
                <a:solidFill>
                  <a:srgbClr val="58596B"/>
                </a:solidFill>
                <a:latin typeface="Klaudia"/>
                <a:cs typeface="Klaudia"/>
              </a:rPr>
              <a:t>once, </a:t>
            </a:r>
            <a:r>
              <a:rPr sz="3600" spc="-190" dirty="0">
                <a:solidFill>
                  <a:srgbClr val="914538"/>
                </a:solidFill>
                <a:latin typeface="Klaudia"/>
                <a:cs typeface="Klaudia"/>
              </a:rPr>
              <a:t>read </a:t>
            </a:r>
            <a:r>
              <a:rPr sz="3600" spc="-375" dirty="0">
                <a:solidFill>
                  <a:srgbClr val="914538"/>
                </a:solidFill>
                <a:latin typeface="Klaudia"/>
                <a:cs typeface="Klaudia"/>
              </a:rPr>
              <a:t>many</a:t>
            </a:r>
            <a:r>
              <a:rPr sz="3600" spc="-425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100" dirty="0">
                <a:solidFill>
                  <a:srgbClr val="58596B"/>
                </a:solidFill>
                <a:latin typeface="Klaudia"/>
                <a:cs typeface="Klaudia"/>
              </a:rPr>
              <a:t>times.</a:t>
            </a:r>
            <a:endParaRPr sz="3600" dirty="0">
              <a:latin typeface="Klaudia"/>
              <a:cs typeface="Klaudia"/>
            </a:endParaRPr>
          </a:p>
          <a:p>
            <a:pPr marL="508000" indent="-495300">
              <a:lnSpc>
                <a:spcPct val="100000"/>
              </a:lnSpc>
              <a:spcBef>
                <a:spcPts val="298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140" dirty="0">
                <a:solidFill>
                  <a:srgbClr val="58596B"/>
                </a:solidFill>
                <a:latin typeface="Klaudia"/>
                <a:cs typeface="Klaudia"/>
              </a:rPr>
              <a:t>Large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blocks, </a:t>
            </a:r>
            <a:r>
              <a:rPr sz="3600" spc="-114" dirty="0">
                <a:solidFill>
                  <a:srgbClr val="914538"/>
                </a:solidFill>
                <a:latin typeface="Klaudia"/>
                <a:cs typeface="Klaudia"/>
              </a:rPr>
              <a:t>sequential </a:t>
            </a:r>
            <a:r>
              <a:rPr sz="3600" spc="-190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67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10" dirty="0">
                <a:solidFill>
                  <a:srgbClr val="58596B"/>
                </a:solidFill>
                <a:latin typeface="Klaudia"/>
                <a:cs typeface="Klaudia"/>
              </a:rPr>
              <a:t>patterns.</a:t>
            </a:r>
            <a:endParaRPr sz="3600" dirty="0">
              <a:latin typeface="Klaudia"/>
              <a:cs typeface="Klaudia"/>
            </a:endParaRPr>
          </a:p>
          <a:p>
            <a:pPr marL="508000" indent="-495300">
              <a:lnSpc>
                <a:spcPct val="100000"/>
              </a:lnSpc>
              <a:spcBef>
                <a:spcPts val="298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110" dirty="0">
                <a:solidFill>
                  <a:srgbClr val="58596B"/>
                </a:solidFill>
                <a:latin typeface="Klaudia"/>
                <a:cs typeface="Klaudia"/>
              </a:rPr>
              <a:t>Designed 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for </a:t>
            </a:r>
            <a:r>
              <a:rPr sz="3600" spc="-145" dirty="0">
                <a:solidFill>
                  <a:srgbClr val="914538"/>
                </a:solidFill>
                <a:latin typeface="Klaudia"/>
                <a:cs typeface="Klaudia"/>
              </a:rPr>
              <a:t>batch</a:t>
            </a:r>
            <a:r>
              <a:rPr sz="3600" spc="-380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processing.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13783</TotalTime>
  <Words>4557</Words>
  <Application>Microsoft Office PowerPoint</Application>
  <PresentationFormat>Custom</PresentationFormat>
  <Paragraphs>2027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Andale Mono</vt:lpstr>
      <vt:lpstr>Arial</vt:lpstr>
      <vt:lpstr>Century Gothic</vt:lpstr>
      <vt:lpstr>Klaudia</vt:lpstr>
      <vt:lpstr>Times New Roman</vt:lpstr>
      <vt:lpstr>Wingdings 3</vt:lpstr>
      <vt:lpstr>Wisp</vt:lpstr>
      <vt:lpstr>PowerPoint Presentation</vt:lpstr>
      <vt:lpstr>Agenda</vt:lpstr>
      <vt:lpstr>Hadoop  Ecosystem</vt:lpstr>
      <vt:lpstr>Common Tool?</vt:lpstr>
      <vt:lpstr>What Is Hadoop?</vt:lpstr>
      <vt:lpstr>Why Hadoop?</vt:lpstr>
      <vt:lpstr>HDFS</vt:lpstr>
      <vt:lpstr>What Is HDFS?</vt:lpstr>
      <vt:lpstr>HDFS Traits</vt:lpstr>
      <vt:lpstr>HDFS Master</vt:lpstr>
      <vt:lpstr>HDFS Slaves</vt:lpstr>
      <vt:lpstr>HDFS Illustrated</vt:lpstr>
      <vt:lpstr>HDFS Illustrated</vt:lpstr>
      <vt:lpstr>HDFS Illustrated</vt:lpstr>
      <vt:lpstr>HDFS Illustrated</vt:lpstr>
      <vt:lpstr>HDFS Illustrated</vt:lpstr>
      <vt:lpstr>HDFS Illustrated</vt:lpstr>
      <vt:lpstr>HDFS Illustrated</vt:lpstr>
      <vt:lpstr>Power of Hadoop</vt:lpstr>
      <vt:lpstr>Power of Hadoop</vt:lpstr>
      <vt:lpstr>Power of Hadoop</vt:lpstr>
      <vt:lpstr>Power of Hadoop</vt:lpstr>
      <vt:lpstr>Power of Hadoop</vt:lpstr>
      <vt:lpstr>Power of Hadoop</vt:lpstr>
      <vt:lpstr>Power of Hadoop</vt:lpstr>
      <vt:lpstr>Power of Hadoop</vt:lpstr>
      <vt:lpstr>HDFS Shell</vt:lpstr>
      <vt:lpstr>PowerPoint Presentation</vt:lpstr>
      <vt:lpstr>MapReduce Basics</vt:lpstr>
      <vt:lpstr>MapReduce  Daemons</vt:lpstr>
      <vt:lpstr>PowerPoint Presentation</vt:lpstr>
      <vt:lpstr>PowerPoint Presentation</vt:lpstr>
      <vt:lpstr>Input</vt:lpstr>
      <vt:lpstr>Input</vt:lpstr>
      <vt:lpstr>Sort,  Shuffle</vt:lpstr>
      <vt:lpstr>Input</vt:lpstr>
      <vt:lpstr>Input</vt:lpstr>
      <vt:lpstr>Sort,  Shuffle</vt:lpstr>
      <vt:lpstr>Sort,  Shuffle</vt:lpstr>
      <vt:lpstr>Sort,  Shuffle</vt:lpstr>
      <vt:lpstr>Sort,  Shuffle</vt:lpstr>
      <vt:lpstr>Sort,  Shuffle</vt:lpstr>
      <vt:lpstr>Sort,  Shuffle</vt:lpstr>
      <vt:lpstr>Cluster View of  MapReduce</vt:lpstr>
      <vt:lpstr>Cluster View of  MapReduce</vt:lpstr>
      <vt:lpstr>Cluster View of  MapReduce</vt:lpstr>
      <vt:lpstr>Cluster View of  MapReduce</vt:lpstr>
      <vt:lpstr>Cluster View of  MapReduce</vt:lpstr>
      <vt:lpstr>Cluster View of  MapReduce</vt:lpstr>
      <vt:lpstr>Cluster View of  MapReduce</vt:lpstr>
      <vt:lpstr>Cluster View of  MapReduce</vt:lpstr>
      <vt:lpstr>Cluster View of  MapReduce</vt:lpstr>
      <vt:lpstr>Cluster View of  MapReduce</vt:lpstr>
      <vt:lpstr>Cluster View of  MapReduce</vt:lpstr>
      <vt:lpstr>MapReduce in Java</vt:lpstr>
      <vt:lpstr>Map Code</vt:lpstr>
      <vt:lpstr>Map Code</vt:lpstr>
      <vt:lpstr>Map Code</vt:lpstr>
      <vt:lpstr>Map Code</vt:lpstr>
      <vt:lpstr>Map Code</vt:lpstr>
      <vt:lpstr>Map Code</vt:lpstr>
      <vt:lpstr>Map Code</vt:lpstr>
      <vt:lpstr>Reduce Code</vt:lpstr>
      <vt:lpstr>Reduce Code</vt:lpstr>
      <vt:lpstr>Reduce Code</vt:lpstr>
      <vt:lpstr>Reduce Code</vt:lpstr>
      <vt:lpstr>Reduce Code</vt:lpstr>
      <vt:lpstr>Reduce Code</vt:lpstr>
      <vt:lpstr>Hadoop Benefits</vt:lpstr>
      <vt:lpstr>Hadoop Tools</vt:lpstr>
      <vt:lpstr>Hadoop  Distributions</vt:lpstr>
      <vt:lpstr>Hive:  SQL for  Hadoop</vt:lpstr>
      <vt:lpstr>Hive</vt:lpstr>
      <vt:lpstr>PowerPoint Presentation</vt:lpstr>
      <vt:lpstr>CREATE TABLE docs (line STRING);</vt:lpstr>
      <vt:lpstr>PowerPoint Presentation</vt:lpstr>
      <vt:lpstr>CREATE TABLE docs (line STRING);</vt:lpstr>
      <vt:lpstr>CREATE TABLE docs (line STRING);</vt:lpstr>
      <vt:lpstr>CREATE TABLE docs (line STRING);</vt:lpstr>
      <vt:lpstr>Hive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Hariharan Lakshminarayananw</dc:creator>
  <cp:lastModifiedBy>Hariharan Lakshminarayananw</cp:lastModifiedBy>
  <cp:revision>15</cp:revision>
  <dcterms:created xsi:type="dcterms:W3CDTF">2020-08-05T02:07:34Z</dcterms:created>
  <dcterms:modified xsi:type="dcterms:W3CDTF">2020-08-28T20:12:39Z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2020-08-05T00:00:00Z</vt:filetime>
  </property>
</Properties>
</file>