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7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4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70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760"/>
              </a:lnSpc>
            </a:pPr>
            <a:r>
              <a:rPr lang="en-US" spc="-5"/>
              <a:t>© </a:t>
            </a:r>
            <a:r>
              <a:rPr lang="en-US" spc="-10"/>
              <a:t>Hortonworks </a:t>
            </a:r>
            <a:r>
              <a:rPr lang="en-US" spc="-5"/>
              <a:t>Inc. </a:t>
            </a:r>
            <a:r>
              <a:rPr lang="en-US" spc="-10"/>
              <a:t>2011 </a:t>
            </a:r>
            <a:r>
              <a:rPr lang="en-US" spc="-5"/>
              <a:t>– </a:t>
            </a:r>
            <a:r>
              <a:rPr lang="en-US" spc="-10"/>
              <a:t>2016. </a:t>
            </a:r>
            <a:r>
              <a:rPr lang="en-US" spc="-5"/>
              <a:t>All Rights</a:t>
            </a:r>
            <a:r>
              <a:rPr lang="en-US" spc="25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archiv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nyc-taxi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6A5397B5-B626-4026-9BD3-E8FA53025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384" y="884631"/>
            <a:ext cx="5431155" cy="10985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800"/>
              </a:spcBef>
            </a:pPr>
            <a:r>
              <a:rPr sz="3800" b="0" spc="-5" dirty="0">
                <a:latin typeface="Carlito"/>
                <a:cs typeface="Carlito"/>
              </a:rPr>
              <a:t>File </a:t>
            </a:r>
            <a:r>
              <a:rPr sz="3800" b="0" spc="-15" dirty="0">
                <a:latin typeface="Carlito"/>
                <a:cs typeface="Carlito"/>
              </a:rPr>
              <a:t>Format </a:t>
            </a:r>
            <a:r>
              <a:rPr sz="3800" b="0" dirty="0">
                <a:latin typeface="Carlito"/>
                <a:cs typeface="Carlito"/>
              </a:rPr>
              <a:t>Benchmark -  </a:t>
            </a:r>
            <a:r>
              <a:rPr sz="3800" b="0" spc="-45" dirty="0">
                <a:latin typeface="Carlito"/>
                <a:cs typeface="Carlito"/>
              </a:rPr>
              <a:t>Avro, </a:t>
            </a:r>
            <a:r>
              <a:rPr sz="3800" b="0" spc="-5" dirty="0">
                <a:latin typeface="Carlito"/>
                <a:cs typeface="Carlito"/>
              </a:rPr>
              <a:t>JSON, </a:t>
            </a:r>
            <a:r>
              <a:rPr sz="3800" b="0" spc="-15" dirty="0">
                <a:latin typeface="Carlito"/>
                <a:cs typeface="Carlito"/>
              </a:rPr>
              <a:t>ORC, </a:t>
            </a:r>
            <a:r>
              <a:rPr sz="3800" b="0" dirty="0">
                <a:latin typeface="Carlito"/>
                <a:cs typeface="Carlito"/>
              </a:rPr>
              <a:t>&amp;</a:t>
            </a:r>
            <a:r>
              <a:rPr sz="3800" b="0" spc="10" dirty="0">
                <a:latin typeface="Carlito"/>
                <a:cs typeface="Carlito"/>
              </a:rPr>
              <a:t> </a:t>
            </a:r>
            <a:r>
              <a:rPr sz="3800" b="0" spc="-20" dirty="0">
                <a:latin typeface="Carlito"/>
                <a:cs typeface="Carlito"/>
              </a:rPr>
              <a:t>Parquet</a:t>
            </a:r>
            <a:endParaRPr sz="3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669535" y="201168"/>
              <a:ext cx="3204971" cy="4527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1936" y="201168"/>
              <a:ext cx="3204972" cy="4527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40586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Github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Logs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8201659" cy="314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All </a:t>
            </a:r>
            <a:r>
              <a:rPr sz="3600" dirty="0">
                <a:latin typeface="Carlito"/>
                <a:cs typeface="Carlito"/>
              </a:rPr>
              <a:t>actions </a:t>
            </a:r>
            <a:r>
              <a:rPr sz="3600" spc="-5" dirty="0">
                <a:latin typeface="Carlito"/>
                <a:cs typeface="Carlito"/>
              </a:rPr>
              <a:t>on </a:t>
            </a:r>
            <a:r>
              <a:rPr sz="3600" dirty="0">
                <a:latin typeface="Carlito"/>
                <a:cs typeface="Carlito"/>
              </a:rPr>
              <a:t>Github </a:t>
            </a:r>
            <a:r>
              <a:rPr sz="3600" spc="-5" dirty="0">
                <a:latin typeface="Carlito"/>
                <a:cs typeface="Carlito"/>
              </a:rPr>
              <a:t>public</a:t>
            </a:r>
            <a:r>
              <a:rPr sz="3600" spc="-21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repositories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Publically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available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-10" dirty="0">
                <a:latin typeface="Carlito"/>
                <a:cs typeface="Carlito"/>
              </a:rPr>
              <a:t>https://</a:t>
            </a:r>
            <a:r>
              <a:rPr sz="2800" spc="-10" dirty="0">
                <a:latin typeface="Carlito"/>
                <a:cs typeface="Carlito"/>
                <a:hlinkClick r:id="rId2"/>
              </a:rPr>
              <a:t>www.githubarchive.org</a:t>
            </a:r>
            <a:r>
              <a:rPr sz="2800" spc="-10" dirty="0">
                <a:latin typeface="Carlito"/>
                <a:cs typeface="Carlito"/>
              </a:rPr>
              <a:t>/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12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5" dirty="0">
                <a:latin typeface="Carlito"/>
                <a:cs typeface="Carlito"/>
              </a:rPr>
              <a:t>704 </a:t>
            </a:r>
            <a:r>
              <a:rPr sz="3600" spc="-10" dirty="0">
                <a:latin typeface="Carlito"/>
                <a:cs typeface="Carlito"/>
              </a:rPr>
              <a:t>columns </a:t>
            </a:r>
            <a:r>
              <a:rPr sz="3600" spc="-5" dirty="0">
                <a:latin typeface="Carlito"/>
                <a:cs typeface="Carlito"/>
              </a:rPr>
              <a:t>with </a:t>
            </a:r>
            <a:r>
              <a:rPr sz="3600" dirty="0">
                <a:latin typeface="Carlito"/>
                <a:cs typeface="Carlito"/>
              </a:rPr>
              <a:t>a lot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10" dirty="0">
                <a:latin typeface="Carlito"/>
                <a:cs typeface="Carlito"/>
              </a:rPr>
              <a:t>structure </a:t>
            </a:r>
            <a:r>
              <a:rPr sz="3600" dirty="0">
                <a:latin typeface="Carlito"/>
                <a:cs typeface="Carlito"/>
              </a:rPr>
              <a:t>&amp;</a:t>
            </a:r>
            <a:r>
              <a:rPr sz="3600" spc="-225" dirty="0">
                <a:latin typeface="Carlito"/>
                <a:cs typeface="Carlito"/>
              </a:rPr>
              <a:t> </a:t>
            </a:r>
            <a:r>
              <a:rPr sz="3600" spc="-145" dirty="0">
                <a:latin typeface="Carlito"/>
                <a:cs typeface="Carlito"/>
              </a:rPr>
              <a:t>nulls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Pretty </a:t>
            </a:r>
            <a:r>
              <a:rPr sz="2800" spc="-5" dirty="0">
                <a:latin typeface="Carlito"/>
                <a:cs typeface="Carlito"/>
              </a:rPr>
              <a:t>much the </a:t>
            </a:r>
            <a:r>
              <a:rPr sz="2800" spc="-10" dirty="0">
                <a:latin typeface="Carlito"/>
                <a:cs typeface="Carlito"/>
              </a:rPr>
              <a:t>kitchen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sink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509" dirty="0">
                <a:solidFill>
                  <a:srgbClr val="3EAD2A"/>
                </a:solidFill>
                <a:latin typeface="Arial"/>
                <a:cs typeface="Arial"/>
              </a:rPr>
              <a:t> </a:t>
            </a:r>
            <a:r>
              <a:rPr sz="3600" dirty="0">
                <a:latin typeface="Carlito"/>
                <a:cs typeface="Carlito"/>
              </a:rPr>
              <a:t>1/2 </a:t>
            </a:r>
            <a:r>
              <a:rPr sz="3600" spc="-10" dirty="0">
                <a:latin typeface="Carlito"/>
                <a:cs typeface="Carlito"/>
              </a:rPr>
              <a:t>month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– 10.5 million</a:t>
            </a:r>
            <a:r>
              <a:rPr sz="3600" spc="-509" dirty="0">
                <a:latin typeface="Carlito"/>
                <a:cs typeface="Carlito"/>
              </a:rPr>
              <a:t> </a:t>
            </a:r>
            <a:r>
              <a:rPr sz="3600" spc="-35" dirty="0">
                <a:latin typeface="Carlito"/>
                <a:cs typeface="Carlito"/>
              </a:rPr>
              <a:t>rows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72590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Finding </a:t>
            </a:r>
            <a:r>
              <a:rPr sz="4400" spc="-5" dirty="0">
                <a:solidFill>
                  <a:srgbClr val="000000"/>
                </a:solidFill>
              </a:rPr>
              <a:t>the Github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Schema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867015" cy="362775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The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is all in</a:t>
            </a:r>
            <a:r>
              <a:rPr sz="3600" spc="-13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JSON.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1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65" dirty="0">
                <a:latin typeface="Carlito"/>
                <a:cs typeface="Carlito"/>
              </a:rPr>
              <a:t>No </a:t>
            </a:r>
            <a:r>
              <a:rPr sz="3600" spc="-5" dirty="0">
                <a:latin typeface="Carlito"/>
                <a:cs typeface="Carlito"/>
              </a:rPr>
              <a:t>schema </a:t>
            </a:r>
            <a:r>
              <a:rPr sz="3600" spc="-25" dirty="0">
                <a:latin typeface="Carlito"/>
                <a:cs typeface="Carlito"/>
              </a:rPr>
              <a:t>for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is</a:t>
            </a:r>
            <a:r>
              <a:rPr sz="3600" spc="-19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published.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We </a:t>
            </a:r>
            <a:r>
              <a:rPr sz="3600" spc="-25" dirty="0">
                <a:latin typeface="Carlito"/>
                <a:cs typeface="Carlito"/>
              </a:rPr>
              <a:t>wrote </a:t>
            </a:r>
            <a:r>
              <a:rPr sz="3600" dirty="0">
                <a:latin typeface="Carlito"/>
                <a:cs typeface="Carlito"/>
              </a:rPr>
              <a:t>a JSON </a:t>
            </a:r>
            <a:r>
              <a:rPr sz="3600" spc="-5" dirty="0">
                <a:latin typeface="Carlito"/>
                <a:cs typeface="Carlito"/>
              </a:rPr>
              <a:t>schema</a:t>
            </a:r>
            <a:r>
              <a:rPr sz="3600" spc="-145" dirty="0">
                <a:latin typeface="Carlito"/>
                <a:cs typeface="Carlito"/>
              </a:rPr>
              <a:t> </a:t>
            </a:r>
            <a:r>
              <a:rPr sz="3600" spc="-50" dirty="0">
                <a:latin typeface="Carlito"/>
                <a:cs typeface="Carlito"/>
              </a:rPr>
              <a:t>discoverer.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Scans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document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figures </a:t>
            </a:r>
            <a:r>
              <a:rPr sz="2800" spc="-10" dirty="0">
                <a:latin typeface="Carlito"/>
                <a:cs typeface="Carlito"/>
              </a:rPr>
              <a:t>out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type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3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35" dirty="0">
                <a:latin typeface="Carlito"/>
                <a:cs typeface="Carlito"/>
              </a:rPr>
              <a:t>Available </a:t>
            </a:r>
            <a:r>
              <a:rPr sz="3600" spc="-20" dirty="0">
                <a:latin typeface="Carlito"/>
                <a:cs typeface="Carlito"/>
              </a:rPr>
              <a:t>at</a:t>
            </a:r>
            <a:r>
              <a:rPr sz="3600" spc="6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https://github.com/hortonworks/hive-json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7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70" dirty="0">
                <a:latin typeface="Carlito"/>
                <a:cs typeface="Carlito"/>
              </a:rPr>
              <a:t>Schema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10" dirty="0">
                <a:latin typeface="Carlito"/>
                <a:cs typeface="Carlito"/>
              </a:rPr>
              <a:t>huge</a:t>
            </a:r>
            <a:r>
              <a:rPr sz="3600" spc="-12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(12k)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2077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Sa</a:t>
            </a:r>
            <a:r>
              <a:rPr sz="4400" spc="-20" dirty="0">
                <a:solidFill>
                  <a:srgbClr val="000000"/>
                </a:solidFill>
              </a:rPr>
              <a:t>l</a:t>
            </a:r>
            <a:r>
              <a:rPr sz="4400" spc="-5" dirty="0">
                <a:solidFill>
                  <a:srgbClr val="000000"/>
                </a:solidFill>
              </a:rPr>
              <a:t>es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3384" y="4264863"/>
            <a:ext cx="31578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2700" spc="1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65" dirty="0">
                <a:latin typeface="Carlito"/>
                <a:cs typeface="Carlito"/>
              </a:rPr>
              <a:t>25 </a:t>
            </a:r>
            <a:r>
              <a:rPr sz="3600" dirty="0">
                <a:latin typeface="Carlito"/>
                <a:cs typeface="Carlito"/>
              </a:rPr>
              <a:t>million</a:t>
            </a:r>
            <a:r>
              <a:rPr sz="3600" spc="-250" dirty="0">
                <a:latin typeface="Carlito"/>
                <a:cs typeface="Carlito"/>
              </a:rPr>
              <a:t> </a:t>
            </a:r>
            <a:r>
              <a:rPr sz="3600" spc="-220" dirty="0">
                <a:latin typeface="Carlito"/>
                <a:cs typeface="Carlito"/>
              </a:rPr>
              <a:t>rows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778319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30" dirty="0">
                <a:latin typeface="Carlito"/>
                <a:cs typeface="Carlito"/>
              </a:rPr>
              <a:t>Generated</a:t>
            </a:r>
            <a:r>
              <a:rPr sz="3600" spc="-25" dirty="0">
                <a:latin typeface="Carlito"/>
                <a:cs typeface="Carlito"/>
              </a:rPr>
              <a:t> data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Real </a:t>
            </a:r>
            <a:r>
              <a:rPr sz="2800" spc="-10" dirty="0">
                <a:latin typeface="Carlito"/>
                <a:cs typeface="Carlito"/>
              </a:rPr>
              <a:t>schema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production </a:t>
            </a:r>
            <a:r>
              <a:rPr sz="2800" spc="-15" dirty="0">
                <a:latin typeface="Carlito"/>
                <a:cs typeface="Carlito"/>
              </a:rPr>
              <a:t>Hive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deployment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Random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based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25" dirty="0">
                <a:latin typeface="Carlito"/>
                <a:cs typeface="Carlito"/>
              </a:rPr>
              <a:t>data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statistics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1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65" dirty="0">
                <a:latin typeface="Carlito"/>
                <a:cs typeface="Carlito"/>
              </a:rPr>
              <a:t>55 </a:t>
            </a:r>
            <a:r>
              <a:rPr sz="3600" spc="-10" dirty="0">
                <a:latin typeface="Carlito"/>
                <a:cs typeface="Carlito"/>
              </a:rPr>
              <a:t>columns </a:t>
            </a:r>
            <a:r>
              <a:rPr sz="3600" spc="-5" dirty="0">
                <a:latin typeface="Carlito"/>
                <a:cs typeface="Carlito"/>
              </a:rPr>
              <a:t>with lots of</a:t>
            </a:r>
            <a:r>
              <a:rPr sz="3600" spc="-18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nulls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65" dirty="0">
                <a:latin typeface="Arial"/>
                <a:cs typeface="Arial"/>
              </a:rPr>
              <a:t>–</a:t>
            </a:r>
            <a:r>
              <a:rPr sz="2800" spc="6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little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rlito"/>
                <a:cs typeface="Carlito"/>
              </a:rPr>
              <a:t>Timestamps, </a:t>
            </a:r>
            <a:r>
              <a:rPr sz="2800" spc="-15" dirty="0">
                <a:latin typeface="Carlito"/>
                <a:cs typeface="Carlito"/>
              </a:rPr>
              <a:t>strings, </a:t>
            </a:r>
            <a:r>
              <a:rPr sz="2800" spc="-5" dirty="0">
                <a:latin typeface="Carlito"/>
                <a:cs typeface="Carlito"/>
              </a:rPr>
              <a:t>longs, </a:t>
            </a:r>
            <a:r>
              <a:rPr sz="2800" spc="-10" dirty="0">
                <a:latin typeface="Carlito"/>
                <a:cs typeface="Carlito"/>
              </a:rPr>
              <a:t>booleans, </a:t>
            </a:r>
            <a:r>
              <a:rPr sz="2800" spc="-15" dirty="0">
                <a:latin typeface="Carlito"/>
                <a:cs typeface="Carlito"/>
              </a:rPr>
              <a:t>list, </a:t>
            </a:r>
            <a:r>
              <a:rPr sz="2800" spc="-5" dirty="0">
                <a:latin typeface="Carlito"/>
                <a:cs typeface="Carlito"/>
              </a:rPr>
              <a:t>&amp;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struct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384" y="1776425"/>
            <a:ext cx="352521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5" dirty="0"/>
              <a:t>Storage</a:t>
            </a:r>
            <a:r>
              <a:rPr sz="3800" spc="-95" dirty="0"/>
              <a:t> </a:t>
            </a:r>
            <a:r>
              <a:rPr sz="3800" spc="-15" dirty="0"/>
              <a:t>costs</a:t>
            </a:r>
            <a:endParaRPr sz="3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34490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Compression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800354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0" dirty="0">
                <a:latin typeface="Carlito"/>
                <a:cs typeface="Carlito"/>
              </a:rPr>
              <a:t>Data </a:t>
            </a:r>
            <a:r>
              <a:rPr sz="3600" spc="-25" dirty="0">
                <a:latin typeface="Carlito"/>
                <a:cs typeface="Carlito"/>
              </a:rPr>
              <a:t>size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spc="-30" dirty="0">
                <a:latin typeface="Carlito"/>
                <a:cs typeface="Carlito"/>
              </a:rPr>
              <a:t>matters!</a:t>
            </a:r>
            <a:endParaRPr sz="3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rlito"/>
                <a:cs typeface="Carlito"/>
              </a:rPr>
              <a:t>Hadoop </a:t>
            </a:r>
            <a:r>
              <a:rPr sz="2800" spc="-25" dirty="0">
                <a:latin typeface="Carlito"/>
                <a:cs typeface="Carlito"/>
              </a:rPr>
              <a:t>stores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5" dirty="0">
                <a:latin typeface="Carlito"/>
                <a:cs typeface="Carlito"/>
              </a:rPr>
              <a:t>your </a:t>
            </a:r>
            <a:r>
              <a:rPr sz="2800" spc="-20" dirty="0">
                <a:latin typeface="Carlito"/>
                <a:cs typeface="Carlito"/>
              </a:rPr>
              <a:t>data, </a:t>
            </a:r>
            <a:r>
              <a:rPr sz="2800" spc="-5" dirty="0">
                <a:latin typeface="Carlito"/>
                <a:cs typeface="Carlito"/>
              </a:rPr>
              <a:t>but </a:t>
            </a:r>
            <a:r>
              <a:rPr sz="2800" spc="-15" dirty="0">
                <a:latin typeface="Carlito"/>
                <a:cs typeface="Carlito"/>
              </a:rPr>
              <a:t>requires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hardware</a:t>
            </a:r>
            <a:endParaRPr sz="2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40" dirty="0">
                <a:latin typeface="Arial"/>
                <a:cs typeface="Arial"/>
              </a:rPr>
              <a:t>–</a:t>
            </a:r>
            <a:r>
              <a:rPr sz="2800" spc="4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20" dirty="0">
                <a:latin typeface="Carlito"/>
                <a:cs typeface="Carlito"/>
              </a:rPr>
              <a:t>factor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read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speed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114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14" dirty="0">
                <a:latin typeface="Carlito"/>
                <a:cs typeface="Carlito"/>
              </a:rPr>
              <a:t>ORC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25" dirty="0">
                <a:latin typeface="Carlito"/>
                <a:cs typeface="Carlito"/>
              </a:rPr>
              <a:t>Parquet </a:t>
            </a:r>
            <a:r>
              <a:rPr sz="3600" spc="-5" dirty="0">
                <a:latin typeface="Carlito"/>
                <a:cs typeface="Carlito"/>
              </a:rPr>
              <a:t>use </a:t>
            </a:r>
            <a:r>
              <a:rPr sz="3600" dirty="0">
                <a:latin typeface="Carlito"/>
                <a:cs typeface="Carlito"/>
              </a:rPr>
              <a:t>RLE &amp;</a:t>
            </a:r>
            <a:r>
              <a:rPr sz="3600" spc="-20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Dictionaries</a:t>
            </a:r>
            <a:endParaRPr sz="3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All </a:t>
            </a:r>
            <a:r>
              <a:rPr sz="3600" spc="-10" dirty="0">
                <a:latin typeface="Carlito"/>
                <a:cs typeface="Carlito"/>
              </a:rPr>
              <a:t>the </a:t>
            </a:r>
            <a:r>
              <a:rPr sz="3600" spc="-20" dirty="0">
                <a:latin typeface="Carlito"/>
                <a:cs typeface="Carlito"/>
              </a:rPr>
              <a:t>formats </a:t>
            </a:r>
            <a:r>
              <a:rPr sz="3600" spc="-25" dirty="0">
                <a:latin typeface="Carlito"/>
                <a:cs typeface="Carlito"/>
              </a:rPr>
              <a:t>have </a:t>
            </a:r>
            <a:r>
              <a:rPr sz="3600" spc="-15" dirty="0">
                <a:latin typeface="Carlito"/>
                <a:cs typeface="Carlito"/>
              </a:rPr>
              <a:t>general</a:t>
            </a:r>
            <a:r>
              <a:rPr sz="3600" spc="-165" dirty="0">
                <a:latin typeface="Carlito"/>
                <a:cs typeface="Carlito"/>
              </a:rPr>
              <a:t> </a:t>
            </a:r>
            <a:r>
              <a:rPr sz="3600" spc="-70" dirty="0">
                <a:latin typeface="Carlito"/>
                <a:cs typeface="Carlito"/>
              </a:rPr>
              <a:t>compression</a:t>
            </a:r>
            <a:endParaRPr sz="3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ZLIB </a:t>
            </a:r>
            <a:r>
              <a:rPr sz="2800" spc="-5" dirty="0">
                <a:latin typeface="Carlito"/>
                <a:cs typeface="Carlito"/>
              </a:rPr>
              <a:t>(GZip) – </a:t>
            </a:r>
            <a:r>
              <a:rPr sz="2800" spc="-10" dirty="0">
                <a:latin typeface="Carlito"/>
                <a:cs typeface="Carlito"/>
              </a:rPr>
              <a:t>tight compression,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slower</a:t>
            </a:r>
            <a:endParaRPr sz="2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rlito"/>
                <a:cs typeface="Carlito"/>
              </a:rPr>
              <a:t>Snappy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compression,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faster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16" y="138684"/>
            <a:ext cx="7615428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59296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000000"/>
                </a:solidFill>
              </a:rPr>
              <a:t>Taxi </a:t>
            </a:r>
            <a:r>
              <a:rPr sz="4400" spc="-25" dirty="0">
                <a:solidFill>
                  <a:srgbClr val="000000"/>
                </a:solidFill>
              </a:rPr>
              <a:t>Size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649209" cy="30003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8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0" dirty="0">
                <a:latin typeface="Carlito"/>
                <a:cs typeface="Carlito"/>
              </a:rPr>
              <a:t>Don’t </a:t>
            </a:r>
            <a:r>
              <a:rPr sz="3600" spc="-5" dirty="0">
                <a:latin typeface="Carlito"/>
                <a:cs typeface="Carlito"/>
              </a:rPr>
              <a:t>use</a:t>
            </a:r>
            <a:r>
              <a:rPr sz="3600" spc="-114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JSON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Use </a:t>
            </a:r>
            <a:r>
              <a:rPr sz="3600" dirty="0">
                <a:latin typeface="Carlito"/>
                <a:cs typeface="Carlito"/>
              </a:rPr>
              <a:t>either </a:t>
            </a:r>
            <a:r>
              <a:rPr sz="3600" spc="-5" dirty="0">
                <a:latin typeface="Carlito"/>
                <a:cs typeface="Carlito"/>
              </a:rPr>
              <a:t>Snappy or Zlib</a:t>
            </a:r>
            <a:r>
              <a:rPr sz="3600" spc="-23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compression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0" dirty="0">
                <a:latin typeface="Carlito"/>
                <a:cs typeface="Carlito"/>
              </a:rPr>
              <a:t>Avro’s </a:t>
            </a:r>
            <a:r>
              <a:rPr sz="3600" spc="-5" dirty="0">
                <a:latin typeface="Carlito"/>
                <a:cs typeface="Carlito"/>
              </a:rPr>
              <a:t>small </a:t>
            </a:r>
            <a:r>
              <a:rPr sz="3600" spc="-10" dirty="0">
                <a:latin typeface="Carlito"/>
                <a:cs typeface="Carlito"/>
              </a:rPr>
              <a:t>compression </a:t>
            </a:r>
            <a:r>
              <a:rPr sz="3600" spc="-5" dirty="0">
                <a:latin typeface="Carlito"/>
                <a:cs typeface="Carlito"/>
              </a:rPr>
              <a:t>window</a:t>
            </a:r>
            <a:r>
              <a:rPr sz="3600" spc="-60" dirty="0">
                <a:latin typeface="Carlito"/>
                <a:cs typeface="Carlito"/>
              </a:rPr>
              <a:t> </a:t>
            </a:r>
            <a:r>
              <a:rPr sz="3600" spc="-140" dirty="0">
                <a:latin typeface="Carlito"/>
                <a:cs typeface="Carlito"/>
              </a:rPr>
              <a:t>hurts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4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40" dirty="0">
                <a:latin typeface="Carlito"/>
                <a:cs typeface="Carlito"/>
              </a:rPr>
              <a:t>Parquet </a:t>
            </a:r>
            <a:r>
              <a:rPr sz="3600" spc="-5" dirty="0">
                <a:latin typeface="Carlito"/>
                <a:cs typeface="Carlito"/>
              </a:rPr>
              <a:t>Zlib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5" dirty="0">
                <a:latin typeface="Carlito"/>
                <a:cs typeface="Carlito"/>
              </a:rPr>
              <a:t>smaller </a:t>
            </a:r>
            <a:r>
              <a:rPr sz="3600" dirty="0">
                <a:latin typeface="Carlito"/>
                <a:cs typeface="Carlito"/>
              </a:rPr>
              <a:t>than</a:t>
            </a:r>
            <a:r>
              <a:rPr sz="3600" spc="-11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ORC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rlito"/>
                <a:cs typeface="Carlito"/>
              </a:rPr>
              <a:t>Group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column </a:t>
            </a:r>
            <a:r>
              <a:rPr sz="2800" spc="-20" dirty="0">
                <a:latin typeface="Carlito"/>
                <a:cs typeface="Carlito"/>
              </a:rPr>
              <a:t>sizes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type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138684"/>
            <a:ext cx="7129272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008" y="138684"/>
            <a:ext cx="6600444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13916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Goal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81888" y="4851831"/>
            <a:ext cx="12827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dirty="0">
                <a:solidFill>
                  <a:srgbClr val="716E66"/>
                </a:solidFill>
                <a:latin typeface="Carlito"/>
                <a:cs typeface="Carlito"/>
              </a:rPr>
              <a:t>2</a:t>
            </a:fld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8029575" cy="358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55" dirty="0">
                <a:latin typeface="Carlito"/>
                <a:cs typeface="Carlito"/>
              </a:rPr>
              <a:t>Seeking </a:t>
            </a:r>
            <a:r>
              <a:rPr sz="3600" spc="-30" dirty="0">
                <a:latin typeface="Carlito"/>
                <a:cs typeface="Carlito"/>
              </a:rPr>
              <a:t>to </a:t>
            </a:r>
            <a:r>
              <a:rPr sz="3600" spc="-15" dirty="0">
                <a:latin typeface="Carlito"/>
                <a:cs typeface="Carlito"/>
              </a:rPr>
              <a:t>discover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unknowns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5" dirty="0">
                <a:latin typeface="Arial"/>
                <a:cs typeface="Arial"/>
              </a:rPr>
              <a:t>–</a:t>
            </a:r>
            <a:r>
              <a:rPr sz="2800" spc="25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the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20" dirty="0">
                <a:latin typeface="Carlito"/>
                <a:cs typeface="Carlito"/>
              </a:rPr>
              <a:t>formats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perform?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What </a:t>
            </a:r>
            <a:r>
              <a:rPr sz="2800" spc="-10" dirty="0">
                <a:latin typeface="Carlito"/>
                <a:cs typeface="Carlito"/>
              </a:rPr>
              <a:t>could they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better?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Best </a:t>
            </a:r>
            <a:r>
              <a:rPr sz="2800" spc="-10" dirty="0">
                <a:latin typeface="Carlito"/>
                <a:cs typeface="Carlito"/>
              </a:rPr>
              <a:t>part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5" dirty="0">
                <a:latin typeface="Carlito"/>
                <a:cs typeface="Carlito"/>
              </a:rPr>
              <a:t>is looking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inside!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1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0" dirty="0">
                <a:latin typeface="Carlito"/>
                <a:cs typeface="Carlito"/>
              </a:rPr>
              <a:t>Use </a:t>
            </a:r>
            <a:r>
              <a:rPr sz="3600" spc="-10" dirty="0">
                <a:latin typeface="Carlito"/>
                <a:cs typeface="Carlito"/>
              </a:rPr>
              <a:t>real </a:t>
            </a:r>
            <a:r>
              <a:rPr sz="3600" dirty="0">
                <a:latin typeface="Carlito"/>
                <a:cs typeface="Carlito"/>
              </a:rPr>
              <a:t>&amp; </a:t>
            </a:r>
            <a:r>
              <a:rPr sz="3600" spc="-20" dirty="0">
                <a:latin typeface="Carlito"/>
                <a:cs typeface="Carlito"/>
              </a:rPr>
              <a:t>diverse </a:t>
            </a:r>
            <a:r>
              <a:rPr sz="3600" spc="-25" dirty="0">
                <a:latin typeface="Carlito"/>
                <a:cs typeface="Carlito"/>
              </a:rPr>
              <a:t>data</a:t>
            </a:r>
            <a:r>
              <a:rPr sz="3600" spc="-16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sets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Over-reliance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similar datasets </a:t>
            </a:r>
            <a:r>
              <a:rPr sz="2800" spc="-5" dirty="0">
                <a:latin typeface="Carlito"/>
                <a:cs typeface="Carlito"/>
              </a:rPr>
              <a:t>leads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weakness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9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95" dirty="0">
                <a:latin typeface="Carlito"/>
                <a:cs typeface="Carlito"/>
              </a:rPr>
              <a:t>Open </a:t>
            </a:r>
            <a:r>
              <a:rPr sz="3600" dirty="0">
                <a:latin typeface="Carlito"/>
                <a:cs typeface="Carlito"/>
              </a:rPr>
              <a:t>&amp; </a:t>
            </a:r>
            <a:r>
              <a:rPr sz="3600" spc="-20" dirty="0">
                <a:latin typeface="Carlito"/>
                <a:cs typeface="Carlito"/>
              </a:rPr>
              <a:t>reviewed</a:t>
            </a:r>
            <a:r>
              <a:rPr sz="3600" spc="-15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benchmarks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52778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000000"/>
                </a:solidFill>
              </a:rPr>
              <a:t>Taxi </a:t>
            </a:r>
            <a:r>
              <a:rPr sz="4400" spc="-25" dirty="0">
                <a:solidFill>
                  <a:srgbClr val="000000"/>
                </a:solidFill>
              </a:rPr>
              <a:t>Size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7512684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0055" algn="r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14" dirty="0">
                <a:latin typeface="Carlito"/>
                <a:cs typeface="Carlito"/>
              </a:rPr>
              <a:t>ORC </a:t>
            </a:r>
            <a:r>
              <a:rPr sz="3600" spc="-5" dirty="0">
                <a:latin typeface="Carlito"/>
                <a:cs typeface="Carlito"/>
              </a:rPr>
              <a:t>did </a:t>
            </a:r>
            <a:r>
              <a:rPr sz="3600" spc="-25" dirty="0">
                <a:latin typeface="Carlito"/>
                <a:cs typeface="Carlito"/>
              </a:rPr>
              <a:t>better </a:t>
            </a:r>
            <a:r>
              <a:rPr sz="3600" dirty="0">
                <a:latin typeface="Carlito"/>
                <a:cs typeface="Carlito"/>
              </a:rPr>
              <a:t>than</a:t>
            </a:r>
            <a:r>
              <a:rPr sz="3600" spc="-175" dirty="0">
                <a:latin typeface="Carlito"/>
                <a:cs typeface="Carlito"/>
              </a:rPr>
              <a:t> </a:t>
            </a:r>
            <a:r>
              <a:rPr sz="3600" spc="-105" dirty="0">
                <a:latin typeface="Carlito"/>
                <a:cs typeface="Carlito"/>
              </a:rPr>
              <a:t>expected</a:t>
            </a:r>
            <a:endParaRPr sz="3600">
              <a:latin typeface="Carlito"/>
              <a:cs typeface="Carlito"/>
            </a:endParaRPr>
          </a:p>
          <a:p>
            <a:pPr marR="1614170" algn="r">
              <a:lnSpc>
                <a:spcPct val="100000"/>
              </a:lnSpc>
              <a:spcBef>
                <a:spcPts val="114"/>
              </a:spcBef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rlito"/>
                <a:cs typeface="Carlito"/>
              </a:rPr>
              <a:t>String </a:t>
            </a:r>
            <a:r>
              <a:rPr sz="2800" spc="-10" dirty="0">
                <a:latin typeface="Carlito"/>
                <a:cs typeface="Carlito"/>
              </a:rPr>
              <a:t>columns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small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cardinality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Lots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timestamp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columns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2800" spc="40" dirty="0">
                <a:latin typeface="Arial"/>
                <a:cs typeface="Arial"/>
              </a:rPr>
              <a:t>–</a:t>
            </a:r>
            <a:r>
              <a:rPr sz="2800" spc="40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doubles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3654" dirty="0"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700" spc="9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95" dirty="0">
                <a:latin typeface="Carlito"/>
                <a:cs typeface="Carlito"/>
              </a:rPr>
              <a:t>Need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20" dirty="0">
                <a:latin typeface="Carlito"/>
                <a:cs typeface="Carlito"/>
              </a:rPr>
              <a:t>revalidate </a:t>
            </a:r>
            <a:r>
              <a:rPr sz="3600" spc="-10" dirty="0">
                <a:latin typeface="Carlito"/>
                <a:cs typeface="Carlito"/>
              </a:rPr>
              <a:t>results </a:t>
            </a:r>
            <a:r>
              <a:rPr sz="3600" spc="-5" dirty="0">
                <a:latin typeface="Carlito"/>
                <a:cs typeface="Carlito"/>
              </a:rPr>
              <a:t>with</a:t>
            </a:r>
            <a:r>
              <a:rPr sz="3600" spc="-114" dirty="0">
                <a:latin typeface="Carlito"/>
                <a:cs typeface="Carlito"/>
              </a:rPr>
              <a:t> </a:t>
            </a:r>
            <a:r>
              <a:rPr sz="3600" spc="-90" dirty="0">
                <a:latin typeface="Carlito"/>
                <a:cs typeface="Carlito"/>
              </a:rPr>
              <a:t>original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Improve </a:t>
            </a:r>
            <a:r>
              <a:rPr sz="2800" spc="-15" dirty="0">
                <a:latin typeface="Carlito"/>
                <a:cs typeface="Carlito"/>
              </a:rPr>
              <a:t>random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generator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800" spc="30" dirty="0">
                <a:latin typeface="Arial"/>
                <a:cs typeface="Arial"/>
              </a:rPr>
              <a:t>–</a:t>
            </a:r>
            <a:r>
              <a:rPr sz="2800" spc="30" dirty="0">
                <a:latin typeface="Carlito"/>
                <a:cs typeface="Carlito"/>
              </a:rPr>
              <a:t>Add </a:t>
            </a:r>
            <a:r>
              <a:rPr sz="2800" spc="-10" dirty="0">
                <a:latin typeface="Carlito"/>
                <a:cs typeface="Carlito"/>
              </a:rPr>
              <a:t>non-smooth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008" y="563880"/>
            <a:ext cx="6600444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61160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Github </a:t>
            </a:r>
            <a:r>
              <a:rPr sz="4400" spc="-25" dirty="0">
                <a:solidFill>
                  <a:srgbClr val="000000"/>
                </a:solidFill>
              </a:rPr>
              <a:t>Size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7656830" cy="314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40" dirty="0">
                <a:latin typeface="Carlito"/>
                <a:cs typeface="Carlito"/>
              </a:rPr>
              <a:t>Surprising </a:t>
            </a:r>
            <a:r>
              <a:rPr sz="3600" dirty="0">
                <a:latin typeface="Carlito"/>
                <a:cs typeface="Carlito"/>
              </a:rPr>
              <a:t>win </a:t>
            </a:r>
            <a:r>
              <a:rPr sz="3600" spc="-25" dirty="0">
                <a:latin typeface="Carlito"/>
                <a:cs typeface="Carlito"/>
              </a:rPr>
              <a:t>for </a:t>
            </a:r>
            <a:r>
              <a:rPr sz="3600" dirty="0">
                <a:latin typeface="Carlito"/>
                <a:cs typeface="Carlito"/>
              </a:rPr>
              <a:t>JSON and</a:t>
            </a:r>
            <a:r>
              <a:rPr sz="3600" spc="-120" dirty="0">
                <a:latin typeface="Carlito"/>
                <a:cs typeface="Carlito"/>
              </a:rPr>
              <a:t> </a:t>
            </a:r>
            <a:r>
              <a:rPr sz="3600" spc="-30" dirty="0">
                <a:latin typeface="Carlito"/>
                <a:cs typeface="Carlito"/>
              </a:rPr>
              <a:t>Avro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20" dirty="0">
                <a:latin typeface="Carlito"/>
                <a:cs typeface="Carlito"/>
              </a:rPr>
              <a:t>Worst </a:t>
            </a:r>
            <a:r>
              <a:rPr sz="2800" spc="-5" dirty="0">
                <a:latin typeface="Carlito"/>
                <a:cs typeface="Carlito"/>
              </a:rPr>
              <a:t>when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uncompressed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Best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zlib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8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5" dirty="0">
                <a:latin typeface="Carlito"/>
                <a:cs typeface="Carlito"/>
              </a:rPr>
              <a:t>Many </a:t>
            </a:r>
            <a:r>
              <a:rPr sz="3600" spc="-5" dirty="0">
                <a:latin typeface="Carlito"/>
                <a:cs typeface="Carlito"/>
              </a:rPr>
              <a:t>partially </a:t>
            </a:r>
            <a:r>
              <a:rPr sz="3600" spc="-10" dirty="0">
                <a:latin typeface="Carlito"/>
                <a:cs typeface="Carlito"/>
              </a:rPr>
              <a:t>shared</a:t>
            </a:r>
            <a:r>
              <a:rPr sz="3600" spc="-18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strings</a:t>
            </a:r>
            <a:endParaRPr sz="3600">
              <a:latin typeface="Carlito"/>
              <a:cs typeface="Carlito"/>
            </a:endParaRPr>
          </a:p>
          <a:p>
            <a:pPr marR="34925" algn="r">
              <a:lnSpc>
                <a:spcPct val="100000"/>
              </a:lnSpc>
              <a:spcBef>
                <a:spcPts val="114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ORC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Parquet </a:t>
            </a:r>
            <a:r>
              <a:rPr sz="2800" spc="-10" dirty="0">
                <a:latin typeface="Carlito"/>
                <a:cs typeface="Carlito"/>
              </a:rPr>
              <a:t>don’t </a:t>
            </a:r>
            <a:r>
              <a:rPr sz="2800" spc="-15" dirty="0">
                <a:latin typeface="Carlito"/>
                <a:cs typeface="Carlito"/>
              </a:rPr>
              <a:t>compress across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columns</a:t>
            </a:r>
            <a:endParaRPr sz="2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2700" spc="9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95" dirty="0">
                <a:latin typeface="Carlito"/>
                <a:cs typeface="Carlito"/>
              </a:rPr>
              <a:t>Need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30" dirty="0">
                <a:latin typeface="Carlito"/>
                <a:cs typeface="Carlito"/>
              </a:rPr>
              <a:t>investigate </a:t>
            </a:r>
            <a:r>
              <a:rPr sz="3600" spc="-10" dirty="0">
                <a:latin typeface="Carlito"/>
                <a:cs typeface="Carlito"/>
              </a:rPr>
              <a:t>shared</a:t>
            </a:r>
            <a:r>
              <a:rPr sz="3600" spc="-100" dirty="0">
                <a:latin typeface="Carlito"/>
                <a:cs typeface="Carlito"/>
              </a:rPr>
              <a:t> </a:t>
            </a:r>
            <a:r>
              <a:rPr sz="3600" spc="-55" dirty="0">
                <a:latin typeface="Carlito"/>
                <a:cs typeface="Carlito"/>
              </a:rPr>
              <a:t>dictionaries.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384" y="1776425"/>
            <a:ext cx="367761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Use</a:t>
            </a:r>
            <a:r>
              <a:rPr sz="3800" spc="-75" dirty="0"/>
              <a:t> </a:t>
            </a:r>
            <a:r>
              <a:rPr sz="3800" spc="-5" dirty="0"/>
              <a:t>Cases</a:t>
            </a:r>
            <a:endParaRPr sz="3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50492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Full </a:t>
            </a:r>
            <a:r>
              <a:rPr sz="4400" spc="-70" dirty="0">
                <a:solidFill>
                  <a:srgbClr val="000000"/>
                </a:solidFill>
              </a:rPr>
              <a:t>Table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Scans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105650" cy="17322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8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5" dirty="0">
                <a:latin typeface="Carlito"/>
                <a:cs typeface="Carlito"/>
              </a:rPr>
              <a:t>Read </a:t>
            </a:r>
            <a:r>
              <a:rPr sz="3600" dirty="0">
                <a:latin typeface="Carlito"/>
                <a:cs typeface="Carlito"/>
              </a:rPr>
              <a:t>all </a:t>
            </a:r>
            <a:r>
              <a:rPr sz="3600" spc="-10" dirty="0">
                <a:latin typeface="Carlito"/>
                <a:cs typeface="Carlito"/>
              </a:rPr>
              <a:t>columns </a:t>
            </a:r>
            <a:r>
              <a:rPr sz="3600" dirty="0">
                <a:latin typeface="Carlito"/>
                <a:cs typeface="Carlito"/>
              </a:rPr>
              <a:t>&amp;</a:t>
            </a:r>
            <a:r>
              <a:rPr sz="3600" spc="-145" dirty="0">
                <a:latin typeface="Carlito"/>
                <a:cs typeface="Carlito"/>
              </a:rPr>
              <a:t> </a:t>
            </a:r>
            <a:r>
              <a:rPr sz="3600" spc="-35" dirty="0">
                <a:latin typeface="Carlito"/>
                <a:cs typeface="Carlito"/>
              </a:rPr>
              <a:t>rows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12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5" dirty="0">
                <a:latin typeface="Carlito"/>
                <a:cs typeface="Carlito"/>
              </a:rPr>
              <a:t>All </a:t>
            </a:r>
            <a:r>
              <a:rPr sz="3600" spc="-20" dirty="0">
                <a:latin typeface="Carlito"/>
                <a:cs typeface="Carlito"/>
              </a:rPr>
              <a:t>formats </a:t>
            </a:r>
            <a:r>
              <a:rPr sz="3600" spc="-30" dirty="0">
                <a:latin typeface="Carlito"/>
                <a:cs typeface="Carlito"/>
              </a:rPr>
              <a:t>except </a:t>
            </a:r>
            <a:r>
              <a:rPr sz="3600" dirty="0">
                <a:latin typeface="Carlito"/>
                <a:cs typeface="Carlito"/>
              </a:rPr>
              <a:t>JSON </a:t>
            </a:r>
            <a:r>
              <a:rPr sz="3600" spc="-15" dirty="0">
                <a:latin typeface="Carlito"/>
                <a:cs typeface="Carlito"/>
              </a:rPr>
              <a:t>are</a:t>
            </a:r>
            <a:r>
              <a:rPr sz="3600" spc="-105" dirty="0">
                <a:latin typeface="Carlito"/>
                <a:cs typeface="Carlito"/>
              </a:rPr>
              <a:t> </a:t>
            </a:r>
            <a:r>
              <a:rPr sz="3600" spc="-90" dirty="0">
                <a:latin typeface="Carlito"/>
                <a:cs typeface="Carlito"/>
              </a:rPr>
              <a:t>splitable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-10" dirty="0">
                <a:latin typeface="Carlito"/>
                <a:cs typeface="Carlito"/>
              </a:rPr>
              <a:t>Different </a:t>
            </a:r>
            <a:r>
              <a:rPr sz="2800" spc="-30" dirty="0">
                <a:latin typeface="Carlito"/>
                <a:cs typeface="Carlito"/>
              </a:rPr>
              <a:t>workers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parts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563880"/>
            <a:ext cx="5489448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7792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000000"/>
                </a:solidFill>
              </a:rPr>
              <a:t>Taxi </a:t>
            </a:r>
            <a:r>
              <a:rPr sz="4400" spc="-20" dirty="0">
                <a:solidFill>
                  <a:srgbClr val="000000"/>
                </a:solidFill>
              </a:rPr>
              <a:t>Read </a:t>
            </a:r>
            <a:r>
              <a:rPr sz="4400" spc="-15" dirty="0">
                <a:solidFill>
                  <a:srgbClr val="000000"/>
                </a:solidFill>
              </a:rPr>
              <a:t>Performance</a:t>
            </a:r>
            <a:r>
              <a:rPr sz="4400" spc="2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6142990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00" dirty="0">
                <a:latin typeface="Carlito"/>
                <a:cs typeface="Carlito"/>
              </a:rPr>
              <a:t>JSON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10" dirty="0">
                <a:latin typeface="Carlito"/>
                <a:cs typeface="Carlito"/>
              </a:rPr>
              <a:t>very slow </a:t>
            </a:r>
            <a:r>
              <a:rPr sz="3600" spc="-20" dirty="0">
                <a:latin typeface="Carlito"/>
                <a:cs typeface="Carlito"/>
              </a:rPr>
              <a:t>to</a:t>
            </a:r>
            <a:r>
              <a:rPr sz="3600" spc="-13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read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rlito"/>
                <a:cs typeface="Carlito"/>
              </a:rPr>
              <a:t>Large </a:t>
            </a:r>
            <a:r>
              <a:rPr sz="2800" spc="-25" dirty="0">
                <a:latin typeface="Carlito"/>
                <a:cs typeface="Carlito"/>
              </a:rPr>
              <a:t>storage size for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do a </a:t>
            </a:r>
            <a:r>
              <a:rPr sz="2800" b="1" spc="-40" dirty="0">
                <a:latin typeface="Carlito"/>
                <a:cs typeface="Carlito"/>
              </a:rPr>
              <a:t>LOT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string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parsing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1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5" dirty="0">
                <a:latin typeface="Carlito"/>
                <a:cs typeface="Carlito"/>
              </a:rPr>
              <a:t>Tradeoff </a:t>
            </a:r>
            <a:r>
              <a:rPr sz="3600" spc="-15" dirty="0">
                <a:latin typeface="Carlito"/>
                <a:cs typeface="Carlito"/>
              </a:rPr>
              <a:t>between </a:t>
            </a:r>
            <a:r>
              <a:rPr sz="3600" spc="-5" dirty="0">
                <a:latin typeface="Carlito"/>
                <a:cs typeface="Carlito"/>
              </a:rPr>
              <a:t>space </a:t>
            </a:r>
            <a:r>
              <a:rPr sz="3600" dirty="0">
                <a:latin typeface="Carlito"/>
                <a:cs typeface="Carlito"/>
              </a:rPr>
              <a:t>&amp;</a:t>
            </a:r>
            <a:r>
              <a:rPr sz="3600" spc="-80" dirty="0">
                <a:latin typeface="Carlito"/>
                <a:cs typeface="Carlito"/>
              </a:rPr>
              <a:t> </a:t>
            </a:r>
            <a:r>
              <a:rPr sz="3600" spc="-175" dirty="0">
                <a:latin typeface="Carlito"/>
                <a:cs typeface="Carlito"/>
              </a:rPr>
              <a:t>time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Less </a:t>
            </a:r>
            <a:r>
              <a:rPr sz="2800" spc="-15" dirty="0">
                <a:latin typeface="Carlito"/>
                <a:cs typeface="Carlito"/>
              </a:rPr>
              <a:t>compression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sometimes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faster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855" y="563880"/>
            <a:ext cx="5222748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84020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Sales </a:t>
            </a:r>
            <a:r>
              <a:rPr sz="4400" spc="-15" dirty="0">
                <a:solidFill>
                  <a:srgbClr val="000000"/>
                </a:solidFill>
              </a:rPr>
              <a:t>Read Performance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8183245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5" dirty="0">
                <a:latin typeface="Carlito"/>
                <a:cs typeface="Carlito"/>
              </a:rPr>
              <a:t>Read </a:t>
            </a:r>
            <a:r>
              <a:rPr sz="3600" spc="-10" dirty="0">
                <a:latin typeface="Carlito"/>
                <a:cs typeface="Carlito"/>
              </a:rPr>
              <a:t>performance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15" dirty="0">
                <a:latin typeface="Carlito"/>
                <a:cs typeface="Carlito"/>
              </a:rPr>
              <a:t>dominated </a:t>
            </a:r>
            <a:r>
              <a:rPr sz="3600" spc="-5" dirty="0">
                <a:latin typeface="Carlito"/>
                <a:cs typeface="Carlito"/>
              </a:rPr>
              <a:t>by</a:t>
            </a:r>
            <a:r>
              <a:rPr sz="3600" spc="-204" dirty="0">
                <a:latin typeface="Carlito"/>
                <a:cs typeface="Carlito"/>
              </a:rPr>
              <a:t> </a:t>
            </a:r>
            <a:r>
              <a:rPr sz="3600" spc="-130" dirty="0">
                <a:latin typeface="Carlito"/>
                <a:cs typeface="Carlito"/>
              </a:rPr>
              <a:t>format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Compression </a:t>
            </a:r>
            <a:r>
              <a:rPr sz="2800" spc="-25" dirty="0">
                <a:latin typeface="Carlito"/>
                <a:cs typeface="Carlito"/>
              </a:rPr>
              <a:t>matters </a:t>
            </a:r>
            <a:r>
              <a:rPr sz="2800" spc="-5" dirty="0">
                <a:latin typeface="Carlito"/>
                <a:cs typeface="Carlito"/>
              </a:rPr>
              <a:t>less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Straight </a:t>
            </a:r>
            <a:r>
              <a:rPr sz="2800" spc="-15" dirty="0">
                <a:latin typeface="Carlito"/>
                <a:cs typeface="Carlito"/>
              </a:rPr>
              <a:t>ordering: ORC, </a:t>
            </a:r>
            <a:r>
              <a:rPr sz="2800" spc="-35" dirty="0">
                <a:latin typeface="Carlito"/>
                <a:cs typeface="Carlito"/>
              </a:rPr>
              <a:t>Avro, </a:t>
            </a:r>
            <a:r>
              <a:rPr sz="2800" spc="-20" dirty="0">
                <a:latin typeface="Carlito"/>
                <a:cs typeface="Carlito"/>
              </a:rPr>
              <a:t>Parquet, </a:t>
            </a:r>
            <a:r>
              <a:rPr sz="2800" spc="-5" dirty="0">
                <a:latin typeface="Carlito"/>
                <a:cs typeface="Carlito"/>
              </a:rPr>
              <a:t>&amp;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JSON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6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0" dirty="0">
                <a:latin typeface="Carlito"/>
                <a:cs typeface="Carlito"/>
              </a:rPr>
              <a:t>Garbage </a:t>
            </a:r>
            <a:r>
              <a:rPr sz="3600" spc="-10" dirty="0">
                <a:latin typeface="Carlito"/>
                <a:cs typeface="Carlito"/>
              </a:rPr>
              <a:t>collection </a:t>
            </a:r>
            <a:r>
              <a:rPr sz="3600" dirty="0">
                <a:latin typeface="Carlito"/>
                <a:cs typeface="Carlito"/>
              </a:rPr>
              <a:t>is</a:t>
            </a:r>
            <a:r>
              <a:rPr sz="3600" spc="-10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important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ORC </a:t>
            </a:r>
            <a:r>
              <a:rPr sz="2800" spc="-5" dirty="0">
                <a:latin typeface="Carlito"/>
                <a:cs typeface="Carlito"/>
              </a:rPr>
              <a:t>0.3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1.4% of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Avro </a:t>
            </a:r>
            <a:r>
              <a:rPr sz="2800" spc="-5" dirty="0">
                <a:latin typeface="Carlito"/>
                <a:cs typeface="Carlito"/>
              </a:rPr>
              <a:t>&lt; 0.1% of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rlito"/>
                <a:cs typeface="Carlito"/>
              </a:rPr>
              <a:t>Parquet 4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8% of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4916" y="563880"/>
            <a:ext cx="5024628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384" y="1776425"/>
            <a:ext cx="474441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The </a:t>
            </a:r>
            <a:r>
              <a:rPr sz="3800" dirty="0"/>
              <a:t>File</a:t>
            </a:r>
            <a:r>
              <a:rPr sz="3800" spc="-60" dirty="0"/>
              <a:t> </a:t>
            </a:r>
            <a:r>
              <a:rPr sz="3800" spc="-10" dirty="0"/>
              <a:t>Formats</a:t>
            </a:r>
            <a:endParaRPr sz="3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8935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Github </a:t>
            </a:r>
            <a:r>
              <a:rPr sz="4400" spc="-15" dirty="0">
                <a:solidFill>
                  <a:srgbClr val="000000"/>
                </a:solidFill>
              </a:rPr>
              <a:t>Read Performance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6809740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55" dirty="0">
                <a:latin typeface="Carlito"/>
                <a:cs typeface="Carlito"/>
              </a:rPr>
              <a:t>Garbage </a:t>
            </a:r>
            <a:r>
              <a:rPr sz="3600" spc="-10" dirty="0">
                <a:latin typeface="Carlito"/>
                <a:cs typeface="Carlito"/>
              </a:rPr>
              <a:t>collection </a:t>
            </a:r>
            <a:r>
              <a:rPr sz="3600" dirty="0">
                <a:latin typeface="Carlito"/>
                <a:cs typeface="Carlito"/>
              </a:rPr>
              <a:t>is</a:t>
            </a:r>
            <a:r>
              <a:rPr sz="3600" spc="-7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critical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ORC </a:t>
            </a:r>
            <a:r>
              <a:rPr sz="2800" spc="-5" dirty="0">
                <a:latin typeface="Carlito"/>
                <a:cs typeface="Carlito"/>
              </a:rPr>
              <a:t>2.1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3.4% of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Avro </a:t>
            </a:r>
            <a:r>
              <a:rPr sz="2800" spc="-5" dirty="0">
                <a:latin typeface="Carlito"/>
                <a:cs typeface="Carlito"/>
              </a:rPr>
              <a:t>0.1% 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arlito"/>
                <a:cs typeface="Carlito"/>
              </a:rPr>
              <a:t>Parquet 11.4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12.8%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24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45" dirty="0">
                <a:latin typeface="Carlito"/>
                <a:cs typeface="Carlito"/>
              </a:rPr>
              <a:t>A </a:t>
            </a:r>
            <a:r>
              <a:rPr sz="3600" dirty="0">
                <a:latin typeface="Carlito"/>
                <a:cs typeface="Carlito"/>
              </a:rPr>
              <a:t>lot </a:t>
            </a:r>
            <a:r>
              <a:rPr sz="3600" spc="-5" dirty="0">
                <a:latin typeface="Carlito"/>
                <a:cs typeface="Carlito"/>
              </a:rPr>
              <a:t>of columns needs </a:t>
            </a:r>
            <a:r>
              <a:rPr sz="3600" spc="-15" dirty="0">
                <a:latin typeface="Carlito"/>
                <a:cs typeface="Carlito"/>
              </a:rPr>
              <a:t>more</a:t>
            </a:r>
            <a:r>
              <a:rPr sz="3600" spc="-360" dirty="0">
                <a:latin typeface="Carlito"/>
                <a:cs typeface="Carlito"/>
              </a:rPr>
              <a:t> </a:t>
            </a:r>
            <a:r>
              <a:rPr sz="3600" spc="-140" dirty="0">
                <a:latin typeface="Carlito"/>
                <a:cs typeface="Carlito"/>
              </a:rPr>
              <a:t>space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10" dirty="0">
                <a:latin typeface="Arial"/>
                <a:cs typeface="Arial"/>
              </a:rPr>
              <a:t>–</a:t>
            </a:r>
            <a:r>
              <a:rPr sz="2800" spc="10" dirty="0">
                <a:latin typeface="Carlito"/>
                <a:cs typeface="Carlito"/>
              </a:rPr>
              <a:t>Suspect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5" dirty="0">
                <a:latin typeface="Carlito"/>
                <a:cs typeface="Carlito"/>
              </a:rPr>
              <a:t>bigger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stripes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-10" dirty="0">
                <a:latin typeface="Carlito"/>
                <a:cs typeface="Carlito"/>
              </a:rPr>
              <a:t>Rows/stripe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5" dirty="0">
                <a:latin typeface="Carlito"/>
                <a:cs typeface="Carlito"/>
              </a:rPr>
              <a:t>ORC: </a:t>
            </a:r>
            <a:r>
              <a:rPr sz="2800" spc="-5" dirty="0">
                <a:latin typeface="Carlito"/>
                <a:cs typeface="Carlito"/>
              </a:rPr>
              <a:t>18.6k, </a:t>
            </a:r>
            <a:r>
              <a:rPr sz="2800" spc="-20" dirty="0">
                <a:latin typeface="Carlito"/>
                <a:cs typeface="Carlito"/>
              </a:rPr>
              <a:t>Parquet: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88.1k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55826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Column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Projection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8073390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7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75" dirty="0">
                <a:latin typeface="Carlito"/>
                <a:cs typeface="Carlito"/>
              </a:rPr>
              <a:t>Often </a:t>
            </a:r>
            <a:r>
              <a:rPr sz="3600" spc="-10" dirty="0">
                <a:latin typeface="Carlito"/>
                <a:cs typeface="Carlito"/>
              </a:rPr>
              <a:t>just </a:t>
            </a:r>
            <a:r>
              <a:rPr sz="3600" spc="-5" dirty="0">
                <a:latin typeface="Carlito"/>
                <a:cs typeface="Carlito"/>
              </a:rPr>
              <a:t>need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35" dirty="0">
                <a:latin typeface="Carlito"/>
                <a:cs typeface="Carlito"/>
              </a:rPr>
              <a:t>few</a:t>
            </a:r>
            <a:r>
              <a:rPr sz="3600" spc="-14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columns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Only </a:t>
            </a:r>
            <a:r>
              <a:rPr sz="2800" spc="-15" dirty="0">
                <a:latin typeface="Carlito"/>
                <a:cs typeface="Carlito"/>
              </a:rPr>
              <a:t>ORC </a:t>
            </a:r>
            <a:r>
              <a:rPr sz="2800" spc="-5" dirty="0">
                <a:latin typeface="Carlito"/>
                <a:cs typeface="Carlito"/>
              </a:rPr>
              <a:t>&amp; </a:t>
            </a:r>
            <a:r>
              <a:rPr sz="2800" spc="-25" dirty="0">
                <a:latin typeface="Carlito"/>
                <a:cs typeface="Carlito"/>
              </a:rPr>
              <a:t>Parquet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columnar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Only </a:t>
            </a:r>
            <a:r>
              <a:rPr sz="2800" spc="-10" dirty="0">
                <a:latin typeface="Carlito"/>
                <a:cs typeface="Carlito"/>
              </a:rPr>
              <a:t>read, </a:t>
            </a:r>
            <a:r>
              <a:rPr sz="2800" spc="-15" dirty="0">
                <a:latin typeface="Carlito"/>
                <a:cs typeface="Carlito"/>
              </a:rPr>
              <a:t>decompress, </a:t>
            </a:r>
            <a:r>
              <a:rPr sz="2800" spc="-5" dirty="0">
                <a:latin typeface="Carlito"/>
                <a:cs typeface="Carlito"/>
              </a:rPr>
              <a:t>&amp; </a:t>
            </a:r>
            <a:r>
              <a:rPr sz="2800" spc="-15" dirty="0">
                <a:latin typeface="Carlito"/>
                <a:cs typeface="Carlito"/>
              </a:rPr>
              <a:t>deserialize </a:t>
            </a:r>
            <a:r>
              <a:rPr sz="2800" spc="-10" dirty="0">
                <a:latin typeface="Carlito"/>
                <a:cs typeface="Carlito"/>
              </a:rPr>
              <a:t>some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columns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7183" y="2721355"/>
          <a:ext cx="6096000" cy="162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Dataset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format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compression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us/row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projection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Percent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38100">
                      <a:solidFill>
                        <a:srgbClr val="1E1E1E"/>
                      </a:solidFill>
                      <a:prstDash val="solid"/>
                    </a:lnB>
                    <a:solidFill>
                      <a:srgbClr val="3EAD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github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orc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21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.319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0.185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0.87%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381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89"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github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parquet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.4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94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0.585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05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0.81%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sales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orc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1.866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0.056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05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3.00%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70"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sales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parquet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.8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93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0.329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05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2.55%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34"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taxi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orc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2.766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0.063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2.28%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CE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taxi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parquet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zlib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3.496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0.718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.5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4%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1E1E1E"/>
                      </a:solidFill>
                      <a:prstDash val="solid"/>
                    </a:lnL>
                    <a:lnR w="12700">
                      <a:solidFill>
                        <a:srgbClr val="1E1E1E"/>
                      </a:solidFill>
                      <a:prstDash val="solid"/>
                    </a:lnR>
                    <a:lnT w="12700">
                      <a:solidFill>
                        <a:srgbClr val="1E1E1E"/>
                      </a:solidFill>
                      <a:prstDash val="solid"/>
                    </a:lnT>
                    <a:lnB w="12700">
                      <a:solidFill>
                        <a:srgbClr val="1E1E1E"/>
                      </a:solidFill>
                      <a:prstDash val="solid"/>
                    </a:lnB>
                    <a:solidFill>
                      <a:srgbClr val="E8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8554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Projection </a:t>
            </a:r>
            <a:r>
              <a:rPr sz="4400" dirty="0">
                <a:solidFill>
                  <a:srgbClr val="000000"/>
                </a:solidFill>
              </a:rPr>
              <a:t>&amp; </a:t>
            </a:r>
            <a:r>
              <a:rPr sz="4400" spc="-20" dirty="0">
                <a:solidFill>
                  <a:srgbClr val="000000"/>
                </a:solidFill>
              </a:rPr>
              <a:t>Predicate</a:t>
            </a:r>
            <a:r>
              <a:rPr sz="4400" spc="-14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Pushdown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700" spc="4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pc="45" dirty="0"/>
              <a:t>Sometimes </a:t>
            </a:r>
            <a:r>
              <a:rPr spc="-30" dirty="0"/>
              <a:t>have </a:t>
            </a:r>
            <a:r>
              <a:rPr dirty="0"/>
              <a:t>a </a:t>
            </a:r>
            <a:r>
              <a:rPr spc="-10" dirty="0"/>
              <a:t>filter </a:t>
            </a:r>
            <a:r>
              <a:rPr spc="-20" dirty="0"/>
              <a:t>predicate </a:t>
            </a:r>
            <a:r>
              <a:rPr spc="-5" dirty="0"/>
              <a:t>on</a:t>
            </a:r>
            <a:r>
              <a:rPr spc="-130" dirty="0"/>
              <a:t> </a:t>
            </a:r>
            <a:r>
              <a:rPr spc="-145" dirty="0"/>
              <a:t>table</a:t>
            </a:r>
            <a:endParaRPr sz="2700" dirty="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114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/>
              <a:t>Select </a:t>
            </a:r>
            <a:r>
              <a:rPr sz="2800" spc="-5" dirty="0"/>
              <a:t>a </a:t>
            </a:r>
            <a:r>
              <a:rPr sz="2800" spc="-15" dirty="0"/>
              <a:t>superset </a:t>
            </a:r>
            <a:r>
              <a:rPr sz="2800" spc="-5" dirty="0"/>
              <a:t>of </a:t>
            </a:r>
            <a:r>
              <a:rPr sz="2800" spc="-25" dirty="0"/>
              <a:t>rows </a:t>
            </a:r>
            <a:r>
              <a:rPr sz="2800" spc="-10" dirty="0"/>
              <a:t>that</a:t>
            </a:r>
            <a:r>
              <a:rPr sz="2800" spc="70" dirty="0"/>
              <a:t> </a:t>
            </a:r>
            <a:r>
              <a:rPr sz="2800" spc="-15" dirty="0"/>
              <a:t>match</a:t>
            </a:r>
            <a:endParaRPr sz="2800" dirty="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/>
              <a:t>Selective </a:t>
            </a:r>
            <a:r>
              <a:rPr sz="2800" spc="-20" dirty="0"/>
              <a:t>filters </a:t>
            </a:r>
            <a:r>
              <a:rPr sz="2800" spc="-25" dirty="0"/>
              <a:t>have </a:t>
            </a:r>
            <a:r>
              <a:rPr sz="2800" spc="-5" dirty="0"/>
              <a:t>a </a:t>
            </a:r>
            <a:r>
              <a:rPr sz="2800" spc="-15" dirty="0"/>
              <a:t>huge</a:t>
            </a:r>
            <a:r>
              <a:rPr sz="2800" spc="60" dirty="0"/>
              <a:t> </a:t>
            </a:r>
            <a:r>
              <a:rPr sz="2800" spc="-10" dirty="0"/>
              <a:t>impact</a:t>
            </a:r>
            <a:endParaRPr sz="2800" dirty="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620"/>
              </a:spcBef>
            </a:pPr>
            <a:r>
              <a:rPr sz="2700" spc="4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pc="45" dirty="0"/>
              <a:t>Improves </a:t>
            </a:r>
            <a:r>
              <a:rPr spc="-25" dirty="0"/>
              <a:t>data </a:t>
            </a:r>
            <a:r>
              <a:rPr spc="-20" dirty="0"/>
              <a:t>layout</a:t>
            </a:r>
            <a:r>
              <a:rPr spc="-90" dirty="0"/>
              <a:t> </a:t>
            </a:r>
            <a:r>
              <a:rPr spc="-5" dirty="0"/>
              <a:t>options</a:t>
            </a:r>
            <a:endParaRPr sz="2700" dirty="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/>
              <a:t>Better </a:t>
            </a:r>
            <a:r>
              <a:rPr sz="2800" spc="-5" dirty="0"/>
              <a:t>than </a:t>
            </a:r>
            <a:r>
              <a:rPr sz="2800" spc="-10" dirty="0"/>
              <a:t>partition pruning </a:t>
            </a:r>
            <a:r>
              <a:rPr sz="2800" spc="-5" dirty="0"/>
              <a:t>with</a:t>
            </a:r>
            <a:r>
              <a:rPr sz="2800" spc="70" dirty="0"/>
              <a:t> </a:t>
            </a:r>
            <a:r>
              <a:rPr sz="2800" spc="-10" dirty="0"/>
              <a:t>sorting</a:t>
            </a:r>
            <a:endParaRPr sz="2800" dirty="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620"/>
              </a:spcBef>
            </a:pPr>
            <a:r>
              <a:rPr sz="2700" spc="114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pc="114" dirty="0"/>
              <a:t>ORC </a:t>
            </a:r>
            <a:r>
              <a:rPr spc="-5" dirty="0"/>
              <a:t>has </a:t>
            </a:r>
            <a:r>
              <a:rPr dirty="0"/>
              <a:t>added </a:t>
            </a:r>
            <a:r>
              <a:rPr spc="-5" dirty="0"/>
              <a:t>optional bloom</a:t>
            </a:r>
            <a:r>
              <a:rPr spc="-170" dirty="0"/>
              <a:t> </a:t>
            </a:r>
            <a:r>
              <a:rPr spc="-20" dirty="0"/>
              <a:t>filters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5125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Metadata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Access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6019165" cy="294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14" dirty="0">
                <a:latin typeface="Carlito"/>
                <a:cs typeface="Carlito"/>
              </a:rPr>
              <a:t>ORC </a:t>
            </a:r>
            <a:r>
              <a:rPr sz="3600" dirty="0">
                <a:latin typeface="Carlito"/>
                <a:cs typeface="Carlito"/>
              </a:rPr>
              <a:t>&amp; </a:t>
            </a:r>
            <a:r>
              <a:rPr sz="3600" spc="-25" dirty="0">
                <a:latin typeface="Carlito"/>
                <a:cs typeface="Carlito"/>
              </a:rPr>
              <a:t>Parquet </a:t>
            </a:r>
            <a:r>
              <a:rPr sz="3600" spc="-30" dirty="0">
                <a:latin typeface="Carlito"/>
                <a:cs typeface="Carlito"/>
              </a:rPr>
              <a:t>store</a:t>
            </a:r>
            <a:r>
              <a:rPr sz="3600" spc="-150" dirty="0">
                <a:latin typeface="Carlito"/>
                <a:cs typeface="Carlito"/>
              </a:rPr>
              <a:t> </a:t>
            </a:r>
            <a:r>
              <a:rPr sz="3600" spc="-114" dirty="0">
                <a:latin typeface="Carlito"/>
                <a:cs typeface="Carlito"/>
              </a:rPr>
              <a:t>metadata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rlito"/>
                <a:cs typeface="Carlito"/>
              </a:rPr>
              <a:t>Stored </a:t>
            </a:r>
            <a:r>
              <a:rPr sz="2800" spc="-5" dirty="0">
                <a:latin typeface="Carlito"/>
                <a:cs typeface="Carlito"/>
              </a:rPr>
              <a:t>in file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footer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File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schema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latin typeface="Arial"/>
                <a:cs typeface="Arial"/>
              </a:rPr>
              <a:t>–</a:t>
            </a:r>
            <a:r>
              <a:rPr sz="2800" spc="15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records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Min, </a:t>
            </a:r>
            <a:r>
              <a:rPr sz="2800" spc="-10" dirty="0">
                <a:latin typeface="Carlito"/>
                <a:cs typeface="Carlito"/>
              </a:rPr>
              <a:t>max, </a:t>
            </a:r>
            <a:r>
              <a:rPr sz="2800" spc="-15" dirty="0">
                <a:latin typeface="Carlito"/>
                <a:cs typeface="Carlito"/>
              </a:rPr>
              <a:t>count </a:t>
            </a:r>
            <a:r>
              <a:rPr sz="2800" spc="-5" dirty="0">
                <a:latin typeface="Carlito"/>
                <a:cs typeface="Carlito"/>
              </a:rPr>
              <a:t>of each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4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45" dirty="0">
                <a:latin typeface="Carlito"/>
                <a:cs typeface="Carlito"/>
              </a:rPr>
              <a:t>Provides </a:t>
            </a:r>
            <a:r>
              <a:rPr sz="3600" spc="-5" dirty="0">
                <a:latin typeface="Carlito"/>
                <a:cs typeface="Carlito"/>
              </a:rPr>
              <a:t>O(1)</a:t>
            </a:r>
            <a:r>
              <a:rPr sz="3600" spc="-8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Access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384" y="1776425"/>
            <a:ext cx="367761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Conclusions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507288" y="4856784"/>
            <a:ext cx="1600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85" dirty="0">
                <a:solidFill>
                  <a:srgbClr val="716E66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48206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Recomendations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1953" y="841451"/>
            <a:ext cx="816864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40" dirty="0">
                <a:latin typeface="Carlito"/>
                <a:cs typeface="Carlito"/>
              </a:rPr>
              <a:t>Disclaimer </a:t>
            </a:r>
            <a:r>
              <a:rPr sz="3600" dirty="0">
                <a:latin typeface="Carlito"/>
                <a:cs typeface="Carlito"/>
              </a:rPr>
              <a:t>– </a:t>
            </a:r>
            <a:r>
              <a:rPr sz="3600" b="1" spc="-15" dirty="0">
                <a:latin typeface="Carlito"/>
                <a:cs typeface="Carlito"/>
              </a:rPr>
              <a:t>Everything</a:t>
            </a:r>
            <a:r>
              <a:rPr sz="3600" b="1" spc="-5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changes!</a:t>
            </a:r>
            <a:endParaRPr sz="3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25" dirty="0">
                <a:latin typeface="Arial"/>
                <a:cs typeface="Arial"/>
              </a:rPr>
              <a:t>–</a:t>
            </a:r>
            <a:r>
              <a:rPr sz="2800" spc="25" dirty="0">
                <a:latin typeface="Carlito"/>
                <a:cs typeface="Carlito"/>
              </a:rPr>
              <a:t>Both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benchmarks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20" dirty="0">
                <a:latin typeface="Carlito"/>
                <a:cs typeface="Carlito"/>
              </a:rPr>
              <a:t>formats </a:t>
            </a:r>
            <a:r>
              <a:rPr sz="2800" spc="-5" dirty="0">
                <a:latin typeface="Carlito"/>
                <a:cs typeface="Carlito"/>
              </a:rPr>
              <a:t>will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change.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11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10" dirty="0">
                <a:latin typeface="Carlito"/>
                <a:cs typeface="Carlito"/>
              </a:rPr>
              <a:t>For </a:t>
            </a:r>
            <a:r>
              <a:rPr sz="3600" spc="-20" dirty="0">
                <a:latin typeface="Carlito"/>
                <a:cs typeface="Carlito"/>
              </a:rPr>
              <a:t>complex </a:t>
            </a:r>
            <a:r>
              <a:rPr sz="3600" spc="-10" dirty="0">
                <a:latin typeface="Carlito"/>
                <a:cs typeface="Carlito"/>
              </a:rPr>
              <a:t>tables </a:t>
            </a:r>
            <a:r>
              <a:rPr sz="3600" spc="-5" dirty="0">
                <a:latin typeface="Carlito"/>
                <a:cs typeface="Carlito"/>
              </a:rPr>
              <a:t>with </a:t>
            </a:r>
            <a:r>
              <a:rPr sz="3600" spc="-10" dirty="0">
                <a:latin typeface="Carlito"/>
                <a:cs typeface="Carlito"/>
              </a:rPr>
              <a:t>common</a:t>
            </a:r>
            <a:r>
              <a:rPr sz="3600" spc="-114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strings</a:t>
            </a:r>
            <a:endParaRPr sz="3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Avro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Snappy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good </a:t>
            </a:r>
            <a:r>
              <a:rPr sz="2800" spc="-5" dirty="0">
                <a:latin typeface="Carlito"/>
                <a:cs typeface="Carlito"/>
              </a:rPr>
              <a:t>fit </a:t>
            </a:r>
            <a:r>
              <a:rPr sz="2800" spc="-15" dirty="0">
                <a:latin typeface="Carlito"/>
                <a:cs typeface="Carlito"/>
              </a:rPr>
              <a:t>(w/o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projection)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11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10" dirty="0">
                <a:latin typeface="Carlito"/>
                <a:cs typeface="Carlito"/>
              </a:rPr>
              <a:t>For </a:t>
            </a:r>
            <a:r>
              <a:rPr sz="3600" spc="-5" dirty="0">
                <a:latin typeface="Carlito"/>
                <a:cs typeface="Carlito"/>
              </a:rPr>
              <a:t>other</a:t>
            </a:r>
            <a:r>
              <a:rPr sz="3600" spc="-15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tables</a:t>
            </a:r>
            <a:endParaRPr sz="3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20" dirty="0">
                <a:latin typeface="Arial"/>
                <a:cs typeface="Arial"/>
              </a:rPr>
              <a:t>–</a:t>
            </a:r>
            <a:r>
              <a:rPr sz="2800" spc="20" dirty="0">
                <a:latin typeface="Carlito"/>
                <a:cs typeface="Carlito"/>
              </a:rPr>
              <a:t>ORC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Zlib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5" dirty="0">
                <a:latin typeface="Carlito"/>
                <a:cs typeface="Carlito"/>
              </a:rPr>
              <a:t>good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fit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3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35" dirty="0">
                <a:latin typeface="Carlito"/>
                <a:cs typeface="Carlito"/>
              </a:rPr>
              <a:t>Experiment </a:t>
            </a:r>
            <a:r>
              <a:rPr sz="3600" spc="-5" dirty="0">
                <a:latin typeface="Carlito"/>
                <a:cs typeface="Carlito"/>
              </a:rPr>
              <a:t>with </a:t>
            </a:r>
            <a:r>
              <a:rPr sz="3600" spc="-10" dirty="0">
                <a:latin typeface="Carlito"/>
                <a:cs typeface="Carlito"/>
              </a:rPr>
              <a:t>the</a:t>
            </a:r>
            <a:r>
              <a:rPr sz="3600" spc="-8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benchmarks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29918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Fun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Stuff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780655" cy="3236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8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0" dirty="0">
                <a:latin typeface="Carlito"/>
                <a:cs typeface="Carlito"/>
              </a:rPr>
              <a:t>Built </a:t>
            </a:r>
            <a:r>
              <a:rPr sz="3600" spc="-5" dirty="0">
                <a:latin typeface="Carlito"/>
                <a:cs typeface="Carlito"/>
              </a:rPr>
              <a:t>open benchmark </a:t>
            </a:r>
            <a:r>
              <a:rPr sz="3600" spc="-15" dirty="0">
                <a:latin typeface="Carlito"/>
                <a:cs typeface="Carlito"/>
              </a:rPr>
              <a:t>suite </a:t>
            </a:r>
            <a:r>
              <a:rPr sz="3600" spc="-25" dirty="0">
                <a:latin typeface="Carlito"/>
                <a:cs typeface="Carlito"/>
              </a:rPr>
              <a:t>for</a:t>
            </a:r>
            <a:r>
              <a:rPr sz="3600" spc="-15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files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8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0" dirty="0">
                <a:latin typeface="Carlito"/>
                <a:cs typeface="Carlito"/>
              </a:rPr>
              <a:t>Built </a:t>
            </a:r>
            <a:r>
              <a:rPr sz="3600" spc="-5" dirty="0">
                <a:latin typeface="Carlito"/>
                <a:cs typeface="Carlito"/>
              </a:rPr>
              <a:t>pieces of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15" dirty="0">
                <a:latin typeface="Carlito"/>
                <a:cs typeface="Carlito"/>
              </a:rPr>
              <a:t>tool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20" dirty="0">
                <a:latin typeface="Carlito"/>
                <a:cs typeface="Carlito"/>
              </a:rPr>
              <a:t>convert</a:t>
            </a:r>
            <a:r>
              <a:rPr sz="3600" spc="-12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files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-10" dirty="0">
                <a:latin typeface="Carlito"/>
                <a:cs typeface="Carlito"/>
              </a:rPr>
              <a:t>Avro, </a:t>
            </a:r>
            <a:r>
              <a:rPr sz="2800" spc="-70" dirty="0">
                <a:latin typeface="Carlito"/>
                <a:cs typeface="Carlito"/>
              </a:rPr>
              <a:t>CSV, </a:t>
            </a:r>
            <a:r>
              <a:rPr sz="2800" spc="-5" dirty="0">
                <a:latin typeface="Carlito"/>
                <a:cs typeface="Carlito"/>
              </a:rPr>
              <a:t>JSON, </a:t>
            </a:r>
            <a:r>
              <a:rPr sz="2800" spc="-15" dirty="0">
                <a:latin typeface="Carlito"/>
                <a:cs typeface="Carlito"/>
              </a:rPr>
              <a:t>ORC, </a:t>
            </a:r>
            <a:r>
              <a:rPr sz="2800" spc="-5" dirty="0">
                <a:latin typeface="Carlito"/>
                <a:cs typeface="Carlito"/>
              </a:rPr>
              <a:t>&amp;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Parquet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8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80" dirty="0">
                <a:latin typeface="Carlito"/>
                <a:cs typeface="Carlito"/>
              </a:rPr>
              <a:t>Built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15" dirty="0">
                <a:latin typeface="Carlito"/>
                <a:cs typeface="Carlito"/>
              </a:rPr>
              <a:t>random </a:t>
            </a:r>
            <a:r>
              <a:rPr sz="3600" spc="-20" dirty="0">
                <a:latin typeface="Carlito"/>
                <a:cs typeface="Carlito"/>
              </a:rPr>
              <a:t>parameterized</a:t>
            </a:r>
            <a:r>
              <a:rPr sz="3600" spc="-120" dirty="0">
                <a:latin typeface="Carlito"/>
                <a:cs typeface="Carlito"/>
              </a:rPr>
              <a:t> </a:t>
            </a:r>
            <a:r>
              <a:rPr sz="3600" spc="-105" dirty="0">
                <a:latin typeface="Carlito"/>
                <a:cs typeface="Carlito"/>
              </a:rPr>
              <a:t>generator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rlito"/>
                <a:cs typeface="Carlito"/>
              </a:rPr>
              <a:t>Easy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arbitrary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tables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0"/>
              </a:spcBef>
            </a:pPr>
            <a:r>
              <a:rPr sz="2800" spc="30" dirty="0">
                <a:latin typeface="Arial"/>
                <a:cs typeface="Arial"/>
              </a:rPr>
              <a:t>–</a:t>
            </a:r>
            <a:r>
              <a:rPr sz="2800" spc="30" dirty="0">
                <a:latin typeface="Carlito"/>
                <a:cs typeface="Carlito"/>
              </a:rPr>
              <a:t>Can </a:t>
            </a: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Avro, </a:t>
            </a:r>
            <a:r>
              <a:rPr sz="2800" spc="-15" dirty="0">
                <a:latin typeface="Carlito"/>
                <a:cs typeface="Carlito"/>
              </a:rPr>
              <a:t>ORC,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Parquet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1108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0000"/>
                </a:solidFill>
              </a:rPr>
              <a:t>A</a:t>
            </a:r>
            <a:r>
              <a:rPr sz="4400" spc="-5" dirty="0">
                <a:solidFill>
                  <a:srgbClr val="000000"/>
                </a:solidFill>
              </a:rPr>
              <a:t>v</a:t>
            </a:r>
            <a:r>
              <a:rPr sz="4400" spc="-5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81888" y="4851831"/>
            <a:ext cx="12827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dirty="0">
                <a:solidFill>
                  <a:srgbClr val="716E66"/>
                </a:solidFill>
                <a:latin typeface="Carlito"/>
                <a:cs typeface="Carlito"/>
              </a:rPr>
              <a:t>4</a:t>
            </a:fld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399655" cy="29933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2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5" dirty="0">
                <a:latin typeface="Carlito"/>
                <a:cs typeface="Carlito"/>
              </a:rPr>
              <a:t>Cross-language </a:t>
            </a:r>
            <a:r>
              <a:rPr sz="3600" dirty="0">
                <a:latin typeface="Carlito"/>
                <a:cs typeface="Carlito"/>
              </a:rPr>
              <a:t>file </a:t>
            </a:r>
            <a:r>
              <a:rPr sz="3600" spc="-20" dirty="0">
                <a:latin typeface="Carlito"/>
                <a:cs typeface="Carlito"/>
              </a:rPr>
              <a:t>format </a:t>
            </a:r>
            <a:r>
              <a:rPr sz="3600" spc="-25" dirty="0">
                <a:latin typeface="Carlito"/>
                <a:cs typeface="Carlito"/>
              </a:rPr>
              <a:t>for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spc="-114" dirty="0">
                <a:latin typeface="Carlito"/>
                <a:cs typeface="Carlito"/>
              </a:rPr>
              <a:t>Hadoop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5" dirty="0">
                <a:latin typeface="Carlito"/>
                <a:cs typeface="Carlito"/>
              </a:rPr>
              <a:t>Schema </a:t>
            </a:r>
            <a:r>
              <a:rPr sz="3600" spc="-10" dirty="0">
                <a:latin typeface="Carlito"/>
                <a:cs typeface="Carlito"/>
              </a:rPr>
              <a:t>evolution </a:t>
            </a:r>
            <a:r>
              <a:rPr sz="3600" spc="-15" dirty="0">
                <a:latin typeface="Carlito"/>
                <a:cs typeface="Carlito"/>
              </a:rPr>
              <a:t>was </a:t>
            </a:r>
            <a:r>
              <a:rPr sz="3600" dirty="0">
                <a:latin typeface="Carlito"/>
                <a:cs typeface="Carlito"/>
              </a:rPr>
              <a:t>primary</a:t>
            </a:r>
            <a:r>
              <a:rPr sz="3600" spc="-16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goal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7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70" dirty="0">
                <a:latin typeface="Carlito"/>
                <a:cs typeface="Carlito"/>
              </a:rPr>
              <a:t>Schema </a:t>
            </a:r>
            <a:r>
              <a:rPr sz="3600" spc="-25" dirty="0">
                <a:latin typeface="Carlito"/>
                <a:cs typeface="Carlito"/>
              </a:rPr>
              <a:t>segregated </a:t>
            </a:r>
            <a:r>
              <a:rPr sz="3600" spc="-20" dirty="0">
                <a:latin typeface="Carlito"/>
                <a:cs typeface="Carlito"/>
              </a:rPr>
              <a:t>from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data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Unlike </a:t>
            </a:r>
            <a:r>
              <a:rPr sz="2800" spc="-15" dirty="0">
                <a:latin typeface="Carlito"/>
                <a:cs typeface="Carlito"/>
              </a:rPr>
              <a:t>Protobuf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Thrift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00" spc="10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00" dirty="0">
                <a:latin typeface="Carlito"/>
                <a:cs typeface="Carlito"/>
              </a:rPr>
              <a:t>Row </a:t>
            </a:r>
            <a:r>
              <a:rPr sz="3600" dirty="0">
                <a:latin typeface="Carlito"/>
                <a:cs typeface="Carlito"/>
              </a:rPr>
              <a:t>major</a:t>
            </a:r>
            <a:r>
              <a:rPr sz="3600" spc="-130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format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15440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JSON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81888" y="4851831"/>
            <a:ext cx="12827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dirty="0">
                <a:solidFill>
                  <a:srgbClr val="716E66"/>
                </a:solidFill>
                <a:latin typeface="Carlito"/>
                <a:cs typeface="Carlito"/>
              </a:rPr>
              <a:t>5</a:t>
            </a:fld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985759" cy="31915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2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5" dirty="0">
                <a:latin typeface="Carlito"/>
                <a:cs typeface="Carlito"/>
              </a:rPr>
              <a:t>Serialization </a:t>
            </a:r>
            <a:r>
              <a:rPr sz="3600" spc="-20" dirty="0">
                <a:latin typeface="Carlito"/>
                <a:cs typeface="Carlito"/>
              </a:rPr>
              <a:t>format </a:t>
            </a:r>
            <a:r>
              <a:rPr sz="3600" spc="-25" dirty="0">
                <a:latin typeface="Carlito"/>
                <a:cs typeface="Carlito"/>
              </a:rPr>
              <a:t>for </a:t>
            </a:r>
            <a:r>
              <a:rPr sz="3600" spc="5" dirty="0">
                <a:latin typeface="Carlito"/>
                <a:cs typeface="Carlito"/>
              </a:rPr>
              <a:t>HTTP </a:t>
            </a:r>
            <a:r>
              <a:rPr sz="3600" dirty="0">
                <a:latin typeface="Carlito"/>
                <a:cs typeface="Carlito"/>
              </a:rPr>
              <a:t>&amp;</a:t>
            </a:r>
            <a:r>
              <a:rPr sz="3600" spc="-85" dirty="0">
                <a:latin typeface="Carlito"/>
                <a:cs typeface="Carlito"/>
              </a:rPr>
              <a:t> </a:t>
            </a:r>
            <a:r>
              <a:rPr sz="3600" spc="-80" dirty="0">
                <a:latin typeface="Carlito"/>
                <a:cs typeface="Carlito"/>
              </a:rPr>
              <a:t>Javascript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dirty="0">
                <a:latin typeface="Carlito"/>
                <a:cs typeface="Carlito"/>
              </a:rPr>
              <a:t>Text-format </a:t>
            </a:r>
            <a:r>
              <a:rPr sz="3600" spc="-5" dirty="0">
                <a:latin typeface="Carlito"/>
                <a:cs typeface="Carlito"/>
              </a:rPr>
              <a:t>with </a:t>
            </a:r>
            <a:r>
              <a:rPr sz="3600" dirty="0">
                <a:latin typeface="Carlito"/>
                <a:cs typeface="Carlito"/>
              </a:rPr>
              <a:t>MANY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parsers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7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70" dirty="0">
                <a:latin typeface="Carlito"/>
                <a:cs typeface="Carlito"/>
              </a:rPr>
              <a:t>Schema </a:t>
            </a:r>
            <a:r>
              <a:rPr sz="3600" spc="-15" dirty="0">
                <a:latin typeface="Carlito"/>
                <a:cs typeface="Carlito"/>
              </a:rPr>
              <a:t>completely </a:t>
            </a:r>
            <a:r>
              <a:rPr sz="3600" spc="-25" dirty="0">
                <a:latin typeface="Carlito"/>
                <a:cs typeface="Carlito"/>
              </a:rPr>
              <a:t>integrated </a:t>
            </a:r>
            <a:r>
              <a:rPr sz="3600" spc="-5" dirty="0">
                <a:latin typeface="Carlito"/>
                <a:cs typeface="Carlito"/>
              </a:rPr>
              <a:t>with</a:t>
            </a:r>
            <a:r>
              <a:rPr sz="3600" spc="-120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data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10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00" dirty="0">
                <a:latin typeface="Carlito"/>
                <a:cs typeface="Carlito"/>
              </a:rPr>
              <a:t>Row </a:t>
            </a:r>
            <a:r>
              <a:rPr sz="3600" dirty="0">
                <a:latin typeface="Carlito"/>
                <a:cs typeface="Carlito"/>
              </a:rPr>
              <a:t>major</a:t>
            </a:r>
            <a:r>
              <a:rPr sz="3600" spc="-114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format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3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35" dirty="0">
                <a:latin typeface="Carlito"/>
                <a:cs typeface="Carlito"/>
              </a:rPr>
              <a:t>Compression </a:t>
            </a:r>
            <a:r>
              <a:rPr sz="3600" dirty="0">
                <a:latin typeface="Carlito"/>
                <a:cs typeface="Carlito"/>
              </a:rPr>
              <a:t>applied </a:t>
            </a:r>
            <a:r>
              <a:rPr sz="3600" spc="-5" dirty="0">
                <a:latin typeface="Carlito"/>
                <a:cs typeface="Carlito"/>
              </a:rPr>
              <a:t>on</a:t>
            </a:r>
            <a:r>
              <a:rPr sz="3600" spc="-85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top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19250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O</a:t>
            </a:r>
            <a:r>
              <a:rPr sz="4400" spc="-4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C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81888" y="4851831"/>
            <a:ext cx="12827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dirty="0">
                <a:solidFill>
                  <a:srgbClr val="716E66"/>
                </a:solidFill>
                <a:latin typeface="Carlito"/>
                <a:cs typeface="Carlito"/>
              </a:rPr>
              <a:t>6</a:t>
            </a:fld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7830820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40" dirty="0">
                <a:latin typeface="Carlito"/>
                <a:cs typeface="Carlito"/>
              </a:rPr>
              <a:t>Originally </a:t>
            </a:r>
            <a:r>
              <a:rPr sz="3600" spc="-5" dirty="0">
                <a:latin typeface="Carlito"/>
                <a:cs typeface="Carlito"/>
              </a:rPr>
              <a:t>part of </a:t>
            </a:r>
            <a:r>
              <a:rPr sz="3600" spc="-10" dirty="0">
                <a:latin typeface="Carlito"/>
                <a:cs typeface="Carlito"/>
              </a:rPr>
              <a:t>Hive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10" dirty="0">
                <a:latin typeface="Carlito"/>
                <a:cs typeface="Carlito"/>
              </a:rPr>
              <a:t>replace</a:t>
            </a:r>
            <a:r>
              <a:rPr sz="3600" spc="-8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RCFile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spc="25" dirty="0">
                <a:latin typeface="Arial"/>
                <a:cs typeface="Arial"/>
              </a:rPr>
              <a:t>–</a:t>
            </a:r>
            <a:r>
              <a:rPr sz="2800" spc="25" dirty="0">
                <a:latin typeface="Carlito"/>
                <a:cs typeface="Carlito"/>
              </a:rPr>
              <a:t>Now </a:t>
            </a:r>
            <a:r>
              <a:rPr sz="2800" spc="-15" dirty="0">
                <a:latin typeface="Carlito"/>
                <a:cs typeface="Carlito"/>
              </a:rPr>
              <a:t>top-level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project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7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70" dirty="0">
                <a:latin typeface="Carlito"/>
                <a:cs typeface="Carlito"/>
              </a:rPr>
              <a:t>Schema </a:t>
            </a:r>
            <a:r>
              <a:rPr sz="3600" spc="-25" dirty="0">
                <a:latin typeface="Carlito"/>
                <a:cs typeface="Carlito"/>
              </a:rPr>
              <a:t>segregated </a:t>
            </a:r>
            <a:r>
              <a:rPr sz="3600" spc="-20" dirty="0">
                <a:latin typeface="Carlito"/>
                <a:cs typeface="Carlito"/>
              </a:rPr>
              <a:t>into</a:t>
            </a:r>
            <a:r>
              <a:rPr sz="3600" spc="-80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footer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5" dirty="0">
                <a:latin typeface="Carlito"/>
                <a:cs typeface="Carlito"/>
              </a:rPr>
              <a:t>Column </a:t>
            </a:r>
            <a:r>
              <a:rPr sz="3600" dirty="0">
                <a:latin typeface="Carlito"/>
                <a:cs typeface="Carlito"/>
              </a:rPr>
              <a:t>major </a:t>
            </a:r>
            <a:r>
              <a:rPr sz="3600" spc="-20" dirty="0">
                <a:latin typeface="Carlito"/>
                <a:cs typeface="Carlito"/>
              </a:rPr>
              <a:t>format </a:t>
            </a:r>
            <a:r>
              <a:rPr sz="3600" spc="-5" dirty="0">
                <a:latin typeface="Carlito"/>
                <a:cs typeface="Carlito"/>
              </a:rPr>
              <a:t>with</a:t>
            </a:r>
            <a:r>
              <a:rPr sz="3600" spc="-11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stripes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10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00" dirty="0">
                <a:latin typeface="Carlito"/>
                <a:cs typeface="Carlito"/>
              </a:rPr>
              <a:t>Rich </a:t>
            </a:r>
            <a:r>
              <a:rPr sz="3600" dirty="0">
                <a:latin typeface="Carlito"/>
                <a:cs typeface="Carlito"/>
              </a:rPr>
              <a:t>type model, </a:t>
            </a:r>
            <a:r>
              <a:rPr sz="3600" spc="-25" dirty="0">
                <a:latin typeface="Carlito"/>
                <a:cs typeface="Carlito"/>
              </a:rPr>
              <a:t>stored</a:t>
            </a:r>
            <a:r>
              <a:rPr sz="3600" spc="-19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top-down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700" spc="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0" dirty="0">
                <a:latin typeface="Carlito"/>
                <a:cs typeface="Carlito"/>
              </a:rPr>
              <a:t>Integrated </a:t>
            </a:r>
            <a:r>
              <a:rPr sz="3600" spc="-10" dirty="0">
                <a:latin typeface="Carlito"/>
                <a:cs typeface="Carlito"/>
              </a:rPr>
              <a:t>compression, </a:t>
            </a:r>
            <a:r>
              <a:rPr sz="3600" spc="-20" dirty="0">
                <a:latin typeface="Carlito"/>
                <a:cs typeface="Carlito"/>
              </a:rPr>
              <a:t>indexes, </a:t>
            </a:r>
            <a:r>
              <a:rPr sz="3600" dirty="0">
                <a:latin typeface="Carlito"/>
                <a:cs typeface="Carlito"/>
              </a:rPr>
              <a:t>&amp;</a:t>
            </a:r>
            <a:r>
              <a:rPr sz="3600" spc="-45" dirty="0">
                <a:latin typeface="Carlito"/>
                <a:cs typeface="Carlito"/>
              </a:rPr>
              <a:t> </a:t>
            </a:r>
            <a:r>
              <a:rPr sz="3600" spc="-165" dirty="0">
                <a:latin typeface="Carlito"/>
                <a:cs typeface="Carlito"/>
              </a:rPr>
              <a:t>stats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27632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solidFill>
                  <a:srgbClr val="000000"/>
                </a:solidFill>
              </a:rPr>
              <a:t>P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-6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qu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81888" y="4426407"/>
            <a:ext cx="705167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3520"/>
              </a:lnSpc>
            </a:pPr>
            <a:r>
              <a:rPr sz="2700" spc="2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0" dirty="0">
                <a:latin typeface="Carlito"/>
                <a:cs typeface="Carlito"/>
              </a:rPr>
              <a:t>Integrated </a:t>
            </a:r>
            <a:r>
              <a:rPr sz="3600" spc="-10" dirty="0">
                <a:latin typeface="Carlito"/>
                <a:cs typeface="Carlito"/>
              </a:rPr>
              <a:t>compression </a:t>
            </a:r>
            <a:r>
              <a:rPr sz="3600" dirty="0">
                <a:latin typeface="Carlito"/>
                <a:cs typeface="Carlito"/>
              </a:rPr>
              <a:t>and</a:t>
            </a:r>
            <a:r>
              <a:rPr sz="3600" spc="-50" dirty="0">
                <a:latin typeface="Carlito"/>
                <a:cs typeface="Carlito"/>
              </a:rPr>
              <a:t> </a:t>
            </a:r>
            <a:r>
              <a:rPr sz="3600" spc="-125" dirty="0">
                <a:latin typeface="Carlito"/>
                <a:cs typeface="Carlito"/>
              </a:rPr>
              <a:t>indexes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1060810"/>
            <a:ext cx="7711440" cy="31915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00" spc="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5" dirty="0">
                <a:latin typeface="Carlito"/>
                <a:cs typeface="Carlito"/>
              </a:rPr>
              <a:t>Design </a:t>
            </a:r>
            <a:r>
              <a:rPr sz="3600" spc="-5" dirty="0">
                <a:latin typeface="Carlito"/>
                <a:cs typeface="Carlito"/>
              </a:rPr>
              <a:t>based on </a:t>
            </a:r>
            <a:r>
              <a:rPr sz="3600" spc="-30" dirty="0">
                <a:latin typeface="Carlito"/>
                <a:cs typeface="Carlito"/>
              </a:rPr>
              <a:t>Google’s </a:t>
            </a:r>
            <a:r>
              <a:rPr sz="3600" spc="-10" dirty="0">
                <a:latin typeface="Carlito"/>
                <a:cs typeface="Carlito"/>
              </a:rPr>
              <a:t>Dremel</a:t>
            </a:r>
            <a:r>
              <a:rPr sz="3600" spc="-65" dirty="0">
                <a:latin typeface="Carlito"/>
                <a:cs typeface="Carlito"/>
              </a:rPr>
              <a:t> </a:t>
            </a:r>
            <a:r>
              <a:rPr sz="3600" spc="-140" dirty="0">
                <a:latin typeface="Carlito"/>
                <a:cs typeface="Carlito"/>
              </a:rPr>
              <a:t>paper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5" dirty="0">
                <a:latin typeface="Carlito"/>
                <a:cs typeface="Carlito"/>
              </a:rPr>
              <a:t>Schema </a:t>
            </a:r>
            <a:r>
              <a:rPr sz="3600" spc="-25" dirty="0">
                <a:latin typeface="Carlito"/>
                <a:cs typeface="Carlito"/>
              </a:rPr>
              <a:t>segregated </a:t>
            </a:r>
            <a:r>
              <a:rPr sz="3600" spc="-20" dirty="0">
                <a:latin typeface="Carlito"/>
                <a:cs typeface="Carlito"/>
              </a:rPr>
              <a:t>into</a:t>
            </a:r>
            <a:r>
              <a:rPr sz="3600" spc="-75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footer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5" dirty="0">
                <a:latin typeface="Carlito"/>
                <a:cs typeface="Carlito"/>
              </a:rPr>
              <a:t>Column </a:t>
            </a:r>
            <a:r>
              <a:rPr sz="3600" dirty="0">
                <a:latin typeface="Carlito"/>
                <a:cs typeface="Carlito"/>
              </a:rPr>
              <a:t>major </a:t>
            </a:r>
            <a:r>
              <a:rPr sz="3600" spc="-20" dirty="0">
                <a:latin typeface="Carlito"/>
                <a:cs typeface="Carlito"/>
              </a:rPr>
              <a:t>format </a:t>
            </a:r>
            <a:r>
              <a:rPr sz="3600" spc="-5" dirty="0">
                <a:latin typeface="Carlito"/>
                <a:cs typeface="Carlito"/>
              </a:rPr>
              <a:t>with</a:t>
            </a:r>
            <a:r>
              <a:rPr sz="3600" spc="-11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stripes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6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0" dirty="0">
                <a:latin typeface="Carlito"/>
                <a:cs typeface="Carlito"/>
              </a:rPr>
              <a:t>Simpler </a:t>
            </a:r>
            <a:r>
              <a:rPr sz="3600" dirty="0">
                <a:latin typeface="Carlito"/>
                <a:cs typeface="Carlito"/>
              </a:rPr>
              <a:t>type-model </a:t>
            </a:r>
            <a:r>
              <a:rPr sz="3600" spc="-5" dirty="0">
                <a:latin typeface="Carlito"/>
                <a:cs typeface="Carlito"/>
              </a:rPr>
              <a:t>with logical</a:t>
            </a:r>
            <a:r>
              <a:rPr sz="3600" spc="-17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types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12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25" dirty="0">
                <a:latin typeface="Carlito"/>
                <a:cs typeface="Carlito"/>
              </a:rPr>
              <a:t>All </a:t>
            </a:r>
            <a:r>
              <a:rPr sz="3600" spc="-30" dirty="0">
                <a:latin typeface="Carlito"/>
                <a:cs typeface="Carlito"/>
              </a:rPr>
              <a:t>data </a:t>
            </a:r>
            <a:r>
              <a:rPr sz="3600" spc="-5" dirty="0">
                <a:latin typeface="Carlito"/>
                <a:cs typeface="Carlito"/>
              </a:rPr>
              <a:t>pushed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20" dirty="0">
                <a:latin typeface="Carlito"/>
                <a:cs typeface="Carlito"/>
              </a:rPr>
              <a:t>leaves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dirty="0">
                <a:latin typeface="Carlito"/>
                <a:cs typeface="Carlito"/>
              </a:rPr>
              <a:t>the</a:t>
            </a:r>
            <a:r>
              <a:rPr sz="3600" spc="-12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tree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384" y="1776425"/>
            <a:ext cx="261081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0" dirty="0"/>
              <a:t>Data</a:t>
            </a:r>
            <a:r>
              <a:rPr sz="3800" spc="-85" dirty="0"/>
              <a:t> </a:t>
            </a:r>
            <a:r>
              <a:rPr sz="3800" spc="-5" dirty="0"/>
              <a:t>Sets</a:t>
            </a:r>
            <a:endParaRPr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84" y="144221"/>
            <a:ext cx="39824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solidFill>
                  <a:srgbClr val="000000"/>
                </a:solidFill>
              </a:rPr>
              <a:t>NYC </a:t>
            </a:r>
            <a:r>
              <a:rPr sz="4400" spc="-95" dirty="0">
                <a:solidFill>
                  <a:srgbClr val="000000"/>
                </a:solidFill>
              </a:rPr>
              <a:t>Taxi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Data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3384" y="1144270"/>
            <a:ext cx="7096125" cy="314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6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60" dirty="0">
                <a:latin typeface="Carlito"/>
                <a:cs typeface="Carlito"/>
              </a:rPr>
              <a:t>Every </a:t>
            </a:r>
            <a:r>
              <a:rPr sz="3600" spc="-30" dirty="0">
                <a:latin typeface="Carlito"/>
                <a:cs typeface="Carlito"/>
              </a:rPr>
              <a:t>taxi </a:t>
            </a:r>
            <a:r>
              <a:rPr sz="3600" spc="-10" dirty="0">
                <a:latin typeface="Carlito"/>
                <a:cs typeface="Carlito"/>
              </a:rPr>
              <a:t>cab </a:t>
            </a:r>
            <a:r>
              <a:rPr sz="3600" dirty="0">
                <a:latin typeface="Carlito"/>
                <a:cs typeface="Carlito"/>
              </a:rPr>
              <a:t>ride in </a:t>
            </a:r>
            <a:r>
              <a:rPr sz="3600" spc="-45" dirty="0">
                <a:latin typeface="Carlito"/>
                <a:cs typeface="Carlito"/>
              </a:rPr>
              <a:t>NYC </a:t>
            </a:r>
            <a:r>
              <a:rPr sz="3600" spc="-15" dirty="0">
                <a:latin typeface="Carlito"/>
                <a:cs typeface="Carlito"/>
              </a:rPr>
              <a:t>from</a:t>
            </a:r>
            <a:r>
              <a:rPr sz="3600" spc="-85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2009</a:t>
            </a:r>
            <a:endParaRPr sz="3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Carlito"/>
                <a:cs typeface="Carlito"/>
              </a:rPr>
              <a:t>Publically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available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-10" dirty="0">
                <a:latin typeface="Carlito"/>
                <a:cs typeface="Carlito"/>
                <a:hlinkClick r:id="rId2"/>
              </a:rPr>
              <a:t>http://tinyurl.com/nyc-taxi-analysis</a:t>
            </a:r>
            <a:endParaRPr sz="2800">
              <a:latin typeface="Carlito"/>
              <a:cs typeface="Carlito"/>
            </a:endParaRPr>
          </a:p>
          <a:p>
            <a:pPr marR="1067435" algn="r">
              <a:lnSpc>
                <a:spcPct val="100000"/>
              </a:lnSpc>
              <a:spcBef>
                <a:spcPts val="620"/>
              </a:spcBef>
            </a:pPr>
            <a:r>
              <a:rPr sz="2700" spc="165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165" dirty="0">
                <a:latin typeface="Carlito"/>
                <a:cs typeface="Carlito"/>
              </a:rPr>
              <a:t>18 </a:t>
            </a:r>
            <a:r>
              <a:rPr sz="3600" spc="-10" dirty="0">
                <a:latin typeface="Carlito"/>
                <a:cs typeface="Carlito"/>
              </a:rPr>
              <a:t>columns </a:t>
            </a:r>
            <a:r>
              <a:rPr sz="3600" spc="-5" dirty="0">
                <a:latin typeface="Carlito"/>
                <a:cs typeface="Carlito"/>
              </a:rPr>
              <a:t>with no null</a:t>
            </a:r>
            <a:r>
              <a:rPr sz="3600" spc="-195" dirty="0">
                <a:latin typeface="Carlito"/>
                <a:cs typeface="Carlito"/>
              </a:rPr>
              <a:t> </a:t>
            </a:r>
            <a:r>
              <a:rPr sz="3600" spc="-130" dirty="0">
                <a:latin typeface="Carlito"/>
                <a:cs typeface="Carlito"/>
              </a:rPr>
              <a:t>values</a:t>
            </a:r>
            <a:endParaRPr sz="3600">
              <a:latin typeface="Carlito"/>
              <a:cs typeface="Carlito"/>
            </a:endParaRPr>
          </a:p>
          <a:p>
            <a:pPr marR="1136015" algn="r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5" dirty="0">
                <a:latin typeface="Carlito"/>
                <a:cs typeface="Carlito"/>
              </a:rPr>
              <a:t>Doubles, </a:t>
            </a:r>
            <a:r>
              <a:rPr sz="2800" spc="-20" dirty="0">
                <a:latin typeface="Carlito"/>
                <a:cs typeface="Carlito"/>
              </a:rPr>
              <a:t>integers, </a:t>
            </a:r>
            <a:r>
              <a:rPr sz="2800" spc="-10" dirty="0">
                <a:latin typeface="Carlito"/>
                <a:cs typeface="Carlito"/>
              </a:rPr>
              <a:t>decimals, </a:t>
            </a:r>
            <a:r>
              <a:rPr sz="2800" spc="-5" dirty="0">
                <a:latin typeface="Carlito"/>
                <a:cs typeface="Carlito"/>
              </a:rPr>
              <a:t>&amp;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strings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spc="250" dirty="0">
                <a:solidFill>
                  <a:srgbClr val="3EAD2A"/>
                </a:solidFill>
                <a:latin typeface="Arial"/>
                <a:cs typeface="Arial"/>
              </a:rPr>
              <a:t></a:t>
            </a:r>
            <a:r>
              <a:rPr sz="3600" spc="250" dirty="0">
                <a:latin typeface="Carlito"/>
                <a:cs typeface="Carlito"/>
              </a:rPr>
              <a:t>2 </a:t>
            </a:r>
            <a:r>
              <a:rPr sz="3600" spc="-5" dirty="0">
                <a:latin typeface="Carlito"/>
                <a:cs typeface="Carlito"/>
              </a:rPr>
              <a:t>months of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– 22.7 million</a:t>
            </a:r>
            <a:r>
              <a:rPr sz="3600" spc="-330" dirty="0">
                <a:latin typeface="Carlito"/>
                <a:cs typeface="Carlito"/>
              </a:rPr>
              <a:t> </a:t>
            </a:r>
            <a:r>
              <a:rPr sz="3600" spc="-210" dirty="0">
                <a:latin typeface="Carlito"/>
                <a:cs typeface="Carlito"/>
              </a:rPr>
              <a:t>rows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1048</Words>
  <Application>Microsoft Office PowerPoint</Application>
  <PresentationFormat>On-screen Show (16:9)</PresentationFormat>
  <Paragraphs>229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Carlito</vt:lpstr>
      <vt:lpstr>Trebuchet MS</vt:lpstr>
      <vt:lpstr>Wingdings</vt:lpstr>
      <vt:lpstr>Wingdings 3</vt:lpstr>
      <vt:lpstr>Facet</vt:lpstr>
      <vt:lpstr>File Format Benchmark -  Avro, JSON, ORC, &amp; Parquet</vt:lpstr>
      <vt:lpstr>Goal</vt:lpstr>
      <vt:lpstr>The File Formats</vt:lpstr>
      <vt:lpstr>Avro</vt:lpstr>
      <vt:lpstr>JSON</vt:lpstr>
      <vt:lpstr>ORC</vt:lpstr>
      <vt:lpstr>Parquet</vt:lpstr>
      <vt:lpstr>Data Sets</vt:lpstr>
      <vt:lpstr>NYC Taxi Data</vt:lpstr>
      <vt:lpstr>PowerPoint Presentation</vt:lpstr>
      <vt:lpstr>Github Logs</vt:lpstr>
      <vt:lpstr>Finding the Github Schema</vt:lpstr>
      <vt:lpstr>Sales</vt:lpstr>
      <vt:lpstr>Storage costs</vt:lpstr>
      <vt:lpstr>Compression</vt:lpstr>
      <vt:lpstr>PowerPoint Presentation</vt:lpstr>
      <vt:lpstr>Taxi Size Analysis</vt:lpstr>
      <vt:lpstr>PowerPoint Presentation</vt:lpstr>
      <vt:lpstr>PowerPoint Presentation</vt:lpstr>
      <vt:lpstr>Taxi Size Analysis</vt:lpstr>
      <vt:lpstr>PowerPoint Presentation</vt:lpstr>
      <vt:lpstr>Github Size Analysis</vt:lpstr>
      <vt:lpstr>Use Cases</vt:lpstr>
      <vt:lpstr>Full Table Scans</vt:lpstr>
      <vt:lpstr>PowerPoint Presentation</vt:lpstr>
      <vt:lpstr>Taxi Read Performance Analysis</vt:lpstr>
      <vt:lpstr>PowerPoint Presentation</vt:lpstr>
      <vt:lpstr>Sales Read Performance Analysis</vt:lpstr>
      <vt:lpstr>PowerPoint Presentation</vt:lpstr>
      <vt:lpstr>Github Read Performance Analysis</vt:lpstr>
      <vt:lpstr>Column Projection</vt:lpstr>
      <vt:lpstr>Projection &amp; Predicate Pushdown</vt:lpstr>
      <vt:lpstr>Metadata Access</vt:lpstr>
      <vt:lpstr>Conclusions</vt:lpstr>
      <vt:lpstr>Recomendations</vt:lpstr>
      <vt:lpstr>Fun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 Benchmark -  Avro, JSON, ORC, &amp; Parquet</dc:title>
  <dc:creator>Hariharan Lakshminarayanan</dc:creator>
  <cp:lastModifiedBy>Hariharan Lakshminarayanan</cp:lastModifiedBy>
  <cp:revision>2</cp:revision>
  <dcterms:created xsi:type="dcterms:W3CDTF">2020-09-14T17:45:45Z</dcterms:created>
  <dcterms:modified xsi:type="dcterms:W3CDTF">2020-09-14T17:53:38Z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2020-09-14T00:00:00Z</vt:filetime>
  </property>
</Properties>
</file>