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1" r:id="rId3"/>
    <p:sldId id="266" r:id="rId4"/>
    <p:sldId id="267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6" r:id="rId29"/>
    <p:sldId id="297" r:id="rId30"/>
    <p:sldId id="298" r:id="rId31"/>
    <p:sldId id="300" r:id="rId32"/>
    <p:sldId id="377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43" r:id="rId70"/>
    <p:sldId id="344" r:id="rId71"/>
    <p:sldId id="345" r:id="rId72"/>
    <p:sldId id="350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60" r:id="rId81"/>
    <p:sldId id="376" r:id="rId82"/>
  </p:sldIdLst>
  <p:sldSz cx="13004800" cy="10007600"/>
  <p:notesSz cx="13004800" cy="10007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1" autoAdjust="0"/>
    <p:restoredTop sz="94660"/>
  </p:normalViewPr>
  <p:slideViewPr>
    <p:cSldViewPr>
      <p:cViewPr varScale="1">
        <p:scale>
          <a:sx n="75" d="100"/>
          <a:sy n="75" d="100"/>
        </p:scale>
        <p:origin x="109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548" y="3669456"/>
            <a:ext cx="9387308" cy="3301984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548" y="6971437"/>
            <a:ext cx="9387308" cy="164353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5111" y="6305691"/>
            <a:ext cx="1984673" cy="114082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075" y="6609775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18628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889565"/>
            <a:ext cx="9375268" cy="4548569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353682"/>
            <a:ext cx="9375268" cy="2270409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9656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98" y="889565"/>
            <a:ext cx="8689190" cy="4225431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36049" y="5114995"/>
            <a:ext cx="8041085" cy="5559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353682"/>
            <a:ext cx="9375268" cy="2270409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  <p:sp>
        <p:nvSpPr>
          <p:cNvPr id="14" name="TextBox 13"/>
          <p:cNvSpPr txBox="1"/>
          <p:nvPr/>
        </p:nvSpPr>
        <p:spPr>
          <a:xfrm>
            <a:off x="2571828" y="945607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18892" y="4239595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65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558260"/>
            <a:ext cx="9375268" cy="3976255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37526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84090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1998" y="889565"/>
            <a:ext cx="8689190" cy="4225431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338147"/>
            <a:ext cx="9512238" cy="122315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51223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  <p:sp>
        <p:nvSpPr>
          <p:cNvPr id="11" name="TextBox 10"/>
          <p:cNvSpPr txBox="1"/>
          <p:nvPr/>
        </p:nvSpPr>
        <p:spPr>
          <a:xfrm>
            <a:off x="2571828" y="945607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18892" y="4239595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71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7" y="915549"/>
            <a:ext cx="9375266" cy="4202696"/>
          </a:xfrm>
        </p:spPr>
        <p:txBody>
          <a:bodyPr anchor="ctr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338147"/>
            <a:ext cx="9375268" cy="122315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37526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402549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4842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2805" y="915549"/>
            <a:ext cx="2355388" cy="771045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547" y="915549"/>
            <a:ext cx="6707695" cy="77104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91107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3839" y="787400"/>
            <a:ext cx="965712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914538"/>
                </a:solidFill>
                <a:latin typeface="Klaudia"/>
                <a:cs typeface="Klaud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F6E83"/>
                </a:solidFill>
                <a:latin typeface="Klaudia"/>
                <a:cs typeface="Klaudia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19729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9" y="910738"/>
            <a:ext cx="9371305" cy="1869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546" y="3113475"/>
            <a:ext cx="9375268" cy="5512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3807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027324"/>
            <a:ext cx="9375268" cy="2143360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5226191"/>
            <a:ext cx="9375268" cy="1255547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3201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548" y="3118009"/>
            <a:ext cx="4547600" cy="54976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837" y="3118009"/>
            <a:ext cx="4546977" cy="54976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49580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586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834" y="3249224"/>
            <a:ext cx="4088314" cy="840916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546" y="4090141"/>
            <a:ext cx="4547601" cy="45320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4309" y="3244514"/>
            <a:ext cx="4086384" cy="840916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5728" y="4085430"/>
            <a:ext cx="4544967" cy="45320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49580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432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6" y="910738"/>
            <a:ext cx="9371307" cy="1869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95537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6029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50958"/>
            <a:ext cx="3739853" cy="1424692"/>
          </a:xfrm>
        </p:spPr>
        <p:txBody>
          <a:bodyPr anchor="b"/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302" y="650960"/>
            <a:ext cx="5391511" cy="79018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2332791"/>
            <a:ext cx="3739853" cy="6219999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8331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7005320"/>
            <a:ext cx="9375268" cy="827018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546" y="926578"/>
            <a:ext cx="9375268" cy="5625401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832338"/>
            <a:ext cx="9375268" cy="720454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0777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3587"/>
            <a:ext cx="2817707" cy="968747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9043" y="416"/>
            <a:ext cx="2776565" cy="10000257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60096" cy="10007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506" y="910738"/>
            <a:ext cx="9371307" cy="1869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3113476"/>
            <a:ext cx="9375268" cy="567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4080" y="8952686"/>
            <a:ext cx="1089963" cy="540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546" y="8953737"/>
            <a:ext cx="8130116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27080" y="1149580"/>
            <a:ext cx="831969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0611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51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50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49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3" Type="http://schemas.openxmlformats.org/officeDocument/2006/relationships/image" Target="../media/image10.png"/><Relationship Id="rId21" Type="http://schemas.openxmlformats.org/officeDocument/2006/relationships/image" Target="../media/image61.png"/><Relationship Id="rId34" Type="http://schemas.openxmlformats.org/officeDocument/2006/relationships/image" Target="../media/image7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69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6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9.png"/><Relationship Id="rId37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28" Type="http://schemas.openxmlformats.org/officeDocument/2006/relationships/image" Target="../media/image66.png"/><Relationship Id="rId36" Type="http://schemas.openxmlformats.org/officeDocument/2006/relationships/image" Target="../media/image43.png"/><Relationship Id="rId10" Type="http://schemas.openxmlformats.org/officeDocument/2006/relationships/image" Target="../media/image16.png"/><Relationship Id="rId19" Type="http://schemas.openxmlformats.org/officeDocument/2006/relationships/image" Target="../media/image59.png"/><Relationship Id="rId31" Type="http://schemas.openxmlformats.org/officeDocument/2006/relationships/image" Target="../media/image38.png"/><Relationship Id="rId4" Type="http://schemas.openxmlformats.org/officeDocument/2006/relationships/image" Target="../media/image52.png"/><Relationship Id="rId9" Type="http://schemas.openxmlformats.org/officeDocument/2006/relationships/image" Target="../media/image15.png"/><Relationship Id="rId14" Type="http://schemas.openxmlformats.org/officeDocument/2006/relationships/image" Target="../media/image56.png"/><Relationship Id="rId22" Type="http://schemas.openxmlformats.org/officeDocument/2006/relationships/image" Target="../media/image62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1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10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8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10.png"/><Relationship Id="rId21" Type="http://schemas.openxmlformats.org/officeDocument/2006/relationships/image" Target="../media/image104.png"/><Relationship Id="rId7" Type="http://schemas.openxmlformats.org/officeDocument/2006/relationships/image" Target="../media/image14.png"/><Relationship Id="rId12" Type="http://schemas.openxmlformats.org/officeDocument/2006/relationships/image" Target="../media/image97.png"/><Relationship Id="rId17" Type="http://schemas.openxmlformats.org/officeDocument/2006/relationships/image" Target="../media/image81.png"/><Relationship Id="rId25" Type="http://schemas.openxmlformats.org/officeDocument/2006/relationships/image" Target="../media/image108.png"/><Relationship Id="rId2" Type="http://schemas.openxmlformats.org/officeDocument/2006/relationships/image" Target="../media/image9.png"/><Relationship Id="rId16" Type="http://schemas.openxmlformats.org/officeDocument/2006/relationships/image" Target="../media/image100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6.png"/><Relationship Id="rId24" Type="http://schemas.openxmlformats.org/officeDocument/2006/relationships/image" Target="../media/image107.png"/><Relationship Id="rId5" Type="http://schemas.openxmlformats.org/officeDocument/2006/relationships/image" Target="../media/image95.png"/><Relationship Id="rId15" Type="http://schemas.openxmlformats.org/officeDocument/2006/relationships/image" Target="../media/image79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17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94.png"/><Relationship Id="rId9" Type="http://schemas.openxmlformats.org/officeDocument/2006/relationships/image" Target="../media/image16.png"/><Relationship Id="rId14" Type="http://schemas.openxmlformats.org/officeDocument/2006/relationships/image" Target="../media/image99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8.png"/><Relationship Id="rId18" Type="http://schemas.openxmlformats.org/officeDocument/2006/relationships/image" Target="../media/image120.png"/><Relationship Id="rId26" Type="http://schemas.openxmlformats.org/officeDocument/2006/relationships/image" Target="../media/image110.png"/><Relationship Id="rId3" Type="http://schemas.openxmlformats.org/officeDocument/2006/relationships/image" Target="../media/image10.png"/><Relationship Id="rId21" Type="http://schemas.openxmlformats.org/officeDocument/2006/relationships/image" Target="../media/image106.png"/><Relationship Id="rId7" Type="http://schemas.openxmlformats.org/officeDocument/2006/relationships/image" Target="../media/image14.png"/><Relationship Id="rId12" Type="http://schemas.openxmlformats.org/officeDocument/2006/relationships/image" Target="../media/image97.png"/><Relationship Id="rId17" Type="http://schemas.openxmlformats.org/officeDocument/2006/relationships/image" Target="../media/image119.png"/><Relationship Id="rId25" Type="http://schemas.openxmlformats.org/officeDocument/2006/relationships/image" Target="../media/image109.png"/><Relationship Id="rId2" Type="http://schemas.openxmlformats.org/officeDocument/2006/relationships/image" Target="../media/image9.png"/><Relationship Id="rId16" Type="http://schemas.openxmlformats.org/officeDocument/2006/relationships/image" Target="../media/image118.png"/><Relationship Id="rId20" Type="http://schemas.openxmlformats.org/officeDocument/2006/relationships/image" Target="../media/image105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16.png"/><Relationship Id="rId24" Type="http://schemas.openxmlformats.org/officeDocument/2006/relationships/image" Target="../media/image123.png"/><Relationship Id="rId5" Type="http://schemas.openxmlformats.org/officeDocument/2006/relationships/image" Target="../media/image115.png"/><Relationship Id="rId15" Type="http://schemas.openxmlformats.org/officeDocument/2006/relationships/image" Target="../media/image117.png"/><Relationship Id="rId23" Type="http://schemas.openxmlformats.org/officeDocument/2006/relationships/image" Target="../media/image122.png"/><Relationship Id="rId28" Type="http://schemas.openxmlformats.org/officeDocument/2006/relationships/image" Target="../media/image112.png"/><Relationship Id="rId10" Type="http://schemas.openxmlformats.org/officeDocument/2006/relationships/image" Target="../media/image17.png"/><Relationship Id="rId19" Type="http://schemas.openxmlformats.org/officeDocument/2006/relationships/image" Target="../media/image121.png"/><Relationship Id="rId4" Type="http://schemas.openxmlformats.org/officeDocument/2006/relationships/image" Target="../media/image94.png"/><Relationship Id="rId9" Type="http://schemas.openxmlformats.org/officeDocument/2006/relationships/image" Target="../media/image16.png"/><Relationship Id="rId14" Type="http://schemas.openxmlformats.org/officeDocument/2006/relationships/image" Target="../media/image79.png"/><Relationship Id="rId22" Type="http://schemas.openxmlformats.org/officeDocument/2006/relationships/image" Target="../media/image107.png"/><Relationship Id="rId27" Type="http://schemas.openxmlformats.org/officeDocument/2006/relationships/image" Target="../media/image124.png"/><Relationship Id="rId30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4.png"/><Relationship Id="rId3" Type="http://schemas.openxmlformats.org/officeDocument/2006/relationships/image" Target="../media/image10.png"/><Relationship Id="rId21" Type="http://schemas.openxmlformats.org/officeDocument/2006/relationships/image" Target="../media/image50.png"/><Relationship Id="rId34" Type="http://schemas.openxmlformats.org/officeDocument/2006/relationships/image" Target="../media/image42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1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49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25.png"/><Relationship Id="rId21" Type="http://schemas.openxmlformats.org/officeDocument/2006/relationships/image" Target="../media/image137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26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48.png"/><Relationship Id="rId21" Type="http://schemas.openxmlformats.org/officeDocument/2006/relationships/image" Target="../media/image152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51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0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49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25.png"/><Relationship Id="rId21" Type="http://schemas.openxmlformats.org/officeDocument/2006/relationships/image" Target="../media/image154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5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26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61.png"/><Relationship Id="rId4" Type="http://schemas.openxmlformats.org/officeDocument/2006/relationships/image" Target="../media/image157.png"/><Relationship Id="rId9" Type="http://schemas.openxmlformats.org/officeDocument/2006/relationships/image" Target="../media/image6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6.png"/><Relationship Id="rId7" Type="http://schemas.openxmlformats.org/officeDocument/2006/relationships/image" Target="../media/image163.png"/><Relationship Id="rId12" Type="http://schemas.openxmlformats.org/officeDocument/2006/relationships/image" Target="../media/image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0.png"/><Relationship Id="rId5" Type="http://schemas.openxmlformats.org/officeDocument/2006/relationships/image" Target="../media/image162.png"/><Relationship Id="rId10" Type="http://schemas.openxmlformats.org/officeDocument/2006/relationships/image" Target="../media/image159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56.png"/><Relationship Id="rId7" Type="http://schemas.openxmlformats.org/officeDocument/2006/relationships/image" Target="../media/image166.png"/><Relationship Id="rId12" Type="http://schemas.openxmlformats.org/officeDocument/2006/relationships/image" Target="../media/image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60.png"/><Relationship Id="rId5" Type="http://schemas.openxmlformats.org/officeDocument/2006/relationships/image" Target="../media/image162.png"/><Relationship Id="rId10" Type="http://schemas.openxmlformats.org/officeDocument/2006/relationships/image" Target="../media/image159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6.jpg"/><Relationship Id="rId5" Type="http://schemas.openxmlformats.org/officeDocument/2006/relationships/image" Target="../media/image162.png"/><Relationship Id="rId10" Type="http://schemas.openxmlformats.org/officeDocument/2006/relationships/image" Target="../media/image169.png"/><Relationship Id="rId4" Type="http://schemas.openxmlformats.org/officeDocument/2006/relationships/image" Target="../media/image157.png"/><Relationship Id="rId9" Type="http://schemas.openxmlformats.org/officeDocument/2006/relationships/image" Target="../media/image1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6.jpg"/><Relationship Id="rId5" Type="http://schemas.openxmlformats.org/officeDocument/2006/relationships/image" Target="../media/image170.png"/><Relationship Id="rId10" Type="http://schemas.openxmlformats.org/officeDocument/2006/relationships/image" Target="../media/image169.png"/><Relationship Id="rId4" Type="http://schemas.openxmlformats.org/officeDocument/2006/relationships/image" Target="../media/image157.png"/><Relationship Id="rId9" Type="http://schemas.openxmlformats.org/officeDocument/2006/relationships/image" Target="../media/image16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70.png"/><Relationship Id="rId10" Type="http://schemas.openxmlformats.org/officeDocument/2006/relationships/image" Target="../media/image171.png"/><Relationship Id="rId4" Type="http://schemas.openxmlformats.org/officeDocument/2006/relationships/image" Target="../media/image157.png"/><Relationship Id="rId9" Type="http://schemas.openxmlformats.org/officeDocument/2006/relationships/image" Target="../media/image6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46904" y="4268444"/>
            <a:ext cx="10911840" cy="26085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339850" marR="5080" indent="-1327785">
              <a:lnSpc>
                <a:spcPct val="100600"/>
              </a:lnSpc>
              <a:spcBef>
                <a:spcPts val="35"/>
              </a:spcBef>
            </a:pPr>
            <a:r>
              <a:rPr sz="8450" spc="-290" dirty="0">
                <a:solidFill>
                  <a:srgbClr val="6F592F"/>
                </a:solidFill>
                <a:latin typeface="Klaudia"/>
                <a:cs typeface="Klaudia"/>
              </a:rPr>
              <a:t>Introduction </a:t>
            </a:r>
            <a:r>
              <a:rPr sz="8450" spc="-140" dirty="0">
                <a:solidFill>
                  <a:srgbClr val="6F592F"/>
                </a:solidFill>
                <a:latin typeface="Klaudia"/>
                <a:cs typeface="Klaudia"/>
              </a:rPr>
              <a:t>to</a:t>
            </a:r>
            <a:r>
              <a:rPr sz="8450" spc="-1000" dirty="0">
                <a:solidFill>
                  <a:srgbClr val="6F592F"/>
                </a:solidFill>
                <a:latin typeface="Klaudia"/>
                <a:cs typeface="Klaudia"/>
              </a:rPr>
              <a:t> </a:t>
            </a:r>
            <a:r>
              <a:rPr sz="8450" spc="-860" dirty="0">
                <a:solidFill>
                  <a:srgbClr val="6F592F"/>
                </a:solidFill>
                <a:latin typeface="Klaudia"/>
                <a:cs typeface="Klaudia"/>
              </a:rPr>
              <a:t>HDFS  </a:t>
            </a:r>
            <a:r>
              <a:rPr sz="8450" spc="-400" dirty="0">
                <a:solidFill>
                  <a:srgbClr val="6F592F"/>
                </a:solidFill>
                <a:latin typeface="Klaudia"/>
                <a:cs typeface="Klaudia"/>
              </a:rPr>
              <a:t>and</a:t>
            </a:r>
            <a:r>
              <a:rPr sz="8450" spc="-650" dirty="0">
                <a:solidFill>
                  <a:srgbClr val="6F592F"/>
                </a:solidFill>
                <a:latin typeface="Klaudia"/>
                <a:cs typeface="Klaudia"/>
              </a:rPr>
              <a:t> </a:t>
            </a:r>
            <a:r>
              <a:rPr sz="8450" spc="-675" dirty="0">
                <a:solidFill>
                  <a:srgbClr val="6F592F"/>
                </a:solidFill>
                <a:latin typeface="Klaudia"/>
                <a:cs typeface="Klaudia"/>
              </a:rPr>
              <a:t>MapReduce</a:t>
            </a:r>
            <a:endParaRPr sz="8450">
              <a:latin typeface="Klaudia"/>
              <a:cs typeface="Klaud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335" y="787400"/>
            <a:ext cx="6574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700" dirty="0"/>
              <a:t> </a:t>
            </a:r>
            <a:r>
              <a:rPr sz="8400" spc="-850" dirty="0"/>
              <a:t>Master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643632"/>
            <a:ext cx="10030460" cy="685123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19430" indent="-494665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520065" algn="l"/>
              </a:tabLst>
            </a:pPr>
            <a:r>
              <a:rPr sz="3600" spc="-160" dirty="0" err="1">
                <a:solidFill>
                  <a:srgbClr val="914538"/>
                </a:solidFill>
                <a:latin typeface="Klaudia"/>
                <a:cs typeface="Klaudia"/>
              </a:rPr>
              <a:t>NameNode</a:t>
            </a:r>
            <a:r>
              <a:rPr lang="en-US" sz="3600" spc="-16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endParaRPr sz="36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475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22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85" dirty="0">
                <a:solidFill>
                  <a:srgbClr val="58596B"/>
                </a:solidFill>
                <a:latin typeface="Klaudia"/>
                <a:cs typeface="Klaudia"/>
              </a:rPr>
              <a:t>single </a:t>
            </a:r>
            <a:r>
              <a:rPr sz="3000" spc="-95" dirty="0">
                <a:solidFill>
                  <a:srgbClr val="58596B"/>
                </a:solidFill>
                <a:latin typeface="Klaudia"/>
                <a:cs typeface="Klaudia"/>
              </a:rPr>
              <a:t>node </a:t>
            </a:r>
            <a:r>
              <a:rPr sz="3000" spc="-229" dirty="0">
                <a:solidFill>
                  <a:srgbClr val="58596B"/>
                </a:solidFill>
                <a:latin typeface="Klaudia"/>
                <a:cs typeface="Klaudia"/>
              </a:rPr>
              <a:t>as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195" dirty="0">
                <a:solidFill>
                  <a:srgbClr val="58596B"/>
                </a:solidFill>
                <a:latin typeface="Klaudia"/>
                <a:cs typeface="Klaudia"/>
              </a:rPr>
              <a:t>master</a:t>
            </a:r>
            <a:r>
              <a:rPr sz="3000" spc="-5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60" dirty="0">
                <a:solidFill>
                  <a:srgbClr val="58596B"/>
                </a:solidFill>
                <a:latin typeface="Klaudia"/>
                <a:cs typeface="Klaudia"/>
              </a:rPr>
              <a:t>process</a:t>
            </a:r>
            <a:endParaRPr sz="3000" dirty="0"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600"/>
              </a:spcBef>
              <a:buSzPct val="150000"/>
              <a:buChar char="‣"/>
              <a:tabLst>
                <a:tab pos="1726564" algn="l"/>
              </a:tabLst>
            </a:pPr>
            <a:r>
              <a:rPr sz="3000" spc="-95" dirty="0">
                <a:solidFill>
                  <a:srgbClr val="58596B"/>
                </a:solidFill>
                <a:latin typeface="Klaudia"/>
                <a:cs typeface="Klaudia"/>
              </a:rPr>
              <a:t>Holds </a:t>
            </a:r>
            <a:r>
              <a:rPr sz="3000" spc="-140" dirty="0">
                <a:solidFill>
                  <a:srgbClr val="58596B"/>
                </a:solidFill>
                <a:latin typeface="Klaudia"/>
                <a:cs typeface="Klaudia"/>
              </a:rPr>
              <a:t>file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metadata </a:t>
            </a:r>
            <a:r>
              <a:rPr sz="3000" spc="-270" dirty="0">
                <a:solidFill>
                  <a:srgbClr val="58596B"/>
                </a:solidFill>
                <a:latin typeface="Klaudia"/>
                <a:cs typeface="Klaudia"/>
              </a:rPr>
              <a:t>(which </a:t>
            </a: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blocks </a:t>
            </a:r>
            <a:r>
              <a:rPr sz="3000" spc="-204" dirty="0">
                <a:solidFill>
                  <a:srgbClr val="58596B"/>
                </a:solidFill>
                <a:latin typeface="Klaudia"/>
                <a:cs typeface="Klaudia"/>
              </a:rPr>
              <a:t>are</a:t>
            </a:r>
            <a:r>
              <a:rPr sz="3000" spc="-5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280" dirty="0">
                <a:solidFill>
                  <a:srgbClr val="58596B"/>
                </a:solidFill>
                <a:latin typeface="Klaudia"/>
                <a:cs typeface="Klaudia"/>
              </a:rPr>
              <a:t>where)</a:t>
            </a:r>
            <a:endParaRPr sz="3000" dirty="0"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Directs </a:t>
            </a:r>
            <a:r>
              <a:rPr sz="3000" spc="-75" dirty="0">
                <a:solidFill>
                  <a:srgbClr val="58596B"/>
                </a:solidFill>
                <a:latin typeface="Klaudia"/>
                <a:cs typeface="Klaudia"/>
              </a:rPr>
              <a:t>client </a:t>
            </a:r>
            <a:r>
              <a:rPr sz="3000" spc="-190" dirty="0">
                <a:solidFill>
                  <a:srgbClr val="58596B"/>
                </a:solidFill>
                <a:latin typeface="Klaudia"/>
                <a:cs typeface="Klaudia"/>
              </a:rPr>
              <a:t>access </a:t>
            </a:r>
            <a:r>
              <a:rPr sz="3000" spc="-55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000" spc="-155" dirty="0">
                <a:solidFill>
                  <a:srgbClr val="58596B"/>
                </a:solidFill>
                <a:latin typeface="Klaudia"/>
                <a:cs typeface="Klaudia"/>
              </a:rPr>
              <a:t>files </a:t>
            </a:r>
            <a:r>
              <a:rPr sz="3000" spc="-90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000" spc="-7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305" dirty="0">
                <a:solidFill>
                  <a:srgbClr val="58596B"/>
                </a:solidFill>
                <a:latin typeface="Klaudia"/>
                <a:cs typeface="Klaudia"/>
              </a:rPr>
              <a:t>HDFS</a:t>
            </a:r>
            <a:endParaRPr lang="en-US" sz="3000" spc="-305" dirty="0">
              <a:solidFill>
                <a:srgbClr val="58596B"/>
              </a:solidFill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2048MB/128MB =  16 files  . 20 nodes</a:t>
            </a: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If </a:t>
            </a:r>
            <a:r>
              <a:rPr lang="en-US" sz="3000" spc="-305" dirty="0" err="1">
                <a:solidFill>
                  <a:srgbClr val="58596B"/>
                </a:solidFill>
                <a:latin typeface="Klaudia"/>
                <a:cs typeface="Klaudia"/>
              </a:rPr>
              <a:t>repli.f</a:t>
            </a: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 actor = 3 then 16*3=48 files will be there in data nodes</a:t>
            </a:r>
            <a:endParaRPr sz="30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00"/>
              </a:spcBef>
              <a:buSzPct val="125000"/>
              <a:buChar char="•"/>
              <a:tabLst>
                <a:tab pos="520065" algn="l"/>
              </a:tabLst>
            </a:pPr>
            <a:r>
              <a:rPr sz="3600" spc="-229" dirty="0">
                <a:solidFill>
                  <a:srgbClr val="914538"/>
                </a:solidFill>
                <a:latin typeface="Klaudia"/>
                <a:cs typeface="Klaudia"/>
              </a:rPr>
              <a:t>SecondaryNameNode</a:t>
            </a:r>
            <a:endParaRPr sz="36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480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65" dirty="0">
                <a:solidFill>
                  <a:srgbClr val="58596B"/>
                </a:solidFill>
                <a:latin typeface="Klaudia"/>
                <a:cs typeface="Klaudia"/>
              </a:rPr>
              <a:t>Not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90" dirty="0">
                <a:solidFill>
                  <a:srgbClr val="58596B"/>
                </a:solidFill>
                <a:latin typeface="Klaudia"/>
                <a:cs typeface="Klaudia"/>
              </a:rPr>
              <a:t>hot</a:t>
            </a:r>
            <a:r>
              <a:rPr sz="3000" spc="-3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80" dirty="0">
                <a:solidFill>
                  <a:srgbClr val="58596B"/>
                </a:solidFill>
                <a:latin typeface="Klaudia"/>
                <a:cs typeface="Klaudia"/>
              </a:rPr>
              <a:t>failover</a:t>
            </a:r>
            <a:endParaRPr sz="30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100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229" dirty="0">
                <a:solidFill>
                  <a:srgbClr val="58596B"/>
                </a:solidFill>
                <a:latin typeface="Klaudia"/>
                <a:cs typeface="Klaudia"/>
              </a:rPr>
              <a:t>Maintains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200" dirty="0">
                <a:solidFill>
                  <a:srgbClr val="58596B"/>
                </a:solidFill>
                <a:latin typeface="Klaudia"/>
                <a:cs typeface="Klaudia"/>
              </a:rPr>
              <a:t>copy </a:t>
            </a:r>
            <a:r>
              <a:rPr sz="3000" spc="-275" dirty="0">
                <a:solidFill>
                  <a:srgbClr val="58596B"/>
                </a:solidFill>
                <a:latin typeface="Klaudia"/>
                <a:cs typeface="Klaudia"/>
              </a:rPr>
              <a:t>of </a:t>
            </a:r>
            <a:r>
              <a:rPr sz="3000" spc="-70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NameNode</a:t>
            </a:r>
            <a:r>
              <a:rPr sz="30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metadata</a:t>
            </a:r>
            <a:endParaRPr sz="30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987" y="787400"/>
            <a:ext cx="6255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90" dirty="0"/>
              <a:t> </a:t>
            </a:r>
            <a:r>
              <a:rPr sz="8400" spc="-655" dirty="0"/>
              <a:t>Slaves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925175" cy="3589654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914538"/>
                </a:solidFill>
                <a:latin typeface="Klaudia"/>
                <a:cs typeface="Klaudia"/>
              </a:rPr>
              <a:t>DataNode</a:t>
            </a:r>
            <a:endParaRPr sz="3600" dirty="0">
              <a:latin typeface="Klaudia"/>
              <a:cs typeface="Klaudia"/>
            </a:endParaRPr>
          </a:p>
          <a:p>
            <a:pPr marL="1268730" lvl="1" indent="-494665">
              <a:lnSpc>
                <a:spcPct val="100000"/>
              </a:lnSpc>
              <a:spcBef>
                <a:spcPts val="2080"/>
              </a:spcBef>
              <a:buSzPct val="125000"/>
              <a:buChar char="-"/>
              <a:tabLst>
                <a:tab pos="1269365" algn="l"/>
              </a:tabLst>
            </a:pPr>
            <a:r>
              <a:rPr sz="3600" spc="-235" dirty="0">
                <a:solidFill>
                  <a:srgbClr val="58596B"/>
                </a:solidFill>
                <a:latin typeface="Klaudia"/>
                <a:cs typeface="Klaudia"/>
              </a:rPr>
              <a:t>Generally </a:t>
            </a:r>
            <a:r>
              <a:rPr sz="3600" spc="-25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600" spc="-17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all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869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cluster</a:t>
            </a:r>
            <a:endParaRPr sz="3600" dirty="0">
              <a:latin typeface="Klaudia"/>
              <a:cs typeface="Klaudia"/>
            </a:endParaRPr>
          </a:p>
          <a:p>
            <a:pPr marL="1713230" lvl="2" indent="-494665">
              <a:lnSpc>
                <a:spcPct val="100000"/>
              </a:lnSpc>
              <a:spcBef>
                <a:spcPts val="2800"/>
              </a:spcBef>
              <a:buSzPct val="125000"/>
              <a:buChar char="‣"/>
              <a:tabLst>
                <a:tab pos="1713864" algn="l"/>
              </a:tabLst>
            </a:pPr>
            <a:r>
              <a:rPr sz="3600" spc="-235" dirty="0">
                <a:solidFill>
                  <a:srgbClr val="58596B"/>
                </a:solidFill>
                <a:latin typeface="Klaudia"/>
                <a:cs typeface="Klaudia"/>
              </a:rPr>
              <a:t>Block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creation/replication/deletion/reads</a:t>
            </a:r>
            <a:endParaRPr sz="3600" dirty="0">
              <a:latin typeface="Klaudia"/>
              <a:cs typeface="Klaudia"/>
            </a:endParaRPr>
          </a:p>
          <a:p>
            <a:pPr marL="1713230" lvl="2" indent="-494665">
              <a:lnSpc>
                <a:spcPct val="100000"/>
              </a:lnSpc>
              <a:spcBef>
                <a:spcPts val="2980"/>
              </a:spcBef>
              <a:buSzPct val="125000"/>
              <a:buChar char="‣"/>
              <a:tabLst>
                <a:tab pos="1713864" algn="l"/>
              </a:tabLst>
            </a:pP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Takes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orders </a:t>
            </a:r>
            <a:r>
              <a:rPr sz="3600" spc="-365" dirty="0">
                <a:solidFill>
                  <a:srgbClr val="58596B"/>
                </a:solidFill>
                <a:latin typeface="Klaudia"/>
                <a:cs typeface="Klaudia"/>
              </a:rPr>
              <a:t>from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3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NameNode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30200" y="4432300"/>
            <a:ext cx="1270000" cy="431800"/>
            <a:chOff x="330200" y="4432300"/>
            <a:chExt cx="1270000" cy="431800"/>
          </a:xfrm>
        </p:grpSpPr>
        <p:sp>
          <p:nvSpPr>
            <p:cNvPr id="32" name="object 32"/>
            <p:cNvSpPr/>
            <p:nvPr/>
          </p:nvSpPr>
          <p:spPr>
            <a:xfrm>
              <a:off x="330200" y="4432300"/>
              <a:ext cx="1270000" cy="431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900" y="4533900"/>
              <a:ext cx="482600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0200" y="4432300"/>
            <a:ext cx="1270000" cy="431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78250" y="3273615"/>
            <a:ext cx="504825" cy="167640"/>
            <a:chOff x="3778250" y="3273615"/>
            <a:chExt cx="504825" cy="167640"/>
          </a:xfrm>
        </p:grpSpPr>
        <p:sp>
          <p:nvSpPr>
            <p:cNvPr id="38" name="object 38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82800" y="4419600"/>
          <a:ext cx="129540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6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719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6D3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317500" y="4419600"/>
            <a:ext cx="1295400" cy="457200"/>
            <a:chOff x="317500" y="4419600"/>
            <a:chExt cx="1295400" cy="457200"/>
          </a:xfrm>
        </p:grpSpPr>
        <p:sp>
          <p:nvSpPr>
            <p:cNvPr id="33" name="object 33"/>
            <p:cNvSpPr/>
            <p:nvPr/>
          </p:nvSpPr>
          <p:spPr>
            <a:xfrm>
              <a:off x="330200" y="4432300"/>
              <a:ext cx="1270000" cy="431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200" y="4432300"/>
              <a:ext cx="1270000" cy="431800"/>
            </a:xfrm>
            <a:custGeom>
              <a:avLst/>
              <a:gdLst/>
              <a:ahLst/>
              <a:cxnLst/>
              <a:rect l="l" t="t" r="r" b="b"/>
              <a:pathLst>
                <a:path w="1270000" h="431800">
                  <a:moveTo>
                    <a:pt x="0" y="0"/>
                  </a:moveTo>
                  <a:lnTo>
                    <a:pt x="1270000" y="0"/>
                  </a:lnTo>
                  <a:lnTo>
                    <a:pt x="12700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3900" y="4533900"/>
              <a:ext cx="482600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41164" y="4457700"/>
            <a:ext cx="448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22069" y="4562512"/>
            <a:ext cx="504825" cy="167640"/>
            <a:chOff x="1522069" y="4562512"/>
            <a:chExt cx="504825" cy="167640"/>
          </a:xfrm>
        </p:grpSpPr>
        <p:sp>
          <p:nvSpPr>
            <p:cNvPr id="38" name="object 38"/>
            <p:cNvSpPr/>
            <p:nvPr/>
          </p:nvSpPr>
          <p:spPr>
            <a:xfrm>
              <a:off x="1541119" y="4644631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4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56816" y="4562512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80" h="167639">
                  <a:moveTo>
                    <a:pt x="0" y="0"/>
                  </a:moveTo>
                  <a:lnTo>
                    <a:pt x="44196" y="82638"/>
                  </a:lnTo>
                  <a:lnTo>
                    <a:pt x="4597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 dirty="0">
              <a:latin typeface="Klaudia"/>
              <a:cs typeface="Klaud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78250" y="3273615"/>
            <a:ext cx="504825" cy="167640"/>
            <a:chOff x="3778250" y="3273615"/>
            <a:chExt cx="504825" cy="167640"/>
          </a:xfrm>
        </p:grpSpPr>
        <p:sp>
          <p:nvSpPr>
            <p:cNvPr id="43" name="object 43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121150" cy="2047239"/>
            <a:chOff x="3778250" y="2832100"/>
            <a:chExt cx="4121150" cy="2047239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71841" y="2774950"/>
            <a:ext cx="19558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71841" y="2774950"/>
            <a:ext cx="6007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latin typeface="Arial"/>
                <a:cs typeface="Arial"/>
              </a:rPr>
              <a:t>1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4,</a:t>
            </a:r>
            <a:r>
              <a:rPr sz="2400" spc="-13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873500" y="2805429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55" dirty="0">
                <a:latin typeface="Arial"/>
                <a:cs typeface="Arial"/>
              </a:rPr>
              <a:t>3,2,6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55" dirty="0">
                <a:latin typeface="Arial"/>
                <a:cs typeface="Arial"/>
              </a:rPr>
              <a:t>3,2,6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3720" y="4222750"/>
            <a:ext cx="142176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32" name="object 32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025900" y="2520950"/>
            <a:ext cx="4737100" cy="1511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ts val="1295"/>
              </a:lnSpc>
              <a:spcBef>
                <a:spcPts val="85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  <a:p>
            <a:pPr marR="595630" algn="r">
              <a:lnSpc>
                <a:spcPts val="2695"/>
              </a:lnSpc>
            </a:pPr>
            <a:r>
              <a:rPr sz="2400" spc="-165" dirty="0">
                <a:latin typeface="Arial"/>
                <a:cs typeface="Arial"/>
              </a:rPr>
              <a:t>1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4,</a:t>
            </a:r>
            <a:r>
              <a:rPr sz="2400" spc="-13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R="582930" algn="r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R="595630" algn="r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229100" y="4419600"/>
            <a:ext cx="3670300" cy="457200"/>
            <a:chOff x="4229100" y="4419600"/>
            <a:chExt cx="3670300" cy="457200"/>
          </a:xfrm>
        </p:grpSpPr>
        <p:sp>
          <p:nvSpPr>
            <p:cNvPr id="52" name="object 52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596" y="850900"/>
            <a:ext cx="4257803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30" dirty="0"/>
              <a:t>Agenda</a:t>
            </a:r>
            <a:endParaRPr sz="8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553772"/>
            <a:ext cx="5765800" cy="56254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29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95" dirty="0">
                <a:solidFill>
                  <a:srgbClr val="58596B"/>
                </a:solidFill>
                <a:latin typeface="Klaudia"/>
                <a:cs typeface="Klaudia"/>
              </a:rPr>
              <a:t>Big</a:t>
            </a:r>
            <a:r>
              <a:rPr sz="3800" spc="-2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00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800" spc="-2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325" dirty="0">
                <a:solidFill>
                  <a:srgbClr val="58596B"/>
                </a:solidFill>
                <a:latin typeface="Klaudia"/>
                <a:cs typeface="Klaudia"/>
              </a:rPr>
              <a:t>Ecosystem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390" dirty="0">
                <a:solidFill>
                  <a:srgbClr val="58596B"/>
                </a:solidFill>
                <a:latin typeface="Klaudia"/>
                <a:cs typeface="Klaudia"/>
              </a:rPr>
              <a:t>HDFS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305" dirty="0">
                <a:solidFill>
                  <a:srgbClr val="58596B"/>
                </a:solidFill>
                <a:latin typeface="Klaudia"/>
                <a:cs typeface="Klaudia"/>
              </a:rPr>
              <a:t>MapReduce </a:t>
            </a:r>
            <a:r>
              <a:rPr sz="3800" spc="-114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800" spc="-32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800" spc="-509" dirty="0">
                <a:solidFill>
                  <a:srgbClr val="58596B"/>
                </a:solidFill>
                <a:latin typeface="Klaudia"/>
                <a:cs typeface="Klaudia"/>
              </a:rPr>
              <a:t>Java</a:t>
            </a:r>
            <a:r>
              <a:rPr sz="3800" spc="-7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85" dirty="0">
                <a:solidFill>
                  <a:srgbClr val="58596B"/>
                </a:solidFill>
                <a:latin typeface="Klaudia"/>
                <a:cs typeface="Klaudia"/>
              </a:rPr>
              <a:t>API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90" dirty="0">
                <a:solidFill>
                  <a:srgbClr val="58596B"/>
                </a:solidFill>
                <a:latin typeface="Klaudia"/>
                <a:cs typeface="Klaudia"/>
              </a:rPr>
              <a:t>Conclusions</a:t>
            </a:r>
            <a:endParaRPr sz="38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3720" y="4222750"/>
            <a:ext cx="142176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4585" y="8509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284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3505" y="5803900"/>
            <a:ext cx="842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284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45919" y="3200158"/>
            <a:ext cx="5953760" cy="1677035"/>
            <a:chOff x="1945919" y="3200158"/>
            <a:chExt cx="5953760" cy="1677035"/>
          </a:xfrm>
        </p:grpSpPr>
        <p:sp>
          <p:nvSpPr>
            <p:cNvPr id="53" name="object 53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87626" y="3799598"/>
              <a:ext cx="2381885" cy="712470"/>
            </a:xfrm>
            <a:custGeom>
              <a:avLst/>
              <a:gdLst/>
              <a:ahLst/>
              <a:cxnLst/>
              <a:rect l="l" t="t" r="r" b="b"/>
              <a:pathLst>
                <a:path w="2381885" h="712470">
                  <a:moveTo>
                    <a:pt x="2381504" y="711885"/>
                  </a:moveTo>
                  <a:lnTo>
                    <a:pt x="2363254" y="7064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86719" y="4413719"/>
              <a:ext cx="184785" cy="160655"/>
            </a:xfrm>
            <a:custGeom>
              <a:avLst/>
              <a:gdLst/>
              <a:ahLst/>
              <a:cxnLst/>
              <a:rect l="l" t="t" r="r" b="b"/>
              <a:pathLst>
                <a:path w="184785" h="160654">
                  <a:moveTo>
                    <a:pt x="48006" y="0"/>
                  </a:moveTo>
                  <a:lnTo>
                    <a:pt x="64160" y="92316"/>
                  </a:lnTo>
                  <a:lnTo>
                    <a:pt x="0" y="160616"/>
                  </a:lnTo>
                  <a:lnTo>
                    <a:pt x="184619" y="128320"/>
                  </a:lnTo>
                  <a:lnTo>
                    <a:pt x="48006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ts val="2840"/>
              </a:lnSpc>
              <a:spcBef>
                <a:spcPts val="100"/>
              </a:spcBef>
            </a:pPr>
            <a:r>
              <a:rPr sz="2400" spc="-140" dirty="0">
                <a:latin typeface="Arial"/>
                <a:cs typeface="Arial"/>
              </a:rPr>
              <a:t>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45919" y="3200158"/>
            <a:ext cx="5953760" cy="1677035"/>
            <a:chOff x="1945919" y="3200158"/>
            <a:chExt cx="5953760" cy="1677035"/>
          </a:xfrm>
        </p:grpSpPr>
        <p:sp>
          <p:nvSpPr>
            <p:cNvPr id="48" name="object 48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4551" y="79502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1886864" y="2819400"/>
            <a:ext cx="6635115" cy="4241800"/>
            <a:chOff x="1886864" y="2819400"/>
            <a:chExt cx="66351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05914" y="3787978"/>
              <a:ext cx="2543175" cy="2902585"/>
            </a:xfrm>
            <a:custGeom>
              <a:avLst/>
              <a:gdLst/>
              <a:ahLst/>
              <a:cxnLst/>
              <a:rect l="l" t="t" r="r" b="b"/>
              <a:pathLst>
                <a:path w="2543175" h="2902584">
                  <a:moveTo>
                    <a:pt x="2542997" y="2902318"/>
                  </a:moveTo>
                  <a:lnTo>
                    <a:pt x="2530436" y="288799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45698" y="6589217"/>
              <a:ext cx="173990" cy="181610"/>
            </a:xfrm>
            <a:custGeom>
              <a:avLst/>
              <a:gdLst/>
              <a:ahLst/>
              <a:cxnLst/>
              <a:rect l="l" t="t" r="r" b="b"/>
              <a:pathLst>
                <a:path w="173989" h="181609">
                  <a:moveTo>
                    <a:pt x="126085" y="0"/>
                  </a:moveTo>
                  <a:lnTo>
                    <a:pt x="90652" y="86753"/>
                  </a:lnTo>
                  <a:lnTo>
                    <a:pt x="0" y="110477"/>
                  </a:lnTo>
                  <a:lnTo>
                    <a:pt x="173520" y="181317"/>
                  </a:lnTo>
                  <a:lnTo>
                    <a:pt x="126085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4551" y="79502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6718" y="2819400"/>
            <a:ext cx="4655185" cy="4241800"/>
            <a:chOff x="3866718" y="2819400"/>
            <a:chExt cx="465518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850974" y="3658057"/>
            <a:ext cx="5793105" cy="3181350"/>
            <a:chOff x="1850974" y="3658057"/>
            <a:chExt cx="5793105" cy="3181350"/>
          </a:xfrm>
        </p:grpSpPr>
        <p:sp>
          <p:nvSpPr>
            <p:cNvPr id="58" name="object 58"/>
            <p:cNvSpPr/>
            <p:nvPr/>
          </p:nvSpPr>
          <p:spPr>
            <a:xfrm>
              <a:off x="1922005" y="3833622"/>
              <a:ext cx="2536190" cy="2986405"/>
            </a:xfrm>
            <a:custGeom>
              <a:avLst/>
              <a:gdLst/>
              <a:ahLst/>
              <a:cxnLst/>
              <a:rect l="l" t="t" r="r" b="b"/>
              <a:pathLst>
                <a:path w="2536190" h="2986404">
                  <a:moveTo>
                    <a:pt x="0" y="0"/>
                  </a:moveTo>
                  <a:lnTo>
                    <a:pt x="12331" y="14516"/>
                  </a:lnTo>
                  <a:lnTo>
                    <a:pt x="2535694" y="29862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52955" y="3752304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19" h="182245">
                  <a:moveTo>
                    <a:pt x="0" y="0"/>
                  </a:moveTo>
                  <a:lnTo>
                    <a:pt x="44615" y="182041"/>
                  </a:lnTo>
                  <a:lnTo>
                    <a:pt x="81381" y="95846"/>
                  </a:lnTo>
                  <a:lnTo>
                    <a:pt x="172402" y="73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55304" y="3769410"/>
              <a:ext cx="4091304" cy="873125"/>
            </a:xfrm>
            <a:custGeom>
              <a:avLst/>
              <a:gdLst/>
              <a:ahLst/>
              <a:cxnLst/>
              <a:rect l="l" t="t" r="r" b="b"/>
              <a:pathLst>
                <a:path w="4091304" h="873125">
                  <a:moveTo>
                    <a:pt x="0" y="0"/>
                  </a:moveTo>
                  <a:lnTo>
                    <a:pt x="18630" y="3975"/>
                  </a:lnTo>
                  <a:lnTo>
                    <a:pt x="4091139" y="8729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50974" y="3700157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181444" y="0"/>
                  </a:moveTo>
                  <a:lnTo>
                    <a:pt x="0" y="46989"/>
                  </a:lnTo>
                  <a:lnTo>
                    <a:pt x="146456" y="163944"/>
                  </a:lnTo>
                  <a:lnTo>
                    <a:pt x="122961" y="73228"/>
                  </a:lnTo>
                  <a:lnTo>
                    <a:pt x="181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69808" y="3731603"/>
              <a:ext cx="5654675" cy="872490"/>
            </a:xfrm>
            <a:custGeom>
              <a:avLst/>
              <a:gdLst/>
              <a:ahLst/>
              <a:cxnLst/>
              <a:rect l="l" t="t" r="r" b="b"/>
              <a:pathLst>
                <a:path w="5654675" h="872489">
                  <a:moveTo>
                    <a:pt x="0" y="0"/>
                  </a:moveTo>
                  <a:lnTo>
                    <a:pt x="18821" y="2908"/>
                  </a:lnTo>
                  <a:lnTo>
                    <a:pt x="5654662" y="8720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64372" y="3658057"/>
              <a:ext cx="179070" cy="165735"/>
            </a:xfrm>
            <a:custGeom>
              <a:avLst/>
              <a:gdLst/>
              <a:ahLst/>
              <a:cxnLst/>
              <a:rect l="l" t="t" r="r" b="b"/>
              <a:pathLst>
                <a:path w="179069" h="165735">
                  <a:moveTo>
                    <a:pt x="178447" y="0"/>
                  </a:moveTo>
                  <a:lnTo>
                    <a:pt x="0" y="57289"/>
                  </a:lnTo>
                  <a:lnTo>
                    <a:pt x="152908" y="165684"/>
                  </a:lnTo>
                  <a:lnTo>
                    <a:pt x="124256" y="76453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2172" y="4514850"/>
            <a:ext cx="239776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time</a:t>
            </a:r>
            <a:endParaRPr sz="3600">
              <a:latin typeface="Klaudia"/>
              <a:cs typeface="Klaudia"/>
            </a:endParaRPr>
          </a:p>
          <a:p>
            <a:pPr marR="190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</a:t>
            </a:r>
            <a:endParaRPr sz="3600">
              <a:latin typeface="Klaudia"/>
              <a:cs typeface="Klaudia"/>
            </a:endParaRPr>
          </a:p>
          <a:p>
            <a:pPr marL="12065" marR="5080" indent="-10795" algn="ctr">
              <a:lnSpc>
                <a:spcPts val="4300"/>
              </a:lnSpc>
              <a:spcBef>
                <a:spcPts val="150"/>
              </a:spcBef>
            </a:pPr>
            <a:r>
              <a:rPr sz="3600" spc="-229" dirty="0">
                <a:solidFill>
                  <a:srgbClr val="58596B"/>
                </a:solidFill>
                <a:latin typeface="Klaudia"/>
                <a:cs typeface="Klaudia"/>
              </a:rPr>
              <a:t>Transfer 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Rate </a:t>
            </a:r>
            <a:r>
              <a:rPr sz="3600" spc="10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Number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of  </a:t>
            </a:r>
            <a:r>
              <a:rPr sz="3600" spc="-315" dirty="0">
                <a:solidFill>
                  <a:srgbClr val="58596B"/>
                </a:solidFill>
                <a:latin typeface="Klaudia"/>
                <a:cs typeface="Klaudia"/>
              </a:rPr>
              <a:t>Machines*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2172" y="4514850"/>
            <a:ext cx="239776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time</a:t>
            </a:r>
            <a:endParaRPr sz="3600" dirty="0">
              <a:latin typeface="Klaudia"/>
              <a:cs typeface="Klaudia"/>
            </a:endParaRPr>
          </a:p>
          <a:p>
            <a:pPr marR="190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</a:t>
            </a:r>
            <a:endParaRPr sz="3600" dirty="0">
              <a:latin typeface="Klaudia"/>
              <a:cs typeface="Klaudia"/>
            </a:endParaRPr>
          </a:p>
          <a:p>
            <a:pPr marL="12065" marR="5080" indent="-10795" algn="ctr">
              <a:lnSpc>
                <a:spcPts val="4300"/>
              </a:lnSpc>
              <a:spcBef>
                <a:spcPts val="150"/>
              </a:spcBef>
            </a:pPr>
            <a:r>
              <a:rPr sz="3600" spc="-229" dirty="0">
                <a:solidFill>
                  <a:srgbClr val="58596B"/>
                </a:solidFill>
                <a:latin typeface="Klaudia"/>
                <a:cs typeface="Klaudia"/>
              </a:rPr>
              <a:t>Transfer 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Rate </a:t>
            </a:r>
            <a:r>
              <a:rPr sz="3600" spc="10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Number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of  </a:t>
            </a:r>
            <a:r>
              <a:rPr sz="3600" spc="-315" dirty="0">
                <a:solidFill>
                  <a:srgbClr val="58596B"/>
                </a:solidFill>
                <a:latin typeface="Klaudia"/>
                <a:cs typeface="Klaudia"/>
              </a:rPr>
              <a:t>Machines*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67068" y="4794250"/>
            <a:ext cx="2166620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100</a:t>
            </a:r>
            <a:r>
              <a:rPr sz="3600" spc="-3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550" dirty="0">
                <a:solidFill>
                  <a:srgbClr val="58596B"/>
                </a:solidFill>
                <a:latin typeface="Klaudia"/>
                <a:cs typeface="Klaudia"/>
              </a:rPr>
              <a:t>MB/s</a:t>
            </a:r>
            <a:endParaRPr sz="3600">
              <a:latin typeface="Klaudia"/>
              <a:cs typeface="Klaudia"/>
            </a:endParaRPr>
          </a:p>
          <a:p>
            <a:pPr marL="938530" marR="930275" algn="ctr">
              <a:lnSpc>
                <a:spcPts val="4300"/>
              </a:lnSpc>
              <a:spcBef>
                <a:spcPts val="150"/>
              </a:spcBef>
            </a:pPr>
            <a:r>
              <a:rPr sz="3600" spc="5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3</a:t>
            </a:r>
            <a:endParaRPr sz="3600">
              <a:latin typeface="Klaudia"/>
              <a:cs typeface="Klaudia"/>
            </a:endParaRPr>
          </a:p>
          <a:p>
            <a:pPr marL="84455" marR="7683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   </a:t>
            </a:r>
            <a:r>
              <a:rPr sz="3600" spc="-565" dirty="0">
                <a:solidFill>
                  <a:srgbClr val="58596B"/>
                </a:solidFill>
                <a:latin typeface="Klaudia"/>
                <a:cs typeface="Klaudia"/>
              </a:rPr>
              <a:t>300MB/s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326" y="787400"/>
            <a:ext cx="55403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95" dirty="0"/>
              <a:t> </a:t>
            </a:r>
            <a:r>
              <a:rPr sz="8400" spc="-484" dirty="0"/>
              <a:t>Shell</a:t>
            </a:r>
            <a:endParaRPr sz="84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747375" cy="45167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480" dirty="0">
                <a:solidFill>
                  <a:srgbClr val="58596B"/>
                </a:solidFill>
                <a:latin typeface="Klaudia"/>
                <a:cs typeface="Klaudia"/>
              </a:rPr>
              <a:t>Easy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175" dirty="0">
                <a:solidFill>
                  <a:srgbClr val="58596B"/>
                </a:solidFill>
                <a:latin typeface="Klaudia"/>
                <a:cs typeface="Klaudia"/>
              </a:rPr>
              <a:t>use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command </a:t>
            </a:r>
            <a:r>
              <a:rPr sz="3600" spc="-75" dirty="0">
                <a:solidFill>
                  <a:srgbClr val="58596B"/>
                </a:solidFill>
                <a:latin typeface="Klaudia"/>
                <a:cs typeface="Klaudia"/>
              </a:rPr>
              <a:t>line</a:t>
            </a:r>
            <a:r>
              <a:rPr sz="3600" spc="-40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interface.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Create, </a:t>
            </a:r>
            <a:r>
              <a:rPr sz="3600" spc="-180" dirty="0">
                <a:solidFill>
                  <a:srgbClr val="58596B"/>
                </a:solidFill>
                <a:latin typeface="Klaudia"/>
                <a:cs typeface="Klaudia"/>
              </a:rPr>
              <a:t>copy, </a:t>
            </a: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move,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40" dirty="0">
                <a:solidFill>
                  <a:srgbClr val="58596B"/>
                </a:solidFill>
                <a:latin typeface="Klaudia"/>
                <a:cs typeface="Klaudia"/>
              </a:rPr>
              <a:t>delete</a:t>
            </a:r>
            <a:r>
              <a:rPr sz="3600" spc="-6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files.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Administrative </a:t>
            </a: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duties </a:t>
            </a:r>
            <a:r>
              <a:rPr sz="3600" dirty="0">
                <a:solidFill>
                  <a:srgbClr val="58596B"/>
                </a:solidFill>
                <a:latin typeface="Klaudia"/>
                <a:cs typeface="Klaudia"/>
              </a:rPr>
              <a:t>-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chmod, </a:t>
            </a:r>
            <a:r>
              <a:rPr sz="3600" spc="-285" dirty="0">
                <a:solidFill>
                  <a:srgbClr val="58596B"/>
                </a:solidFill>
                <a:latin typeface="Klaudia"/>
                <a:cs typeface="Klaudia"/>
              </a:rPr>
              <a:t>chown,</a:t>
            </a:r>
            <a:r>
              <a:rPr sz="3600" spc="-919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chgrp.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Set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replication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factor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600" spc="-3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file.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Head, </a:t>
            </a:r>
            <a:r>
              <a:rPr sz="3600" spc="-45" dirty="0">
                <a:solidFill>
                  <a:srgbClr val="58596B"/>
                </a:solidFill>
                <a:latin typeface="Klaudia"/>
                <a:cs typeface="Klaudia"/>
              </a:rPr>
              <a:t>tail,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cat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view</a:t>
            </a:r>
            <a:r>
              <a:rPr sz="3600" spc="-994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files.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22042" y="2932277"/>
            <a:ext cx="5946775" cy="3820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9900"/>
              </a:lnSpc>
              <a:spcBef>
                <a:spcPts val="580"/>
              </a:spcBef>
            </a:pPr>
            <a:r>
              <a:rPr sz="8400" spc="-765" dirty="0">
                <a:solidFill>
                  <a:srgbClr val="914538"/>
                </a:solidFill>
                <a:latin typeface="Klaudia"/>
                <a:cs typeface="Klaudia"/>
              </a:rPr>
              <a:t>MapRed</a:t>
            </a:r>
            <a:r>
              <a:rPr sz="8400" spc="-705" dirty="0">
                <a:solidFill>
                  <a:srgbClr val="914538"/>
                </a:solidFill>
                <a:latin typeface="Klaudia"/>
                <a:cs typeface="Klaudia"/>
              </a:rPr>
              <a:t>u</a:t>
            </a:r>
            <a:r>
              <a:rPr sz="8400" spc="-315" dirty="0">
                <a:solidFill>
                  <a:srgbClr val="914538"/>
                </a:solidFill>
                <a:latin typeface="Klaudia"/>
                <a:cs typeface="Klaudia"/>
              </a:rPr>
              <a:t>ce  </a:t>
            </a:r>
            <a:r>
              <a:rPr sz="8400" spc="-245" dirty="0">
                <a:solidFill>
                  <a:srgbClr val="6F592F"/>
                </a:solidFill>
                <a:latin typeface="Klaudia"/>
                <a:cs typeface="Klaudia"/>
              </a:rPr>
              <a:t>in</a:t>
            </a:r>
            <a:endParaRPr sz="8400">
              <a:latin typeface="Klaudia"/>
              <a:cs typeface="Klaudia"/>
            </a:endParaRPr>
          </a:p>
          <a:p>
            <a:pPr marL="1270" algn="ctr">
              <a:lnSpc>
                <a:spcPts val="9600"/>
              </a:lnSpc>
            </a:pPr>
            <a:r>
              <a:rPr sz="8400" spc="-290" dirty="0">
                <a:solidFill>
                  <a:srgbClr val="914538"/>
                </a:solidFill>
                <a:latin typeface="Klaudia"/>
                <a:cs typeface="Klaudia"/>
              </a:rPr>
              <a:t>Hadoop</a:t>
            </a:r>
            <a:endParaRPr sz="8400">
              <a:latin typeface="Klaudia"/>
              <a:cs typeface="Klaud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7028" y="787400"/>
            <a:ext cx="94297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670" dirty="0"/>
              <a:t>MapReduce</a:t>
            </a:r>
            <a:r>
              <a:rPr sz="8400" spc="-680" dirty="0"/>
              <a:t> </a:t>
            </a:r>
            <a:r>
              <a:rPr sz="8400" spc="-605" dirty="0"/>
              <a:t>Basics</a:t>
            </a:r>
            <a:endParaRPr sz="84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314305" cy="46818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Logical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functions: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Mappers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</a:t>
            </a:r>
            <a:r>
              <a:rPr sz="3600" spc="-50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Reducers.</a:t>
            </a:r>
            <a:endParaRPr sz="3600" dirty="0">
              <a:latin typeface="Klaudia"/>
              <a:cs typeface="Klaudia"/>
            </a:endParaRPr>
          </a:p>
          <a:p>
            <a:pPr marL="508000" marR="5080" indent="-495300">
              <a:lnSpc>
                <a:spcPts val="4300"/>
              </a:lnSpc>
              <a:spcBef>
                <a:spcPts val="314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Developers </a:t>
            </a:r>
            <a:r>
              <a:rPr sz="3600" spc="-280" dirty="0">
                <a:solidFill>
                  <a:srgbClr val="58596B"/>
                </a:solidFill>
                <a:latin typeface="Klaudia"/>
                <a:cs typeface="Klaudia"/>
              </a:rPr>
              <a:t>write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map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reduce</a:t>
            </a:r>
            <a:r>
              <a:rPr sz="3600" spc="-50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functions, 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then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submit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jar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600" spc="-98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8000" marR="567055" indent="-495300">
              <a:lnSpc>
                <a:spcPts val="4300"/>
              </a:lnSpc>
              <a:spcBef>
                <a:spcPts val="300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distributing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525" dirty="0">
                <a:solidFill>
                  <a:srgbClr val="58596B"/>
                </a:solidFill>
                <a:latin typeface="Klaudia"/>
                <a:cs typeface="Klaudia"/>
              </a:rPr>
              <a:t>Map</a:t>
            </a:r>
            <a:r>
              <a:rPr sz="3600" spc="-91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 Reduce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tasks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4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Typically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batch</a:t>
            </a:r>
            <a:r>
              <a:rPr sz="3600" spc="-3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80" dirty="0">
                <a:solidFill>
                  <a:srgbClr val="58596B"/>
                </a:solidFill>
                <a:latin typeface="Klaudia"/>
                <a:cs typeface="Klaudia"/>
              </a:rPr>
              <a:t>oriented.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240" y="3554577"/>
            <a:ext cx="54406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693420">
              <a:lnSpc>
                <a:spcPts val="9900"/>
              </a:lnSpc>
              <a:spcBef>
                <a:spcPts val="580"/>
              </a:spcBef>
            </a:pPr>
            <a:r>
              <a:rPr sz="8400" spc="-290" dirty="0">
                <a:solidFill>
                  <a:srgbClr val="6F592F"/>
                </a:solidFill>
              </a:rPr>
              <a:t>Hadoop  </a:t>
            </a:r>
            <a:r>
              <a:rPr sz="8400" spc="-1240" dirty="0">
                <a:solidFill>
                  <a:srgbClr val="6F592F"/>
                </a:solidFill>
              </a:rPr>
              <a:t>Ec</a:t>
            </a:r>
            <a:r>
              <a:rPr sz="8400" spc="-355" dirty="0">
                <a:solidFill>
                  <a:srgbClr val="6F592F"/>
                </a:solidFill>
              </a:rPr>
              <a:t>o</a:t>
            </a:r>
            <a:r>
              <a:rPr sz="8400" spc="-585" dirty="0">
                <a:solidFill>
                  <a:srgbClr val="6F592F"/>
                </a:solidFill>
              </a:rPr>
              <a:t>s</a:t>
            </a:r>
            <a:r>
              <a:rPr sz="8400" spc="-1280" dirty="0">
                <a:solidFill>
                  <a:srgbClr val="6F592F"/>
                </a:solidFill>
              </a:rPr>
              <a:t>y</a:t>
            </a:r>
            <a:r>
              <a:rPr sz="8400" spc="-585" dirty="0">
                <a:solidFill>
                  <a:srgbClr val="6F592F"/>
                </a:solidFill>
              </a:rPr>
              <a:t>s</a:t>
            </a:r>
            <a:r>
              <a:rPr sz="8400" spc="-40" dirty="0">
                <a:solidFill>
                  <a:srgbClr val="6F592F"/>
                </a:solidFill>
              </a:rPr>
              <a:t>t</a:t>
            </a:r>
            <a:r>
              <a:rPr sz="8400" spc="-60" dirty="0">
                <a:solidFill>
                  <a:srgbClr val="6F592F"/>
                </a:solidFill>
              </a:rPr>
              <a:t>e</a:t>
            </a:r>
            <a:r>
              <a:rPr sz="8400" spc="-1035" dirty="0">
                <a:solidFill>
                  <a:srgbClr val="6F592F"/>
                </a:solidFill>
              </a:rPr>
              <a:t>m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10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410" y="254000"/>
            <a:ext cx="5664835" cy="2438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8320" marR="5080" indent="-516255">
              <a:lnSpc>
                <a:spcPts val="9400"/>
              </a:lnSpc>
              <a:spcBef>
                <a:spcPts val="580"/>
              </a:spcBef>
            </a:pPr>
            <a:r>
              <a:rPr spc="-725" dirty="0"/>
              <a:t>MapRed</a:t>
            </a:r>
            <a:r>
              <a:rPr spc="-670" dirty="0"/>
              <a:t>u</a:t>
            </a:r>
            <a:r>
              <a:rPr spc="-300" dirty="0"/>
              <a:t>ce  </a:t>
            </a:r>
            <a:r>
              <a:rPr spc="-509" dirty="0"/>
              <a:t>Daemons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2582672"/>
            <a:ext cx="10117455" cy="50628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60"/>
              </a:spcBef>
              <a:buClr>
                <a:srgbClr val="5E5E5E"/>
              </a:buClr>
              <a:buSzPct val="122222"/>
              <a:buFont typeface="Arial"/>
              <a:buChar char="•"/>
              <a:tabLst>
                <a:tab pos="299085" algn="l"/>
              </a:tabLst>
            </a:pPr>
            <a:r>
              <a:rPr sz="3600" spc="-254" dirty="0">
                <a:solidFill>
                  <a:srgbClr val="914538"/>
                </a:solidFill>
                <a:latin typeface="Klaudia"/>
                <a:cs typeface="Klaudia"/>
              </a:rPr>
              <a:t>JobTracker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(Master)</a:t>
            </a:r>
            <a:endParaRPr sz="3600" dirty="0">
              <a:latin typeface="Klaudia"/>
              <a:cs typeface="Klaudia"/>
            </a:endParaRPr>
          </a:p>
          <a:p>
            <a:pPr marL="838200" marR="5080" lvl="1" indent="-508000">
              <a:lnSpc>
                <a:spcPct val="95600"/>
              </a:lnSpc>
              <a:spcBef>
                <a:spcPts val="214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345" dirty="0">
                <a:solidFill>
                  <a:srgbClr val="914538"/>
                </a:solidFill>
                <a:latin typeface="Klaudia"/>
                <a:cs typeface="Klaudia"/>
              </a:rPr>
              <a:t>Manages </a:t>
            </a:r>
            <a:r>
              <a:rPr sz="3600" spc="-290" dirty="0">
                <a:solidFill>
                  <a:srgbClr val="58596B"/>
                </a:solidFill>
                <a:latin typeface="Klaudia"/>
                <a:cs typeface="Klaudia"/>
              </a:rPr>
              <a:t>MapReduce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jobs,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giving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tasks</a:t>
            </a:r>
            <a:r>
              <a:rPr sz="3600" spc="-5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  </a:t>
            </a: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different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nodes,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managing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task</a:t>
            </a:r>
            <a:r>
              <a:rPr sz="3600" spc="-58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failure</a:t>
            </a:r>
            <a:endParaRPr sz="3600" dirty="0">
              <a:latin typeface="Klaudia"/>
              <a:cs typeface="Klaudia"/>
            </a:endParaRPr>
          </a:p>
          <a:p>
            <a:pPr marL="299085" indent="-286385">
              <a:lnSpc>
                <a:spcPct val="100000"/>
              </a:lnSpc>
              <a:spcBef>
                <a:spcPts val="2080"/>
              </a:spcBef>
              <a:buClr>
                <a:srgbClr val="5E5E5E"/>
              </a:buClr>
              <a:buSzPct val="122222"/>
              <a:buFont typeface="Arial"/>
              <a:buChar char="•"/>
              <a:tabLst>
                <a:tab pos="299085" algn="l"/>
              </a:tabLst>
            </a:pPr>
            <a:r>
              <a:rPr sz="3600" spc="-180" dirty="0">
                <a:solidFill>
                  <a:srgbClr val="914538"/>
                </a:solidFill>
                <a:latin typeface="Klaudia"/>
                <a:cs typeface="Klaudia"/>
              </a:rPr>
              <a:t>TaskTracker</a:t>
            </a:r>
            <a:r>
              <a:rPr sz="3600" spc="-26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300" dirty="0">
                <a:solidFill>
                  <a:srgbClr val="58596B"/>
                </a:solidFill>
                <a:latin typeface="Klaudia"/>
                <a:cs typeface="Klaudia"/>
              </a:rPr>
              <a:t>(Slave)</a:t>
            </a:r>
            <a:endParaRPr sz="3600" dirty="0">
              <a:latin typeface="Klaudia"/>
              <a:cs typeface="Klaudia"/>
            </a:endParaRPr>
          </a:p>
          <a:p>
            <a:pPr marL="838200" lvl="1" indent="-508000">
              <a:lnSpc>
                <a:spcPct val="100000"/>
              </a:lnSpc>
              <a:spcBef>
                <a:spcPts val="190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190" dirty="0">
                <a:solidFill>
                  <a:srgbClr val="914538"/>
                </a:solidFill>
                <a:latin typeface="Klaudia"/>
                <a:cs typeface="Klaudia"/>
              </a:rPr>
              <a:t>Creates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individual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map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reduce</a:t>
            </a:r>
            <a:r>
              <a:rPr sz="3600" spc="-6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10" dirty="0">
                <a:solidFill>
                  <a:srgbClr val="914538"/>
                </a:solidFill>
                <a:latin typeface="Klaudia"/>
                <a:cs typeface="Klaudia"/>
              </a:rPr>
              <a:t>tasks</a:t>
            </a:r>
            <a:endParaRPr sz="3600" dirty="0">
              <a:latin typeface="Klaudia"/>
              <a:cs typeface="Klaudia"/>
            </a:endParaRPr>
          </a:p>
          <a:p>
            <a:pPr marL="838200" lvl="1" indent="-508000">
              <a:lnSpc>
                <a:spcPct val="100000"/>
              </a:lnSpc>
              <a:spcBef>
                <a:spcPts val="190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175" dirty="0">
                <a:solidFill>
                  <a:srgbClr val="914538"/>
                </a:solidFill>
                <a:latin typeface="Klaudia"/>
                <a:cs typeface="Klaudia"/>
              </a:rPr>
              <a:t>Reports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task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status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3600" spc="-5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JobTracker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4403" y="254000"/>
            <a:ext cx="72567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14170" marR="5080" indent="-1602105">
              <a:lnSpc>
                <a:spcPts val="9900"/>
              </a:lnSpc>
              <a:spcBef>
                <a:spcPts val="580"/>
              </a:spcBef>
            </a:pPr>
            <a:r>
              <a:rPr sz="8400" spc="-670" dirty="0">
                <a:solidFill>
                  <a:srgbClr val="914538"/>
                </a:solidFill>
                <a:latin typeface="Klaudia"/>
                <a:cs typeface="Klaudia"/>
              </a:rPr>
              <a:t>MapReduce </a:t>
            </a:r>
            <a:r>
              <a:rPr sz="8400" spc="-245" dirty="0">
                <a:solidFill>
                  <a:srgbClr val="676970"/>
                </a:solidFill>
                <a:latin typeface="Klaudia"/>
                <a:cs typeface="Klaudia"/>
              </a:rPr>
              <a:t>in  </a:t>
            </a:r>
            <a:r>
              <a:rPr sz="8400" spc="-290" dirty="0">
                <a:solidFill>
                  <a:srgbClr val="676970"/>
                </a:solidFill>
                <a:latin typeface="Klaudia"/>
                <a:cs typeface="Klaudia"/>
              </a:rPr>
              <a:t>Hadoop</a:t>
            </a:r>
            <a:endParaRPr sz="8400">
              <a:latin typeface="Klaudia"/>
              <a:cs typeface="Klaud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9343" y="3860800"/>
            <a:ext cx="9586595" cy="288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65" marR="5080" algn="ctr">
              <a:lnSpc>
                <a:spcPts val="7400"/>
              </a:lnSpc>
              <a:spcBef>
                <a:spcPts val="580"/>
              </a:spcBef>
              <a:tabLst>
                <a:tab pos="1722755" algn="l"/>
                <a:tab pos="2669540" algn="l"/>
                <a:tab pos="5913755" algn="l"/>
              </a:tabLst>
            </a:pPr>
            <a:r>
              <a:rPr sz="6400" spc="-4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400" spc="-75" dirty="0">
                <a:solidFill>
                  <a:srgbClr val="666666"/>
                </a:solidFill>
                <a:latin typeface="Arial"/>
                <a:cs typeface="Arial"/>
              </a:rPr>
              <a:t>et</a:t>
            </a:r>
            <a:r>
              <a:rPr sz="6400" spc="-535" dirty="0">
                <a:solidFill>
                  <a:srgbClr val="666666"/>
                </a:solidFill>
                <a:latin typeface="Arial"/>
                <a:cs typeface="Arial"/>
              </a:rPr>
              <a:t>’</a:t>
            </a:r>
            <a:r>
              <a:rPr sz="6400" spc="-74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spc="-2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oo</a:t>
            </a:r>
            <a:r>
              <a:rPr sz="6400" spc="-13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8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400" spc="35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6400" spc="-26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6400" spc="-20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i="1" spc="-345" dirty="0">
                <a:solidFill>
                  <a:srgbClr val="914538"/>
                </a:solidFill>
                <a:latin typeface="Arial"/>
                <a:cs typeface="Arial"/>
              </a:rPr>
              <a:t>Ma</a:t>
            </a:r>
            <a:r>
              <a:rPr sz="6400" i="1" spc="-430" dirty="0">
                <a:solidFill>
                  <a:srgbClr val="914538"/>
                </a:solidFill>
                <a:latin typeface="Arial"/>
                <a:cs typeface="Arial"/>
              </a:rPr>
              <a:t>p</a:t>
            </a:r>
            <a:r>
              <a:rPr sz="6400" i="1" spc="-1225" dirty="0">
                <a:solidFill>
                  <a:srgbClr val="914538"/>
                </a:solidFill>
                <a:latin typeface="Arial"/>
                <a:cs typeface="Arial"/>
              </a:rPr>
              <a:t>R</a:t>
            </a:r>
            <a:r>
              <a:rPr sz="6400" i="1" spc="-660" dirty="0">
                <a:solidFill>
                  <a:srgbClr val="914538"/>
                </a:solidFill>
                <a:latin typeface="Arial"/>
                <a:cs typeface="Arial"/>
              </a:rPr>
              <a:t>ed</a:t>
            </a:r>
            <a:r>
              <a:rPr sz="6400" i="1" spc="-565" dirty="0">
                <a:solidFill>
                  <a:srgbClr val="914538"/>
                </a:solidFill>
                <a:latin typeface="Arial"/>
                <a:cs typeface="Arial"/>
              </a:rPr>
              <a:t>u</a:t>
            </a:r>
            <a:r>
              <a:rPr sz="6400" i="1" spc="-740" dirty="0">
                <a:solidFill>
                  <a:srgbClr val="914538"/>
                </a:solidFill>
                <a:latin typeface="Arial"/>
                <a:cs typeface="Arial"/>
              </a:rPr>
              <a:t>c</a:t>
            </a:r>
            <a:r>
              <a:rPr sz="6400" i="1" spc="-570" dirty="0">
                <a:solidFill>
                  <a:srgbClr val="914538"/>
                </a:solidFill>
                <a:latin typeface="Arial"/>
                <a:cs typeface="Arial"/>
              </a:rPr>
              <a:t>e </a:t>
            </a:r>
            <a:r>
              <a:rPr sz="6400" i="1" spc="-38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25" dirty="0">
                <a:solidFill>
                  <a:srgbClr val="666666"/>
                </a:solidFill>
                <a:latin typeface="Arial"/>
                <a:cs typeface="Arial"/>
              </a:rPr>
              <a:t>actually	</a:t>
            </a:r>
            <a:r>
              <a:rPr sz="6400" spc="-130" dirty="0">
                <a:solidFill>
                  <a:srgbClr val="666666"/>
                </a:solidFill>
                <a:latin typeface="Arial"/>
                <a:cs typeface="Arial"/>
              </a:rPr>
              <a:t>works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i="1" spc="-500" dirty="0">
                <a:solidFill>
                  <a:srgbClr val="914538"/>
                </a:solidFill>
                <a:latin typeface="Arial"/>
                <a:cs typeface="Arial"/>
              </a:rPr>
              <a:t>Hadoop</a:t>
            </a:r>
            <a:r>
              <a:rPr sz="6400" spc="-500" dirty="0">
                <a:solidFill>
                  <a:srgbClr val="666666"/>
                </a:solidFill>
                <a:latin typeface="Arial"/>
                <a:cs typeface="Arial"/>
              </a:rPr>
              <a:t>,  </a:t>
            </a:r>
            <a:r>
              <a:rPr sz="6400" spc="-465" dirty="0">
                <a:solidFill>
                  <a:srgbClr val="666666"/>
                </a:solidFill>
                <a:latin typeface="Arial"/>
                <a:cs typeface="Arial"/>
              </a:rPr>
              <a:t>using</a:t>
            </a:r>
            <a:r>
              <a:rPr sz="64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540" dirty="0">
                <a:solidFill>
                  <a:srgbClr val="914538"/>
                </a:solidFill>
                <a:latin typeface="Arial"/>
                <a:cs typeface="Arial"/>
              </a:rPr>
              <a:t>WordCount</a:t>
            </a:r>
            <a:r>
              <a:rPr sz="6400" spc="-54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1054080" y="9004124"/>
            <a:ext cx="10899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DD3D70-32FF-40E2-939D-CC0125C62575}"/>
              </a:ext>
            </a:extLst>
          </p:cNvPr>
          <p:cNvGrpSpPr/>
          <p:nvPr/>
        </p:nvGrpSpPr>
        <p:grpSpPr>
          <a:xfrm>
            <a:off x="865919" y="965200"/>
            <a:ext cx="11592008" cy="8305800"/>
            <a:chOff x="865919" y="965200"/>
            <a:chExt cx="11592008" cy="8305800"/>
          </a:xfrm>
        </p:grpSpPr>
        <p:pic>
          <p:nvPicPr>
            <p:cNvPr id="1026" name="Picture 2" descr="What is MapReduce? How it Works - Hadoop MapReduce Tutorial">
              <a:extLst>
                <a:ext uri="{FF2B5EF4-FFF2-40B4-BE49-F238E27FC236}">
                  <a16:creationId xmlns:a16="http://schemas.microsoft.com/office/drawing/2014/main" id="{9D39D3AE-792C-470D-BD23-7289F79E3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19" y="965200"/>
              <a:ext cx="11592008" cy="830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6C101F-EFE8-488F-A470-92AF2197BF39}"/>
                </a:ext>
              </a:extLst>
            </p:cNvPr>
            <p:cNvSpPr/>
            <p:nvPr/>
          </p:nvSpPr>
          <p:spPr>
            <a:xfrm>
              <a:off x="865919" y="8585200"/>
              <a:ext cx="1902681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35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2169492" y="1958918"/>
            <a:ext cx="2656840" cy="4692650"/>
            <a:chOff x="2169492" y="1958918"/>
            <a:chExt cx="2656840" cy="4692650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7453" y="4221461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48031" y="669106"/>
            <a:ext cx="13849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</a:t>
            </a:r>
          </a:p>
        </p:txBody>
      </p:sp>
      <p:grpSp>
        <p:nvGrpSpPr>
          <p:cNvPr id="40" name="object 40"/>
          <p:cNvGrpSpPr/>
          <p:nvPr/>
        </p:nvGrpSpPr>
        <p:grpSpPr>
          <a:xfrm>
            <a:off x="5173976" y="1722656"/>
            <a:ext cx="4938395" cy="7021830"/>
            <a:chOff x="5173976" y="1722656"/>
            <a:chExt cx="4938395" cy="7021830"/>
          </a:xfrm>
        </p:grpSpPr>
        <p:sp>
          <p:nvSpPr>
            <p:cNvPr id="41" name="object 41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42136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ducers</a:t>
            </a:r>
          </a:p>
        </p:txBody>
      </p:sp>
      <p:sp>
        <p:nvSpPr>
          <p:cNvPr id="48" name="object 48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 dirty="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70127" y="6759587"/>
            <a:ext cx="10380345" cy="1726564"/>
            <a:chOff x="217012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9940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9873" y="773966"/>
            <a:ext cx="3835400" cy="742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  <a:tabLst>
                <a:tab pos="1259840" algn="l"/>
                <a:tab pos="3322320" algn="l"/>
              </a:tabLst>
            </a:pPr>
            <a:r>
              <a:rPr sz="3150" dirty="0">
                <a:latin typeface="Arial"/>
                <a:cs typeface="Arial"/>
              </a:rPr>
              <a:t>s	Sor</a:t>
            </a:r>
            <a:r>
              <a:rPr sz="3150" spc="-5" dirty="0">
                <a:latin typeface="Arial"/>
                <a:cs typeface="Arial"/>
              </a:rPr>
              <a:t>t</a:t>
            </a:r>
            <a:r>
              <a:rPr sz="3150" dirty="0">
                <a:latin typeface="Arial"/>
                <a:cs typeface="Arial"/>
              </a:rPr>
              <a:t>,	Re</a:t>
            </a:r>
          </a:p>
          <a:p>
            <a:pPr marL="1059180">
              <a:lnSpc>
                <a:spcPct val="100000"/>
              </a:lnSpc>
              <a:spcBef>
                <a:spcPts val="30"/>
              </a:spcBef>
            </a:pPr>
            <a:r>
              <a:rPr sz="3150" dirty="0">
                <a:latin typeface="Arial"/>
                <a:cs typeface="Arial"/>
              </a:rPr>
              <a:t>Shuffle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 dirty="0">
              <a:latin typeface="Arial"/>
              <a:cs typeface="Arial"/>
            </a:endParaRPr>
          </a:p>
          <a:p>
            <a:pPr marR="1457960" algn="r">
              <a:lnSpc>
                <a:spcPct val="100000"/>
              </a:lnSpc>
              <a:spcBef>
                <a:spcPts val="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R="1414145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112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307975" marR="689610" indent="355600">
              <a:lnSpc>
                <a:spcPct val="112400"/>
              </a:lnSpc>
              <a:spcBef>
                <a:spcPts val="183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  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10160" marR="1449705" indent="1096010">
              <a:lnSpc>
                <a:spcPct val="141100"/>
              </a:lnSpc>
              <a:spcBef>
                <a:spcPts val="1730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  (is, 1), (a,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81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 dirty="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800793" y="2451579"/>
            <a:ext cx="5732145" cy="5542280"/>
            <a:chOff x="4800793" y="2451579"/>
            <a:chExt cx="5732145" cy="5542280"/>
          </a:xfrm>
        </p:grpSpPr>
        <p:sp>
          <p:nvSpPr>
            <p:cNvPr id="76" name="object 76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552380" y="1279691"/>
            <a:ext cx="7506334" cy="8215630"/>
            <a:chOff x="2604795" y="698500"/>
            <a:chExt cx="7506334" cy="8215630"/>
          </a:xfrm>
        </p:grpSpPr>
        <p:sp>
          <p:nvSpPr>
            <p:cNvPr id="93" name="object 93"/>
            <p:cNvSpPr/>
            <p:nvPr/>
          </p:nvSpPr>
          <p:spPr>
            <a:xfrm>
              <a:off x="2604795" y="698500"/>
              <a:ext cx="1786966" cy="821502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40268" y="698500"/>
              <a:ext cx="1970684" cy="821502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22406" y="698500"/>
              <a:ext cx="3975735" cy="8215630"/>
            </a:xfrm>
            <a:custGeom>
              <a:avLst/>
              <a:gdLst/>
              <a:ahLst/>
              <a:cxnLst/>
              <a:rect l="l" t="t" r="r" b="b"/>
              <a:pathLst>
                <a:path w="3975734" h="8215630">
                  <a:moveTo>
                    <a:pt x="0" y="0"/>
                  </a:moveTo>
                  <a:lnTo>
                    <a:pt x="3975633" y="0"/>
                  </a:lnTo>
                  <a:lnTo>
                    <a:pt x="3975633" y="8215028"/>
                  </a:lnTo>
                  <a:lnTo>
                    <a:pt x="0" y="821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2" name="object 10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2169492" y="1958918"/>
            <a:ext cx="2656840" cy="4692650"/>
            <a:chOff x="2169492" y="1958918"/>
            <a:chExt cx="2656840" cy="4692650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7453" y="4221461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48031" y="669106"/>
            <a:ext cx="13849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73976" y="1722656"/>
            <a:ext cx="4938395" cy="7021830"/>
            <a:chOff x="5173976" y="1722656"/>
            <a:chExt cx="4938395" cy="7021830"/>
          </a:xfrm>
        </p:grpSpPr>
        <p:sp>
          <p:nvSpPr>
            <p:cNvPr id="41" name="object 41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42136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70127" y="6759587"/>
            <a:ext cx="10380345" cy="1726564"/>
            <a:chOff x="217012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9940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9873" y="773966"/>
            <a:ext cx="3835400" cy="742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  <a:tabLst>
                <a:tab pos="1259840" algn="l"/>
                <a:tab pos="3322320" algn="l"/>
              </a:tabLst>
            </a:pPr>
            <a:r>
              <a:rPr sz="3150" dirty="0">
                <a:latin typeface="Arial"/>
                <a:cs typeface="Arial"/>
              </a:rPr>
              <a:t>s	Sor</a:t>
            </a:r>
            <a:r>
              <a:rPr sz="3150" spc="-5" dirty="0">
                <a:latin typeface="Arial"/>
                <a:cs typeface="Arial"/>
              </a:rPr>
              <a:t>t</a:t>
            </a:r>
            <a:r>
              <a:rPr sz="3150" dirty="0">
                <a:latin typeface="Arial"/>
                <a:cs typeface="Arial"/>
              </a:rPr>
              <a:t>,	Re</a:t>
            </a:r>
            <a:endParaRPr sz="315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30"/>
              </a:spcBef>
            </a:pPr>
            <a:r>
              <a:rPr sz="3150" dirty="0">
                <a:latin typeface="Arial"/>
                <a:cs typeface="Arial"/>
              </a:rPr>
              <a:t>Shuffle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Arial"/>
              <a:cs typeface="Arial"/>
            </a:endParaRPr>
          </a:p>
          <a:p>
            <a:pPr marR="1457960" algn="r">
              <a:lnSpc>
                <a:spcPct val="100000"/>
              </a:lnSpc>
              <a:spcBef>
                <a:spcPts val="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1414145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112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307975" marR="689610" indent="355600">
              <a:lnSpc>
                <a:spcPct val="112400"/>
              </a:lnSpc>
              <a:spcBef>
                <a:spcPts val="183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  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0160" marR="1449705" indent="1096010">
              <a:lnSpc>
                <a:spcPct val="141100"/>
              </a:lnSpc>
              <a:spcBef>
                <a:spcPts val="1730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  (is, 1), (a,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81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800793" y="2451579"/>
            <a:ext cx="5732145" cy="5542280"/>
            <a:chOff x="4800793" y="2451579"/>
            <a:chExt cx="5732145" cy="5542280"/>
          </a:xfrm>
        </p:grpSpPr>
        <p:sp>
          <p:nvSpPr>
            <p:cNvPr id="76" name="object 76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604795" y="698500"/>
            <a:ext cx="7506334" cy="8215630"/>
            <a:chOff x="2604795" y="698500"/>
            <a:chExt cx="7506334" cy="8215630"/>
          </a:xfrm>
        </p:grpSpPr>
        <p:sp>
          <p:nvSpPr>
            <p:cNvPr id="93" name="object 93"/>
            <p:cNvSpPr/>
            <p:nvPr/>
          </p:nvSpPr>
          <p:spPr>
            <a:xfrm>
              <a:off x="2604795" y="698500"/>
              <a:ext cx="1786966" cy="821502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40268" y="698500"/>
              <a:ext cx="1970684" cy="821502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22406" y="698500"/>
              <a:ext cx="3975735" cy="8215630"/>
            </a:xfrm>
            <a:custGeom>
              <a:avLst/>
              <a:gdLst/>
              <a:ahLst/>
              <a:cxnLst/>
              <a:rect l="l" t="t" r="r" b="b"/>
              <a:pathLst>
                <a:path w="3975734" h="8215630">
                  <a:moveTo>
                    <a:pt x="0" y="0"/>
                  </a:moveTo>
                  <a:lnTo>
                    <a:pt x="3975633" y="0"/>
                  </a:lnTo>
                  <a:lnTo>
                    <a:pt x="3975633" y="8215028"/>
                  </a:lnTo>
                  <a:lnTo>
                    <a:pt x="0" y="821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141860" y="3657600"/>
            <a:ext cx="67208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25" dirty="0">
                <a:solidFill>
                  <a:srgbClr val="666666"/>
                </a:solidFill>
                <a:latin typeface="Arial"/>
                <a:cs typeface="Arial"/>
              </a:rPr>
              <a:t>We </a:t>
            </a:r>
            <a:r>
              <a:rPr sz="6400" spc="-415" dirty="0">
                <a:solidFill>
                  <a:srgbClr val="666666"/>
                </a:solidFill>
                <a:latin typeface="Arial"/>
                <a:cs typeface="Arial"/>
              </a:rPr>
              <a:t>need </a:t>
            </a:r>
            <a:r>
              <a:rPr sz="6400" spc="160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6400" spc="5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150" dirty="0">
                <a:solidFill>
                  <a:srgbClr val="666666"/>
                </a:solidFill>
                <a:latin typeface="Arial"/>
                <a:cs typeface="Arial"/>
              </a:rPr>
              <a:t>convert</a:t>
            </a:r>
            <a:endParaRPr sz="6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051221" y="4597400"/>
            <a:ext cx="29025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360" dirty="0">
                <a:solidFill>
                  <a:srgbClr val="914538"/>
                </a:solidFill>
                <a:latin typeface="Arial"/>
                <a:cs typeface="Arial"/>
              </a:rPr>
              <a:t>Input</a:t>
            </a:r>
            <a:endParaRPr sz="6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914381" y="5537200"/>
            <a:ext cx="51765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5" dirty="0">
                <a:solidFill>
                  <a:srgbClr val="666666"/>
                </a:solidFill>
                <a:latin typeface="Arial"/>
                <a:cs typeface="Arial"/>
              </a:rPr>
              <a:t>into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-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380" dirty="0">
                <a:solidFill>
                  <a:srgbClr val="914538"/>
                </a:solidFill>
                <a:latin typeface="Arial"/>
                <a:cs typeface="Arial"/>
              </a:rPr>
              <a:t>Output</a:t>
            </a:r>
            <a:r>
              <a:rPr sz="6400" spc="-3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" y="1491614"/>
            <a:ext cx="12458700" cy="7588884"/>
            <a:chOff x="266700" y="1491614"/>
            <a:chExt cx="12458700" cy="7588884"/>
          </a:xfrm>
        </p:grpSpPr>
        <p:sp>
          <p:nvSpPr>
            <p:cNvPr id="3" name="object 3"/>
            <p:cNvSpPr/>
            <p:nvPr/>
          </p:nvSpPr>
          <p:spPr>
            <a:xfrm>
              <a:off x="26670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70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0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408" y="5281891"/>
              <a:ext cx="1720161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407" y="528187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408" y="3445192"/>
              <a:ext cx="1720161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407" y="344518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7891" y="1850605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7891" y="3679189"/>
              <a:ext cx="2505100" cy="13691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7891" y="5523992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6375" y="1610215"/>
              <a:ext cx="1803679" cy="7380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96658" y="2097239"/>
              <a:ext cx="3406940" cy="15695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1716" y="4462144"/>
              <a:ext cx="3457041" cy="16196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7891" y="7358735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6658" y="6864476"/>
              <a:ext cx="3406940" cy="16196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87304" y="1850605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87304" y="4246651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87304" y="6642696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0407" y="344518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81305" marR="273685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0408" y="1608493"/>
            <a:ext cx="1720161" cy="17198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0407" y="1608494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9235" marR="163195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61142" y="1722653"/>
            <a:ext cx="10380980" cy="7021830"/>
            <a:chOff x="2161142" y="1722653"/>
            <a:chExt cx="10380980" cy="7021830"/>
          </a:xfrm>
        </p:grpSpPr>
        <p:sp>
          <p:nvSpPr>
            <p:cNvPr id="27" name="object 27"/>
            <p:cNvSpPr/>
            <p:nvPr/>
          </p:nvSpPr>
          <p:spPr>
            <a:xfrm>
              <a:off x="2671597" y="1967484"/>
              <a:ext cx="2137689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1590" y="196748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1597" y="3796067"/>
              <a:ext cx="2137689" cy="10018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1590" y="3796061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1597" y="5640870"/>
              <a:ext cx="2137689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1590" y="5640868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78922" y="246840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39454" y="2391592"/>
              <a:ext cx="193722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8922" y="4298263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9103" y="4221454"/>
              <a:ext cx="194073" cy="1536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8922" y="614178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9454" y="6064975"/>
              <a:ext cx="193722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70081" y="1727098"/>
              <a:ext cx="1436255" cy="70128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70071" y="1727098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19"/>
                  </a:lnTo>
                  <a:lnTo>
                    <a:pt x="0" y="7012819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80364" y="2214117"/>
              <a:ext cx="3039528" cy="11900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80352" y="221411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05421" y="4579036"/>
              <a:ext cx="3089617" cy="12522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05403" y="4579026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71009" y="4363541"/>
              <a:ext cx="1970684" cy="171980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48031" y="669106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366753" y="669109"/>
            <a:ext cx="1273810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30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629734" y="669106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70986" y="4363532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1009" y="1967483"/>
            <a:ext cx="1970684" cy="171982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0986" y="1967484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41834" y="2451573"/>
            <a:ext cx="6546215" cy="6395720"/>
            <a:chOff x="441834" y="2451573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09270" y="2468400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11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1502" y="2699638"/>
              <a:ext cx="201104" cy="15216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09270" y="2468400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06984" y="4982846"/>
              <a:ext cx="180630" cy="1960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09270" y="2930896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51956" y="2823581"/>
              <a:ext cx="199635" cy="1736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09270" y="4296977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66653" y="5050604"/>
              <a:ext cx="204527" cy="15021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0408" y="7118578"/>
              <a:ext cx="1720161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407" y="7118569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0407" y="7118570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06045" marR="9779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61777" y="6759587"/>
            <a:ext cx="10380345" cy="1726564"/>
            <a:chOff x="216177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1597" y="7475613"/>
              <a:ext cx="2137689" cy="10018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1590" y="747560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78922" y="7976839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192"/>
                  </a:moveTo>
                  <a:lnTo>
                    <a:pt x="293927" y="192"/>
                  </a:lnTo>
                </a:path>
              </a:pathLst>
            </a:custGeom>
            <a:ln w="3377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39370" y="790003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0364" y="6981367"/>
              <a:ext cx="3039528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0352" y="6981352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5"/>
                  </a:lnTo>
                  <a:lnTo>
                    <a:pt x="2742624" y="38801"/>
                  </a:lnTo>
                  <a:lnTo>
                    <a:pt x="2778978" y="59713"/>
                  </a:lnTo>
                  <a:lnTo>
                    <a:pt x="2813647" y="84670"/>
                  </a:lnTo>
                  <a:lnTo>
                    <a:pt x="2846469" y="113454"/>
                  </a:lnTo>
                  <a:lnTo>
                    <a:pt x="2877284" y="145845"/>
                  </a:lnTo>
                  <a:lnTo>
                    <a:pt x="2905929" y="181623"/>
                  </a:lnTo>
                  <a:lnTo>
                    <a:pt x="2932245" y="220570"/>
                  </a:lnTo>
                  <a:lnTo>
                    <a:pt x="2956068" y="262465"/>
                  </a:lnTo>
                  <a:lnTo>
                    <a:pt x="2977239" y="307089"/>
                  </a:lnTo>
                  <a:lnTo>
                    <a:pt x="2995595" y="354224"/>
                  </a:lnTo>
                  <a:lnTo>
                    <a:pt x="3010975" y="403649"/>
                  </a:lnTo>
                  <a:lnTo>
                    <a:pt x="3023219" y="455145"/>
                  </a:lnTo>
                  <a:lnTo>
                    <a:pt x="3032164" y="508493"/>
                  </a:lnTo>
                  <a:lnTo>
                    <a:pt x="3037649" y="563473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3"/>
                  </a:lnTo>
                  <a:lnTo>
                    <a:pt x="7349" y="508493"/>
                  </a:lnTo>
                  <a:lnTo>
                    <a:pt x="16294" y="455145"/>
                  </a:lnTo>
                  <a:lnTo>
                    <a:pt x="28538" y="403649"/>
                  </a:lnTo>
                  <a:lnTo>
                    <a:pt x="43918" y="354224"/>
                  </a:lnTo>
                  <a:lnTo>
                    <a:pt x="62274" y="307089"/>
                  </a:lnTo>
                  <a:lnTo>
                    <a:pt x="83445" y="262465"/>
                  </a:lnTo>
                  <a:lnTo>
                    <a:pt x="107268" y="220570"/>
                  </a:lnTo>
                  <a:lnTo>
                    <a:pt x="133584" y="181623"/>
                  </a:lnTo>
                  <a:lnTo>
                    <a:pt x="162229" y="145845"/>
                  </a:lnTo>
                  <a:lnTo>
                    <a:pt x="193044" y="113454"/>
                  </a:lnTo>
                  <a:lnTo>
                    <a:pt x="225866" y="84670"/>
                  </a:lnTo>
                  <a:lnTo>
                    <a:pt x="260535" y="59713"/>
                  </a:lnTo>
                  <a:lnTo>
                    <a:pt x="296889" y="38801"/>
                  </a:lnTo>
                  <a:lnTo>
                    <a:pt x="334766" y="22155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1009" y="6759587"/>
              <a:ext cx="1970684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0986" y="675958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792570" y="2451700"/>
            <a:ext cx="5732145" cy="5541645"/>
            <a:chOff x="4792570" y="2451700"/>
            <a:chExt cx="5732145" cy="5541645"/>
          </a:xfrm>
        </p:grpSpPr>
        <p:sp>
          <p:nvSpPr>
            <p:cNvPr id="75" name="object 75"/>
            <p:cNvSpPr/>
            <p:nvPr/>
          </p:nvSpPr>
          <p:spPr>
            <a:xfrm>
              <a:off x="10019866" y="2809123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29798" y="2736205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95019" y="5205171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29765" y="5131518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019866" y="7601218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29798" y="7528301"/>
              <a:ext cx="194424" cy="15361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09270" y="2468400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77" y="4934439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24369" y="7362730"/>
              <a:ext cx="151221" cy="20442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13863" y="4303956"/>
              <a:ext cx="2048510" cy="3117850"/>
            </a:xfrm>
            <a:custGeom>
              <a:avLst/>
              <a:gdLst/>
              <a:ahLst/>
              <a:cxnLst/>
              <a:rect l="l" t="t" r="r" b="b"/>
              <a:pathLst>
                <a:path w="2048509" h="3117850">
                  <a:moveTo>
                    <a:pt x="0" y="0"/>
                  </a:moveTo>
                  <a:lnTo>
                    <a:pt x="2048198" y="311723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95110" y="737149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09270" y="763791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02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41117" y="7561979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12510" y="3007703"/>
              <a:ext cx="2084705" cy="4961255"/>
            </a:xfrm>
            <a:custGeom>
              <a:avLst/>
              <a:gdLst/>
              <a:ahLst/>
              <a:cxnLst/>
              <a:rect l="l" t="t" r="r" b="b"/>
              <a:pathLst>
                <a:path w="2084704" h="4961255">
                  <a:moveTo>
                    <a:pt x="0" y="4961121"/>
                  </a:moveTo>
                  <a:lnTo>
                    <a:pt x="208440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24786" y="2843216"/>
              <a:ext cx="150921" cy="20446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09270" y="5373996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07786" y="5231651"/>
              <a:ext cx="180096" cy="19637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78914"/>
            <a:ext cx="4716145" cy="7588884"/>
            <a:chOff x="275046" y="1478914"/>
            <a:chExt cx="47161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7" y="5152301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7" y="3315601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7" y="1478914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6988992"/>
              <a:ext cx="2086749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80" y="5269192"/>
              <a:ext cx="171948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80" y="5269185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80" y="3432492"/>
              <a:ext cx="171948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80" y="3432493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346" y="1837905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346" y="3666489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346" y="5511292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5346" y="7346035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680" y="3432493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680" y="1595793"/>
            <a:ext cx="1719483" cy="17198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680" y="1595802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51815" y="6564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31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670413" y="1946219"/>
            <a:ext cx="2154555" cy="1019175"/>
            <a:chOff x="2670413" y="1946219"/>
            <a:chExt cx="2154555" cy="1019175"/>
          </a:xfrm>
        </p:grpSpPr>
        <p:sp>
          <p:nvSpPr>
            <p:cNvPr id="20" name="object 20"/>
            <p:cNvSpPr/>
            <p:nvPr/>
          </p:nvSpPr>
          <p:spPr>
            <a:xfrm>
              <a:off x="2678975" y="1954784"/>
              <a:ext cx="2136838" cy="10018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78985" y="1954791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30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0074" y="22509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413" y="3774796"/>
            <a:ext cx="2154555" cy="1019175"/>
            <a:chOff x="2670413" y="3774796"/>
            <a:chExt cx="2154555" cy="1019175"/>
          </a:xfrm>
        </p:grpSpPr>
        <p:sp>
          <p:nvSpPr>
            <p:cNvPr id="24" name="object 24"/>
            <p:cNvSpPr/>
            <p:nvPr/>
          </p:nvSpPr>
          <p:spPr>
            <a:xfrm>
              <a:off x="2678975" y="3783367"/>
              <a:ext cx="2136838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985" y="3783368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60074" y="40795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413" y="5619602"/>
            <a:ext cx="2154555" cy="1019175"/>
            <a:chOff x="2670413" y="5619602"/>
            <a:chExt cx="2154555" cy="1019175"/>
          </a:xfrm>
        </p:grpSpPr>
        <p:sp>
          <p:nvSpPr>
            <p:cNvPr id="28" name="object 28"/>
            <p:cNvSpPr/>
            <p:nvPr/>
          </p:nvSpPr>
          <p:spPr>
            <a:xfrm>
              <a:off x="2678975" y="5628170"/>
              <a:ext cx="2136838" cy="1001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985" y="5628175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10320" y="59243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108" y="2378901"/>
            <a:ext cx="2190750" cy="6455410"/>
            <a:chOff x="450108" y="2378901"/>
            <a:chExt cx="2190750" cy="6455410"/>
          </a:xfrm>
        </p:grpSpPr>
        <p:sp>
          <p:nvSpPr>
            <p:cNvPr id="32" name="object 32"/>
            <p:cNvSpPr/>
            <p:nvPr/>
          </p:nvSpPr>
          <p:spPr>
            <a:xfrm>
              <a:off x="2186512" y="2455707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2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6936" y="2378901"/>
              <a:ext cx="193654" cy="1536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6512" y="4285570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1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6586" y="4208764"/>
              <a:ext cx="194005" cy="1536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6512" y="612909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2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936" y="6052285"/>
              <a:ext cx="193654" cy="1536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8680" y="7105878"/>
              <a:ext cx="171948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680" y="7105877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46942" y="6564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680" y="7105877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70413" y="7454341"/>
            <a:ext cx="2154555" cy="1019175"/>
            <a:chOff x="2670413" y="7454341"/>
            <a:chExt cx="2154555" cy="1019175"/>
          </a:xfrm>
        </p:grpSpPr>
        <p:sp>
          <p:nvSpPr>
            <p:cNvPr id="43" name="object 43"/>
            <p:cNvSpPr/>
            <p:nvPr/>
          </p:nvSpPr>
          <p:spPr>
            <a:xfrm>
              <a:off x="2678975" y="7462913"/>
              <a:ext cx="2136838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8985" y="7462913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0074" y="77591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69815" y="7887340"/>
            <a:ext cx="471170" cy="153670"/>
            <a:chOff x="2169815" y="7887340"/>
            <a:chExt cx="471170" cy="153670"/>
          </a:xfrm>
        </p:grpSpPr>
        <p:sp>
          <p:nvSpPr>
            <p:cNvPr id="47" name="object 47"/>
            <p:cNvSpPr/>
            <p:nvPr/>
          </p:nvSpPr>
          <p:spPr>
            <a:xfrm>
              <a:off x="2186512" y="7964146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192"/>
                  </a:moveTo>
                  <a:lnTo>
                    <a:pt x="293817" y="192"/>
                  </a:lnTo>
                </a:path>
              </a:pathLst>
            </a:custGeom>
            <a:ln w="3377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6853" y="7887340"/>
              <a:ext cx="193738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52" y="1478914"/>
            <a:ext cx="4727575" cy="7588884"/>
            <a:chOff x="275052" y="1478914"/>
            <a:chExt cx="4727575" cy="7588884"/>
          </a:xfrm>
        </p:grpSpPr>
        <p:sp>
          <p:nvSpPr>
            <p:cNvPr id="3" name="object 3"/>
            <p:cNvSpPr/>
            <p:nvPr/>
          </p:nvSpPr>
          <p:spPr>
            <a:xfrm>
              <a:off x="275052" y="5152301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2" y="3315601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2" y="1478914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52" y="6988992"/>
              <a:ext cx="2088032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98" y="5269191"/>
              <a:ext cx="172053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94" y="5269182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5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98" y="3432492"/>
              <a:ext cx="172053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94" y="3432491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4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718" y="1837905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718" y="3666489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718" y="5511292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6718" y="7346035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794" y="3432491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798" y="1595793"/>
            <a:ext cx="1720533" cy="17198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794" y="1595799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5" dirty="0">
                <a:latin typeface="Arial"/>
                <a:cs typeface="Arial"/>
              </a:rPr>
              <a:t>Hadoop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52191" y="656406"/>
            <a:ext cx="91757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32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671878" y="1946216"/>
            <a:ext cx="2155825" cy="1019175"/>
            <a:chOff x="2671878" y="1946216"/>
            <a:chExt cx="2155825" cy="1019175"/>
          </a:xfrm>
        </p:grpSpPr>
        <p:sp>
          <p:nvSpPr>
            <p:cNvPr id="20" name="object 20"/>
            <p:cNvSpPr/>
            <p:nvPr/>
          </p:nvSpPr>
          <p:spPr>
            <a:xfrm>
              <a:off x="2680461" y="1954784"/>
              <a:ext cx="2138146" cy="10018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0450" y="1954789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30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1741" y="2250984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1878" y="3774793"/>
            <a:ext cx="2155825" cy="1019175"/>
            <a:chOff x="2671878" y="3774793"/>
            <a:chExt cx="2155825" cy="1019175"/>
          </a:xfrm>
        </p:grpSpPr>
        <p:sp>
          <p:nvSpPr>
            <p:cNvPr id="24" name="object 24"/>
            <p:cNvSpPr/>
            <p:nvPr/>
          </p:nvSpPr>
          <p:spPr>
            <a:xfrm>
              <a:off x="2680461" y="3783368"/>
              <a:ext cx="2138146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0450" y="3783366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61741" y="4079568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1878" y="5619600"/>
            <a:ext cx="2155825" cy="1019175"/>
            <a:chOff x="2671878" y="5619600"/>
            <a:chExt cx="2155825" cy="1019175"/>
          </a:xfrm>
        </p:grpSpPr>
        <p:sp>
          <p:nvSpPr>
            <p:cNvPr id="28" name="object 28"/>
            <p:cNvSpPr/>
            <p:nvPr/>
          </p:nvSpPr>
          <p:spPr>
            <a:xfrm>
              <a:off x="2680461" y="5628170"/>
              <a:ext cx="2138146" cy="1001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80450" y="5628172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12079" y="5924370"/>
            <a:ext cx="125857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221" y="2378895"/>
            <a:ext cx="2192020" cy="6455410"/>
            <a:chOff x="450221" y="2378895"/>
            <a:chExt cx="2192020" cy="6455410"/>
          </a:xfrm>
        </p:grpSpPr>
        <p:sp>
          <p:nvSpPr>
            <p:cNvPr id="32" name="object 32"/>
            <p:cNvSpPr/>
            <p:nvPr/>
          </p:nvSpPr>
          <p:spPr>
            <a:xfrm>
              <a:off x="2187677" y="245570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8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8267" y="2378895"/>
              <a:ext cx="193759" cy="1536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7677" y="42855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7916" y="4208758"/>
              <a:ext cx="194110" cy="153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7677" y="61290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8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8267" y="6052279"/>
              <a:ext cx="193759" cy="1536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8798" y="7105878"/>
              <a:ext cx="1720533" cy="17198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794" y="7105874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5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48602" y="656406"/>
            <a:ext cx="15855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794" y="7105874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790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Reduce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71878" y="7454338"/>
            <a:ext cx="2155825" cy="1019175"/>
            <a:chOff x="2671878" y="7454338"/>
            <a:chExt cx="2155825" cy="1019175"/>
          </a:xfrm>
        </p:grpSpPr>
        <p:sp>
          <p:nvSpPr>
            <p:cNvPr id="43" name="object 43"/>
            <p:cNvSpPr/>
            <p:nvPr/>
          </p:nvSpPr>
          <p:spPr>
            <a:xfrm>
              <a:off x="2680461" y="7462913"/>
              <a:ext cx="2138146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80450" y="7462910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1741" y="7759113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70532" y="7887317"/>
            <a:ext cx="471805" cy="153670"/>
            <a:chOff x="2170532" y="7887317"/>
            <a:chExt cx="471805" cy="153670"/>
          </a:xfrm>
        </p:grpSpPr>
        <p:sp>
          <p:nvSpPr>
            <p:cNvPr id="47" name="object 47"/>
            <p:cNvSpPr/>
            <p:nvPr/>
          </p:nvSpPr>
          <p:spPr>
            <a:xfrm>
              <a:off x="2187677" y="79641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86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8183" y="7887317"/>
              <a:ext cx="193843" cy="15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298676" y="1877257"/>
            <a:ext cx="2065020" cy="1120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98683" y="7018036"/>
            <a:ext cx="1479550" cy="1855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98683" y="3338491"/>
            <a:ext cx="1379855" cy="1855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801889" y="2371832"/>
            <a:ext cx="471170" cy="5664200"/>
            <a:chOff x="4801889" y="2371832"/>
            <a:chExt cx="471170" cy="5664200"/>
          </a:xfrm>
        </p:grpSpPr>
        <p:sp>
          <p:nvSpPr>
            <p:cNvPr id="53" name="object 53"/>
            <p:cNvSpPr/>
            <p:nvPr/>
          </p:nvSpPr>
          <p:spPr>
            <a:xfrm>
              <a:off x="4818586" y="2448642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5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78825" y="2371832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18586" y="4285333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78825" y="4208524"/>
              <a:ext cx="194110" cy="153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8586" y="6122025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78825" y="6045216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8586" y="795871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78825" y="7881907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78914"/>
            <a:ext cx="9999345" cy="7588884"/>
            <a:chOff x="275046" y="1478914"/>
            <a:chExt cx="99993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6" y="51523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6" y="33156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6" y="1478914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6988992"/>
              <a:ext cx="2086660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71" y="5269192"/>
              <a:ext cx="171940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73" y="5269182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71" y="3432492"/>
              <a:ext cx="171940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73" y="3432491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245" y="183790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245" y="3666489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245" y="5511292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2623" y="1597511"/>
              <a:ext cx="18028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2106" y="2084539"/>
              <a:ext cx="3405416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138" y="4449444"/>
              <a:ext cx="3447160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5245" y="734603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2106" y="6851776"/>
              <a:ext cx="3405416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673" y="3432491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671" y="1595793"/>
            <a:ext cx="1719403" cy="1719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673" y="1595799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797" y="6564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305" y="1946216"/>
            <a:ext cx="2153920" cy="1019175"/>
            <a:chOff x="2670305" y="1946216"/>
            <a:chExt cx="2153920" cy="1019175"/>
          </a:xfrm>
        </p:grpSpPr>
        <p:sp>
          <p:nvSpPr>
            <p:cNvPr id="24" name="object 24"/>
            <p:cNvSpPr/>
            <p:nvPr/>
          </p:nvSpPr>
          <p:spPr>
            <a:xfrm>
              <a:off x="2678874" y="1954784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877" y="1954789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30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9956" y="22509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305" y="3774793"/>
            <a:ext cx="2153920" cy="1019175"/>
            <a:chOff x="2670305" y="3774793"/>
            <a:chExt cx="2153920" cy="1019175"/>
          </a:xfrm>
        </p:grpSpPr>
        <p:sp>
          <p:nvSpPr>
            <p:cNvPr id="28" name="object 28"/>
            <p:cNvSpPr/>
            <p:nvPr/>
          </p:nvSpPr>
          <p:spPr>
            <a:xfrm>
              <a:off x="2678874" y="3783368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877" y="3783366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59956" y="40795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70305" y="5619600"/>
            <a:ext cx="2153920" cy="1019175"/>
            <a:chOff x="2670305" y="5619600"/>
            <a:chExt cx="2153920" cy="1019175"/>
          </a:xfrm>
        </p:grpSpPr>
        <p:sp>
          <p:nvSpPr>
            <p:cNvPr id="32" name="object 32"/>
            <p:cNvSpPr/>
            <p:nvPr/>
          </p:nvSpPr>
          <p:spPr>
            <a:xfrm>
              <a:off x="2678874" y="5628170"/>
              <a:ext cx="2136736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77" y="5628172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10196" y="59243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0101" y="1709954"/>
            <a:ext cx="9657715" cy="7124700"/>
            <a:chOff x="450101" y="1709954"/>
            <a:chExt cx="9657715" cy="7124700"/>
          </a:xfrm>
        </p:grpSpPr>
        <p:sp>
          <p:nvSpPr>
            <p:cNvPr id="36" name="object 36"/>
            <p:cNvSpPr/>
            <p:nvPr/>
          </p:nvSpPr>
          <p:spPr>
            <a:xfrm>
              <a:off x="2186426" y="245570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838" y="2378899"/>
              <a:ext cx="193646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6426" y="42855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05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488" y="4208761"/>
              <a:ext cx="193997" cy="1536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426" y="61290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46838" y="6052282"/>
              <a:ext cx="193646" cy="15361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6240" y="1714398"/>
              <a:ext cx="1435620" cy="70128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6256" y="1714399"/>
              <a:ext cx="1435735" cy="7012940"/>
            </a:xfrm>
            <a:custGeom>
              <a:avLst/>
              <a:gdLst/>
              <a:ahLst/>
              <a:cxnLst/>
              <a:rect l="l" t="t" r="r" b="b"/>
              <a:pathLst>
                <a:path w="1435734" h="7012940">
                  <a:moveTo>
                    <a:pt x="0" y="0"/>
                  </a:moveTo>
                  <a:lnTo>
                    <a:pt x="1435620" y="0"/>
                  </a:lnTo>
                  <a:lnTo>
                    <a:pt x="1435620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5736" y="2201418"/>
              <a:ext cx="3038170" cy="11900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5738" y="2201423"/>
              <a:ext cx="3038475" cy="1190625"/>
            </a:xfrm>
            <a:custGeom>
              <a:avLst/>
              <a:gdLst/>
              <a:ahLst/>
              <a:cxnLst/>
              <a:rect l="l" t="t" r="r" b="b"/>
              <a:pathLst>
                <a:path w="3038475" h="1190625">
                  <a:moveTo>
                    <a:pt x="455726" y="0"/>
                  </a:moveTo>
                  <a:lnTo>
                    <a:pt x="2582447" y="0"/>
                  </a:lnTo>
                  <a:lnTo>
                    <a:pt x="2623909" y="2433"/>
                  </a:lnTo>
                  <a:lnTo>
                    <a:pt x="2664332" y="9592"/>
                  </a:lnTo>
                  <a:lnTo>
                    <a:pt x="2703554" y="21266"/>
                  </a:lnTo>
                  <a:lnTo>
                    <a:pt x="2741415" y="37245"/>
                  </a:lnTo>
                  <a:lnTo>
                    <a:pt x="2777753" y="57318"/>
                  </a:lnTo>
                  <a:lnTo>
                    <a:pt x="2812406" y="81275"/>
                  </a:lnTo>
                  <a:lnTo>
                    <a:pt x="2845214" y="108904"/>
                  </a:lnTo>
                  <a:lnTo>
                    <a:pt x="2876015" y="139996"/>
                  </a:lnTo>
                  <a:lnTo>
                    <a:pt x="2904648" y="174339"/>
                  </a:lnTo>
                  <a:lnTo>
                    <a:pt x="2930951" y="211724"/>
                  </a:lnTo>
                  <a:lnTo>
                    <a:pt x="2954764" y="251938"/>
                  </a:lnTo>
                  <a:lnTo>
                    <a:pt x="2975926" y="294773"/>
                  </a:lnTo>
                  <a:lnTo>
                    <a:pt x="2994274" y="340017"/>
                  </a:lnTo>
                  <a:lnTo>
                    <a:pt x="3009647" y="387460"/>
                  </a:lnTo>
                  <a:lnTo>
                    <a:pt x="3021885" y="436890"/>
                  </a:lnTo>
                  <a:lnTo>
                    <a:pt x="3030827" y="488098"/>
                  </a:lnTo>
                  <a:lnTo>
                    <a:pt x="3036310" y="540873"/>
                  </a:lnTo>
                  <a:lnTo>
                    <a:pt x="3038173" y="595004"/>
                  </a:lnTo>
                  <a:lnTo>
                    <a:pt x="3036310" y="649135"/>
                  </a:lnTo>
                  <a:lnTo>
                    <a:pt x="3030827" y="701910"/>
                  </a:lnTo>
                  <a:lnTo>
                    <a:pt x="3021885" y="753118"/>
                  </a:lnTo>
                  <a:lnTo>
                    <a:pt x="3009647" y="802549"/>
                  </a:lnTo>
                  <a:lnTo>
                    <a:pt x="2994274" y="849991"/>
                  </a:lnTo>
                  <a:lnTo>
                    <a:pt x="2975926" y="895235"/>
                  </a:lnTo>
                  <a:lnTo>
                    <a:pt x="2954764" y="938070"/>
                  </a:lnTo>
                  <a:lnTo>
                    <a:pt x="2930951" y="978285"/>
                  </a:lnTo>
                  <a:lnTo>
                    <a:pt x="2904648" y="1015669"/>
                  </a:lnTo>
                  <a:lnTo>
                    <a:pt x="2876015" y="1050012"/>
                  </a:lnTo>
                  <a:lnTo>
                    <a:pt x="2845214" y="1081104"/>
                  </a:lnTo>
                  <a:lnTo>
                    <a:pt x="2812406" y="1108734"/>
                  </a:lnTo>
                  <a:lnTo>
                    <a:pt x="2777753" y="1132690"/>
                  </a:lnTo>
                  <a:lnTo>
                    <a:pt x="2741415" y="1152763"/>
                  </a:lnTo>
                  <a:lnTo>
                    <a:pt x="2703554" y="1168742"/>
                  </a:lnTo>
                  <a:lnTo>
                    <a:pt x="2664332" y="1180417"/>
                  </a:lnTo>
                  <a:lnTo>
                    <a:pt x="2623909" y="1187576"/>
                  </a:lnTo>
                  <a:lnTo>
                    <a:pt x="2582447" y="1190009"/>
                  </a:lnTo>
                  <a:lnTo>
                    <a:pt x="455726" y="1190009"/>
                  </a:lnTo>
                  <a:lnTo>
                    <a:pt x="414263" y="1187576"/>
                  </a:lnTo>
                  <a:lnTo>
                    <a:pt x="373841" y="1180417"/>
                  </a:lnTo>
                  <a:lnTo>
                    <a:pt x="334618" y="1168742"/>
                  </a:lnTo>
                  <a:lnTo>
                    <a:pt x="296758" y="1152763"/>
                  </a:lnTo>
                  <a:lnTo>
                    <a:pt x="260420" y="1132690"/>
                  </a:lnTo>
                  <a:lnTo>
                    <a:pt x="225767" y="1108734"/>
                  </a:lnTo>
                  <a:lnTo>
                    <a:pt x="192959" y="1081104"/>
                  </a:lnTo>
                  <a:lnTo>
                    <a:pt x="162158" y="1050012"/>
                  </a:lnTo>
                  <a:lnTo>
                    <a:pt x="133525" y="1015669"/>
                  </a:lnTo>
                  <a:lnTo>
                    <a:pt x="107221" y="978285"/>
                  </a:lnTo>
                  <a:lnTo>
                    <a:pt x="83408" y="938070"/>
                  </a:lnTo>
                  <a:lnTo>
                    <a:pt x="62247" y="895235"/>
                  </a:lnTo>
                  <a:lnTo>
                    <a:pt x="43899" y="849991"/>
                  </a:lnTo>
                  <a:lnTo>
                    <a:pt x="28525" y="802549"/>
                  </a:lnTo>
                  <a:lnTo>
                    <a:pt x="16287" y="753118"/>
                  </a:lnTo>
                  <a:lnTo>
                    <a:pt x="7346" y="701910"/>
                  </a:lnTo>
                  <a:lnTo>
                    <a:pt x="1863" y="649135"/>
                  </a:lnTo>
                  <a:lnTo>
                    <a:pt x="0" y="595004"/>
                  </a:lnTo>
                  <a:lnTo>
                    <a:pt x="1863" y="540873"/>
                  </a:lnTo>
                  <a:lnTo>
                    <a:pt x="7346" y="488098"/>
                  </a:lnTo>
                  <a:lnTo>
                    <a:pt x="16287" y="436890"/>
                  </a:lnTo>
                  <a:lnTo>
                    <a:pt x="28525" y="387460"/>
                  </a:lnTo>
                  <a:lnTo>
                    <a:pt x="43899" y="340017"/>
                  </a:lnTo>
                  <a:lnTo>
                    <a:pt x="62247" y="294773"/>
                  </a:lnTo>
                  <a:lnTo>
                    <a:pt x="83408" y="251938"/>
                  </a:lnTo>
                  <a:lnTo>
                    <a:pt x="107221" y="211724"/>
                  </a:lnTo>
                  <a:lnTo>
                    <a:pt x="133525" y="174339"/>
                  </a:lnTo>
                  <a:lnTo>
                    <a:pt x="162158" y="139996"/>
                  </a:lnTo>
                  <a:lnTo>
                    <a:pt x="192959" y="108904"/>
                  </a:lnTo>
                  <a:lnTo>
                    <a:pt x="225767" y="81275"/>
                  </a:lnTo>
                  <a:lnTo>
                    <a:pt x="260420" y="57318"/>
                  </a:lnTo>
                  <a:lnTo>
                    <a:pt x="296758" y="37245"/>
                  </a:lnTo>
                  <a:lnTo>
                    <a:pt x="334618" y="21266"/>
                  </a:lnTo>
                  <a:lnTo>
                    <a:pt x="373841" y="9592"/>
                  </a:lnTo>
                  <a:lnTo>
                    <a:pt x="414263" y="2433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0767" y="4566336"/>
              <a:ext cx="3088258" cy="12522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778" y="4566330"/>
              <a:ext cx="3088640" cy="1252855"/>
            </a:xfrm>
            <a:custGeom>
              <a:avLst/>
              <a:gdLst/>
              <a:ahLst/>
              <a:cxnLst/>
              <a:rect l="l" t="t" r="r" b="b"/>
              <a:pathLst>
                <a:path w="3088640" h="1252854">
                  <a:moveTo>
                    <a:pt x="463237" y="0"/>
                  </a:moveTo>
                  <a:lnTo>
                    <a:pt x="2625015" y="0"/>
                  </a:lnTo>
                  <a:lnTo>
                    <a:pt x="2664966" y="2299"/>
                  </a:lnTo>
                  <a:lnTo>
                    <a:pt x="2703977" y="9073"/>
                  </a:lnTo>
                  <a:lnTo>
                    <a:pt x="2741909" y="20132"/>
                  </a:lnTo>
                  <a:lnTo>
                    <a:pt x="2778622" y="35288"/>
                  </a:lnTo>
                  <a:lnTo>
                    <a:pt x="2813976" y="54352"/>
                  </a:lnTo>
                  <a:lnTo>
                    <a:pt x="2847833" y="77137"/>
                  </a:lnTo>
                  <a:lnTo>
                    <a:pt x="2880052" y="103454"/>
                  </a:lnTo>
                  <a:lnTo>
                    <a:pt x="2910495" y="133114"/>
                  </a:lnTo>
                  <a:lnTo>
                    <a:pt x="2939022" y="165928"/>
                  </a:lnTo>
                  <a:lnTo>
                    <a:pt x="2965494" y="201710"/>
                  </a:lnTo>
                  <a:lnTo>
                    <a:pt x="2989772" y="240269"/>
                  </a:lnTo>
                  <a:lnTo>
                    <a:pt x="3011715" y="281418"/>
                  </a:lnTo>
                  <a:lnTo>
                    <a:pt x="3031184" y="324968"/>
                  </a:lnTo>
                  <a:lnTo>
                    <a:pt x="3048041" y="370731"/>
                  </a:lnTo>
                  <a:lnTo>
                    <a:pt x="3062146" y="418519"/>
                  </a:lnTo>
                  <a:lnTo>
                    <a:pt x="3073358" y="468142"/>
                  </a:lnTo>
                  <a:lnTo>
                    <a:pt x="3081540" y="519413"/>
                  </a:lnTo>
                  <a:lnTo>
                    <a:pt x="3086551" y="572143"/>
                  </a:lnTo>
                  <a:lnTo>
                    <a:pt x="3088253" y="626144"/>
                  </a:lnTo>
                  <a:lnTo>
                    <a:pt x="3086551" y="680145"/>
                  </a:lnTo>
                  <a:lnTo>
                    <a:pt x="3081540" y="732875"/>
                  </a:lnTo>
                  <a:lnTo>
                    <a:pt x="3073358" y="784147"/>
                  </a:lnTo>
                  <a:lnTo>
                    <a:pt x="3062146" y="833770"/>
                  </a:lnTo>
                  <a:lnTo>
                    <a:pt x="3048041" y="881557"/>
                  </a:lnTo>
                  <a:lnTo>
                    <a:pt x="3031184" y="927321"/>
                  </a:lnTo>
                  <a:lnTo>
                    <a:pt x="3011715" y="970871"/>
                  </a:lnTo>
                  <a:lnTo>
                    <a:pt x="2989772" y="1012020"/>
                  </a:lnTo>
                  <a:lnTo>
                    <a:pt x="2965494" y="1050579"/>
                  </a:lnTo>
                  <a:lnTo>
                    <a:pt x="2939022" y="1086360"/>
                  </a:lnTo>
                  <a:lnTo>
                    <a:pt x="2910495" y="1119175"/>
                  </a:lnTo>
                  <a:lnTo>
                    <a:pt x="2880052" y="1148835"/>
                  </a:lnTo>
                  <a:lnTo>
                    <a:pt x="2847833" y="1175152"/>
                  </a:lnTo>
                  <a:lnTo>
                    <a:pt x="2813976" y="1197936"/>
                  </a:lnTo>
                  <a:lnTo>
                    <a:pt x="2778622" y="1217001"/>
                  </a:lnTo>
                  <a:lnTo>
                    <a:pt x="2741909" y="1232157"/>
                  </a:lnTo>
                  <a:lnTo>
                    <a:pt x="2703977" y="1243216"/>
                  </a:lnTo>
                  <a:lnTo>
                    <a:pt x="2664966" y="1249990"/>
                  </a:lnTo>
                  <a:lnTo>
                    <a:pt x="2625015" y="1252289"/>
                  </a:lnTo>
                  <a:lnTo>
                    <a:pt x="463237" y="1252289"/>
                  </a:lnTo>
                  <a:lnTo>
                    <a:pt x="423286" y="1249990"/>
                  </a:lnTo>
                  <a:lnTo>
                    <a:pt x="384275" y="1243216"/>
                  </a:lnTo>
                  <a:lnTo>
                    <a:pt x="346343" y="1232157"/>
                  </a:lnTo>
                  <a:lnTo>
                    <a:pt x="309631" y="1217001"/>
                  </a:lnTo>
                  <a:lnTo>
                    <a:pt x="274276" y="1197936"/>
                  </a:lnTo>
                  <a:lnTo>
                    <a:pt x="240420" y="1175152"/>
                  </a:lnTo>
                  <a:lnTo>
                    <a:pt x="208200" y="1148835"/>
                  </a:lnTo>
                  <a:lnTo>
                    <a:pt x="177757" y="1119175"/>
                  </a:lnTo>
                  <a:lnTo>
                    <a:pt x="149230" y="1086360"/>
                  </a:lnTo>
                  <a:lnTo>
                    <a:pt x="122758" y="1050579"/>
                  </a:lnTo>
                  <a:lnTo>
                    <a:pt x="98481" y="1012020"/>
                  </a:lnTo>
                  <a:lnTo>
                    <a:pt x="76538" y="970871"/>
                  </a:lnTo>
                  <a:lnTo>
                    <a:pt x="57068" y="927321"/>
                  </a:lnTo>
                  <a:lnTo>
                    <a:pt x="40211" y="881557"/>
                  </a:lnTo>
                  <a:lnTo>
                    <a:pt x="26107" y="833770"/>
                  </a:lnTo>
                  <a:lnTo>
                    <a:pt x="14894" y="784147"/>
                  </a:lnTo>
                  <a:lnTo>
                    <a:pt x="6712" y="732875"/>
                  </a:lnTo>
                  <a:lnTo>
                    <a:pt x="1701" y="680145"/>
                  </a:lnTo>
                  <a:lnTo>
                    <a:pt x="0" y="626144"/>
                  </a:lnTo>
                  <a:lnTo>
                    <a:pt x="1701" y="572143"/>
                  </a:lnTo>
                  <a:lnTo>
                    <a:pt x="6712" y="519413"/>
                  </a:lnTo>
                  <a:lnTo>
                    <a:pt x="14894" y="468142"/>
                  </a:lnTo>
                  <a:lnTo>
                    <a:pt x="26107" y="418519"/>
                  </a:lnTo>
                  <a:lnTo>
                    <a:pt x="40211" y="370731"/>
                  </a:lnTo>
                  <a:lnTo>
                    <a:pt x="57068" y="324968"/>
                  </a:lnTo>
                  <a:lnTo>
                    <a:pt x="76538" y="281418"/>
                  </a:lnTo>
                  <a:lnTo>
                    <a:pt x="98481" y="240269"/>
                  </a:lnTo>
                  <a:lnTo>
                    <a:pt x="122758" y="201710"/>
                  </a:lnTo>
                  <a:lnTo>
                    <a:pt x="149230" y="165928"/>
                  </a:lnTo>
                  <a:lnTo>
                    <a:pt x="177757" y="133114"/>
                  </a:lnTo>
                  <a:lnTo>
                    <a:pt x="208200" y="103454"/>
                  </a:lnTo>
                  <a:lnTo>
                    <a:pt x="240420" y="77137"/>
                  </a:lnTo>
                  <a:lnTo>
                    <a:pt x="274276" y="54352"/>
                  </a:lnTo>
                  <a:lnTo>
                    <a:pt x="309631" y="35288"/>
                  </a:lnTo>
                  <a:lnTo>
                    <a:pt x="346343" y="20132"/>
                  </a:lnTo>
                  <a:lnTo>
                    <a:pt x="384275" y="9073"/>
                  </a:lnTo>
                  <a:lnTo>
                    <a:pt x="423286" y="2299"/>
                  </a:lnTo>
                  <a:lnTo>
                    <a:pt x="463237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5615" y="2455704"/>
              <a:ext cx="1957705" cy="307340"/>
            </a:xfrm>
            <a:custGeom>
              <a:avLst/>
              <a:gdLst/>
              <a:ahLst/>
              <a:cxnLst/>
              <a:rect l="l" t="t" r="r" b="b"/>
              <a:pathLst>
                <a:path w="1957704" h="307339">
                  <a:moveTo>
                    <a:pt x="0" y="0"/>
                  </a:moveTo>
                  <a:lnTo>
                    <a:pt x="1957385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46989" y="2686945"/>
              <a:ext cx="201025" cy="15215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5615" y="2455704"/>
              <a:ext cx="2060575" cy="2569210"/>
            </a:xfrm>
            <a:custGeom>
              <a:avLst/>
              <a:gdLst/>
              <a:ahLst/>
              <a:cxnLst/>
              <a:rect l="l" t="t" r="r" b="b"/>
              <a:pathLst>
                <a:path w="2060575" h="2569210">
                  <a:moveTo>
                    <a:pt x="0" y="0"/>
                  </a:moveTo>
                  <a:lnTo>
                    <a:pt x="2060399" y="2568763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12444" y="4970154"/>
              <a:ext cx="180557" cy="1960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15615" y="2918200"/>
              <a:ext cx="1992630" cy="1366520"/>
            </a:xfrm>
            <a:custGeom>
              <a:avLst/>
              <a:gdLst/>
              <a:ahLst/>
              <a:cxnLst/>
              <a:rect l="l" t="t" r="r" b="b"/>
              <a:pathLst>
                <a:path w="1992629" h="1366520">
                  <a:moveTo>
                    <a:pt x="0" y="1366081"/>
                  </a:moveTo>
                  <a:lnTo>
                    <a:pt x="1992507" y="0"/>
                  </a:lnTo>
                </a:path>
              </a:pathLst>
            </a:custGeom>
            <a:ln w="33391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57439" y="2810889"/>
              <a:ext cx="199555" cy="173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15615" y="4284281"/>
              <a:ext cx="1996439" cy="826135"/>
            </a:xfrm>
            <a:custGeom>
              <a:avLst/>
              <a:gdLst/>
              <a:ahLst/>
              <a:cxnLst/>
              <a:rect l="l" t="t" r="r" b="b"/>
              <a:pathLst>
                <a:path w="1996440" h="826135">
                  <a:moveTo>
                    <a:pt x="0" y="0"/>
                  </a:moveTo>
                  <a:lnTo>
                    <a:pt x="1996180" y="825860"/>
                  </a:lnTo>
                </a:path>
              </a:pathLst>
            </a:custGeom>
            <a:ln w="3339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72112" y="5037911"/>
              <a:ext cx="204464" cy="15020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8671" y="7105878"/>
              <a:ext cx="171940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8673" y="7105874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946826" y="6564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5364476" y="656409"/>
            <a:ext cx="1273175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025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33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7626442" y="656406"/>
            <a:ext cx="174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8673" y="7105874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670305" y="7454338"/>
            <a:ext cx="2153920" cy="1019175"/>
            <a:chOff x="2670305" y="7454338"/>
            <a:chExt cx="2153920" cy="1019175"/>
          </a:xfrm>
        </p:grpSpPr>
        <p:sp>
          <p:nvSpPr>
            <p:cNvPr id="63" name="object 63"/>
            <p:cNvSpPr/>
            <p:nvPr/>
          </p:nvSpPr>
          <p:spPr>
            <a:xfrm>
              <a:off x="2678874" y="7462913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78877" y="7462910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959956" y="77591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169281" y="2438877"/>
            <a:ext cx="7863205" cy="5778500"/>
            <a:chOff x="2169281" y="2438877"/>
            <a:chExt cx="7863205" cy="5778500"/>
          </a:xfrm>
        </p:grpSpPr>
        <p:sp>
          <p:nvSpPr>
            <p:cNvPr id="67" name="object 67"/>
            <p:cNvSpPr/>
            <p:nvPr/>
          </p:nvSpPr>
          <p:spPr>
            <a:xfrm>
              <a:off x="2186426" y="79641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805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46755" y="7887321"/>
              <a:ext cx="193730" cy="1536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85736" y="6968655"/>
              <a:ext cx="3038170" cy="12397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5738" y="6968656"/>
              <a:ext cx="3038475" cy="1240155"/>
            </a:xfrm>
            <a:custGeom>
              <a:avLst/>
              <a:gdLst/>
              <a:ahLst/>
              <a:cxnLst/>
              <a:rect l="l" t="t" r="r" b="b"/>
              <a:pathLst>
                <a:path w="3038475" h="1240154">
                  <a:moveTo>
                    <a:pt x="455726" y="0"/>
                  </a:moveTo>
                  <a:lnTo>
                    <a:pt x="2582447" y="0"/>
                  </a:lnTo>
                  <a:lnTo>
                    <a:pt x="2623909" y="2534"/>
                  </a:lnTo>
                  <a:lnTo>
                    <a:pt x="2664332" y="9992"/>
                  </a:lnTo>
                  <a:lnTo>
                    <a:pt x="2703554" y="22153"/>
                  </a:lnTo>
                  <a:lnTo>
                    <a:pt x="2741415" y="38799"/>
                  </a:lnTo>
                  <a:lnTo>
                    <a:pt x="2777753" y="59710"/>
                  </a:lnTo>
                  <a:lnTo>
                    <a:pt x="2812406" y="84667"/>
                  </a:lnTo>
                  <a:lnTo>
                    <a:pt x="2845214" y="113450"/>
                  </a:lnTo>
                  <a:lnTo>
                    <a:pt x="2876015" y="145839"/>
                  </a:lnTo>
                  <a:lnTo>
                    <a:pt x="2904648" y="181617"/>
                  </a:lnTo>
                  <a:lnTo>
                    <a:pt x="2930951" y="220563"/>
                  </a:lnTo>
                  <a:lnTo>
                    <a:pt x="2954764" y="262458"/>
                  </a:lnTo>
                  <a:lnTo>
                    <a:pt x="2975926" y="307082"/>
                  </a:lnTo>
                  <a:lnTo>
                    <a:pt x="2994274" y="354217"/>
                  </a:lnTo>
                  <a:lnTo>
                    <a:pt x="3009647" y="403642"/>
                  </a:lnTo>
                  <a:lnTo>
                    <a:pt x="3021885" y="455139"/>
                  </a:lnTo>
                  <a:lnTo>
                    <a:pt x="3030827" y="508488"/>
                  </a:lnTo>
                  <a:lnTo>
                    <a:pt x="3036310" y="563471"/>
                  </a:lnTo>
                  <a:lnTo>
                    <a:pt x="3038173" y="619866"/>
                  </a:lnTo>
                  <a:lnTo>
                    <a:pt x="3036310" y="676259"/>
                  </a:lnTo>
                  <a:lnTo>
                    <a:pt x="3030827" y="731239"/>
                  </a:lnTo>
                  <a:lnTo>
                    <a:pt x="3021885" y="784586"/>
                  </a:lnTo>
                  <a:lnTo>
                    <a:pt x="3009647" y="836082"/>
                  </a:lnTo>
                  <a:lnTo>
                    <a:pt x="2994274" y="885505"/>
                  </a:lnTo>
                  <a:lnTo>
                    <a:pt x="2975926" y="932639"/>
                  </a:lnTo>
                  <a:lnTo>
                    <a:pt x="2954764" y="977262"/>
                  </a:lnTo>
                  <a:lnTo>
                    <a:pt x="2930951" y="1019156"/>
                  </a:lnTo>
                  <a:lnTo>
                    <a:pt x="2904648" y="1058101"/>
                  </a:lnTo>
                  <a:lnTo>
                    <a:pt x="2876015" y="1093878"/>
                  </a:lnTo>
                  <a:lnTo>
                    <a:pt x="2845214" y="1126267"/>
                  </a:lnTo>
                  <a:lnTo>
                    <a:pt x="2812406" y="1155050"/>
                  </a:lnTo>
                  <a:lnTo>
                    <a:pt x="2777753" y="1180006"/>
                  </a:lnTo>
                  <a:lnTo>
                    <a:pt x="2741415" y="1200917"/>
                  </a:lnTo>
                  <a:lnTo>
                    <a:pt x="2703554" y="1217563"/>
                  </a:lnTo>
                  <a:lnTo>
                    <a:pt x="2664332" y="1229724"/>
                  </a:lnTo>
                  <a:lnTo>
                    <a:pt x="2623909" y="1237182"/>
                  </a:lnTo>
                  <a:lnTo>
                    <a:pt x="2582447" y="1239716"/>
                  </a:lnTo>
                  <a:lnTo>
                    <a:pt x="455726" y="1239716"/>
                  </a:lnTo>
                  <a:lnTo>
                    <a:pt x="414263" y="1237182"/>
                  </a:lnTo>
                  <a:lnTo>
                    <a:pt x="373841" y="1229724"/>
                  </a:lnTo>
                  <a:lnTo>
                    <a:pt x="334618" y="1217563"/>
                  </a:lnTo>
                  <a:lnTo>
                    <a:pt x="296758" y="1200917"/>
                  </a:lnTo>
                  <a:lnTo>
                    <a:pt x="260420" y="1180006"/>
                  </a:lnTo>
                  <a:lnTo>
                    <a:pt x="225767" y="1155050"/>
                  </a:lnTo>
                  <a:lnTo>
                    <a:pt x="192959" y="1126267"/>
                  </a:lnTo>
                  <a:lnTo>
                    <a:pt x="162158" y="1093878"/>
                  </a:lnTo>
                  <a:lnTo>
                    <a:pt x="133525" y="1058101"/>
                  </a:lnTo>
                  <a:lnTo>
                    <a:pt x="107221" y="1019156"/>
                  </a:lnTo>
                  <a:lnTo>
                    <a:pt x="83408" y="977262"/>
                  </a:lnTo>
                  <a:lnTo>
                    <a:pt x="62247" y="932639"/>
                  </a:lnTo>
                  <a:lnTo>
                    <a:pt x="43899" y="885505"/>
                  </a:lnTo>
                  <a:lnTo>
                    <a:pt x="28525" y="836082"/>
                  </a:lnTo>
                  <a:lnTo>
                    <a:pt x="16287" y="784586"/>
                  </a:lnTo>
                  <a:lnTo>
                    <a:pt x="7346" y="731239"/>
                  </a:lnTo>
                  <a:lnTo>
                    <a:pt x="1863" y="676259"/>
                  </a:lnTo>
                  <a:lnTo>
                    <a:pt x="0" y="619866"/>
                  </a:lnTo>
                  <a:lnTo>
                    <a:pt x="1863" y="563471"/>
                  </a:lnTo>
                  <a:lnTo>
                    <a:pt x="7346" y="508488"/>
                  </a:lnTo>
                  <a:lnTo>
                    <a:pt x="16287" y="455139"/>
                  </a:lnTo>
                  <a:lnTo>
                    <a:pt x="28525" y="403642"/>
                  </a:lnTo>
                  <a:lnTo>
                    <a:pt x="43899" y="354217"/>
                  </a:lnTo>
                  <a:lnTo>
                    <a:pt x="62247" y="307082"/>
                  </a:lnTo>
                  <a:lnTo>
                    <a:pt x="83408" y="262458"/>
                  </a:lnTo>
                  <a:lnTo>
                    <a:pt x="107221" y="220563"/>
                  </a:lnTo>
                  <a:lnTo>
                    <a:pt x="133525" y="181617"/>
                  </a:lnTo>
                  <a:lnTo>
                    <a:pt x="162158" y="145839"/>
                  </a:lnTo>
                  <a:lnTo>
                    <a:pt x="192959" y="113450"/>
                  </a:lnTo>
                  <a:lnTo>
                    <a:pt x="225767" y="84667"/>
                  </a:lnTo>
                  <a:lnTo>
                    <a:pt x="260420" y="59710"/>
                  </a:lnTo>
                  <a:lnTo>
                    <a:pt x="296758" y="38799"/>
                  </a:lnTo>
                  <a:lnTo>
                    <a:pt x="334618" y="22153"/>
                  </a:lnTo>
                  <a:lnTo>
                    <a:pt x="373841" y="9992"/>
                  </a:lnTo>
                  <a:lnTo>
                    <a:pt x="414263" y="2534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5614" y="2455704"/>
              <a:ext cx="2086610" cy="4934585"/>
            </a:xfrm>
            <a:custGeom>
              <a:avLst/>
              <a:gdLst/>
              <a:ahLst/>
              <a:cxnLst/>
              <a:rect l="l" t="t" r="r" b="b"/>
              <a:pathLst>
                <a:path w="2086609" h="4934584">
                  <a:moveTo>
                    <a:pt x="0" y="0"/>
                  </a:moveTo>
                  <a:lnTo>
                    <a:pt x="2086240" y="4934422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29822" y="7350023"/>
              <a:ext cx="151160" cy="20443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679408" y="2055346"/>
            <a:ext cx="2063114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09251" y="3055585"/>
            <a:ext cx="192405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798787" y="4267454"/>
            <a:ext cx="2173605" cy="3291840"/>
            <a:chOff x="4798787" y="4267454"/>
            <a:chExt cx="2173605" cy="3291840"/>
          </a:xfrm>
        </p:grpSpPr>
        <p:sp>
          <p:nvSpPr>
            <p:cNvPr id="76" name="object 76"/>
            <p:cNvSpPr/>
            <p:nvPr/>
          </p:nvSpPr>
          <p:spPr>
            <a:xfrm>
              <a:off x="4815614" y="4284281"/>
              <a:ext cx="2052320" cy="3124835"/>
            </a:xfrm>
            <a:custGeom>
              <a:avLst/>
              <a:gdLst/>
              <a:ahLst/>
              <a:cxnLst/>
              <a:rect l="l" t="t" r="r" b="b"/>
              <a:pathLst>
                <a:path w="2052320" h="3124834">
                  <a:moveTo>
                    <a:pt x="0" y="0"/>
                  </a:moveTo>
                  <a:lnTo>
                    <a:pt x="2051885" y="3124212"/>
                  </a:lnTo>
                </a:path>
              </a:pathLst>
            </a:custGeom>
            <a:ln w="3338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00575" y="7358789"/>
              <a:ext cx="171609" cy="20037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613626" y="4732158"/>
            <a:ext cx="12446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798787" y="7549286"/>
            <a:ext cx="2149475" cy="431800"/>
            <a:chOff x="4798787" y="7549286"/>
            <a:chExt cx="2149475" cy="431800"/>
          </a:xfrm>
        </p:grpSpPr>
        <p:sp>
          <p:nvSpPr>
            <p:cNvPr id="80" name="object 80"/>
            <p:cNvSpPr/>
            <p:nvPr/>
          </p:nvSpPr>
          <p:spPr>
            <a:xfrm>
              <a:off x="4815614" y="7625224"/>
              <a:ext cx="1958339" cy="339090"/>
            </a:xfrm>
            <a:custGeom>
              <a:avLst/>
              <a:gdLst/>
              <a:ahLst/>
              <a:cxnLst/>
              <a:rect l="l" t="t" r="r" b="b"/>
              <a:pathLst>
                <a:path w="1958340" h="339090">
                  <a:moveTo>
                    <a:pt x="0" y="338602"/>
                  </a:moveTo>
                  <a:lnTo>
                    <a:pt x="1957935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46605" y="7549286"/>
              <a:ext cx="201543" cy="15185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935308" y="7800022"/>
            <a:ext cx="139509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798920" y="2830526"/>
            <a:ext cx="2194560" cy="5150485"/>
            <a:chOff x="4798920" y="2830526"/>
            <a:chExt cx="2194560" cy="5150485"/>
          </a:xfrm>
        </p:grpSpPr>
        <p:sp>
          <p:nvSpPr>
            <p:cNvPr id="84" name="object 84"/>
            <p:cNvSpPr/>
            <p:nvPr/>
          </p:nvSpPr>
          <p:spPr>
            <a:xfrm>
              <a:off x="4818853" y="2995007"/>
              <a:ext cx="2084070" cy="4961255"/>
            </a:xfrm>
            <a:custGeom>
              <a:avLst/>
              <a:gdLst/>
              <a:ahLst/>
              <a:cxnLst/>
              <a:rect l="l" t="t" r="r" b="b"/>
              <a:pathLst>
                <a:path w="2084070" h="4961255">
                  <a:moveTo>
                    <a:pt x="0" y="4961121"/>
                  </a:moveTo>
                  <a:lnTo>
                    <a:pt x="2083485" y="0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0240" y="2830526"/>
              <a:ext cx="150859" cy="20445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5615" y="5361301"/>
              <a:ext cx="2061845" cy="2602865"/>
            </a:xfrm>
            <a:custGeom>
              <a:avLst/>
              <a:gdLst/>
              <a:ahLst/>
              <a:cxnLst/>
              <a:rect l="l" t="t" r="r" b="b"/>
              <a:pathLst>
                <a:path w="2061845" h="2602865">
                  <a:moveTo>
                    <a:pt x="0" y="2602525"/>
                  </a:moveTo>
                  <a:lnTo>
                    <a:pt x="2061434" y="0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13245" y="5218976"/>
              <a:ext cx="180023" cy="19635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411856" y="6464780"/>
            <a:ext cx="12954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969336" y="4329783"/>
            <a:ext cx="24974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18866" y="6855376"/>
            <a:ext cx="1978025" cy="9639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86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91460" y="1831300"/>
            <a:ext cx="9607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275116" y="4144554"/>
            <a:ext cx="542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358673" y="6580274"/>
            <a:ext cx="37592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r-z</a:t>
            </a:r>
            <a:endParaRPr sz="23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91614"/>
            <a:ext cx="9999345" cy="7588884"/>
            <a:chOff x="275046" y="1491614"/>
            <a:chExt cx="99993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6" y="51650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6" y="33283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6" y="1491614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7001692"/>
              <a:ext cx="2086660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71" y="5281892"/>
              <a:ext cx="171940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73" y="5281882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71" y="3445192"/>
              <a:ext cx="171940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73" y="3445191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245" y="185060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245" y="3679189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245" y="5523992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2623" y="1610211"/>
              <a:ext cx="18028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2106" y="2097239"/>
              <a:ext cx="3405416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138" y="4462144"/>
              <a:ext cx="3447160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5245" y="735873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2106" y="6864476"/>
              <a:ext cx="3405416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673" y="3445191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671" y="1608493"/>
            <a:ext cx="1719403" cy="1719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673" y="1608499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79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305" y="1958916"/>
            <a:ext cx="2153920" cy="1019175"/>
            <a:chOff x="2670305" y="1958916"/>
            <a:chExt cx="2153920" cy="1019175"/>
          </a:xfrm>
        </p:grpSpPr>
        <p:sp>
          <p:nvSpPr>
            <p:cNvPr id="24" name="object 24"/>
            <p:cNvSpPr/>
            <p:nvPr/>
          </p:nvSpPr>
          <p:spPr>
            <a:xfrm>
              <a:off x="2678874" y="1967484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877" y="1967489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30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9956" y="22636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305" y="3787493"/>
            <a:ext cx="2153920" cy="1019175"/>
            <a:chOff x="2670305" y="3787493"/>
            <a:chExt cx="2153920" cy="1019175"/>
          </a:xfrm>
        </p:grpSpPr>
        <p:sp>
          <p:nvSpPr>
            <p:cNvPr id="28" name="object 28"/>
            <p:cNvSpPr/>
            <p:nvPr/>
          </p:nvSpPr>
          <p:spPr>
            <a:xfrm>
              <a:off x="2678874" y="3796068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877" y="3796066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59956" y="40922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70305" y="5632300"/>
            <a:ext cx="2153920" cy="1019175"/>
            <a:chOff x="2670305" y="5632300"/>
            <a:chExt cx="2153920" cy="1019175"/>
          </a:xfrm>
        </p:grpSpPr>
        <p:sp>
          <p:nvSpPr>
            <p:cNvPr id="32" name="object 32"/>
            <p:cNvSpPr/>
            <p:nvPr/>
          </p:nvSpPr>
          <p:spPr>
            <a:xfrm>
              <a:off x="2678874" y="5640870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77" y="5640872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10196" y="59370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68646" y="1722656"/>
            <a:ext cx="7939405" cy="7021830"/>
            <a:chOff x="2168646" y="1722656"/>
            <a:chExt cx="7939405" cy="7021830"/>
          </a:xfrm>
        </p:grpSpPr>
        <p:sp>
          <p:nvSpPr>
            <p:cNvPr id="36" name="object 36"/>
            <p:cNvSpPr/>
            <p:nvPr/>
          </p:nvSpPr>
          <p:spPr>
            <a:xfrm>
              <a:off x="2186426" y="246840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838" y="2391599"/>
              <a:ext cx="193646" cy="1536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6426" y="42982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05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488" y="4221461"/>
              <a:ext cx="193997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426" y="61417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46838" y="6064982"/>
              <a:ext cx="193646" cy="1536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6240" y="1727098"/>
              <a:ext cx="1435620" cy="70128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6256" y="1727101"/>
              <a:ext cx="1435735" cy="7012940"/>
            </a:xfrm>
            <a:custGeom>
              <a:avLst/>
              <a:gdLst/>
              <a:ahLst/>
              <a:cxnLst/>
              <a:rect l="l" t="t" r="r" b="b"/>
              <a:pathLst>
                <a:path w="1435734" h="7012940">
                  <a:moveTo>
                    <a:pt x="0" y="0"/>
                  </a:moveTo>
                  <a:lnTo>
                    <a:pt x="1435620" y="0"/>
                  </a:lnTo>
                  <a:lnTo>
                    <a:pt x="1435620" y="7012821"/>
                  </a:lnTo>
                  <a:lnTo>
                    <a:pt x="0" y="7012821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5736" y="2214118"/>
              <a:ext cx="3038170" cy="119001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5738" y="2214123"/>
              <a:ext cx="3038475" cy="1190625"/>
            </a:xfrm>
            <a:custGeom>
              <a:avLst/>
              <a:gdLst/>
              <a:ahLst/>
              <a:cxnLst/>
              <a:rect l="l" t="t" r="r" b="b"/>
              <a:pathLst>
                <a:path w="3038475" h="1190625">
                  <a:moveTo>
                    <a:pt x="455726" y="0"/>
                  </a:moveTo>
                  <a:lnTo>
                    <a:pt x="2582447" y="0"/>
                  </a:lnTo>
                  <a:lnTo>
                    <a:pt x="2623909" y="2433"/>
                  </a:lnTo>
                  <a:lnTo>
                    <a:pt x="2664332" y="9592"/>
                  </a:lnTo>
                  <a:lnTo>
                    <a:pt x="2703554" y="21266"/>
                  </a:lnTo>
                  <a:lnTo>
                    <a:pt x="2741415" y="37245"/>
                  </a:lnTo>
                  <a:lnTo>
                    <a:pt x="2777753" y="57318"/>
                  </a:lnTo>
                  <a:lnTo>
                    <a:pt x="2812406" y="81275"/>
                  </a:lnTo>
                  <a:lnTo>
                    <a:pt x="2845214" y="108904"/>
                  </a:lnTo>
                  <a:lnTo>
                    <a:pt x="2876015" y="139996"/>
                  </a:lnTo>
                  <a:lnTo>
                    <a:pt x="2904648" y="174339"/>
                  </a:lnTo>
                  <a:lnTo>
                    <a:pt x="2930951" y="211724"/>
                  </a:lnTo>
                  <a:lnTo>
                    <a:pt x="2954764" y="251938"/>
                  </a:lnTo>
                  <a:lnTo>
                    <a:pt x="2975926" y="294773"/>
                  </a:lnTo>
                  <a:lnTo>
                    <a:pt x="2994274" y="340017"/>
                  </a:lnTo>
                  <a:lnTo>
                    <a:pt x="3009647" y="387460"/>
                  </a:lnTo>
                  <a:lnTo>
                    <a:pt x="3021885" y="436890"/>
                  </a:lnTo>
                  <a:lnTo>
                    <a:pt x="3030827" y="488098"/>
                  </a:lnTo>
                  <a:lnTo>
                    <a:pt x="3036310" y="540873"/>
                  </a:lnTo>
                  <a:lnTo>
                    <a:pt x="3038173" y="595004"/>
                  </a:lnTo>
                  <a:lnTo>
                    <a:pt x="3036310" y="649135"/>
                  </a:lnTo>
                  <a:lnTo>
                    <a:pt x="3030827" y="701910"/>
                  </a:lnTo>
                  <a:lnTo>
                    <a:pt x="3021885" y="753118"/>
                  </a:lnTo>
                  <a:lnTo>
                    <a:pt x="3009647" y="802549"/>
                  </a:lnTo>
                  <a:lnTo>
                    <a:pt x="2994274" y="849991"/>
                  </a:lnTo>
                  <a:lnTo>
                    <a:pt x="2975926" y="895235"/>
                  </a:lnTo>
                  <a:lnTo>
                    <a:pt x="2954764" y="938070"/>
                  </a:lnTo>
                  <a:lnTo>
                    <a:pt x="2930951" y="978285"/>
                  </a:lnTo>
                  <a:lnTo>
                    <a:pt x="2904648" y="1015669"/>
                  </a:lnTo>
                  <a:lnTo>
                    <a:pt x="2876015" y="1050012"/>
                  </a:lnTo>
                  <a:lnTo>
                    <a:pt x="2845214" y="1081104"/>
                  </a:lnTo>
                  <a:lnTo>
                    <a:pt x="2812406" y="1108734"/>
                  </a:lnTo>
                  <a:lnTo>
                    <a:pt x="2777753" y="1132690"/>
                  </a:lnTo>
                  <a:lnTo>
                    <a:pt x="2741415" y="1152763"/>
                  </a:lnTo>
                  <a:lnTo>
                    <a:pt x="2703554" y="1168742"/>
                  </a:lnTo>
                  <a:lnTo>
                    <a:pt x="2664332" y="1180417"/>
                  </a:lnTo>
                  <a:lnTo>
                    <a:pt x="2623909" y="1187576"/>
                  </a:lnTo>
                  <a:lnTo>
                    <a:pt x="2582447" y="1190009"/>
                  </a:lnTo>
                  <a:lnTo>
                    <a:pt x="455726" y="1190009"/>
                  </a:lnTo>
                  <a:lnTo>
                    <a:pt x="414263" y="1187576"/>
                  </a:lnTo>
                  <a:lnTo>
                    <a:pt x="373841" y="1180417"/>
                  </a:lnTo>
                  <a:lnTo>
                    <a:pt x="334618" y="1168742"/>
                  </a:lnTo>
                  <a:lnTo>
                    <a:pt x="296758" y="1152763"/>
                  </a:lnTo>
                  <a:lnTo>
                    <a:pt x="260420" y="1132690"/>
                  </a:lnTo>
                  <a:lnTo>
                    <a:pt x="225767" y="1108734"/>
                  </a:lnTo>
                  <a:lnTo>
                    <a:pt x="192959" y="1081104"/>
                  </a:lnTo>
                  <a:lnTo>
                    <a:pt x="162158" y="1050012"/>
                  </a:lnTo>
                  <a:lnTo>
                    <a:pt x="133525" y="1015669"/>
                  </a:lnTo>
                  <a:lnTo>
                    <a:pt x="107221" y="978285"/>
                  </a:lnTo>
                  <a:lnTo>
                    <a:pt x="83408" y="938070"/>
                  </a:lnTo>
                  <a:lnTo>
                    <a:pt x="62247" y="895235"/>
                  </a:lnTo>
                  <a:lnTo>
                    <a:pt x="43899" y="849991"/>
                  </a:lnTo>
                  <a:lnTo>
                    <a:pt x="28525" y="802549"/>
                  </a:lnTo>
                  <a:lnTo>
                    <a:pt x="16287" y="753118"/>
                  </a:lnTo>
                  <a:lnTo>
                    <a:pt x="7346" y="701910"/>
                  </a:lnTo>
                  <a:lnTo>
                    <a:pt x="1863" y="649135"/>
                  </a:lnTo>
                  <a:lnTo>
                    <a:pt x="0" y="595004"/>
                  </a:lnTo>
                  <a:lnTo>
                    <a:pt x="1863" y="540873"/>
                  </a:lnTo>
                  <a:lnTo>
                    <a:pt x="7346" y="488098"/>
                  </a:lnTo>
                  <a:lnTo>
                    <a:pt x="16287" y="436890"/>
                  </a:lnTo>
                  <a:lnTo>
                    <a:pt x="28525" y="387460"/>
                  </a:lnTo>
                  <a:lnTo>
                    <a:pt x="43899" y="340017"/>
                  </a:lnTo>
                  <a:lnTo>
                    <a:pt x="62247" y="294773"/>
                  </a:lnTo>
                  <a:lnTo>
                    <a:pt x="83408" y="251938"/>
                  </a:lnTo>
                  <a:lnTo>
                    <a:pt x="107221" y="211724"/>
                  </a:lnTo>
                  <a:lnTo>
                    <a:pt x="133525" y="174339"/>
                  </a:lnTo>
                  <a:lnTo>
                    <a:pt x="162158" y="139996"/>
                  </a:lnTo>
                  <a:lnTo>
                    <a:pt x="192959" y="108904"/>
                  </a:lnTo>
                  <a:lnTo>
                    <a:pt x="225767" y="81275"/>
                  </a:lnTo>
                  <a:lnTo>
                    <a:pt x="260420" y="57318"/>
                  </a:lnTo>
                  <a:lnTo>
                    <a:pt x="296758" y="37245"/>
                  </a:lnTo>
                  <a:lnTo>
                    <a:pt x="334618" y="21266"/>
                  </a:lnTo>
                  <a:lnTo>
                    <a:pt x="373841" y="9592"/>
                  </a:lnTo>
                  <a:lnTo>
                    <a:pt x="414263" y="2433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0767" y="4579036"/>
              <a:ext cx="3088258" cy="12522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778" y="4579030"/>
              <a:ext cx="3088640" cy="1252855"/>
            </a:xfrm>
            <a:custGeom>
              <a:avLst/>
              <a:gdLst/>
              <a:ahLst/>
              <a:cxnLst/>
              <a:rect l="l" t="t" r="r" b="b"/>
              <a:pathLst>
                <a:path w="3088640" h="1252854">
                  <a:moveTo>
                    <a:pt x="463237" y="0"/>
                  </a:moveTo>
                  <a:lnTo>
                    <a:pt x="2625015" y="0"/>
                  </a:lnTo>
                  <a:lnTo>
                    <a:pt x="2664966" y="2299"/>
                  </a:lnTo>
                  <a:lnTo>
                    <a:pt x="2703977" y="9073"/>
                  </a:lnTo>
                  <a:lnTo>
                    <a:pt x="2741909" y="20132"/>
                  </a:lnTo>
                  <a:lnTo>
                    <a:pt x="2778622" y="35288"/>
                  </a:lnTo>
                  <a:lnTo>
                    <a:pt x="2813976" y="54352"/>
                  </a:lnTo>
                  <a:lnTo>
                    <a:pt x="2847833" y="77137"/>
                  </a:lnTo>
                  <a:lnTo>
                    <a:pt x="2880052" y="103454"/>
                  </a:lnTo>
                  <a:lnTo>
                    <a:pt x="2910495" y="133114"/>
                  </a:lnTo>
                  <a:lnTo>
                    <a:pt x="2939022" y="165928"/>
                  </a:lnTo>
                  <a:lnTo>
                    <a:pt x="2965494" y="201710"/>
                  </a:lnTo>
                  <a:lnTo>
                    <a:pt x="2989772" y="240269"/>
                  </a:lnTo>
                  <a:lnTo>
                    <a:pt x="3011715" y="281418"/>
                  </a:lnTo>
                  <a:lnTo>
                    <a:pt x="3031184" y="324968"/>
                  </a:lnTo>
                  <a:lnTo>
                    <a:pt x="3048041" y="370731"/>
                  </a:lnTo>
                  <a:lnTo>
                    <a:pt x="3062146" y="418519"/>
                  </a:lnTo>
                  <a:lnTo>
                    <a:pt x="3073358" y="468142"/>
                  </a:lnTo>
                  <a:lnTo>
                    <a:pt x="3081540" y="519413"/>
                  </a:lnTo>
                  <a:lnTo>
                    <a:pt x="3086551" y="572143"/>
                  </a:lnTo>
                  <a:lnTo>
                    <a:pt x="3088253" y="626144"/>
                  </a:lnTo>
                  <a:lnTo>
                    <a:pt x="3086551" y="680145"/>
                  </a:lnTo>
                  <a:lnTo>
                    <a:pt x="3081540" y="732875"/>
                  </a:lnTo>
                  <a:lnTo>
                    <a:pt x="3073358" y="784147"/>
                  </a:lnTo>
                  <a:lnTo>
                    <a:pt x="3062146" y="833770"/>
                  </a:lnTo>
                  <a:lnTo>
                    <a:pt x="3048041" y="881557"/>
                  </a:lnTo>
                  <a:lnTo>
                    <a:pt x="3031184" y="927321"/>
                  </a:lnTo>
                  <a:lnTo>
                    <a:pt x="3011715" y="970871"/>
                  </a:lnTo>
                  <a:lnTo>
                    <a:pt x="2989772" y="1012020"/>
                  </a:lnTo>
                  <a:lnTo>
                    <a:pt x="2965494" y="1050579"/>
                  </a:lnTo>
                  <a:lnTo>
                    <a:pt x="2939022" y="1086360"/>
                  </a:lnTo>
                  <a:lnTo>
                    <a:pt x="2910495" y="1119175"/>
                  </a:lnTo>
                  <a:lnTo>
                    <a:pt x="2880052" y="1148835"/>
                  </a:lnTo>
                  <a:lnTo>
                    <a:pt x="2847833" y="1175152"/>
                  </a:lnTo>
                  <a:lnTo>
                    <a:pt x="2813976" y="1197936"/>
                  </a:lnTo>
                  <a:lnTo>
                    <a:pt x="2778622" y="1217001"/>
                  </a:lnTo>
                  <a:lnTo>
                    <a:pt x="2741909" y="1232157"/>
                  </a:lnTo>
                  <a:lnTo>
                    <a:pt x="2703977" y="1243216"/>
                  </a:lnTo>
                  <a:lnTo>
                    <a:pt x="2664966" y="1249990"/>
                  </a:lnTo>
                  <a:lnTo>
                    <a:pt x="2625015" y="1252289"/>
                  </a:lnTo>
                  <a:lnTo>
                    <a:pt x="463237" y="1252289"/>
                  </a:lnTo>
                  <a:lnTo>
                    <a:pt x="423286" y="1249990"/>
                  </a:lnTo>
                  <a:lnTo>
                    <a:pt x="384275" y="1243216"/>
                  </a:lnTo>
                  <a:lnTo>
                    <a:pt x="346343" y="1232157"/>
                  </a:lnTo>
                  <a:lnTo>
                    <a:pt x="309631" y="1217001"/>
                  </a:lnTo>
                  <a:lnTo>
                    <a:pt x="274276" y="1197936"/>
                  </a:lnTo>
                  <a:lnTo>
                    <a:pt x="240420" y="1175152"/>
                  </a:lnTo>
                  <a:lnTo>
                    <a:pt x="208200" y="1148835"/>
                  </a:lnTo>
                  <a:lnTo>
                    <a:pt x="177757" y="1119175"/>
                  </a:lnTo>
                  <a:lnTo>
                    <a:pt x="149230" y="1086360"/>
                  </a:lnTo>
                  <a:lnTo>
                    <a:pt x="122758" y="1050579"/>
                  </a:lnTo>
                  <a:lnTo>
                    <a:pt x="98481" y="1012020"/>
                  </a:lnTo>
                  <a:lnTo>
                    <a:pt x="76538" y="970871"/>
                  </a:lnTo>
                  <a:lnTo>
                    <a:pt x="57068" y="927321"/>
                  </a:lnTo>
                  <a:lnTo>
                    <a:pt x="40211" y="881557"/>
                  </a:lnTo>
                  <a:lnTo>
                    <a:pt x="26107" y="833770"/>
                  </a:lnTo>
                  <a:lnTo>
                    <a:pt x="14894" y="784147"/>
                  </a:lnTo>
                  <a:lnTo>
                    <a:pt x="6712" y="732875"/>
                  </a:lnTo>
                  <a:lnTo>
                    <a:pt x="1701" y="680145"/>
                  </a:lnTo>
                  <a:lnTo>
                    <a:pt x="0" y="626144"/>
                  </a:lnTo>
                  <a:lnTo>
                    <a:pt x="1701" y="572143"/>
                  </a:lnTo>
                  <a:lnTo>
                    <a:pt x="6712" y="519413"/>
                  </a:lnTo>
                  <a:lnTo>
                    <a:pt x="14894" y="468142"/>
                  </a:lnTo>
                  <a:lnTo>
                    <a:pt x="26107" y="418519"/>
                  </a:lnTo>
                  <a:lnTo>
                    <a:pt x="40211" y="370731"/>
                  </a:lnTo>
                  <a:lnTo>
                    <a:pt x="57068" y="324968"/>
                  </a:lnTo>
                  <a:lnTo>
                    <a:pt x="76538" y="281418"/>
                  </a:lnTo>
                  <a:lnTo>
                    <a:pt x="98481" y="240269"/>
                  </a:lnTo>
                  <a:lnTo>
                    <a:pt x="122758" y="201710"/>
                  </a:lnTo>
                  <a:lnTo>
                    <a:pt x="149230" y="165928"/>
                  </a:lnTo>
                  <a:lnTo>
                    <a:pt x="177757" y="133114"/>
                  </a:lnTo>
                  <a:lnTo>
                    <a:pt x="208200" y="103454"/>
                  </a:lnTo>
                  <a:lnTo>
                    <a:pt x="240420" y="77137"/>
                  </a:lnTo>
                  <a:lnTo>
                    <a:pt x="274276" y="54352"/>
                  </a:lnTo>
                  <a:lnTo>
                    <a:pt x="309631" y="35288"/>
                  </a:lnTo>
                  <a:lnTo>
                    <a:pt x="346343" y="20132"/>
                  </a:lnTo>
                  <a:lnTo>
                    <a:pt x="384275" y="9073"/>
                  </a:lnTo>
                  <a:lnTo>
                    <a:pt x="423286" y="2299"/>
                  </a:lnTo>
                  <a:lnTo>
                    <a:pt x="463237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46826" y="6691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364476" y="669109"/>
            <a:ext cx="1273175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025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34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389893" y="5000458"/>
            <a:ext cx="2313940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26442" y="669106"/>
            <a:ext cx="174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50101" y="2451577"/>
            <a:ext cx="6543040" cy="6395720"/>
            <a:chOff x="450101" y="2451577"/>
            <a:chExt cx="6543040" cy="6395720"/>
          </a:xfrm>
        </p:grpSpPr>
        <p:sp>
          <p:nvSpPr>
            <p:cNvPr id="53" name="object 53"/>
            <p:cNvSpPr/>
            <p:nvPr/>
          </p:nvSpPr>
          <p:spPr>
            <a:xfrm>
              <a:off x="4815615" y="2468404"/>
              <a:ext cx="1957705" cy="307340"/>
            </a:xfrm>
            <a:custGeom>
              <a:avLst/>
              <a:gdLst/>
              <a:ahLst/>
              <a:cxnLst/>
              <a:rect l="l" t="t" r="r" b="b"/>
              <a:pathLst>
                <a:path w="1957704" h="307339">
                  <a:moveTo>
                    <a:pt x="0" y="0"/>
                  </a:moveTo>
                  <a:lnTo>
                    <a:pt x="1957385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46989" y="2699645"/>
              <a:ext cx="201025" cy="15215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15615" y="2468404"/>
              <a:ext cx="2060575" cy="2569210"/>
            </a:xfrm>
            <a:custGeom>
              <a:avLst/>
              <a:gdLst/>
              <a:ahLst/>
              <a:cxnLst/>
              <a:rect l="l" t="t" r="r" b="b"/>
              <a:pathLst>
                <a:path w="2060575" h="2569210">
                  <a:moveTo>
                    <a:pt x="0" y="0"/>
                  </a:moveTo>
                  <a:lnTo>
                    <a:pt x="2060399" y="2568763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12444" y="4982854"/>
              <a:ext cx="180557" cy="1960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5615" y="2930900"/>
              <a:ext cx="1992630" cy="1366520"/>
            </a:xfrm>
            <a:custGeom>
              <a:avLst/>
              <a:gdLst/>
              <a:ahLst/>
              <a:cxnLst/>
              <a:rect l="l" t="t" r="r" b="b"/>
              <a:pathLst>
                <a:path w="1992629" h="1366520">
                  <a:moveTo>
                    <a:pt x="0" y="1366081"/>
                  </a:moveTo>
                  <a:lnTo>
                    <a:pt x="1992507" y="0"/>
                  </a:lnTo>
                </a:path>
              </a:pathLst>
            </a:custGeom>
            <a:ln w="33391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57439" y="2823589"/>
              <a:ext cx="199555" cy="173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5615" y="4296981"/>
              <a:ext cx="1996439" cy="826135"/>
            </a:xfrm>
            <a:custGeom>
              <a:avLst/>
              <a:gdLst/>
              <a:ahLst/>
              <a:cxnLst/>
              <a:rect l="l" t="t" r="r" b="b"/>
              <a:pathLst>
                <a:path w="1996440" h="826135">
                  <a:moveTo>
                    <a:pt x="0" y="0"/>
                  </a:moveTo>
                  <a:lnTo>
                    <a:pt x="1996180" y="825860"/>
                  </a:lnTo>
                </a:path>
              </a:pathLst>
            </a:custGeom>
            <a:ln w="3339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72112" y="5050611"/>
              <a:ext cx="204464" cy="15020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8671" y="7118578"/>
              <a:ext cx="171940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673" y="7118574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58673" y="7118574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70305" y="7467038"/>
            <a:ext cx="2153920" cy="1019175"/>
            <a:chOff x="2670305" y="7467038"/>
            <a:chExt cx="2153920" cy="1019175"/>
          </a:xfrm>
        </p:grpSpPr>
        <p:sp>
          <p:nvSpPr>
            <p:cNvPr id="65" name="object 65"/>
            <p:cNvSpPr/>
            <p:nvPr/>
          </p:nvSpPr>
          <p:spPr>
            <a:xfrm>
              <a:off x="2678874" y="7475613"/>
              <a:ext cx="2136736" cy="100182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78877" y="7475610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959956" y="77718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169281" y="2451577"/>
            <a:ext cx="7863205" cy="5778500"/>
            <a:chOff x="2169281" y="2451577"/>
            <a:chExt cx="7863205" cy="5778500"/>
          </a:xfrm>
        </p:grpSpPr>
        <p:sp>
          <p:nvSpPr>
            <p:cNvPr id="69" name="object 69"/>
            <p:cNvSpPr/>
            <p:nvPr/>
          </p:nvSpPr>
          <p:spPr>
            <a:xfrm>
              <a:off x="2186426" y="79768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805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46755" y="7900021"/>
              <a:ext cx="193730" cy="15361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5736" y="6981355"/>
              <a:ext cx="3038170" cy="123972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85738" y="6981356"/>
              <a:ext cx="3038475" cy="1240155"/>
            </a:xfrm>
            <a:custGeom>
              <a:avLst/>
              <a:gdLst/>
              <a:ahLst/>
              <a:cxnLst/>
              <a:rect l="l" t="t" r="r" b="b"/>
              <a:pathLst>
                <a:path w="3038475" h="1240154">
                  <a:moveTo>
                    <a:pt x="455726" y="0"/>
                  </a:moveTo>
                  <a:lnTo>
                    <a:pt x="2582447" y="0"/>
                  </a:lnTo>
                  <a:lnTo>
                    <a:pt x="2623909" y="2534"/>
                  </a:lnTo>
                  <a:lnTo>
                    <a:pt x="2664332" y="9992"/>
                  </a:lnTo>
                  <a:lnTo>
                    <a:pt x="2703554" y="22153"/>
                  </a:lnTo>
                  <a:lnTo>
                    <a:pt x="2741415" y="38799"/>
                  </a:lnTo>
                  <a:lnTo>
                    <a:pt x="2777753" y="59710"/>
                  </a:lnTo>
                  <a:lnTo>
                    <a:pt x="2812406" y="84667"/>
                  </a:lnTo>
                  <a:lnTo>
                    <a:pt x="2845214" y="113450"/>
                  </a:lnTo>
                  <a:lnTo>
                    <a:pt x="2876015" y="145839"/>
                  </a:lnTo>
                  <a:lnTo>
                    <a:pt x="2904648" y="181617"/>
                  </a:lnTo>
                  <a:lnTo>
                    <a:pt x="2930951" y="220563"/>
                  </a:lnTo>
                  <a:lnTo>
                    <a:pt x="2954764" y="262458"/>
                  </a:lnTo>
                  <a:lnTo>
                    <a:pt x="2975926" y="307082"/>
                  </a:lnTo>
                  <a:lnTo>
                    <a:pt x="2994274" y="354217"/>
                  </a:lnTo>
                  <a:lnTo>
                    <a:pt x="3009647" y="403642"/>
                  </a:lnTo>
                  <a:lnTo>
                    <a:pt x="3021885" y="455139"/>
                  </a:lnTo>
                  <a:lnTo>
                    <a:pt x="3030827" y="508488"/>
                  </a:lnTo>
                  <a:lnTo>
                    <a:pt x="3036310" y="563471"/>
                  </a:lnTo>
                  <a:lnTo>
                    <a:pt x="3038173" y="619866"/>
                  </a:lnTo>
                  <a:lnTo>
                    <a:pt x="3036310" y="676259"/>
                  </a:lnTo>
                  <a:lnTo>
                    <a:pt x="3030827" y="731239"/>
                  </a:lnTo>
                  <a:lnTo>
                    <a:pt x="3021885" y="784586"/>
                  </a:lnTo>
                  <a:lnTo>
                    <a:pt x="3009647" y="836082"/>
                  </a:lnTo>
                  <a:lnTo>
                    <a:pt x="2994274" y="885505"/>
                  </a:lnTo>
                  <a:lnTo>
                    <a:pt x="2975926" y="932639"/>
                  </a:lnTo>
                  <a:lnTo>
                    <a:pt x="2954764" y="977262"/>
                  </a:lnTo>
                  <a:lnTo>
                    <a:pt x="2930951" y="1019156"/>
                  </a:lnTo>
                  <a:lnTo>
                    <a:pt x="2904648" y="1058101"/>
                  </a:lnTo>
                  <a:lnTo>
                    <a:pt x="2876015" y="1093878"/>
                  </a:lnTo>
                  <a:lnTo>
                    <a:pt x="2845214" y="1126267"/>
                  </a:lnTo>
                  <a:lnTo>
                    <a:pt x="2812406" y="1155050"/>
                  </a:lnTo>
                  <a:lnTo>
                    <a:pt x="2777753" y="1180006"/>
                  </a:lnTo>
                  <a:lnTo>
                    <a:pt x="2741415" y="1200917"/>
                  </a:lnTo>
                  <a:lnTo>
                    <a:pt x="2703554" y="1217563"/>
                  </a:lnTo>
                  <a:lnTo>
                    <a:pt x="2664332" y="1229724"/>
                  </a:lnTo>
                  <a:lnTo>
                    <a:pt x="2623909" y="1237182"/>
                  </a:lnTo>
                  <a:lnTo>
                    <a:pt x="2582447" y="1239716"/>
                  </a:lnTo>
                  <a:lnTo>
                    <a:pt x="455726" y="1239716"/>
                  </a:lnTo>
                  <a:lnTo>
                    <a:pt x="414263" y="1237182"/>
                  </a:lnTo>
                  <a:lnTo>
                    <a:pt x="373841" y="1229724"/>
                  </a:lnTo>
                  <a:lnTo>
                    <a:pt x="334618" y="1217563"/>
                  </a:lnTo>
                  <a:lnTo>
                    <a:pt x="296758" y="1200917"/>
                  </a:lnTo>
                  <a:lnTo>
                    <a:pt x="260420" y="1180006"/>
                  </a:lnTo>
                  <a:lnTo>
                    <a:pt x="225767" y="1155050"/>
                  </a:lnTo>
                  <a:lnTo>
                    <a:pt x="192959" y="1126267"/>
                  </a:lnTo>
                  <a:lnTo>
                    <a:pt x="162158" y="1093878"/>
                  </a:lnTo>
                  <a:lnTo>
                    <a:pt x="133525" y="1058101"/>
                  </a:lnTo>
                  <a:lnTo>
                    <a:pt x="107221" y="1019156"/>
                  </a:lnTo>
                  <a:lnTo>
                    <a:pt x="83408" y="977262"/>
                  </a:lnTo>
                  <a:lnTo>
                    <a:pt x="62247" y="932639"/>
                  </a:lnTo>
                  <a:lnTo>
                    <a:pt x="43899" y="885505"/>
                  </a:lnTo>
                  <a:lnTo>
                    <a:pt x="28525" y="836082"/>
                  </a:lnTo>
                  <a:lnTo>
                    <a:pt x="16287" y="784586"/>
                  </a:lnTo>
                  <a:lnTo>
                    <a:pt x="7346" y="731239"/>
                  </a:lnTo>
                  <a:lnTo>
                    <a:pt x="1863" y="676259"/>
                  </a:lnTo>
                  <a:lnTo>
                    <a:pt x="0" y="619866"/>
                  </a:lnTo>
                  <a:lnTo>
                    <a:pt x="1863" y="563471"/>
                  </a:lnTo>
                  <a:lnTo>
                    <a:pt x="7346" y="508488"/>
                  </a:lnTo>
                  <a:lnTo>
                    <a:pt x="16287" y="455139"/>
                  </a:lnTo>
                  <a:lnTo>
                    <a:pt x="28525" y="403642"/>
                  </a:lnTo>
                  <a:lnTo>
                    <a:pt x="43899" y="354217"/>
                  </a:lnTo>
                  <a:lnTo>
                    <a:pt x="62247" y="307082"/>
                  </a:lnTo>
                  <a:lnTo>
                    <a:pt x="83408" y="262458"/>
                  </a:lnTo>
                  <a:lnTo>
                    <a:pt x="107221" y="220563"/>
                  </a:lnTo>
                  <a:lnTo>
                    <a:pt x="133525" y="181617"/>
                  </a:lnTo>
                  <a:lnTo>
                    <a:pt x="162158" y="145839"/>
                  </a:lnTo>
                  <a:lnTo>
                    <a:pt x="192959" y="113450"/>
                  </a:lnTo>
                  <a:lnTo>
                    <a:pt x="225767" y="84667"/>
                  </a:lnTo>
                  <a:lnTo>
                    <a:pt x="260420" y="59710"/>
                  </a:lnTo>
                  <a:lnTo>
                    <a:pt x="296758" y="38799"/>
                  </a:lnTo>
                  <a:lnTo>
                    <a:pt x="334618" y="22153"/>
                  </a:lnTo>
                  <a:lnTo>
                    <a:pt x="373841" y="9992"/>
                  </a:lnTo>
                  <a:lnTo>
                    <a:pt x="414263" y="2534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15614" y="2468404"/>
              <a:ext cx="2086610" cy="4934585"/>
            </a:xfrm>
            <a:custGeom>
              <a:avLst/>
              <a:gdLst/>
              <a:ahLst/>
              <a:cxnLst/>
              <a:rect l="l" t="t" r="r" b="b"/>
              <a:pathLst>
                <a:path w="2086609" h="4934584">
                  <a:moveTo>
                    <a:pt x="0" y="0"/>
                  </a:moveTo>
                  <a:lnTo>
                    <a:pt x="2086240" y="4934422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29822" y="7362723"/>
              <a:ext cx="151160" cy="2044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79408" y="2068046"/>
            <a:ext cx="2063114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09251" y="3068285"/>
            <a:ext cx="192405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798787" y="4280154"/>
            <a:ext cx="2173605" cy="3291840"/>
            <a:chOff x="4798787" y="4280154"/>
            <a:chExt cx="2173605" cy="3291840"/>
          </a:xfrm>
        </p:grpSpPr>
        <p:sp>
          <p:nvSpPr>
            <p:cNvPr id="78" name="object 78"/>
            <p:cNvSpPr/>
            <p:nvPr/>
          </p:nvSpPr>
          <p:spPr>
            <a:xfrm>
              <a:off x="4815614" y="4296981"/>
              <a:ext cx="2052320" cy="3124835"/>
            </a:xfrm>
            <a:custGeom>
              <a:avLst/>
              <a:gdLst/>
              <a:ahLst/>
              <a:cxnLst/>
              <a:rect l="l" t="t" r="r" b="b"/>
              <a:pathLst>
                <a:path w="2052320" h="3124834">
                  <a:moveTo>
                    <a:pt x="0" y="0"/>
                  </a:moveTo>
                  <a:lnTo>
                    <a:pt x="2051885" y="3124212"/>
                  </a:lnTo>
                </a:path>
              </a:pathLst>
            </a:custGeom>
            <a:ln w="3338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00575" y="7371489"/>
              <a:ext cx="171609" cy="20037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13626" y="4744858"/>
            <a:ext cx="12446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798787" y="7561986"/>
            <a:ext cx="2149475" cy="431800"/>
            <a:chOff x="4798787" y="7561986"/>
            <a:chExt cx="2149475" cy="431800"/>
          </a:xfrm>
        </p:grpSpPr>
        <p:sp>
          <p:nvSpPr>
            <p:cNvPr id="82" name="object 82"/>
            <p:cNvSpPr/>
            <p:nvPr/>
          </p:nvSpPr>
          <p:spPr>
            <a:xfrm>
              <a:off x="4815614" y="7637924"/>
              <a:ext cx="1958339" cy="339090"/>
            </a:xfrm>
            <a:custGeom>
              <a:avLst/>
              <a:gdLst/>
              <a:ahLst/>
              <a:cxnLst/>
              <a:rect l="l" t="t" r="r" b="b"/>
              <a:pathLst>
                <a:path w="1958340" h="339090">
                  <a:moveTo>
                    <a:pt x="0" y="338602"/>
                  </a:moveTo>
                  <a:lnTo>
                    <a:pt x="1957935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46605" y="7561986"/>
              <a:ext cx="201543" cy="15185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935308" y="7812722"/>
            <a:ext cx="139509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798920" y="2843226"/>
            <a:ext cx="2194560" cy="5150485"/>
            <a:chOff x="4798920" y="2843226"/>
            <a:chExt cx="2194560" cy="5150485"/>
          </a:xfrm>
        </p:grpSpPr>
        <p:sp>
          <p:nvSpPr>
            <p:cNvPr id="86" name="object 86"/>
            <p:cNvSpPr/>
            <p:nvPr/>
          </p:nvSpPr>
          <p:spPr>
            <a:xfrm>
              <a:off x="4818853" y="3007707"/>
              <a:ext cx="2084070" cy="4961255"/>
            </a:xfrm>
            <a:custGeom>
              <a:avLst/>
              <a:gdLst/>
              <a:ahLst/>
              <a:cxnLst/>
              <a:rect l="l" t="t" r="r" b="b"/>
              <a:pathLst>
                <a:path w="2084070" h="4961255">
                  <a:moveTo>
                    <a:pt x="0" y="4961121"/>
                  </a:moveTo>
                  <a:lnTo>
                    <a:pt x="2083485" y="0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30240" y="2843226"/>
              <a:ext cx="150859" cy="2044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5615" y="5374001"/>
              <a:ext cx="2061845" cy="2602865"/>
            </a:xfrm>
            <a:custGeom>
              <a:avLst/>
              <a:gdLst/>
              <a:ahLst/>
              <a:cxnLst/>
              <a:rect l="l" t="t" r="r" b="b"/>
              <a:pathLst>
                <a:path w="2061845" h="2602865">
                  <a:moveTo>
                    <a:pt x="0" y="2602525"/>
                  </a:moveTo>
                  <a:lnTo>
                    <a:pt x="2061434" y="0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13245" y="5231676"/>
              <a:ext cx="180023" cy="19635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411856" y="6477480"/>
            <a:ext cx="12954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69336" y="4342483"/>
            <a:ext cx="24974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18866" y="6868076"/>
            <a:ext cx="1978025" cy="9639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86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590104" y="1811585"/>
            <a:ext cx="1812925" cy="1546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6540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849266" y="4042048"/>
            <a:ext cx="1395095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0">
              <a:lnSpc>
                <a:spcPct val="1329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m-q  (map,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623702" y="6517443"/>
            <a:ext cx="1745614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12700" indent="726440">
              <a:lnSpc>
                <a:spcPct val="1218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r-z  (reduce,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810" y="787400"/>
            <a:ext cx="7808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650" dirty="0"/>
              <a:t>Common</a:t>
            </a:r>
            <a:r>
              <a:rPr sz="8400" spc="-705" dirty="0"/>
              <a:t> </a:t>
            </a:r>
            <a:r>
              <a:rPr sz="8400" spc="-459" dirty="0"/>
              <a:t>Tool?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467976"/>
            <a:ext cx="9986645" cy="4682490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2665"/>
              </a:spcBef>
              <a:buSzPct val="118421"/>
              <a:buChar char="•"/>
              <a:tabLst>
                <a:tab pos="507365" algn="l"/>
              </a:tabLst>
            </a:pP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endParaRPr sz="3800" dirty="0">
              <a:latin typeface="Klaudia"/>
              <a:cs typeface="Klaudia"/>
            </a:endParaRPr>
          </a:p>
          <a:p>
            <a:pPr marL="1395730" marR="1376680" lvl="1" indent="-494665">
              <a:lnSpc>
                <a:spcPts val="4500"/>
              </a:lnSpc>
              <a:spcBef>
                <a:spcPts val="394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130" dirty="0">
                <a:solidFill>
                  <a:srgbClr val="914538"/>
                </a:solidFill>
                <a:latin typeface="Klaudia"/>
                <a:cs typeface="Klaudia"/>
              </a:rPr>
              <a:t>Cluster</a:t>
            </a:r>
            <a:r>
              <a:rPr sz="3800" spc="-130" dirty="0">
                <a:solidFill>
                  <a:srgbClr val="58596B"/>
                </a:solidFill>
                <a:latin typeface="Klaudia"/>
                <a:cs typeface="Klaudia"/>
              </a:rPr>
              <a:t>: </a:t>
            </a:r>
            <a:r>
              <a:rPr sz="3800" spc="-85" dirty="0">
                <a:solidFill>
                  <a:srgbClr val="58596B"/>
                </a:solidFill>
                <a:latin typeface="Klaudia"/>
                <a:cs typeface="Klaudia"/>
              </a:rPr>
              <a:t>distributed</a:t>
            </a:r>
            <a:r>
              <a:rPr sz="3800" spc="-4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150" dirty="0">
                <a:solidFill>
                  <a:srgbClr val="58596B"/>
                </a:solidFill>
                <a:latin typeface="Klaudia"/>
                <a:cs typeface="Klaudia"/>
              </a:rPr>
              <a:t>computing  </a:t>
            </a:r>
            <a:r>
              <a:rPr sz="3800" spc="-185" dirty="0">
                <a:solidFill>
                  <a:srgbClr val="58596B"/>
                </a:solidFill>
                <a:latin typeface="Klaudia"/>
                <a:cs typeface="Klaudia"/>
              </a:rPr>
              <a:t>platform.</a:t>
            </a:r>
            <a:endParaRPr sz="3800" dirty="0">
              <a:latin typeface="Klaudia"/>
              <a:cs typeface="Klaudia"/>
            </a:endParaRPr>
          </a:p>
          <a:p>
            <a:pPr marL="1395730" lvl="1" indent="-494665">
              <a:lnSpc>
                <a:spcPct val="100000"/>
              </a:lnSpc>
              <a:spcBef>
                <a:spcPts val="290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215" dirty="0">
                <a:solidFill>
                  <a:srgbClr val="914538"/>
                </a:solidFill>
                <a:latin typeface="Klaudia"/>
                <a:cs typeface="Klaudia"/>
              </a:rPr>
              <a:t>Commodity</a:t>
            </a:r>
            <a:r>
              <a:rPr sz="3800" spc="-215" dirty="0">
                <a:solidFill>
                  <a:srgbClr val="58596B"/>
                </a:solidFill>
                <a:latin typeface="Klaudia"/>
                <a:cs typeface="Klaudia"/>
              </a:rPr>
              <a:t>*, </a:t>
            </a:r>
            <a:r>
              <a:rPr sz="3800" spc="-220" dirty="0">
                <a:solidFill>
                  <a:srgbClr val="58596B"/>
                </a:solidFill>
                <a:latin typeface="Klaudia"/>
                <a:cs typeface="Klaudia"/>
              </a:rPr>
              <a:t>server-class</a:t>
            </a:r>
            <a:r>
              <a:rPr sz="3800" spc="-36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80" dirty="0">
                <a:solidFill>
                  <a:srgbClr val="58596B"/>
                </a:solidFill>
                <a:latin typeface="Klaudia"/>
                <a:cs typeface="Klaudia"/>
              </a:rPr>
              <a:t>hardware.</a:t>
            </a:r>
            <a:endParaRPr sz="3800" dirty="0">
              <a:latin typeface="Klaudia"/>
              <a:cs typeface="Klaudia"/>
            </a:endParaRPr>
          </a:p>
          <a:p>
            <a:pPr marL="1395730" lvl="1" indent="-494665">
              <a:lnSpc>
                <a:spcPct val="100000"/>
              </a:lnSpc>
              <a:spcBef>
                <a:spcPts val="290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150" dirty="0">
                <a:solidFill>
                  <a:srgbClr val="914538"/>
                </a:solidFill>
                <a:latin typeface="Klaudia"/>
                <a:cs typeface="Klaudia"/>
              </a:rPr>
              <a:t>Extensible</a:t>
            </a:r>
            <a:r>
              <a:rPr sz="3800" spc="-29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800" spc="-250" dirty="0">
                <a:solidFill>
                  <a:srgbClr val="58596B"/>
                </a:solidFill>
                <a:latin typeface="Klaudia"/>
                <a:cs typeface="Klaudia"/>
              </a:rPr>
              <a:t>Platform.</a:t>
            </a:r>
            <a:endParaRPr sz="38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58918"/>
            <a:ext cx="2155190" cy="1019175"/>
            <a:chOff x="2671368" y="1958918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63684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87495"/>
            <a:ext cx="2155190" cy="1019175"/>
            <a:chOff x="2671368" y="378749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92268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71368" y="5632301"/>
            <a:ext cx="2155190" cy="1019175"/>
            <a:chOff x="2671368" y="5632301"/>
            <a:chExt cx="2155190" cy="1019175"/>
          </a:xfrm>
        </p:grpSpPr>
        <p:sp>
          <p:nvSpPr>
            <p:cNvPr id="35" name="object 35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111473" y="5937070"/>
            <a:ext cx="125857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69492" y="1722656"/>
            <a:ext cx="7942580" cy="7021830"/>
            <a:chOff x="2169492" y="1722656"/>
            <a:chExt cx="7942580" cy="7021830"/>
          </a:xfrm>
        </p:grpSpPr>
        <p:sp>
          <p:nvSpPr>
            <p:cNvPr id="39" name="object 39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453" y="4221460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48031" y="669106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5366753" y="669109"/>
            <a:ext cx="1273810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16" name="object 11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35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7393071" y="5000458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29734" y="669106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61" name="object 61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671368" y="7467039"/>
            <a:ext cx="2155190" cy="1019175"/>
            <a:chOff x="2671368" y="7467039"/>
            <a:chExt cx="2155190" cy="1019175"/>
          </a:xfrm>
        </p:grpSpPr>
        <p:sp>
          <p:nvSpPr>
            <p:cNvPr id="73" name="object 73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79941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961168" y="7771813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170127" y="6759587"/>
            <a:ext cx="10380345" cy="1720214"/>
            <a:chOff x="2170127" y="6759587"/>
            <a:chExt cx="10380345" cy="1720214"/>
          </a:xfrm>
        </p:grpSpPr>
        <p:sp>
          <p:nvSpPr>
            <p:cNvPr id="77" name="object 77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800793" y="2451579"/>
            <a:ext cx="5732145" cy="5230495"/>
            <a:chOff x="4800793" y="2451579"/>
            <a:chExt cx="5732145" cy="5230495"/>
          </a:xfrm>
        </p:grpSpPr>
        <p:sp>
          <p:nvSpPr>
            <p:cNvPr id="84" name="object 84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681385" y="2068046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11191" y="3068285"/>
            <a:ext cx="192532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800793" y="4280156"/>
            <a:ext cx="2174875" cy="3291840"/>
            <a:chOff x="4800793" y="4280156"/>
            <a:chExt cx="2174875" cy="3291840"/>
          </a:xfrm>
        </p:grpSpPr>
        <p:sp>
          <p:nvSpPr>
            <p:cNvPr id="95" name="object 95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615566" y="4744858"/>
            <a:ext cx="12452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800793" y="7561985"/>
            <a:ext cx="2150745" cy="431800"/>
            <a:chOff x="4800793" y="7561985"/>
            <a:chExt cx="2150745" cy="431800"/>
          </a:xfrm>
        </p:grpSpPr>
        <p:sp>
          <p:nvSpPr>
            <p:cNvPr id="99" name="object 99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937393" y="7812722"/>
            <a:ext cx="139573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800920" y="2843239"/>
            <a:ext cx="2195830" cy="5150485"/>
            <a:chOff x="4800920" y="2843239"/>
            <a:chExt cx="2195830" cy="5150485"/>
          </a:xfrm>
        </p:grpSpPr>
        <p:sp>
          <p:nvSpPr>
            <p:cNvPr id="103" name="object 103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414154" y="6477480"/>
            <a:ext cx="12960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971432" y="4342483"/>
            <a:ext cx="24987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317937" y="6881131"/>
            <a:ext cx="1981835" cy="95059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5480">
              <a:lnSpc>
                <a:spcPct val="100000"/>
              </a:lnSpc>
              <a:spcBef>
                <a:spcPts val="825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593380" y="1811585"/>
            <a:ext cx="1814195" cy="1546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52647" y="4042048"/>
            <a:ext cx="1395730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0">
              <a:lnSpc>
                <a:spcPct val="1329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m-q  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626994" y="6517443"/>
            <a:ext cx="1746885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12700" indent="726440">
              <a:lnSpc>
                <a:spcPct val="1218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r-z  (reduce,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1710092"/>
            <a:ext cx="7942580" cy="7023100"/>
            <a:chOff x="2169492" y="1710092"/>
            <a:chExt cx="7942580" cy="702310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8425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1" name="object 51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93071" y="4988342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5" name="object 55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59" name="object 59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4" name="object 64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6" name="object 86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0" name="object 90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50203" y="3708247"/>
            <a:ext cx="12258675" cy="6045835"/>
            <a:chOff x="350203" y="3708247"/>
            <a:chExt cx="12258675" cy="6045835"/>
          </a:xfrm>
        </p:grpSpPr>
        <p:sp>
          <p:nvSpPr>
            <p:cNvPr id="100" name="object 100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2379126"/>
            <a:ext cx="2656840" cy="4260850"/>
            <a:chOff x="2169492" y="2379126"/>
            <a:chExt cx="2656840" cy="426085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73976" y="1710092"/>
            <a:ext cx="4938395" cy="7023100"/>
            <a:chOff x="5173976" y="1710092"/>
            <a:chExt cx="4938395" cy="7023100"/>
          </a:xfrm>
        </p:grpSpPr>
        <p:sp>
          <p:nvSpPr>
            <p:cNvPr id="45" name="object 45"/>
            <p:cNvSpPr/>
            <p:nvPr/>
          </p:nvSpPr>
          <p:spPr>
            <a:xfrm>
              <a:off x="5178424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2" name="object 52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93071" y="4988342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6" name="object 56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60" name="object 60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5" name="object 65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7" name="object 87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1" name="object 91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50203" y="533400"/>
            <a:ext cx="12258675" cy="9220200"/>
            <a:chOff x="350203" y="533400"/>
            <a:chExt cx="12258675" cy="9220200"/>
          </a:xfrm>
        </p:grpSpPr>
        <p:sp>
          <p:nvSpPr>
            <p:cNvPr id="101" name="object 101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400299" y="558800"/>
              <a:ext cx="2616200" cy="3111500"/>
            </a:xfrm>
            <a:custGeom>
              <a:avLst/>
              <a:gdLst/>
              <a:ahLst/>
              <a:cxnLst/>
              <a:rect l="l" t="t" r="r" b="b"/>
              <a:pathLst>
                <a:path w="2616200" h="3111500">
                  <a:moveTo>
                    <a:pt x="0" y="29210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3" y="106722"/>
                  </a:lnTo>
                  <a:lnTo>
                    <a:pt x="41851" y="71351"/>
                  </a:lnTo>
                  <a:lnTo>
                    <a:pt x="71353" y="41850"/>
                  </a:lnTo>
                  <a:lnTo>
                    <a:pt x="106724" y="19362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425700" y="0"/>
                  </a:lnTo>
                  <a:lnTo>
                    <a:pt x="2469378" y="5031"/>
                  </a:lnTo>
                  <a:lnTo>
                    <a:pt x="2509475" y="19362"/>
                  </a:lnTo>
                  <a:lnTo>
                    <a:pt x="2544846" y="41850"/>
                  </a:lnTo>
                  <a:lnTo>
                    <a:pt x="2574348" y="71351"/>
                  </a:lnTo>
                  <a:lnTo>
                    <a:pt x="2596836" y="106722"/>
                  </a:lnTo>
                  <a:lnTo>
                    <a:pt x="2611168" y="146819"/>
                  </a:lnTo>
                  <a:lnTo>
                    <a:pt x="2616200" y="190500"/>
                  </a:lnTo>
                  <a:lnTo>
                    <a:pt x="2616200" y="2921000"/>
                  </a:lnTo>
                  <a:lnTo>
                    <a:pt x="2611168" y="2964678"/>
                  </a:lnTo>
                  <a:lnTo>
                    <a:pt x="2596836" y="3004775"/>
                  </a:lnTo>
                  <a:lnTo>
                    <a:pt x="2574348" y="3040146"/>
                  </a:lnTo>
                  <a:lnTo>
                    <a:pt x="2544846" y="3069648"/>
                  </a:lnTo>
                  <a:lnTo>
                    <a:pt x="2509475" y="3092136"/>
                  </a:lnTo>
                  <a:lnTo>
                    <a:pt x="2469378" y="3106468"/>
                  </a:lnTo>
                  <a:lnTo>
                    <a:pt x="2425700" y="3111500"/>
                  </a:lnTo>
                  <a:lnTo>
                    <a:pt x="190500" y="3111500"/>
                  </a:lnTo>
                  <a:lnTo>
                    <a:pt x="146821" y="3106468"/>
                  </a:lnTo>
                  <a:lnTo>
                    <a:pt x="106724" y="3092136"/>
                  </a:lnTo>
                  <a:lnTo>
                    <a:pt x="71353" y="3069648"/>
                  </a:lnTo>
                  <a:lnTo>
                    <a:pt x="41851" y="3040146"/>
                  </a:lnTo>
                  <a:lnTo>
                    <a:pt x="19363" y="3004775"/>
                  </a:lnTo>
                  <a:lnTo>
                    <a:pt x="5031" y="2964678"/>
                  </a:lnTo>
                  <a:lnTo>
                    <a:pt x="0" y="29210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457200" y="5803900"/>
            <a:ext cx="5680710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sz="3600" i="1" spc="-210" dirty="0">
                <a:solidFill>
                  <a:srgbClr val="914538"/>
                </a:solidFill>
                <a:latin typeface="Arial"/>
                <a:cs typeface="Arial"/>
              </a:rPr>
              <a:t>Map</a:t>
            </a:r>
            <a:r>
              <a:rPr sz="3600" spc="-21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609600" indent="-571500">
              <a:lnSpc>
                <a:spcPts val="4210"/>
              </a:lnSpc>
              <a:spcBef>
                <a:spcPts val="2180"/>
              </a:spcBef>
              <a:buSzPct val="170833"/>
              <a:buChar char="•"/>
              <a:tabLst>
                <a:tab pos="609600" algn="l"/>
              </a:tabLst>
            </a:pPr>
            <a:r>
              <a:rPr sz="3600" spc="-170" dirty="0">
                <a:latin typeface="Arial"/>
                <a:cs typeface="Arial"/>
              </a:rPr>
              <a:t>Transform </a:t>
            </a: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 </a:t>
            </a:r>
            <a:r>
              <a:rPr sz="3600" spc="-85" dirty="0">
                <a:latin typeface="Arial"/>
                <a:cs typeface="Arial"/>
              </a:rPr>
              <a:t>input </a:t>
            </a:r>
            <a:r>
              <a:rPr sz="3600" spc="9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i="1" spc="-185" dirty="0">
                <a:solidFill>
                  <a:srgbClr val="914538"/>
                </a:solidFill>
                <a:latin typeface="Arial"/>
                <a:cs typeface="Arial"/>
              </a:rPr>
              <a:t>0-N</a:t>
            </a:r>
            <a:endParaRPr sz="3600">
              <a:latin typeface="Arial"/>
              <a:cs typeface="Arial"/>
            </a:endParaRPr>
          </a:p>
          <a:p>
            <a:pPr marL="609600">
              <a:lnSpc>
                <a:spcPts val="4210"/>
              </a:lnSpc>
            </a:pPr>
            <a:r>
              <a:rPr sz="3600" spc="-110" dirty="0">
                <a:latin typeface="Arial"/>
                <a:cs typeface="Arial"/>
              </a:rPr>
              <a:t>outputs.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2379126"/>
            <a:ext cx="2656840" cy="4260850"/>
            <a:chOff x="2169492" y="2379126"/>
            <a:chExt cx="2656840" cy="426085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73976" y="1710092"/>
            <a:ext cx="4938395" cy="7023100"/>
            <a:chOff x="5173976" y="1710092"/>
            <a:chExt cx="4938395" cy="7023100"/>
          </a:xfrm>
        </p:grpSpPr>
        <p:sp>
          <p:nvSpPr>
            <p:cNvPr id="45" name="object 45"/>
            <p:cNvSpPr/>
            <p:nvPr/>
          </p:nvSpPr>
          <p:spPr>
            <a:xfrm>
              <a:off x="5178424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2" name="object 52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5" name="object 55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59" name="object 59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4" name="object 64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6" name="object 86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0" name="object 90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50203" y="533400"/>
            <a:ext cx="12258675" cy="9220200"/>
            <a:chOff x="350203" y="533400"/>
            <a:chExt cx="12258675" cy="9220200"/>
          </a:xfrm>
        </p:grpSpPr>
        <p:sp>
          <p:nvSpPr>
            <p:cNvPr id="100" name="object 100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400299" y="558800"/>
              <a:ext cx="2616200" cy="3111500"/>
            </a:xfrm>
            <a:custGeom>
              <a:avLst/>
              <a:gdLst/>
              <a:ahLst/>
              <a:cxnLst/>
              <a:rect l="l" t="t" r="r" b="b"/>
              <a:pathLst>
                <a:path w="2616200" h="3111500">
                  <a:moveTo>
                    <a:pt x="0" y="29210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3" y="106722"/>
                  </a:lnTo>
                  <a:lnTo>
                    <a:pt x="41851" y="71351"/>
                  </a:lnTo>
                  <a:lnTo>
                    <a:pt x="71353" y="41850"/>
                  </a:lnTo>
                  <a:lnTo>
                    <a:pt x="106724" y="19362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425700" y="0"/>
                  </a:lnTo>
                  <a:lnTo>
                    <a:pt x="2469378" y="5031"/>
                  </a:lnTo>
                  <a:lnTo>
                    <a:pt x="2509475" y="19362"/>
                  </a:lnTo>
                  <a:lnTo>
                    <a:pt x="2544846" y="41850"/>
                  </a:lnTo>
                  <a:lnTo>
                    <a:pt x="2574348" y="71351"/>
                  </a:lnTo>
                  <a:lnTo>
                    <a:pt x="2596836" y="106722"/>
                  </a:lnTo>
                  <a:lnTo>
                    <a:pt x="2611168" y="146819"/>
                  </a:lnTo>
                  <a:lnTo>
                    <a:pt x="2616200" y="190500"/>
                  </a:lnTo>
                  <a:lnTo>
                    <a:pt x="2616200" y="2921000"/>
                  </a:lnTo>
                  <a:lnTo>
                    <a:pt x="2611168" y="2964678"/>
                  </a:lnTo>
                  <a:lnTo>
                    <a:pt x="2596836" y="3004775"/>
                  </a:lnTo>
                  <a:lnTo>
                    <a:pt x="2574348" y="3040146"/>
                  </a:lnTo>
                  <a:lnTo>
                    <a:pt x="2544846" y="3069648"/>
                  </a:lnTo>
                  <a:lnTo>
                    <a:pt x="2509475" y="3092136"/>
                  </a:lnTo>
                  <a:lnTo>
                    <a:pt x="2469378" y="3106468"/>
                  </a:lnTo>
                  <a:lnTo>
                    <a:pt x="2425700" y="3111500"/>
                  </a:lnTo>
                  <a:lnTo>
                    <a:pt x="190500" y="3111500"/>
                  </a:lnTo>
                  <a:lnTo>
                    <a:pt x="146821" y="3106468"/>
                  </a:lnTo>
                  <a:lnTo>
                    <a:pt x="106724" y="3092136"/>
                  </a:lnTo>
                  <a:lnTo>
                    <a:pt x="71353" y="3069648"/>
                  </a:lnTo>
                  <a:lnTo>
                    <a:pt x="41851" y="3040146"/>
                  </a:lnTo>
                  <a:lnTo>
                    <a:pt x="19363" y="3004775"/>
                  </a:lnTo>
                  <a:lnTo>
                    <a:pt x="5031" y="2964678"/>
                  </a:lnTo>
                  <a:lnTo>
                    <a:pt x="0" y="29210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054100" y="5803900"/>
            <a:ext cx="93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95" dirty="0">
                <a:solidFill>
                  <a:srgbClr val="914538"/>
                </a:solidFill>
                <a:latin typeface="Arial"/>
                <a:cs typeface="Arial"/>
              </a:rPr>
              <a:t>Ma</a:t>
            </a:r>
            <a:r>
              <a:rPr sz="3600" i="1" spc="-245" dirty="0">
                <a:solidFill>
                  <a:srgbClr val="914538"/>
                </a:solidFill>
                <a:latin typeface="Arial"/>
                <a:cs typeface="Arial"/>
              </a:rPr>
              <a:t>p</a:t>
            </a:r>
            <a:r>
              <a:rPr sz="3600" spc="-21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82600" y="6629400"/>
            <a:ext cx="562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latin typeface="Arial"/>
                <a:cs typeface="Arial"/>
              </a:rPr>
              <a:t>Transform </a:t>
            </a: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 </a:t>
            </a:r>
            <a:r>
              <a:rPr sz="3600" spc="-85" dirty="0">
                <a:latin typeface="Arial"/>
                <a:cs typeface="Arial"/>
              </a:rPr>
              <a:t>input </a:t>
            </a:r>
            <a:r>
              <a:rPr sz="3600" spc="9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i="1" spc="-185" dirty="0">
                <a:solidFill>
                  <a:srgbClr val="914538"/>
                </a:solidFill>
                <a:latin typeface="Arial"/>
                <a:cs typeface="Arial"/>
              </a:rPr>
              <a:t>0-N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54100" y="7150100"/>
            <a:ext cx="154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Arial"/>
                <a:cs typeface="Arial"/>
              </a:rPr>
              <a:t>o</a:t>
            </a:r>
            <a:r>
              <a:rPr sz="3600" spc="-105" dirty="0">
                <a:latin typeface="Arial"/>
                <a:cs typeface="Arial"/>
              </a:rPr>
              <a:t>utput</a:t>
            </a:r>
            <a:r>
              <a:rPr sz="3600" spc="-120" dirty="0">
                <a:latin typeface="Arial"/>
                <a:cs typeface="Arial"/>
              </a:rPr>
              <a:t>s</a:t>
            </a:r>
            <a:r>
              <a:rPr sz="3600" spc="-21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112000" y="4988342"/>
            <a:ext cx="2595880" cy="1390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0670"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marL="280670"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600" i="1" spc="-405" dirty="0">
                <a:solidFill>
                  <a:srgbClr val="914538"/>
                </a:solidFill>
                <a:latin typeface="Arial"/>
                <a:cs typeface="Arial"/>
              </a:rPr>
              <a:t>Reduce</a:t>
            </a:r>
            <a:r>
              <a:rPr sz="3600" spc="-40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540500" y="6629400"/>
            <a:ext cx="5532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60" dirty="0">
                <a:latin typeface="Arial"/>
                <a:cs typeface="Arial"/>
              </a:rPr>
              <a:t>Collect </a:t>
            </a:r>
            <a:r>
              <a:rPr sz="3600" i="1" spc="-215" dirty="0">
                <a:solidFill>
                  <a:srgbClr val="914538"/>
                </a:solidFill>
                <a:latin typeface="Arial"/>
                <a:cs typeface="Arial"/>
              </a:rPr>
              <a:t>multiple </a:t>
            </a:r>
            <a:r>
              <a:rPr sz="3600" spc="-140" dirty="0">
                <a:latin typeface="Arial"/>
                <a:cs typeface="Arial"/>
              </a:rPr>
              <a:t>inputs</a:t>
            </a:r>
            <a:r>
              <a:rPr sz="3600" spc="19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into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112000" y="7150100"/>
            <a:ext cx="211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</a:t>
            </a:r>
            <a:r>
              <a:rPr sz="3600" i="1" spc="-7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output.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896100" y="558800"/>
            <a:ext cx="3225800" cy="3111500"/>
          </a:xfrm>
          <a:custGeom>
            <a:avLst/>
            <a:gdLst/>
            <a:ahLst/>
            <a:cxnLst/>
            <a:rect l="l" t="t" r="r" b="b"/>
            <a:pathLst>
              <a:path w="3225800" h="3111500">
                <a:moveTo>
                  <a:pt x="0" y="2921000"/>
                </a:moveTo>
                <a:lnTo>
                  <a:pt x="0" y="190500"/>
                </a:lnTo>
                <a:lnTo>
                  <a:pt x="5031" y="146819"/>
                </a:lnTo>
                <a:lnTo>
                  <a:pt x="19363" y="106722"/>
                </a:lnTo>
                <a:lnTo>
                  <a:pt x="41851" y="71351"/>
                </a:lnTo>
                <a:lnTo>
                  <a:pt x="71353" y="41850"/>
                </a:lnTo>
                <a:lnTo>
                  <a:pt x="106724" y="19362"/>
                </a:lnTo>
                <a:lnTo>
                  <a:pt x="146821" y="5031"/>
                </a:lnTo>
                <a:lnTo>
                  <a:pt x="190500" y="0"/>
                </a:lnTo>
                <a:lnTo>
                  <a:pt x="3035300" y="0"/>
                </a:lnTo>
                <a:lnTo>
                  <a:pt x="3078978" y="5031"/>
                </a:lnTo>
                <a:lnTo>
                  <a:pt x="3119075" y="19362"/>
                </a:lnTo>
                <a:lnTo>
                  <a:pt x="3154446" y="41850"/>
                </a:lnTo>
                <a:lnTo>
                  <a:pt x="3183948" y="71351"/>
                </a:lnTo>
                <a:lnTo>
                  <a:pt x="3206436" y="106722"/>
                </a:lnTo>
                <a:lnTo>
                  <a:pt x="3220768" y="146819"/>
                </a:lnTo>
                <a:lnTo>
                  <a:pt x="3225800" y="190500"/>
                </a:lnTo>
                <a:lnTo>
                  <a:pt x="3225800" y="2921000"/>
                </a:lnTo>
                <a:lnTo>
                  <a:pt x="3220768" y="2964678"/>
                </a:lnTo>
                <a:lnTo>
                  <a:pt x="3206436" y="3004775"/>
                </a:lnTo>
                <a:lnTo>
                  <a:pt x="3183948" y="3040146"/>
                </a:lnTo>
                <a:lnTo>
                  <a:pt x="3154446" y="3069648"/>
                </a:lnTo>
                <a:lnTo>
                  <a:pt x="3119075" y="3092136"/>
                </a:lnTo>
                <a:lnTo>
                  <a:pt x="3078978" y="3106468"/>
                </a:lnTo>
                <a:lnTo>
                  <a:pt x="3035300" y="3111500"/>
                </a:lnTo>
                <a:lnTo>
                  <a:pt x="190500" y="3111500"/>
                </a:lnTo>
                <a:lnTo>
                  <a:pt x="146821" y="3106468"/>
                </a:lnTo>
                <a:lnTo>
                  <a:pt x="106724" y="3092136"/>
                </a:lnTo>
                <a:lnTo>
                  <a:pt x="71353" y="3069648"/>
                </a:lnTo>
                <a:lnTo>
                  <a:pt x="41851" y="3040146"/>
                </a:lnTo>
                <a:lnTo>
                  <a:pt x="19363" y="3004775"/>
                </a:lnTo>
                <a:lnTo>
                  <a:pt x="5031" y="2964678"/>
                </a:lnTo>
                <a:lnTo>
                  <a:pt x="0" y="2921000"/>
                </a:lnTo>
                <a:close/>
              </a:path>
            </a:pathLst>
          </a:custGeom>
          <a:ln w="50800">
            <a:solidFill>
              <a:srgbClr val="FF3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3417570"/>
          </a:xfrm>
          <a:custGeom>
            <a:avLst/>
            <a:gdLst/>
            <a:ahLst/>
            <a:cxnLst/>
            <a:rect l="l" t="t" r="r" b="b"/>
            <a:pathLst>
              <a:path w="1372235" h="3417570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  <a:path w="1372235" h="3417570">
                <a:moveTo>
                  <a:pt x="0" y="2867913"/>
                </a:moveTo>
                <a:lnTo>
                  <a:pt x="1372194" y="2867913"/>
                </a:lnTo>
                <a:lnTo>
                  <a:pt x="1372194" y="3417088"/>
                </a:lnTo>
                <a:lnTo>
                  <a:pt x="0" y="3417088"/>
                </a:lnTo>
                <a:lnTo>
                  <a:pt x="0" y="2867913"/>
                </a:lnTo>
                <a:close/>
              </a:path>
            </a:pathLst>
          </a:custGeom>
          <a:ln w="1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2" name="object 22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6" name="object 26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4" name="object 34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5" name="object 35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7" name="object 4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2" name="object 5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C37195-D143-4F7C-BA8E-E8B298BC3AC9}"/>
              </a:ext>
            </a:extLst>
          </p:cNvPr>
          <p:cNvGrpSpPr/>
          <p:nvPr/>
        </p:nvGrpSpPr>
        <p:grpSpPr>
          <a:xfrm>
            <a:off x="573046" y="297895"/>
            <a:ext cx="11592008" cy="8305800"/>
            <a:chOff x="865919" y="965200"/>
            <a:chExt cx="11592008" cy="8305800"/>
          </a:xfrm>
        </p:grpSpPr>
        <p:pic>
          <p:nvPicPr>
            <p:cNvPr id="62" name="Picture 2" descr="What is MapReduce? How it Works - Hadoop MapReduce Tutorial">
              <a:extLst>
                <a:ext uri="{FF2B5EF4-FFF2-40B4-BE49-F238E27FC236}">
                  <a16:creationId xmlns:a16="http://schemas.microsoft.com/office/drawing/2014/main" id="{FDB99320-6C9D-4771-B3BB-266FF049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19" y="965200"/>
              <a:ext cx="11592008" cy="830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B78E65-818E-4C8E-92BF-85F85C5B47D2}"/>
                </a:ext>
              </a:extLst>
            </p:cNvPr>
            <p:cNvSpPr/>
            <p:nvPr/>
          </p:nvSpPr>
          <p:spPr>
            <a:xfrm>
              <a:off x="865919" y="8585200"/>
              <a:ext cx="1902681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44036" y="3696373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485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0345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09642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92501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41886" y="4010774"/>
              <a:ext cx="958215" cy="386080"/>
            </a:xfrm>
            <a:custGeom>
              <a:avLst/>
              <a:gdLst/>
              <a:ahLst/>
              <a:cxnLst/>
              <a:rect l="l" t="t" r="r" b="b"/>
              <a:pathLst>
                <a:path w="958214" h="386079">
                  <a:moveTo>
                    <a:pt x="0" y="385698"/>
                  </a:moveTo>
                  <a:lnTo>
                    <a:pt x="17665" y="378587"/>
                  </a:lnTo>
                  <a:lnTo>
                    <a:pt x="95820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42915" y="4295952"/>
              <a:ext cx="187325" cy="155575"/>
            </a:xfrm>
            <a:custGeom>
              <a:avLst/>
              <a:gdLst/>
              <a:ahLst/>
              <a:cxnLst/>
              <a:rect l="l" t="t" r="r" b="b"/>
              <a:pathLst>
                <a:path w="187325" h="155575">
                  <a:moveTo>
                    <a:pt x="124218" y="0"/>
                  </a:moveTo>
                  <a:lnTo>
                    <a:pt x="0" y="140360"/>
                  </a:lnTo>
                  <a:lnTo>
                    <a:pt x="186817" y="155524"/>
                  </a:lnTo>
                  <a:lnTo>
                    <a:pt x="116636" y="93408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21348" y="4003128"/>
              <a:ext cx="635" cy="328295"/>
            </a:xfrm>
            <a:custGeom>
              <a:avLst/>
              <a:gdLst/>
              <a:ahLst/>
              <a:cxnLst/>
              <a:rect l="l" t="t" r="r" b="b"/>
              <a:pathLst>
                <a:path w="634" h="328295">
                  <a:moveTo>
                    <a:pt x="234" y="-19050"/>
                  </a:moveTo>
                  <a:lnTo>
                    <a:pt x="234" y="347052"/>
                  </a:lnTo>
                </a:path>
              </a:pathLst>
            </a:custGeom>
            <a:ln w="3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7909" y="4270057"/>
              <a:ext cx="167639" cy="1677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19900" y="4013200"/>
              <a:ext cx="851535" cy="388620"/>
            </a:xfrm>
            <a:custGeom>
              <a:avLst/>
              <a:gdLst/>
              <a:ahLst/>
              <a:cxnLst/>
              <a:rect l="l" t="t" r="r" b="b"/>
              <a:pathLst>
                <a:path w="851534" h="388620">
                  <a:moveTo>
                    <a:pt x="851153" y="388353"/>
                  </a:moveTo>
                  <a:lnTo>
                    <a:pt x="833831" y="38044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80807" y="4299991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69583" y="0"/>
                  </a:moveTo>
                  <a:lnTo>
                    <a:pt x="72923" y="93649"/>
                  </a:lnTo>
                  <a:lnTo>
                    <a:pt x="0" y="152514"/>
                  </a:lnTo>
                  <a:lnTo>
                    <a:pt x="187299" y="145846"/>
                  </a:lnTo>
                  <a:lnTo>
                    <a:pt x="69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59" name="object 5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4" name="object 6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44036" y="3696373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485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0345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09642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92501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347905" y="53721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52" name="object 52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429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57" name="object 57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87105" y="53721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78000" y="3200400"/>
            <a:ext cx="6713855" cy="2110105"/>
            <a:chOff x="1778000" y="3200400"/>
            <a:chExt cx="6713855" cy="2110105"/>
          </a:xfrm>
        </p:grpSpPr>
        <p:sp>
          <p:nvSpPr>
            <p:cNvPr id="62" name="object 6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41886" y="4010774"/>
              <a:ext cx="958215" cy="386080"/>
            </a:xfrm>
            <a:custGeom>
              <a:avLst/>
              <a:gdLst/>
              <a:ahLst/>
              <a:cxnLst/>
              <a:rect l="l" t="t" r="r" b="b"/>
              <a:pathLst>
                <a:path w="958214" h="386079">
                  <a:moveTo>
                    <a:pt x="0" y="385698"/>
                  </a:moveTo>
                  <a:lnTo>
                    <a:pt x="17665" y="378587"/>
                  </a:lnTo>
                  <a:lnTo>
                    <a:pt x="95820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42915" y="4295952"/>
              <a:ext cx="187325" cy="155575"/>
            </a:xfrm>
            <a:custGeom>
              <a:avLst/>
              <a:gdLst/>
              <a:ahLst/>
              <a:cxnLst/>
              <a:rect l="l" t="t" r="r" b="b"/>
              <a:pathLst>
                <a:path w="187325" h="155575">
                  <a:moveTo>
                    <a:pt x="124218" y="0"/>
                  </a:moveTo>
                  <a:lnTo>
                    <a:pt x="0" y="140360"/>
                  </a:lnTo>
                  <a:lnTo>
                    <a:pt x="186817" y="155524"/>
                  </a:lnTo>
                  <a:lnTo>
                    <a:pt x="116636" y="93408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21348" y="4003128"/>
              <a:ext cx="635" cy="328295"/>
            </a:xfrm>
            <a:custGeom>
              <a:avLst/>
              <a:gdLst/>
              <a:ahLst/>
              <a:cxnLst/>
              <a:rect l="l" t="t" r="r" b="b"/>
              <a:pathLst>
                <a:path w="634" h="328295">
                  <a:moveTo>
                    <a:pt x="234" y="-19050"/>
                  </a:moveTo>
                  <a:lnTo>
                    <a:pt x="234" y="347052"/>
                  </a:lnTo>
                </a:path>
              </a:pathLst>
            </a:custGeom>
            <a:ln w="3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37909" y="4270057"/>
              <a:ext cx="167639" cy="167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19900" y="4013200"/>
              <a:ext cx="851535" cy="388620"/>
            </a:xfrm>
            <a:custGeom>
              <a:avLst/>
              <a:gdLst/>
              <a:ahLst/>
              <a:cxnLst/>
              <a:rect l="l" t="t" r="r" b="b"/>
              <a:pathLst>
                <a:path w="851534" h="388620">
                  <a:moveTo>
                    <a:pt x="851153" y="388353"/>
                  </a:moveTo>
                  <a:lnTo>
                    <a:pt x="833831" y="38044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80807" y="4299991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69583" y="0"/>
                  </a:moveTo>
                  <a:lnTo>
                    <a:pt x="72923" y="93649"/>
                  </a:lnTo>
                  <a:lnTo>
                    <a:pt x="0" y="152514"/>
                  </a:lnTo>
                  <a:lnTo>
                    <a:pt x="187299" y="145846"/>
                  </a:lnTo>
                  <a:lnTo>
                    <a:pt x="69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95300" y="49657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5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11709" y="5129783"/>
              <a:ext cx="167639" cy="1677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7400" y="49657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4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23795" y="5129783"/>
              <a:ext cx="167639" cy="1677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59300" y="49784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5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75695" y="5142483"/>
              <a:ext cx="167640" cy="1677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80" name="object 80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85" name="object 85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6100" y="3116378"/>
            <a:ext cx="5535295" cy="4745355"/>
            <a:chOff x="3736100" y="3116378"/>
            <a:chExt cx="5535295" cy="4745355"/>
          </a:xfrm>
        </p:grpSpPr>
        <p:sp>
          <p:nvSpPr>
            <p:cNvPr id="20" name="object 20"/>
            <p:cNvSpPr/>
            <p:nvPr/>
          </p:nvSpPr>
          <p:spPr>
            <a:xfrm>
              <a:off x="3896504" y="4436233"/>
              <a:ext cx="1372235" cy="3417570"/>
            </a:xfrm>
            <a:custGeom>
              <a:avLst/>
              <a:gdLst/>
              <a:ahLst/>
              <a:cxnLst/>
              <a:rect l="l" t="t" r="r" b="b"/>
              <a:pathLst>
                <a:path w="1372235" h="3417570">
                  <a:moveTo>
                    <a:pt x="0" y="0"/>
                  </a:moveTo>
                  <a:lnTo>
                    <a:pt x="1372194" y="0"/>
                  </a:lnTo>
                  <a:lnTo>
                    <a:pt x="1372194" y="549174"/>
                  </a:lnTo>
                  <a:lnTo>
                    <a:pt x="0" y="549174"/>
                  </a:lnTo>
                  <a:lnTo>
                    <a:pt x="0" y="0"/>
                  </a:lnTo>
                  <a:close/>
                </a:path>
                <a:path w="1372235" h="3417570">
                  <a:moveTo>
                    <a:pt x="0" y="2867913"/>
                  </a:moveTo>
                  <a:lnTo>
                    <a:pt x="1372194" y="2867913"/>
                  </a:lnTo>
                  <a:lnTo>
                    <a:pt x="1372194" y="3417088"/>
                  </a:lnTo>
                  <a:lnTo>
                    <a:pt x="0" y="3417088"/>
                  </a:lnTo>
                  <a:lnTo>
                    <a:pt x="0" y="286791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6100" y="4260492"/>
            <a:ext cx="4915535" cy="3768725"/>
            <a:chOff x="4356100" y="4260492"/>
            <a:chExt cx="4915535" cy="3768725"/>
          </a:xfrm>
        </p:grpSpPr>
        <p:sp>
          <p:nvSpPr>
            <p:cNvPr id="25" name="object 25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9" name="object 39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41" name="object 41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46" name="object 46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78000" y="3200400"/>
            <a:ext cx="6707505" cy="3609975"/>
            <a:chOff x="1778000" y="3200400"/>
            <a:chExt cx="6707505" cy="3609975"/>
          </a:xfrm>
        </p:grpSpPr>
        <p:sp>
          <p:nvSpPr>
            <p:cNvPr id="51" name="object 51"/>
            <p:cNvSpPr/>
            <p:nvPr/>
          </p:nvSpPr>
          <p:spPr>
            <a:xfrm>
              <a:off x="4547438" y="5840971"/>
              <a:ext cx="8255" cy="939800"/>
            </a:xfrm>
            <a:custGeom>
              <a:avLst/>
              <a:gdLst/>
              <a:ahLst/>
              <a:cxnLst/>
              <a:rect l="l" t="t" r="r" b="b"/>
              <a:pathLst>
                <a:path w="8254" h="939800">
                  <a:moveTo>
                    <a:pt x="3968" y="-19050"/>
                  </a:moveTo>
                  <a:lnTo>
                    <a:pt x="3968" y="958240"/>
                  </a:lnTo>
                </a:path>
              </a:pathLst>
            </a:custGeom>
            <a:ln w="46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71035" y="5734304"/>
              <a:ext cx="167639" cy="1683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96786" y="5801004"/>
              <a:ext cx="8255" cy="979169"/>
            </a:xfrm>
            <a:custGeom>
              <a:avLst/>
              <a:gdLst/>
              <a:ahLst/>
              <a:cxnLst/>
              <a:rect l="l" t="t" r="r" b="b"/>
              <a:pathLst>
                <a:path w="8254" h="979170">
                  <a:moveTo>
                    <a:pt x="4095" y="-19050"/>
                  </a:moveTo>
                  <a:lnTo>
                    <a:pt x="4095" y="997661"/>
                  </a:lnTo>
                </a:path>
              </a:pathLst>
            </a:custGeom>
            <a:ln w="46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13474" y="5694324"/>
              <a:ext cx="167639" cy="1683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00415" y="5792292"/>
              <a:ext cx="19685" cy="999490"/>
            </a:xfrm>
            <a:custGeom>
              <a:avLst/>
              <a:gdLst/>
              <a:ahLst/>
              <a:cxnLst/>
              <a:rect l="l" t="t" r="r" b="b"/>
              <a:pathLst>
                <a:path w="19684" h="999490">
                  <a:moveTo>
                    <a:pt x="0" y="0"/>
                  </a:moveTo>
                  <a:lnTo>
                    <a:pt x="368" y="19050"/>
                  </a:lnTo>
                  <a:lnTo>
                    <a:pt x="19684" y="99899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17813" y="5685637"/>
              <a:ext cx="167601" cy="1692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3" name="object 63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8" name="object 68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3606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52" name="object 52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429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57" name="object 57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998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62" name="object 6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8" name="object 68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73" name="object 73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78" name="object 78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83" name="object 83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843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88" name="object 88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93" name="object 93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98" name="object 98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393232" y="5060950"/>
            <a:ext cx="3453765" cy="9271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29285" marR="5080" indent="-617220">
              <a:lnSpc>
                <a:spcPts val="3500"/>
              </a:lnSpc>
              <a:spcBef>
                <a:spcPts val="300"/>
              </a:spcBef>
            </a:pPr>
            <a:r>
              <a:rPr sz="3000" spc="80" dirty="0">
                <a:latin typeface="Arial"/>
                <a:cs typeface="Arial"/>
              </a:rPr>
              <a:t>* </a:t>
            </a:r>
            <a:r>
              <a:rPr sz="3000" spc="-100" dirty="0">
                <a:latin typeface="Arial"/>
                <a:cs typeface="Arial"/>
              </a:rPr>
              <a:t>Intermediate </a:t>
            </a:r>
            <a:r>
              <a:rPr sz="3000" spc="-135" dirty="0">
                <a:latin typeface="Arial"/>
                <a:cs typeface="Arial"/>
              </a:rPr>
              <a:t>Data </a:t>
            </a:r>
            <a:r>
              <a:rPr sz="3000" spc="-215" dirty="0">
                <a:latin typeface="Arial"/>
                <a:cs typeface="Arial"/>
              </a:rPr>
              <a:t>Is  </a:t>
            </a:r>
            <a:r>
              <a:rPr sz="3000" spc="-125" dirty="0">
                <a:latin typeface="Arial"/>
                <a:cs typeface="Arial"/>
              </a:rPr>
              <a:t>Stored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Locally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3614420" cy="3768725"/>
            <a:chOff x="5657172" y="4260492"/>
            <a:chExt cx="3614420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6" name="object 36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</a:pPr>
            <a:r>
              <a:rPr sz="2000" spc="-100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2" y="850900"/>
            <a:ext cx="85915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045" dirty="0"/>
              <a:t>What </a:t>
            </a:r>
            <a:r>
              <a:rPr sz="8400" spc="-315" dirty="0"/>
              <a:t>Is</a:t>
            </a:r>
            <a:r>
              <a:rPr sz="8400" spc="-250" dirty="0"/>
              <a:t> </a:t>
            </a:r>
            <a:r>
              <a:rPr sz="8400" spc="-550" dirty="0"/>
              <a:t>Hadoop?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644083"/>
            <a:ext cx="10822305" cy="46005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519430" indent="-494665">
              <a:lnSpc>
                <a:spcPct val="100000"/>
              </a:lnSpc>
              <a:spcBef>
                <a:spcPts val="128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114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200" spc="-120" dirty="0">
                <a:solidFill>
                  <a:srgbClr val="58596B"/>
                </a:solidFill>
                <a:latin typeface="Klaudia"/>
                <a:cs typeface="Klaudia"/>
              </a:rPr>
              <a:t>is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4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60" dirty="0">
                <a:solidFill>
                  <a:srgbClr val="914538"/>
                </a:solidFill>
                <a:latin typeface="Klaudia"/>
                <a:cs typeface="Klaudia"/>
              </a:rPr>
              <a:t>platform</a:t>
            </a:r>
            <a:r>
              <a:rPr sz="3200" spc="-160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Clr>
                <a:srgbClr val="58596B"/>
              </a:buClr>
              <a:buSzPct val="140625"/>
              <a:buChar char="•"/>
              <a:tabLst>
                <a:tab pos="520065" algn="l"/>
              </a:tabLst>
            </a:pPr>
            <a:r>
              <a:rPr sz="3200" spc="-105" dirty="0">
                <a:solidFill>
                  <a:srgbClr val="914538"/>
                </a:solidFill>
                <a:latin typeface="Klaudia"/>
                <a:cs typeface="Klaudia"/>
              </a:rPr>
              <a:t>Distributes </a:t>
            </a:r>
            <a:r>
              <a:rPr sz="3200" spc="-155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200" spc="-120" dirty="0">
                <a:solidFill>
                  <a:srgbClr val="914538"/>
                </a:solidFill>
                <a:latin typeface="Klaudia"/>
                <a:cs typeface="Klaudia"/>
              </a:rPr>
              <a:t>replicates</a:t>
            </a:r>
            <a:r>
              <a:rPr sz="3200" spc="-459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200" spc="-75" dirty="0">
                <a:solidFill>
                  <a:srgbClr val="914538"/>
                </a:solidFill>
                <a:latin typeface="Klaudia"/>
                <a:cs typeface="Klaudia"/>
              </a:rPr>
              <a:t>data.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Clr>
                <a:srgbClr val="58596B"/>
              </a:buClr>
              <a:buSzPct val="140625"/>
              <a:buChar char="•"/>
              <a:tabLst>
                <a:tab pos="520065" algn="l"/>
              </a:tabLst>
            </a:pPr>
            <a:r>
              <a:rPr sz="3200" spc="-310" dirty="0">
                <a:solidFill>
                  <a:srgbClr val="914538"/>
                </a:solidFill>
                <a:latin typeface="Klaudia"/>
                <a:cs typeface="Klaudia"/>
              </a:rPr>
              <a:t>Manages </a:t>
            </a:r>
            <a:r>
              <a:rPr sz="3200" spc="-125" dirty="0">
                <a:solidFill>
                  <a:srgbClr val="914538"/>
                </a:solidFill>
                <a:latin typeface="Klaudia"/>
                <a:cs typeface="Klaudia"/>
              </a:rPr>
              <a:t>parallel </a:t>
            </a:r>
            <a:r>
              <a:rPr sz="3200" spc="-185" dirty="0">
                <a:solidFill>
                  <a:srgbClr val="914538"/>
                </a:solidFill>
                <a:latin typeface="Klaudia"/>
                <a:cs typeface="Klaudia"/>
              </a:rPr>
              <a:t>tasks </a:t>
            </a:r>
            <a:r>
              <a:rPr sz="3200" spc="-135" dirty="0">
                <a:solidFill>
                  <a:srgbClr val="58596B"/>
                </a:solidFill>
                <a:latin typeface="Klaudia"/>
                <a:cs typeface="Klaudia"/>
              </a:rPr>
              <a:t>created </a:t>
            </a:r>
            <a:r>
              <a:rPr sz="3200" spc="-250" dirty="0">
                <a:solidFill>
                  <a:srgbClr val="58596B"/>
                </a:solidFill>
                <a:latin typeface="Klaudia"/>
                <a:cs typeface="Klaudia"/>
              </a:rPr>
              <a:t>by</a:t>
            </a:r>
            <a:r>
              <a:rPr sz="3200" spc="-4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45" dirty="0">
                <a:solidFill>
                  <a:srgbClr val="58596B"/>
                </a:solidFill>
                <a:latin typeface="Klaudia"/>
                <a:cs typeface="Klaudia"/>
              </a:rPr>
              <a:t>users.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200" spc="-245" dirty="0">
                <a:solidFill>
                  <a:srgbClr val="58596B"/>
                </a:solidFill>
                <a:latin typeface="Klaudia"/>
                <a:cs typeface="Klaudia"/>
              </a:rPr>
              <a:t>as </a:t>
            </a:r>
            <a:r>
              <a:rPr sz="3200" spc="-175" dirty="0">
                <a:solidFill>
                  <a:srgbClr val="914538"/>
                </a:solidFill>
                <a:latin typeface="Klaudia"/>
                <a:cs typeface="Klaudia"/>
              </a:rPr>
              <a:t>several </a:t>
            </a:r>
            <a:r>
              <a:rPr sz="3200" spc="-170" dirty="0">
                <a:solidFill>
                  <a:srgbClr val="914538"/>
                </a:solidFill>
                <a:latin typeface="Klaudia"/>
                <a:cs typeface="Klaudia"/>
              </a:rPr>
              <a:t>processes </a:t>
            </a:r>
            <a:r>
              <a:rPr sz="3200" spc="-15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46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05" dirty="0">
                <a:solidFill>
                  <a:srgbClr val="914538"/>
                </a:solidFill>
                <a:latin typeface="Klaudia"/>
                <a:cs typeface="Klaudia"/>
              </a:rPr>
              <a:t>cluster</a:t>
            </a:r>
            <a:r>
              <a:rPr sz="3200" spc="-105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200" dirty="0">
              <a:latin typeface="Klaudia"/>
              <a:cs typeface="Klaudia"/>
            </a:endParaRPr>
          </a:p>
          <a:p>
            <a:pPr marL="519430" marR="17780" indent="-494665">
              <a:lnSpc>
                <a:spcPts val="3800"/>
              </a:lnSpc>
              <a:spcBef>
                <a:spcPts val="312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1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90" dirty="0">
                <a:solidFill>
                  <a:srgbClr val="58596B"/>
                </a:solidFill>
                <a:latin typeface="Klaudia"/>
                <a:cs typeface="Klaudia"/>
              </a:rPr>
              <a:t>term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14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65" dirty="0">
                <a:solidFill>
                  <a:srgbClr val="58596B"/>
                </a:solidFill>
                <a:latin typeface="Klaudia"/>
                <a:cs typeface="Klaudia"/>
              </a:rPr>
              <a:t>generally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refers </a:t>
            </a:r>
            <a:r>
              <a:rPr sz="3200" spc="-55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60" dirty="0">
                <a:solidFill>
                  <a:srgbClr val="914538"/>
                </a:solidFill>
                <a:latin typeface="Klaudia"/>
                <a:cs typeface="Klaudia"/>
              </a:rPr>
              <a:t>toolset</a:t>
            </a:r>
            <a:r>
              <a:rPr sz="3200" spc="-60" dirty="0">
                <a:solidFill>
                  <a:srgbClr val="58596B"/>
                </a:solidFill>
                <a:latin typeface="Klaudia"/>
                <a:cs typeface="Klaudia"/>
              </a:rPr>
              <a:t>,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95" dirty="0">
                <a:solidFill>
                  <a:srgbClr val="58596B"/>
                </a:solidFill>
                <a:latin typeface="Klaudia"/>
                <a:cs typeface="Klaudia"/>
              </a:rPr>
              <a:t>not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  </a:t>
            </a:r>
            <a:r>
              <a:rPr sz="3200" spc="-90" dirty="0">
                <a:solidFill>
                  <a:srgbClr val="58596B"/>
                </a:solidFill>
                <a:latin typeface="Klaudia"/>
                <a:cs typeface="Klaudia"/>
              </a:rPr>
              <a:t>single</a:t>
            </a:r>
            <a:r>
              <a:rPr sz="3200" spc="-2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5" dirty="0">
                <a:solidFill>
                  <a:srgbClr val="58596B"/>
                </a:solidFill>
                <a:latin typeface="Klaudia"/>
                <a:cs typeface="Klaudia"/>
              </a:rPr>
              <a:t>tool.</a:t>
            </a:r>
            <a:endParaRPr sz="32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3614420" cy="3768725"/>
            <a:chOff x="5657172" y="4260492"/>
            <a:chExt cx="3614420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6" name="object 36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</a:pPr>
            <a:r>
              <a:rPr sz="2000" spc="-100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59252" y="5930900"/>
            <a:ext cx="2546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0" dirty="0">
                <a:latin typeface="Arial"/>
                <a:cs typeface="Arial"/>
              </a:rPr>
              <a:t>Shuffle/Sort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78000" y="3200400"/>
            <a:ext cx="7493634" cy="4829175"/>
            <a:chOff x="1778000" y="3200400"/>
            <a:chExt cx="7493634" cy="482917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13300" y="5181600"/>
            <a:ext cx="571500" cy="571500"/>
            <a:chOff x="4813300" y="51816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4826000" y="51943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27600" y="53467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41900" y="54102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954748" y="52832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89600" y="5181600"/>
            <a:ext cx="596900" cy="596900"/>
            <a:chOff x="5689600" y="51816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57023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166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309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8437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718300" y="5181600"/>
            <a:ext cx="596900" cy="596900"/>
            <a:chOff x="6718300" y="51816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67310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53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596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8724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R="176530" algn="r">
              <a:lnSpc>
                <a:spcPct val="100000"/>
              </a:lnSpc>
              <a:spcBef>
                <a:spcPts val="875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59252" y="5930900"/>
            <a:ext cx="2546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0" dirty="0">
                <a:latin typeface="Arial"/>
                <a:cs typeface="Arial"/>
              </a:rPr>
              <a:t>Shuffle/Sort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262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56375" y="5384800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57232" y="5284332"/>
            <a:ext cx="4265295" cy="404495"/>
            <a:chOff x="4357232" y="5284332"/>
            <a:chExt cx="4265295" cy="404495"/>
          </a:xfrm>
        </p:grpSpPr>
        <p:sp>
          <p:nvSpPr>
            <p:cNvPr id="52" name="object 52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831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439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374074" y="5384800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60" name="object 60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6" name="object 66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71" name="object 71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76" name="object 76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813300" y="5181600"/>
            <a:ext cx="571500" cy="571500"/>
            <a:chOff x="4813300" y="5181600"/>
            <a:chExt cx="571500" cy="571500"/>
          </a:xfrm>
        </p:grpSpPr>
        <p:sp>
          <p:nvSpPr>
            <p:cNvPr id="81" name="object 81"/>
            <p:cNvSpPr/>
            <p:nvPr/>
          </p:nvSpPr>
          <p:spPr>
            <a:xfrm>
              <a:off x="4826000" y="51943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27600" y="53467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41900" y="54102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513275" y="5283200"/>
            <a:ext cx="742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689600" y="5181600"/>
            <a:ext cx="596900" cy="596900"/>
            <a:chOff x="5689600" y="5181600"/>
            <a:chExt cx="596900" cy="596900"/>
          </a:xfrm>
        </p:grpSpPr>
        <p:sp>
          <p:nvSpPr>
            <p:cNvPr id="86" name="object 86"/>
            <p:cNvSpPr/>
            <p:nvPr/>
          </p:nvSpPr>
          <p:spPr>
            <a:xfrm>
              <a:off x="57023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166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309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8437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718300" y="5181600"/>
            <a:ext cx="596900" cy="596900"/>
            <a:chOff x="6718300" y="5181600"/>
            <a:chExt cx="596900" cy="596900"/>
          </a:xfrm>
        </p:grpSpPr>
        <p:sp>
          <p:nvSpPr>
            <p:cNvPr id="91" name="object 91"/>
            <p:cNvSpPr/>
            <p:nvPr/>
          </p:nvSpPr>
          <p:spPr>
            <a:xfrm>
              <a:off x="67310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453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96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8724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96" name="object 96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42237" y="6680200"/>
            <a:ext cx="3006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>
                <a:latin typeface="Arial"/>
                <a:cs typeface="Arial"/>
              </a:rPr>
              <a:t>Reduce</a:t>
            </a:r>
            <a:r>
              <a:rPr sz="4200" spc="-6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6100" y="3116378"/>
            <a:ext cx="5535295" cy="4745355"/>
            <a:chOff x="3736100" y="3116378"/>
            <a:chExt cx="5535295" cy="4745355"/>
          </a:xfrm>
        </p:grpSpPr>
        <p:sp>
          <p:nvSpPr>
            <p:cNvPr id="20" name="object 20"/>
            <p:cNvSpPr/>
            <p:nvPr/>
          </p:nvSpPr>
          <p:spPr>
            <a:xfrm>
              <a:off x="3896504" y="4436233"/>
              <a:ext cx="1372235" cy="3417570"/>
            </a:xfrm>
            <a:custGeom>
              <a:avLst/>
              <a:gdLst/>
              <a:ahLst/>
              <a:cxnLst/>
              <a:rect l="l" t="t" r="r" b="b"/>
              <a:pathLst>
                <a:path w="1372235" h="3417570">
                  <a:moveTo>
                    <a:pt x="0" y="0"/>
                  </a:moveTo>
                  <a:lnTo>
                    <a:pt x="1372194" y="0"/>
                  </a:lnTo>
                  <a:lnTo>
                    <a:pt x="1372194" y="549174"/>
                  </a:lnTo>
                  <a:lnTo>
                    <a:pt x="0" y="549174"/>
                  </a:lnTo>
                  <a:lnTo>
                    <a:pt x="0" y="0"/>
                  </a:lnTo>
                  <a:close/>
                </a:path>
                <a:path w="1372235" h="3417570">
                  <a:moveTo>
                    <a:pt x="0" y="2867913"/>
                  </a:moveTo>
                  <a:lnTo>
                    <a:pt x="1372194" y="2867913"/>
                  </a:lnTo>
                  <a:lnTo>
                    <a:pt x="1372194" y="3417088"/>
                  </a:lnTo>
                  <a:lnTo>
                    <a:pt x="0" y="3417088"/>
                  </a:lnTo>
                  <a:lnTo>
                    <a:pt x="0" y="286791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6100" y="4260492"/>
            <a:ext cx="4915535" cy="3768725"/>
            <a:chOff x="4356100" y="4260492"/>
            <a:chExt cx="4915535" cy="3768725"/>
          </a:xfrm>
        </p:grpSpPr>
        <p:sp>
          <p:nvSpPr>
            <p:cNvPr id="25" name="object 25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262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9" name="object 39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41" name="object 41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831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218032" y="5284332"/>
            <a:ext cx="404495" cy="404495"/>
            <a:chOff x="8218032" y="5284332"/>
            <a:chExt cx="404495" cy="404495"/>
          </a:xfrm>
        </p:grpSpPr>
        <p:sp>
          <p:nvSpPr>
            <p:cNvPr id="46" name="object 46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3439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51" name="object 5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57" name="object 5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2" name="object 6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42237" y="6680200"/>
            <a:ext cx="3006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>
                <a:latin typeface="Arial"/>
                <a:cs typeface="Arial"/>
              </a:rPr>
              <a:t>Reduce</a:t>
            </a:r>
            <a:r>
              <a:rPr sz="4200" spc="-6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60800" y="5645150"/>
            <a:ext cx="4509135" cy="1593850"/>
            <a:chOff x="3860800" y="5645150"/>
            <a:chExt cx="4509135" cy="1593850"/>
          </a:xfrm>
        </p:grpSpPr>
        <p:sp>
          <p:nvSpPr>
            <p:cNvPr id="69" name="object 69"/>
            <p:cNvSpPr/>
            <p:nvPr/>
          </p:nvSpPr>
          <p:spPr>
            <a:xfrm>
              <a:off x="4133303" y="5671146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29" y="996378"/>
                  </a:lnTo>
                  <a:lnTo>
                    <a:pt x="37603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75899" y="6599085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31483" y="5664200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16" y="996378"/>
                  </a:lnTo>
                  <a:lnTo>
                    <a:pt x="37602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74079" y="6592138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74584" y="5664200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16" y="996378"/>
                  </a:lnTo>
                  <a:lnTo>
                    <a:pt x="37602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17179" y="6592138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3417570"/>
          </a:xfrm>
          <a:custGeom>
            <a:avLst/>
            <a:gdLst/>
            <a:ahLst/>
            <a:cxnLst/>
            <a:rect l="l" t="t" r="r" b="b"/>
            <a:pathLst>
              <a:path w="1372235" h="3417570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  <a:path w="1372235" h="3417570">
                <a:moveTo>
                  <a:pt x="0" y="2867913"/>
                </a:moveTo>
                <a:lnTo>
                  <a:pt x="1372194" y="2867913"/>
                </a:lnTo>
                <a:lnTo>
                  <a:pt x="1372194" y="3417088"/>
                </a:lnTo>
                <a:lnTo>
                  <a:pt x="0" y="3417088"/>
                </a:lnTo>
                <a:lnTo>
                  <a:pt x="0" y="2867913"/>
                </a:lnTo>
                <a:close/>
              </a:path>
            </a:pathLst>
          </a:custGeom>
          <a:ln w="1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2" name="object 22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6" name="object 26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4" name="object 34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5" name="object 35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7" name="object 4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2" name="object 5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860800" y="6781800"/>
            <a:ext cx="4279900" cy="457200"/>
            <a:chOff x="3860800" y="6781800"/>
            <a:chExt cx="4279900" cy="457200"/>
          </a:xfrm>
        </p:grpSpPr>
        <p:sp>
          <p:nvSpPr>
            <p:cNvPr id="58" name="object 58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56499" y="7340600"/>
            <a:ext cx="31578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65" dirty="0">
                <a:latin typeface="Arial"/>
                <a:cs typeface="Arial"/>
              </a:rPr>
              <a:t>Job</a:t>
            </a:r>
            <a:r>
              <a:rPr sz="4200" spc="-55" dirty="0">
                <a:latin typeface="Arial"/>
                <a:cs typeface="Arial"/>
              </a:rPr>
              <a:t> </a:t>
            </a:r>
            <a:r>
              <a:rPr sz="4200" spc="-120" dirty="0">
                <a:latin typeface="Arial"/>
                <a:cs typeface="Arial"/>
              </a:rPr>
              <a:t>Complete!</a:t>
            </a:r>
            <a:endParaRPr sz="4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MapReduce </a:t>
            </a:r>
            <a:r>
              <a:rPr spc="-245" dirty="0">
                <a:solidFill>
                  <a:srgbClr val="676970"/>
                </a:solidFill>
              </a:rPr>
              <a:t>in</a:t>
            </a:r>
            <a:r>
              <a:rPr spc="-625" dirty="0">
                <a:solidFill>
                  <a:srgbClr val="676970"/>
                </a:solidFill>
              </a:rPr>
              <a:t> </a:t>
            </a:r>
            <a:r>
              <a:rPr spc="-1120" dirty="0">
                <a:solidFill>
                  <a:srgbClr val="676970"/>
                </a:solidFill>
              </a:rPr>
              <a:t>Java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1054080" y="9004124"/>
            <a:ext cx="10899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390900"/>
            <a:ext cx="7750809" cy="288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7400"/>
              </a:lnSpc>
              <a:spcBef>
                <a:spcPts val="580"/>
              </a:spcBef>
              <a:tabLst>
                <a:tab pos="1722755" algn="l"/>
                <a:tab pos="3898265" algn="l"/>
              </a:tabLst>
            </a:pPr>
            <a:r>
              <a:rPr sz="6400" spc="-370" dirty="0">
                <a:solidFill>
                  <a:srgbClr val="666666"/>
                </a:solidFill>
                <a:latin typeface="Arial"/>
                <a:cs typeface="Arial"/>
              </a:rPr>
              <a:t>Let’s	</a:t>
            </a:r>
            <a:r>
              <a:rPr sz="6400" spc="-55" dirty="0">
                <a:solidFill>
                  <a:srgbClr val="666666"/>
                </a:solidFill>
                <a:latin typeface="Arial"/>
                <a:cs typeface="Arial"/>
              </a:rPr>
              <a:t>look </a:t>
            </a:r>
            <a:r>
              <a:rPr sz="6400" spc="-240" dirty="0">
                <a:solidFill>
                  <a:srgbClr val="666666"/>
                </a:solidFill>
                <a:latin typeface="Arial"/>
                <a:cs typeface="Arial"/>
              </a:rPr>
              <a:t>at </a:t>
            </a:r>
            <a:r>
              <a:rPr sz="6400" i="1" spc="-555" dirty="0">
                <a:solidFill>
                  <a:srgbClr val="914538"/>
                </a:solidFill>
                <a:latin typeface="Arial"/>
                <a:cs typeface="Arial"/>
              </a:rPr>
              <a:t>WordCount  </a:t>
            </a:r>
            <a:r>
              <a:rPr sz="6400" spc="25" dirty="0">
                <a:solidFill>
                  <a:srgbClr val="666666"/>
                </a:solidFill>
                <a:latin typeface="Arial"/>
                <a:cs typeface="Arial"/>
              </a:rPr>
              <a:t>written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spc="-175" dirty="0">
                <a:solidFill>
                  <a:srgbClr val="666666"/>
                </a:solidFill>
                <a:latin typeface="Arial"/>
                <a:cs typeface="Arial"/>
              </a:rPr>
              <a:t>the  </a:t>
            </a:r>
            <a:r>
              <a:rPr sz="6400" i="1" spc="-635" dirty="0">
                <a:solidFill>
                  <a:srgbClr val="914538"/>
                </a:solidFill>
                <a:latin typeface="Arial"/>
                <a:cs typeface="Arial"/>
              </a:rPr>
              <a:t>MapReduce	</a:t>
            </a:r>
            <a:r>
              <a:rPr sz="6400" i="1" spc="-900" dirty="0">
                <a:solidFill>
                  <a:srgbClr val="914538"/>
                </a:solidFill>
                <a:latin typeface="Arial"/>
                <a:cs typeface="Arial"/>
              </a:rPr>
              <a:t>Java</a:t>
            </a:r>
            <a:r>
              <a:rPr sz="6400" i="1" spc="-66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95" dirty="0">
                <a:solidFill>
                  <a:srgbClr val="666666"/>
                </a:solidFill>
                <a:latin typeface="Arial"/>
                <a:cs typeface="Arial"/>
              </a:rPr>
              <a:t>API.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69062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 dirty="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5534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 dirty="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864" y="74485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81343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8420100" y="7251700"/>
            <a:ext cx="3289300" cy="889000"/>
            <a:chOff x="8420100" y="7251700"/>
            <a:chExt cx="3289300" cy="889000"/>
          </a:xfrm>
        </p:grpSpPr>
        <p:sp>
          <p:nvSpPr>
            <p:cNvPr id="7" name="object 7"/>
            <p:cNvSpPr/>
            <p:nvPr/>
          </p:nvSpPr>
          <p:spPr>
            <a:xfrm>
              <a:off x="8432800" y="72643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32800" y="72644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97837" y="7480300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69062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9677400" y="1955800"/>
            <a:ext cx="3289300" cy="1625600"/>
            <a:chOff x="9677400" y="1955800"/>
            <a:chExt cx="3289300" cy="1625600"/>
          </a:xfrm>
        </p:grpSpPr>
        <p:sp>
          <p:nvSpPr>
            <p:cNvPr id="7" name="object 7"/>
            <p:cNvSpPr/>
            <p:nvPr/>
          </p:nvSpPr>
          <p:spPr>
            <a:xfrm>
              <a:off x="9690099" y="19685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19685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59950" y="2019300"/>
            <a:ext cx="313309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325120">
              <a:lnSpc>
                <a:spcPts val="2800"/>
              </a:lnSpc>
              <a:spcBef>
                <a:spcPts val="260"/>
              </a:spcBef>
            </a:pP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Mapper </a:t>
            </a:r>
            <a:r>
              <a:rPr sz="2400" spc="-204" dirty="0">
                <a:solidFill>
                  <a:srgbClr val="58596B"/>
                </a:solidFill>
                <a:latin typeface="Arial"/>
                <a:cs typeface="Arial"/>
              </a:rPr>
              <a:t>class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4 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type </a:t>
            </a:r>
            <a:r>
              <a:rPr sz="2400" spc="-114" dirty="0">
                <a:solidFill>
                  <a:srgbClr val="58596B"/>
                </a:solidFill>
                <a:latin typeface="Arial"/>
                <a:cs typeface="Arial"/>
              </a:rPr>
              <a:t>parameters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input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types</a:t>
            </a:r>
            <a:r>
              <a:rPr sz="2400" spc="16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746760">
              <a:lnSpc>
                <a:spcPts val="2720"/>
              </a:lnSpc>
            </a:pP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25400" y="1981200"/>
              <a:ext cx="8928100" cy="1130300"/>
            </a:xfrm>
            <a:custGeom>
              <a:avLst/>
              <a:gdLst/>
              <a:ahLst/>
              <a:cxnLst/>
              <a:rect l="l" t="t" r="r" b="b"/>
              <a:pathLst>
                <a:path w="8928100" h="1130300">
                  <a:moveTo>
                    <a:pt x="0" y="939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939800"/>
                  </a:lnTo>
                  <a:lnTo>
                    <a:pt x="8923068" y="983478"/>
                  </a:lnTo>
                  <a:lnTo>
                    <a:pt x="8908736" y="1023575"/>
                  </a:lnTo>
                  <a:lnTo>
                    <a:pt x="8886248" y="1058946"/>
                  </a:lnTo>
                  <a:lnTo>
                    <a:pt x="8856746" y="1088448"/>
                  </a:lnTo>
                  <a:lnTo>
                    <a:pt x="8821375" y="1110936"/>
                  </a:lnTo>
                  <a:lnTo>
                    <a:pt x="8781278" y="1125268"/>
                  </a:lnTo>
                  <a:lnTo>
                    <a:pt x="8737600" y="1130300"/>
                  </a:lnTo>
                  <a:lnTo>
                    <a:pt x="190500" y="1130300"/>
                  </a:lnTo>
                  <a:lnTo>
                    <a:pt x="146820" y="1125268"/>
                  </a:lnTo>
                  <a:lnTo>
                    <a:pt x="106722" y="1110936"/>
                  </a:lnTo>
                  <a:lnTo>
                    <a:pt x="71351" y="1088448"/>
                  </a:lnTo>
                  <a:lnTo>
                    <a:pt x="41850" y="1058946"/>
                  </a:lnTo>
                  <a:lnTo>
                    <a:pt x="19362" y="1023575"/>
                  </a:lnTo>
                  <a:lnTo>
                    <a:pt x="5031" y="983478"/>
                  </a:lnTo>
                  <a:lnTo>
                    <a:pt x="0" y="939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605" y="850900"/>
            <a:ext cx="6971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620" dirty="0"/>
              <a:t>Why</a:t>
            </a:r>
            <a:r>
              <a:rPr sz="8400" spc="-720" dirty="0"/>
              <a:t> </a:t>
            </a:r>
            <a:r>
              <a:rPr sz="8400" spc="-545" dirty="0"/>
              <a:t>Hadoop?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794000"/>
            <a:ext cx="10248265" cy="44704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06730" marR="5080" indent="-494665">
              <a:lnSpc>
                <a:spcPts val="4300"/>
              </a:lnSpc>
              <a:spcBef>
                <a:spcPts val="2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170" dirty="0">
                <a:solidFill>
                  <a:srgbClr val="914538"/>
                </a:solidFill>
                <a:latin typeface="Klaudia"/>
                <a:cs typeface="Klaudia"/>
              </a:rPr>
              <a:t>unstructured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semi-structured</a:t>
            </a:r>
            <a:r>
              <a:rPr sz="3600" spc="-76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6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914538"/>
                </a:solidFill>
                <a:latin typeface="Klaudia"/>
                <a:cs typeface="Klaudia"/>
              </a:rPr>
              <a:t>structured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data.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235" dirty="0">
                <a:solidFill>
                  <a:srgbClr val="914538"/>
                </a:solidFill>
                <a:latin typeface="Klaudia"/>
                <a:cs typeface="Klaudia"/>
              </a:rPr>
              <a:t>enormous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3600" spc="-43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volumes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600" dirty="0">
              <a:latin typeface="Klaudia"/>
              <a:cs typeface="Klaudia"/>
            </a:endParaRPr>
          </a:p>
          <a:p>
            <a:pPr marL="506730" marR="66040" indent="-494665">
              <a:lnSpc>
                <a:spcPts val="4300"/>
              </a:lnSpc>
              <a:spcBef>
                <a:spcPts val="314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85" dirty="0">
                <a:solidFill>
                  <a:srgbClr val="914538"/>
                </a:solidFill>
                <a:latin typeface="Klaudia"/>
                <a:cs typeface="Klaudia"/>
              </a:rPr>
              <a:t>Flexible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data </a:t>
            </a:r>
            <a:r>
              <a:rPr sz="3600" spc="-240" dirty="0">
                <a:solidFill>
                  <a:srgbClr val="914538"/>
                </a:solidFill>
                <a:latin typeface="Klaudia"/>
                <a:cs typeface="Klaudia"/>
              </a:rPr>
              <a:t>analysis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210" dirty="0">
                <a:solidFill>
                  <a:srgbClr val="914538"/>
                </a:solidFill>
                <a:latin typeface="Klaudia"/>
                <a:cs typeface="Klaudia"/>
              </a:rPr>
              <a:t>machine</a:t>
            </a:r>
            <a:r>
              <a:rPr sz="3600" spc="-70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50" dirty="0">
                <a:solidFill>
                  <a:srgbClr val="914538"/>
                </a:solidFill>
                <a:latin typeface="Klaudia"/>
                <a:cs typeface="Klaudia"/>
              </a:rPr>
              <a:t>learning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tools.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Cost-effective</a:t>
            </a:r>
            <a:r>
              <a:rPr sz="3600" spc="-27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scalability.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677400" y="3238500"/>
            <a:ext cx="3289300" cy="1028700"/>
            <a:chOff x="9677400" y="3238500"/>
            <a:chExt cx="3289300" cy="1028700"/>
          </a:xfrm>
        </p:grpSpPr>
        <p:sp>
          <p:nvSpPr>
            <p:cNvPr id="7" name="object 7"/>
            <p:cNvSpPr/>
            <p:nvPr/>
          </p:nvSpPr>
          <p:spPr>
            <a:xfrm>
              <a:off x="9690100" y="3251200"/>
              <a:ext cx="3263900" cy="1003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251200"/>
              <a:ext cx="3263900" cy="1003300"/>
            </a:xfrm>
            <a:custGeom>
              <a:avLst/>
              <a:gdLst/>
              <a:ahLst/>
              <a:cxnLst/>
              <a:rect l="l" t="t" r="r" b="b"/>
              <a:pathLst>
                <a:path w="3263900" h="1003300">
                  <a:moveTo>
                    <a:pt x="0" y="812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812800"/>
                  </a:lnTo>
                  <a:lnTo>
                    <a:pt x="3258865" y="856478"/>
                  </a:lnTo>
                  <a:lnTo>
                    <a:pt x="3244527" y="896575"/>
                  </a:lnTo>
                  <a:lnTo>
                    <a:pt x="3222032" y="931946"/>
                  </a:lnTo>
                  <a:lnTo>
                    <a:pt x="3192525" y="961448"/>
                  </a:lnTo>
                  <a:lnTo>
                    <a:pt x="3157153" y="983936"/>
                  </a:lnTo>
                  <a:lnTo>
                    <a:pt x="3117062" y="998268"/>
                  </a:lnTo>
                  <a:lnTo>
                    <a:pt x="3073400" y="1003300"/>
                  </a:lnTo>
                  <a:lnTo>
                    <a:pt x="190500" y="1003300"/>
                  </a:lnTo>
                  <a:lnTo>
                    <a:pt x="146821" y="998268"/>
                  </a:lnTo>
                  <a:lnTo>
                    <a:pt x="106724" y="983936"/>
                  </a:lnTo>
                  <a:lnTo>
                    <a:pt x="71353" y="961448"/>
                  </a:lnTo>
                  <a:lnTo>
                    <a:pt x="41851" y="931946"/>
                  </a:lnTo>
                  <a:lnTo>
                    <a:pt x="19363" y="896575"/>
                  </a:lnTo>
                  <a:lnTo>
                    <a:pt x="5031" y="856478"/>
                  </a:lnTo>
                  <a:lnTo>
                    <a:pt x="0" y="8128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59950" y="3365500"/>
            <a:ext cx="313118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64869" marR="5080" indent="-852805">
              <a:lnSpc>
                <a:spcPts val="2800"/>
              </a:lnSpc>
              <a:spcBef>
                <a:spcPts val="260"/>
              </a:spcBef>
            </a:pP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Output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objects  </a:t>
            </a:r>
            <a:r>
              <a:rPr sz="2400" spc="-55" dirty="0">
                <a:solidFill>
                  <a:srgbClr val="58596B"/>
                </a:solidFill>
                <a:latin typeface="Arial"/>
                <a:cs typeface="Arial"/>
              </a:rPr>
              <a:t>we’ll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reuse.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228600" y="3263900"/>
              <a:ext cx="9398000" cy="977900"/>
            </a:xfrm>
            <a:custGeom>
              <a:avLst/>
              <a:gdLst/>
              <a:ahLst/>
              <a:cxnLst/>
              <a:rect l="l" t="t" r="r" b="b"/>
              <a:pathLst>
                <a:path w="9398000" h="977900">
                  <a:moveTo>
                    <a:pt x="0" y="7874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9207500" y="0"/>
                  </a:lnTo>
                  <a:lnTo>
                    <a:pt x="9251178" y="5031"/>
                  </a:lnTo>
                  <a:lnTo>
                    <a:pt x="9291275" y="19363"/>
                  </a:lnTo>
                  <a:lnTo>
                    <a:pt x="9326646" y="41851"/>
                  </a:lnTo>
                  <a:lnTo>
                    <a:pt x="9356148" y="71353"/>
                  </a:lnTo>
                  <a:lnTo>
                    <a:pt x="9378636" y="106724"/>
                  </a:lnTo>
                  <a:lnTo>
                    <a:pt x="9392968" y="146821"/>
                  </a:lnTo>
                  <a:lnTo>
                    <a:pt x="9398000" y="190500"/>
                  </a:lnTo>
                  <a:lnTo>
                    <a:pt x="9398000" y="787400"/>
                  </a:lnTo>
                  <a:lnTo>
                    <a:pt x="9392968" y="831078"/>
                  </a:lnTo>
                  <a:lnTo>
                    <a:pt x="9378636" y="871175"/>
                  </a:lnTo>
                  <a:lnTo>
                    <a:pt x="9356148" y="906546"/>
                  </a:lnTo>
                  <a:lnTo>
                    <a:pt x="9326646" y="936048"/>
                  </a:lnTo>
                  <a:lnTo>
                    <a:pt x="9291275" y="958536"/>
                  </a:lnTo>
                  <a:lnTo>
                    <a:pt x="9251178" y="972868"/>
                  </a:lnTo>
                  <a:lnTo>
                    <a:pt x="9207500" y="977900"/>
                  </a:lnTo>
                  <a:lnTo>
                    <a:pt x="190500" y="977900"/>
                  </a:lnTo>
                  <a:lnTo>
                    <a:pt x="146819" y="972868"/>
                  </a:lnTo>
                  <a:lnTo>
                    <a:pt x="106722" y="958536"/>
                  </a:lnTo>
                  <a:lnTo>
                    <a:pt x="71351" y="936048"/>
                  </a:lnTo>
                  <a:lnTo>
                    <a:pt x="41850" y="906546"/>
                  </a:lnTo>
                  <a:lnTo>
                    <a:pt x="19362" y="871175"/>
                  </a:lnTo>
                  <a:lnTo>
                    <a:pt x="5031" y="831078"/>
                  </a:lnTo>
                  <a:lnTo>
                    <a:pt x="0" y="7874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43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03200" y="3302000"/>
            <a:ext cx="12763500" cy="5321300"/>
            <a:chOff x="203200" y="3302000"/>
            <a:chExt cx="12763500" cy="5321300"/>
          </a:xfrm>
        </p:grpSpPr>
        <p:sp>
          <p:nvSpPr>
            <p:cNvPr id="7" name="object 7"/>
            <p:cNvSpPr/>
            <p:nvPr/>
          </p:nvSpPr>
          <p:spPr>
            <a:xfrm>
              <a:off x="228600" y="4330700"/>
              <a:ext cx="12700000" cy="4267200"/>
            </a:xfrm>
            <a:custGeom>
              <a:avLst/>
              <a:gdLst/>
              <a:ahLst/>
              <a:cxnLst/>
              <a:rect l="l" t="t" r="r" b="b"/>
              <a:pathLst>
                <a:path w="12700000" h="4267200">
                  <a:moveTo>
                    <a:pt x="0" y="4076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2509500" y="0"/>
                  </a:lnTo>
                  <a:lnTo>
                    <a:pt x="12553162" y="5031"/>
                  </a:lnTo>
                  <a:lnTo>
                    <a:pt x="12593253" y="19363"/>
                  </a:lnTo>
                  <a:lnTo>
                    <a:pt x="12628625" y="41851"/>
                  </a:lnTo>
                  <a:lnTo>
                    <a:pt x="12658132" y="71353"/>
                  </a:lnTo>
                  <a:lnTo>
                    <a:pt x="12680627" y="106724"/>
                  </a:lnTo>
                  <a:lnTo>
                    <a:pt x="12694965" y="146821"/>
                  </a:lnTo>
                  <a:lnTo>
                    <a:pt x="12700000" y="190500"/>
                  </a:lnTo>
                  <a:lnTo>
                    <a:pt x="12700000" y="4076700"/>
                  </a:lnTo>
                  <a:lnTo>
                    <a:pt x="12694965" y="4120378"/>
                  </a:lnTo>
                  <a:lnTo>
                    <a:pt x="12680627" y="4160475"/>
                  </a:lnTo>
                  <a:lnTo>
                    <a:pt x="12658132" y="4195846"/>
                  </a:lnTo>
                  <a:lnTo>
                    <a:pt x="12628625" y="4225348"/>
                  </a:lnTo>
                  <a:lnTo>
                    <a:pt x="12593253" y="4247836"/>
                  </a:lnTo>
                  <a:lnTo>
                    <a:pt x="12553162" y="4262168"/>
                  </a:lnTo>
                  <a:lnTo>
                    <a:pt x="12509500" y="4267200"/>
                  </a:lnTo>
                  <a:lnTo>
                    <a:pt x="190500" y="4267200"/>
                  </a:lnTo>
                  <a:lnTo>
                    <a:pt x="146819" y="4262168"/>
                  </a:lnTo>
                  <a:lnTo>
                    <a:pt x="106722" y="4247836"/>
                  </a:lnTo>
                  <a:lnTo>
                    <a:pt x="71351" y="4225348"/>
                  </a:lnTo>
                  <a:lnTo>
                    <a:pt x="41850" y="4195846"/>
                  </a:lnTo>
                  <a:lnTo>
                    <a:pt x="19362" y="4160475"/>
                  </a:lnTo>
                  <a:lnTo>
                    <a:pt x="5031" y="4120378"/>
                  </a:lnTo>
                  <a:lnTo>
                    <a:pt x="0" y="40767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314699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0100" y="33147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5" y="1135878"/>
                  </a:lnTo>
                  <a:lnTo>
                    <a:pt x="3244527" y="1175975"/>
                  </a:lnTo>
                  <a:lnTo>
                    <a:pt x="3222032" y="1211346"/>
                  </a:lnTo>
                  <a:lnTo>
                    <a:pt x="3192525" y="1240848"/>
                  </a:lnTo>
                  <a:lnTo>
                    <a:pt x="3157153" y="1263336"/>
                  </a:lnTo>
                  <a:lnTo>
                    <a:pt x="3117062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3467" y="3390900"/>
            <a:ext cx="298767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 algn="ctr">
              <a:lnSpc>
                <a:spcPts val="2800"/>
              </a:lnSpc>
              <a:spcBef>
                <a:spcPts val="260"/>
              </a:spcBef>
            </a:pPr>
            <a:r>
              <a:rPr sz="2400" spc="-200" dirty="0">
                <a:solidFill>
                  <a:srgbClr val="58596B"/>
                </a:solidFill>
                <a:latin typeface="Arial"/>
                <a:cs typeface="Arial"/>
              </a:rPr>
              <a:t>Map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method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input, 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“collector”,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reporting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9537065" cy="2105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32969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2" y="4362450"/>
            <a:ext cx="12463780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768215" algn="l"/>
                <a:tab pos="5316855" algn="l"/>
                <a:tab pos="7145655" algn="l"/>
                <a:tab pos="1080389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 marR="1102360">
              <a:lnSpc>
                <a:spcPts val="2700"/>
              </a:lnSpc>
              <a:tabLst>
                <a:tab pos="257302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10998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85" y="7105650"/>
            <a:ext cx="569531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864" y="779145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22" y="81343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44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58800" y="5727700"/>
            <a:ext cx="11379200" cy="2590800"/>
            <a:chOff x="558800" y="5727700"/>
            <a:chExt cx="11379200" cy="2590800"/>
          </a:xfrm>
        </p:grpSpPr>
        <p:sp>
          <p:nvSpPr>
            <p:cNvPr id="9" name="object 9"/>
            <p:cNvSpPr/>
            <p:nvPr/>
          </p:nvSpPr>
          <p:spPr>
            <a:xfrm>
              <a:off x="584200" y="5753100"/>
              <a:ext cx="11328400" cy="2540000"/>
            </a:xfrm>
            <a:custGeom>
              <a:avLst/>
              <a:gdLst/>
              <a:ahLst/>
              <a:cxnLst/>
              <a:rect l="l" t="t" r="r" b="b"/>
              <a:pathLst>
                <a:path w="11328400" h="2540000">
                  <a:moveTo>
                    <a:pt x="0" y="234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137900" y="0"/>
                  </a:lnTo>
                  <a:lnTo>
                    <a:pt x="11181578" y="5031"/>
                  </a:lnTo>
                  <a:lnTo>
                    <a:pt x="11221675" y="19363"/>
                  </a:lnTo>
                  <a:lnTo>
                    <a:pt x="11257046" y="41851"/>
                  </a:lnTo>
                  <a:lnTo>
                    <a:pt x="11286548" y="71353"/>
                  </a:lnTo>
                  <a:lnTo>
                    <a:pt x="11309036" y="106724"/>
                  </a:lnTo>
                  <a:lnTo>
                    <a:pt x="11323368" y="146821"/>
                  </a:lnTo>
                  <a:lnTo>
                    <a:pt x="11328400" y="190500"/>
                  </a:lnTo>
                  <a:lnTo>
                    <a:pt x="11328400" y="2349500"/>
                  </a:lnTo>
                  <a:lnTo>
                    <a:pt x="11323368" y="2393178"/>
                  </a:lnTo>
                  <a:lnTo>
                    <a:pt x="11309036" y="2433275"/>
                  </a:lnTo>
                  <a:lnTo>
                    <a:pt x="11286548" y="2468646"/>
                  </a:lnTo>
                  <a:lnTo>
                    <a:pt x="11257046" y="2498148"/>
                  </a:lnTo>
                  <a:lnTo>
                    <a:pt x="11221675" y="2520636"/>
                  </a:lnTo>
                  <a:lnTo>
                    <a:pt x="11181578" y="2534968"/>
                  </a:lnTo>
                  <a:lnTo>
                    <a:pt x="11137900" y="2540000"/>
                  </a:lnTo>
                  <a:lnTo>
                    <a:pt x="190500" y="2540000"/>
                  </a:lnTo>
                  <a:lnTo>
                    <a:pt x="146819" y="2534968"/>
                  </a:lnTo>
                  <a:lnTo>
                    <a:pt x="106722" y="2520636"/>
                  </a:lnTo>
                  <a:lnTo>
                    <a:pt x="71351" y="2498148"/>
                  </a:lnTo>
                  <a:lnTo>
                    <a:pt x="41850" y="2468646"/>
                  </a:lnTo>
                  <a:lnTo>
                    <a:pt x="19362" y="2433275"/>
                  </a:lnTo>
                  <a:lnTo>
                    <a:pt x="5031" y="2393178"/>
                  </a:lnTo>
                  <a:lnTo>
                    <a:pt x="0" y="23495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1700" y="6883400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1700" y="68834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8" y="1135878"/>
                  </a:lnTo>
                  <a:lnTo>
                    <a:pt x="3244536" y="1175975"/>
                  </a:lnTo>
                  <a:lnTo>
                    <a:pt x="3222048" y="1211346"/>
                  </a:lnTo>
                  <a:lnTo>
                    <a:pt x="3192546" y="1240848"/>
                  </a:lnTo>
                  <a:lnTo>
                    <a:pt x="3157175" y="1263336"/>
                  </a:lnTo>
                  <a:lnTo>
                    <a:pt x="3117078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78168" y="6959600"/>
            <a:ext cx="2181860" cy="11023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59"/>
              </a:spcBef>
            </a:pPr>
            <a:r>
              <a:rPr sz="2400" spc="-155" dirty="0">
                <a:solidFill>
                  <a:srgbClr val="58596B"/>
                </a:solidFill>
                <a:latin typeface="Arial"/>
                <a:cs typeface="Arial"/>
              </a:rPr>
              <a:t>Tokenize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58596B"/>
                </a:solidFill>
                <a:latin typeface="Arial"/>
                <a:cs typeface="Arial"/>
              </a:rPr>
              <a:t>line,  </a:t>
            </a:r>
            <a:r>
              <a:rPr sz="2400" spc="5" dirty="0">
                <a:solidFill>
                  <a:srgbClr val="58596B"/>
                </a:solidFill>
                <a:latin typeface="Arial"/>
                <a:cs typeface="Arial"/>
              </a:rPr>
              <a:t>“collect” </a:t>
            </a:r>
            <a:r>
              <a:rPr sz="2400" spc="-200" dirty="0">
                <a:solidFill>
                  <a:srgbClr val="58596B"/>
                </a:solidFill>
                <a:latin typeface="Arial"/>
                <a:cs typeface="Arial"/>
              </a:rPr>
              <a:t>each 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58596B"/>
                </a:solidFill>
                <a:latin typeface="Andale Mono"/>
                <a:cs typeface="Andale Mono"/>
              </a:rPr>
              <a:t>word,</a:t>
            </a:r>
            <a:r>
              <a:rPr sz="2400" spc="-35" dirty="0">
                <a:solidFill>
                  <a:srgbClr val="58596B"/>
                </a:solidFill>
                <a:latin typeface="Andale Mono"/>
                <a:cs typeface="Andale Mono"/>
              </a:rPr>
              <a:t> </a:t>
            </a:r>
            <a:r>
              <a:rPr sz="2400" spc="-15" dirty="0">
                <a:solidFill>
                  <a:srgbClr val="58596B"/>
                </a:solidFill>
                <a:latin typeface="Andale Mono"/>
                <a:cs typeface="Andale Mono"/>
              </a:rPr>
              <a:t>1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12280900" cy="5191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85787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22" y="76200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5" name="object 5"/>
          <p:cNvGrpSpPr/>
          <p:nvPr/>
        </p:nvGrpSpPr>
        <p:grpSpPr>
          <a:xfrm>
            <a:off x="8420100" y="7556500"/>
            <a:ext cx="3289300" cy="889000"/>
            <a:chOff x="8420100" y="7556500"/>
            <a:chExt cx="3289300" cy="889000"/>
          </a:xfrm>
        </p:grpSpPr>
        <p:sp>
          <p:nvSpPr>
            <p:cNvPr id="6" name="object 6"/>
            <p:cNvSpPr/>
            <p:nvPr/>
          </p:nvSpPr>
          <p:spPr>
            <a:xfrm>
              <a:off x="8432800" y="75691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32800" y="75692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5042" y="4191000"/>
            <a:ext cx="11915140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402455" algn="l"/>
                <a:tab pos="4768215" algn="l"/>
                <a:tab pos="102552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74422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R="692785" algn="r">
              <a:lnSpc>
                <a:spcPct val="100000"/>
              </a:lnSpc>
              <a:spcBef>
                <a:spcPts val="112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12280900" cy="5191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85787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22" y="4191000"/>
            <a:ext cx="1228090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5" name="object 5"/>
          <p:cNvGrpSpPr/>
          <p:nvPr/>
        </p:nvGrpSpPr>
        <p:grpSpPr>
          <a:xfrm>
            <a:off x="9677400" y="2794000"/>
            <a:ext cx="3289300" cy="1625600"/>
            <a:chOff x="9677400" y="2794000"/>
            <a:chExt cx="3289300" cy="1625600"/>
          </a:xfrm>
        </p:grpSpPr>
        <p:sp>
          <p:nvSpPr>
            <p:cNvPr id="6" name="object 6"/>
            <p:cNvSpPr/>
            <p:nvPr/>
          </p:nvSpPr>
          <p:spPr>
            <a:xfrm>
              <a:off x="9690099" y="28067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0100" y="28067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59950" y="2857500"/>
            <a:ext cx="313309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8890" algn="ctr">
              <a:lnSpc>
                <a:spcPts val="2800"/>
              </a:lnSpc>
              <a:spcBef>
                <a:spcPts val="260"/>
              </a:spcBef>
            </a:pP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Reducer </a:t>
            </a:r>
            <a:r>
              <a:rPr sz="2400" spc="-204" dirty="0">
                <a:solidFill>
                  <a:srgbClr val="58596B"/>
                </a:solidFill>
                <a:latin typeface="Arial"/>
                <a:cs typeface="Arial"/>
              </a:rPr>
              <a:t>class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4 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type </a:t>
            </a:r>
            <a:r>
              <a:rPr sz="2400" spc="-114" dirty="0">
                <a:solidFill>
                  <a:srgbClr val="58596B"/>
                </a:solidFill>
                <a:latin typeface="Arial"/>
                <a:cs typeface="Arial"/>
              </a:rPr>
              <a:t>parameters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input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types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25400" y="2819400"/>
              <a:ext cx="8928100" cy="1130300"/>
            </a:xfrm>
            <a:custGeom>
              <a:avLst/>
              <a:gdLst/>
              <a:ahLst/>
              <a:cxnLst/>
              <a:rect l="l" t="t" r="r" b="b"/>
              <a:pathLst>
                <a:path w="8928100" h="1130300">
                  <a:moveTo>
                    <a:pt x="0" y="939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939800"/>
                  </a:lnTo>
                  <a:lnTo>
                    <a:pt x="8923068" y="983478"/>
                  </a:lnTo>
                  <a:lnTo>
                    <a:pt x="8908736" y="1023575"/>
                  </a:lnTo>
                  <a:lnTo>
                    <a:pt x="8886248" y="1058946"/>
                  </a:lnTo>
                  <a:lnTo>
                    <a:pt x="8856746" y="1088448"/>
                  </a:lnTo>
                  <a:lnTo>
                    <a:pt x="8821375" y="1110936"/>
                  </a:lnTo>
                  <a:lnTo>
                    <a:pt x="8781278" y="1125268"/>
                  </a:lnTo>
                  <a:lnTo>
                    <a:pt x="8737600" y="1130300"/>
                  </a:lnTo>
                  <a:lnTo>
                    <a:pt x="190500" y="1130300"/>
                  </a:lnTo>
                  <a:lnTo>
                    <a:pt x="146820" y="1125268"/>
                  </a:lnTo>
                  <a:lnTo>
                    <a:pt x="106722" y="1110936"/>
                  </a:lnTo>
                  <a:lnTo>
                    <a:pt x="71351" y="1088448"/>
                  </a:lnTo>
                  <a:lnTo>
                    <a:pt x="41850" y="1058946"/>
                  </a:lnTo>
                  <a:lnTo>
                    <a:pt x="19362" y="1023575"/>
                  </a:lnTo>
                  <a:lnTo>
                    <a:pt x="5031" y="983478"/>
                  </a:lnTo>
                  <a:lnTo>
                    <a:pt x="0" y="939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47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3022600"/>
            <a:ext cx="12738100" cy="4838700"/>
            <a:chOff x="228600" y="3022600"/>
            <a:chExt cx="12738100" cy="4838700"/>
          </a:xfrm>
        </p:grpSpPr>
        <p:sp>
          <p:nvSpPr>
            <p:cNvPr id="4" name="object 4"/>
            <p:cNvSpPr/>
            <p:nvPr/>
          </p:nvSpPr>
          <p:spPr>
            <a:xfrm>
              <a:off x="254000" y="4114800"/>
              <a:ext cx="12128500" cy="3721100"/>
            </a:xfrm>
            <a:custGeom>
              <a:avLst/>
              <a:gdLst/>
              <a:ahLst/>
              <a:cxnLst/>
              <a:rect l="l" t="t" r="r" b="b"/>
              <a:pathLst>
                <a:path w="12128500" h="3721100">
                  <a:moveTo>
                    <a:pt x="0" y="3530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938000" y="0"/>
                  </a:lnTo>
                  <a:lnTo>
                    <a:pt x="11981678" y="5031"/>
                  </a:lnTo>
                  <a:lnTo>
                    <a:pt x="12021775" y="19363"/>
                  </a:lnTo>
                  <a:lnTo>
                    <a:pt x="12057146" y="41851"/>
                  </a:lnTo>
                  <a:lnTo>
                    <a:pt x="12086648" y="71353"/>
                  </a:lnTo>
                  <a:lnTo>
                    <a:pt x="12109136" y="106724"/>
                  </a:lnTo>
                  <a:lnTo>
                    <a:pt x="12123468" y="146821"/>
                  </a:lnTo>
                  <a:lnTo>
                    <a:pt x="12128500" y="190500"/>
                  </a:lnTo>
                  <a:lnTo>
                    <a:pt x="12128500" y="3530600"/>
                  </a:lnTo>
                  <a:lnTo>
                    <a:pt x="12123468" y="3574278"/>
                  </a:lnTo>
                  <a:lnTo>
                    <a:pt x="12109136" y="3614375"/>
                  </a:lnTo>
                  <a:lnTo>
                    <a:pt x="12086648" y="3649746"/>
                  </a:lnTo>
                  <a:lnTo>
                    <a:pt x="12057146" y="3679248"/>
                  </a:lnTo>
                  <a:lnTo>
                    <a:pt x="12021775" y="3701736"/>
                  </a:lnTo>
                  <a:lnTo>
                    <a:pt x="11981678" y="3716068"/>
                  </a:lnTo>
                  <a:lnTo>
                    <a:pt x="11938000" y="3721100"/>
                  </a:lnTo>
                  <a:lnTo>
                    <a:pt x="190500" y="3721100"/>
                  </a:lnTo>
                  <a:lnTo>
                    <a:pt x="146819" y="3716068"/>
                  </a:lnTo>
                  <a:lnTo>
                    <a:pt x="106722" y="3701736"/>
                  </a:lnTo>
                  <a:lnTo>
                    <a:pt x="71351" y="3679248"/>
                  </a:lnTo>
                  <a:lnTo>
                    <a:pt x="41850" y="3649746"/>
                  </a:lnTo>
                  <a:lnTo>
                    <a:pt x="19362" y="3614375"/>
                  </a:lnTo>
                  <a:lnTo>
                    <a:pt x="5031" y="3574278"/>
                  </a:lnTo>
                  <a:lnTo>
                    <a:pt x="0" y="35306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0100" y="3035300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90100" y="30353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5" y="1135878"/>
                  </a:lnTo>
                  <a:lnTo>
                    <a:pt x="3244527" y="1175975"/>
                  </a:lnTo>
                  <a:lnTo>
                    <a:pt x="3222032" y="1211346"/>
                  </a:lnTo>
                  <a:lnTo>
                    <a:pt x="3192525" y="1240848"/>
                  </a:lnTo>
                  <a:lnTo>
                    <a:pt x="3157153" y="1263336"/>
                  </a:lnTo>
                  <a:lnTo>
                    <a:pt x="3117062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93982" y="3111500"/>
            <a:ext cx="308673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31115" algn="ctr">
              <a:lnSpc>
                <a:spcPts val="2800"/>
              </a:lnSpc>
              <a:spcBef>
                <a:spcPts val="260"/>
              </a:spcBef>
            </a:pPr>
            <a:r>
              <a:rPr sz="2400" spc="-180" dirty="0">
                <a:solidFill>
                  <a:srgbClr val="58596B"/>
                </a:solidFill>
                <a:latin typeface="Arial"/>
                <a:cs typeface="Arial"/>
              </a:rPr>
              <a:t>Reduce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method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input,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43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“collector”, 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reporting</a:t>
            </a:r>
            <a:r>
              <a:rPr sz="2400" spc="-32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22" y="4191000"/>
            <a:ext cx="1228090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4200" y="5549900"/>
            <a:ext cx="11379200" cy="1943100"/>
            <a:chOff x="584200" y="5549900"/>
            <a:chExt cx="11379200" cy="1943100"/>
          </a:xfrm>
        </p:grpSpPr>
        <p:sp>
          <p:nvSpPr>
            <p:cNvPr id="4" name="object 4"/>
            <p:cNvSpPr/>
            <p:nvPr/>
          </p:nvSpPr>
          <p:spPr>
            <a:xfrm>
              <a:off x="609600" y="5575300"/>
              <a:ext cx="11328400" cy="1892300"/>
            </a:xfrm>
            <a:custGeom>
              <a:avLst/>
              <a:gdLst/>
              <a:ahLst/>
              <a:cxnLst/>
              <a:rect l="l" t="t" r="r" b="b"/>
              <a:pathLst>
                <a:path w="11328400" h="1892300">
                  <a:moveTo>
                    <a:pt x="0" y="1701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137900" y="0"/>
                  </a:lnTo>
                  <a:lnTo>
                    <a:pt x="11181578" y="5031"/>
                  </a:lnTo>
                  <a:lnTo>
                    <a:pt x="11221675" y="19363"/>
                  </a:lnTo>
                  <a:lnTo>
                    <a:pt x="11257046" y="41851"/>
                  </a:lnTo>
                  <a:lnTo>
                    <a:pt x="11286548" y="71353"/>
                  </a:lnTo>
                  <a:lnTo>
                    <a:pt x="11309036" y="106724"/>
                  </a:lnTo>
                  <a:lnTo>
                    <a:pt x="11323368" y="146821"/>
                  </a:lnTo>
                  <a:lnTo>
                    <a:pt x="11328400" y="190500"/>
                  </a:lnTo>
                  <a:lnTo>
                    <a:pt x="11328400" y="1701800"/>
                  </a:lnTo>
                  <a:lnTo>
                    <a:pt x="11323368" y="1745478"/>
                  </a:lnTo>
                  <a:lnTo>
                    <a:pt x="11309036" y="1785575"/>
                  </a:lnTo>
                  <a:lnTo>
                    <a:pt x="11286548" y="1820946"/>
                  </a:lnTo>
                  <a:lnTo>
                    <a:pt x="11257046" y="1850448"/>
                  </a:lnTo>
                  <a:lnTo>
                    <a:pt x="11221675" y="1872936"/>
                  </a:lnTo>
                  <a:lnTo>
                    <a:pt x="11181578" y="1887268"/>
                  </a:lnTo>
                  <a:lnTo>
                    <a:pt x="11137900" y="1892300"/>
                  </a:lnTo>
                  <a:lnTo>
                    <a:pt x="190500" y="1892300"/>
                  </a:lnTo>
                  <a:lnTo>
                    <a:pt x="146819" y="1887268"/>
                  </a:lnTo>
                  <a:lnTo>
                    <a:pt x="106722" y="1872936"/>
                  </a:lnTo>
                  <a:lnTo>
                    <a:pt x="71351" y="1850448"/>
                  </a:lnTo>
                  <a:lnTo>
                    <a:pt x="41850" y="1820946"/>
                  </a:lnTo>
                  <a:lnTo>
                    <a:pt x="19362" y="1785575"/>
                  </a:lnTo>
                  <a:lnTo>
                    <a:pt x="5031" y="1745478"/>
                  </a:lnTo>
                  <a:lnTo>
                    <a:pt x="0" y="1701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9200" y="6019800"/>
              <a:ext cx="29718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6019800"/>
              <a:ext cx="2971800" cy="1282700"/>
            </a:xfrm>
            <a:custGeom>
              <a:avLst/>
              <a:gdLst/>
              <a:ahLst/>
              <a:cxnLst/>
              <a:rect l="l" t="t" r="r" b="b"/>
              <a:pathLst>
                <a:path w="29718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781300" y="0"/>
                  </a:lnTo>
                  <a:lnTo>
                    <a:pt x="2824978" y="5031"/>
                  </a:lnTo>
                  <a:lnTo>
                    <a:pt x="2865075" y="19363"/>
                  </a:lnTo>
                  <a:lnTo>
                    <a:pt x="2900446" y="41851"/>
                  </a:lnTo>
                  <a:lnTo>
                    <a:pt x="2929948" y="71353"/>
                  </a:lnTo>
                  <a:lnTo>
                    <a:pt x="2952436" y="106724"/>
                  </a:lnTo>
                  <a:lnTo>
                    <a:pt x="2966768" y="146821"/>
                  </a:lnTo>
                  <a:lnTo>
                    <a:pt x="2971800" y="190500"/>
                  </a:lnTo>
                  <a:lnTo>
                    <a:pt x="2971800" y="1092200"/>
                  </a:lnTo>
                  <a:lnTo>
                    <a:pt x="2966768" y="1135878"/>
                  </a:lnTo>
                  <a:lnTo>
                    <a:pt x="2952436" y="1175975"/>
                  </a:lnTo>
                  <a:lnTo>
                    <a:pt x="2929948" y="1211346"/>
                  </a:lnTo>
                  <a:lnTo>
                    <a:pt x="2900446" y="1240848"/>
                  </a:lnTo>
                  <a:lnTo>
                    <a:pt x="2865075" y="1263336"/>
                  </a:lnTo>
                  <a:lnTo>
                    <a:pt x="2824978" y="1277668"/>
                  </a:lnTo>
                  <a:lnTo>
                    <a:pt x="27813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68109" y="6096000"/>
            <a:ext cx="271399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60"/>
              </a:spcBef>
            </a:pP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Count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58596B"/>
                </a:solidFill>
                <a:latin typeface="Arial"/>
                <a:cs typeface="Arial"/>
              </a:rPr>
              <a:t>counts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per  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word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58596B"/>
                </a:solidFill>
                <a:latin typeface="Arial"/>
                <a:cs typeface="Arial"/>
              </a:rPr>
              <a:t>emit 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58596B"/>
                </a:solidFill>
                <a:latin typeface="Andale Mono"/>
                <a:cs typeface="Andale Mono"/>
              </a:rPr>
              <a:t>word,</a:t>
            </a:r>
            <a:r>
              <a:rPr sz="2400" spc="-25" dirty="0">
                <a:solidFill>
                  <a:srgbClr val="58596B"/>
                </a:solidFill>
                <a:latin typeface="Andale Mono"/>
                <a:cs typeface="Andale Mono"/>
              </a:rPr>
              <a:t> </a:t>
            </a:r>
            <a:r>
              <a:rPr sz="2400" spc="-15" dirty="0">
                <a:solidFill>
                  <a:srgbClr val="58596B"/>
                </a:solidFill>
                <a:latin typeface="Andale Mono"/>
                <a:cs typeface="Andale Mono"/>
              </a:rPr>
              <a:t>N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042" y="4191000"/>
            <a:ext cx="1191514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402455" algn="l"/>
                <a:tab pos="4768215" algn="l"/>
                <a:tab pos="102552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spc="-5" dirty="0">
                <a:latin typeface="Andale Mono"/>
                <a:cs typeface="Andale Mono"/>
              </a:rPr>
              <a:t>while (counts.hasNext())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864" y="6248400"/>
            <a:ext cx="80740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22" y="727710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9116060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84200" algn="l"/>
              </a:tabLst>
            </a:pPr>
            <a:r>
              <a:rPr sz="6300" spc="-382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284" baseline="1322" dirty="0">
                <a:solidFill>
                  <a:srgbClr val="914538"/>
                </a:solidFill>
                <a:latin typeface="Klaudia"/>
                <a:cs typeface="Klaudia"/>
              </a:rPr>
              <a:t>cost-effective</a:t>
            </a:r>
            <a:r>
              <a:rPr sz="6300" spc="-284" baseline="1322" dirty="0">
                <a:solidFill>
                  <a:srgbClr val="58596B"/>
                </a:solidFill>
                <a:latin typeface="Klaudia"/>
                <a:cs typeface="Klaudia"/>
              </a:rPr>
              <a:t>, </a:t>
            </a:r>
            <a:r>
              <a:rPr sz="6300" spc="-262" baseline="1322" dirty="0">
                <a:solidFill>
                  <a:srgbClr val="914538"/>
                </a:solidFill>
                <a:latin typeface="Klaudia"/>
                <a:cs typeface="Klaudia"/>
              </a:rPr>
              <a:t>scalable </a:t>
            </a:r>
            <a:r>
              <a:rPr sz="6300" spc="-1064" baseline="1322" dirty="0">
                <a:solidFill>
                  <a:srgbClr val="58596B"/>
                </a:solidFill>
                <a:latin typeface="Klaudia"/>
                <a:cs typeface="Klaudia"/>
              </a:rPr>
              <a:t>way</a:t>
            </a:r>
            <a:r>
              <a:rPr sz="6300" spc="-997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22" baseline="1322" dirty="0">
                <a:solidFill>
                  <a:srgbClr val="58596B"/>
                </a:solidFill>
                <a:latin typeface="Klaudia"/>
                <a:cs typeface="Klaudia"/>
              </a:rPr>
              <a:t>to:</a:t>
            </a:r>
            <a:endParaRPr sz="6300" baseline="1322">
              <a:latin typeface="Klaudia"/>
              <a:cs typeface="Klaudia"/>
            </a:endParaRPr>
          </a:p>
          <a:p>
            <a:pPr marL="1028700" lvl="1" indent="-571500">
              <a:lnSpc>
                <a:spcPct val="100000"/>
              </a:lnSpc>
              <a:spcBef>
                <a:spcPts val="2060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450" baseline="1322" dirty="0">
                <a:solidFill>
                  <a:srgbClr val="914538"/>
                </a:solidFill>
                <a:latin typeface="Klaudia"/>
                <a:cs typeface="Klaudia"/>
              </a:rPr>
              <a:t>Store </a:t>
            </a:r>
            <a:r>
              <a:rPr sz="6300" spc="-412" baseline="1322" dirty="0">
                <a:solidFill>
                  <a:srgbClr val="58596B"/>
                </a:solidFill>
                <a:latin typeface="Klaudia"/>
                <a:cs typeface="Klaudia"/>
              </a:rPr>
              <a:t>massive </a:t>
            </a:r>
            <a:r>
              <a:rPr sz="6300" spc="-254" baseline="1322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6300" spc="-577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135" baseline="1322" dirty="0">
                <a:solidFill>
                  <a:srgbClr val="58596B"/>
                </a:solidFill>
                <a:latin typeface="Klaudia"/>
                <a:cs typeface="Klaudia"/>
              </a:rPr>
              <a:t>sets.</a:t>
            </a:r>
            <a:endParaRPr sz="6300" baseline="1322">
              <a:latin typeface="Klaudia"/>
              <a:cs typeface="Klaudia"/>
            </a:endParaRPr>
          </a:p>
          <a:p>
            <a:pPr marL="1028700" marR="457834" lvl="1" indent="-571500">
              <a:lnSpc>
                <a:spcPts val="4910"/>
              </a:lnSpc>
              <a:spcBef>
                <a:spcPts val="2575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615" baseline="1322" dirty="0">
                <a:solidFill>
                  <a:srgbClr val="914538"/>
                </a:solidFill>
                <a:latin typeface="Klaudia"/>
                <a:cs typeface="Klaudia"/>
              </a:rPr>
              <a:t>Perform </a:t>
            </a:r>
            <a:r>
              <a:rPr sz="6300" spc="-427" baseline="1322" dirty="0">
                <a:solidFill>
                  <a:srgbClr val="58596B"/>
                </a:solidFill>
                <a:latin typeface="Klaudia"/>
                <a:cs typeface="Klaudia"/>
              </a:rPr>
              <a:t>arbitrary analyses </a:t>
            </a:r>
            <a:r>
              <a:rPr sz="6300" spc="-307" baseline="1322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4200" spc="-204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55" dirty="0">
                <a:solidFill>
                  <a:srgbClr val="58596B"/>
                </a:solidFill>
                <a:latin typeface="Klaudia"/>
                <a:cs typeface="Klaudia"/>
              </a:rPr>
              <a:t>those </a:t>
            </a:r>
            <a:r>
              <a:rPr sz="4200" spc="-170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4200" spc="-4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90" dirty="0">
                <a:solidFill>
                  <a:srgbClr val="58596B"/>
                </a:solidFill>
                <a:latin typeface="Klaudia"/>
                <a:cs typeface="Klaudia"/>
              </a:rPr>
              <a:t>sets.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264" y="787400"/>
            <a:ext cx="84842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90" dirty="0">
                <a:solidFill>
                  <a:srgbClr val="58596B"/>
                </a:solidFill>
              </a:rPr>
              <a:t>Hadoop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475" dirty="0">
                <a:solidFill>
                  <a:srgbClr val="58596B"/>
                </a:solidFill>
              </a:rPr>
              <a:t>Benefits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595" y="4189577"/>
            <a:ext cx="2755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75" dirty="0">
                <a:solidFill>
                  <a:srgbClr val="6F592F"/>
                </a:solidFill>
              </a:rPr>
              <a:t>H</a:t>
            </a:r>
            <a:r>
              <a:rPr sz="8400" spc="-785" dirty="0">
                <a:solidFill>
                  <a:srgbClr val="6F592F"/>
                </a:solidFill>
              </a:rPr>
              <a:t>D</a:t>
            </a:r>
            <a:r>
              <a:rPr sz="8400" spc="-635" dirty="0">
                <a:solidFill>
                  <a:srgbClr val="6F592F"/>
                </a:solidFill>
              </a:rPr>
              <a:t>F</a:t>
            </a:r>
            <a:r>
              <a:rPr sz="8400" spc="-1714" dirty="0">
                <a:solidFill>
                  <a:srgbClr val="6F592F"/>
                </a:solidFill>
              </a:rPr>
              <a:t>S</a:t>
            </a:r>
            <a:endParaRPr sz="8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16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9351645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71500" marR="1610360" indent="-571500" algn="r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71500" algn="l"/>
              </a:tabLst>
            </a:pPr>
            <a:r>
              <a:rPr sz="6300" spc="-607" baseline="1322" dirty="0">
                <a:solidFill>
                  <a:srgbClr val="58596B"/>
                </a:solidFill>
                <a:latin typeface="Klaudia"/>
                <a:cs typeface="Klaudia"/>
              </a:rPr>
              <a:t>Offers </a:t>
            </a:r>
            <a:r>
              <a:rPr sz="6300" spc="-517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397" baseline="1322" dirty="0">
                <a:solidFill>
                  <a:srgbClr val="58596B"/>
                </a:solidFill>
                <a:latin typeface="Klaudia"/>
                <a:cs typeface="Klaudia"/>
              </a:rPr>
              <a:t>variety </a:t>
            </a:r>
            <a:r>
              <a:rPr sz="6300" spc="-569" baseline="1322" dirty="0">
                <a:solidFill>
                  <a:srgbClr val="58596B"/>
                </a:solidFill>
                <a:latin typeface="Klaudia"/>
                <a:cs typeface="Klaudia"/>
              </a:rPr>
              <a:t>of </a:t>
            </a:r>
            <a:r>
              <a:rPr sz="6300" spc="-187" baseline="1322" dirty="0">
                <a:solidFill>
                  <a:srgbClr val="914538"/>
                </a:solidFill>
                <a:latin typeface="Klaudia"/>
                <a:cs typeface="Klaudia"/>
              </a:rPr>
              <a:t>tools</a:t>
            </a:r>
            <a:r>
              <a:rPr sz="6300" spc="-345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367" baseline="1322" dirty="0">
                <a:solidFill>
                  <a:srgbClr val="58596B"/>
                </a:solidFill>
                <a:latin typeface="Klaudia"/>
                <a:cs typeface="Klaudia"/>
              </a:rPr>
              <a:t>for:</a:t>
            </a:r>
            <a:endParaRPr sz="6300" baseline="1322">
              <a:latin typeface="Klaudia"/>
              <a:cs typeface="Klaudia"/>
            </a:endParaRPr>
          </a:p>
          <a:p>
            <a:pPr marL="571500" marR="1699895" lvl="1" indent="-571500" algn="r">
              <a:lnSpc>
                <a:spcPct val="100000"/>
              </a:lnSpc>
              <a:spcBef>
                <a:spcPts val="2060"/>
              </a:spcBef>
              <a:buClr>
                <a:srgbClr val="58596B"/>
              </a:buClr>
              <a:buSzPct val="107142"/>
              <a:buChar char="-"/>
              <a:tabLst>
                <a:tab pos="571500" algn="l"/>
              </a:tabLst>
            </a:pPr>
            <a:r>
              <a:rPr sz="6300" spc="-187" baseline="1322" dirty="0">
                <a:solidFill>
                  <a:srgbClr val="914538"/>
                </a:solidFill>
                <a:latin typeface="Klaudia"/>
                <a:cs typeface="Klaudia"/>
              </a:rPr>
              <a:t>Application</a:t>
            </a:r>
            <a:r>
              <a:rPr sz="6300" spc="-555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172" baseline="1322" dirty="0">
                <a:solidFill>
                  <a:srgbClr val="58596B"/>
                </a:solidFill>
                <a:latin typeface="Klaudia"/>
                <a:cs typeface="Klaudia"/>
              </a:rPr>
              <a:t>development.</a:t>
            </a:r>
            <a:endParaRPr sz="6300" baseline="1322">
              <a:latin typeface="Klaudia"/>
              <a:cs typeface="Klaudia"/>
            </a:endParaRPr>
          </a:p>
          <a:p>
            <a:pPr marL="1028700" marR="5080" lvl="1" indent="-571500">
              <a:lnSpc>
                <a:spcPts val="4910"/>
              </a:lnSpc>
              <a:spcBef>
                <a:spcPts val="2575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202" baseline="1322" dirty="0">
                <a:solidFill>
                  <a:srgbClr val="914538"/>
                </a:solidFill>
                <a:latin typeface="Klaudia"/>
                <a:cs typeface="Klaudia"/>
              </a:rPr>
              <a:t>Integration </a:t>
            </a:r>
            <a:r>
              <a:rPr sz="6300" spc="-502" baseline="1322" dirty="0">
                <a:solidFill>
                  <a:srgbClr val="58596B"/>
                </a:solidFill>
                <a:latin typeface="Klaudia"/>
                <a:cs typeface="Klaudia"/>
              </a:rPr>
              <a:t>with </a:t>
            </a:r>
            <a:r>
              <a:rPr sz="6300" spc="-262" baseline="1322" dirty="0">
                <a:solidFill>
                  <a:srgbClr val="58596B"/>
                </a:solidFill>
                <a:latin typeface="Klaudia"/>
                <a:cs typeface="Klaudia"/>
              </a:rPr>
              <a:t>other</a:t>
            </a:r>
            <a:r>
              <a:rPr sz="6300" spc="-825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390" baseline="1322" dirty="0">
                <a:solidFill>
                  <a:srgbClr val="58596B"/>
                </a:solidFill>
                <a:latin typeface="Klaudia"/>
                <a:cs typeface="Klaudia"/>
              </a:rPr>
              <a:t>platforms </a:t>
            </a:r>
            <a:r>
              <a:rPr sz="4200" spc="-26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0" dirty="0">
                <a:solidFill>
                  <a:srgbClr val="58596B"/>
                </a:solidFill>
                <a:latin typeface="Klaudia"/>
                <a:cs typeface="Klaudia"/>
              </a:rPr>
              <a:t>(e.g.,</a:t>
            </a:r>
            <a:r>
              <a:rPr sz="4200" spc="-32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75" dirty="0">
                <a:solidFill>
                  <a:srgbClr val="58596B"/>
                </a:solidFill>
                <a:latin typeface="Klaudia"/>
                <a:cs typeface="Klaudia"/>
              </a:rPr>
              <a:t>databases).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8983" y="787400"/>
            <a:ext cx="72263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90" dirty="0">
                <a:solidFill>
                  <a:srgbClr val="58596B"/>
                </a:solidFill>
              </a:rPr>
              <a:t>Hadoop</a:t>
            </a:r>
            <a:r>
              <a:rPr sz="8400" spc="-700" dirty="0">
                <a:solidFill>
                  <a:srgbClr val="58596B"/>
                </a:solidFill>
              </a:rPr>
              <a:t> </a:t>
            </a:r>
            <a:r>
              <a:rPr sz="8400" spc="-160" dirty="0">
                <a:solidFill>
                  <a:srgbClr val="58596B"/>
                </a:solidFill>
              </a:rPr>
              <a:t>Tools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8820150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84200" algn="l"/>
              </a:tabLst>
            </a:pPr>
            <a:r>
              <a:rPr sz="6300" spc="-382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262" baseline="1322" dirty="0">
                <a:solidFill>
                  <a:srgbClr val="914538"/>
                </a:solidFill>
                <a:latin typeface="Klaudia"/>
                <a:cs typeface="Klaudia"/>
              </a:rPr>
              <a:t>rich</a:t>
            </a:r>
            <a:r>
              <a:rPr sz="6300" spc="-262" baseline="1322" dirty="0">
                <a:solidFill>
                  <a:srgbClr val="58596B"/>
                </a:solidFill>
                <a:latin typeface="Klaudia"/>
                <a:cs typeface="Klaudia"/>
              </a:rPr>
              <a:t>, </a:t>
            </a:r>
            <a:r>
              <a:rPr sz="6300" spc="-277" baseline="1322" dirty="0">
                <a:solidFill>
                  <a:srgbClr val="914538"/>
                </a:solidFill>
                <a:latin typeface="Klaudia"/>
                <a:cs typeface="Klaudia"/>
              </a:rPr>
              <a:t>open-source</a:t>
            </a:r>
            <a:r>
              <a:rPr sz="6300" spc="-817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322" baseline="1322" dirty="0">
                <a:solidFill>
                  <a:srgbClr val="914538"/>
                </a:solidFill>
                <a:latin typeface="Klaudia"/>
                <a:cs typeface="Klaudia"/>
              </a:rPr>
              <a:t>ecosystem</a:t>
            </a:r>
            <a:r>
              <a:rPr sz="6300" spc="-322" baseline="1322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6300" baseline="1322">
              <a:latin typeface="Klaudia"/>
              <a:cs typeface="Klaudia"/>
            </a:endParaRPr>
          </a:p>
          <a:p>
            <a:pPr marL="1028700" lvl="1" indent="-571500">
              <a:lnSpc>
                <a:spcPct val="100000"/>
              </a:lnSpc>
              <a:spcBef>
                <a:spcPts val="2060"/>
              </a:spcBef>
              <a:buSzPct val="107142"/>
              <a:buChar char="-"/>
              <a:tabLst>
                <a:tab pos="1028700" algn="l"/>
              </a:tabLst>
            </a:pPr>
            <a:r>
              <a:rPr sz="6300" spc="-405" baseline="1322" dirty="0">
                <a:solidFill>
                  <a:srgbClr val="58596B"/>
                </a:solidFill>
                <a:latin typeface="Klaudia"/>
                <a:cs typeface="Klaudia"/>
              </a:rPr>
              <a:t>Free </a:t>
            </a:r>
            <a:r>
              <a:rPr sz="6300" spc="-104" baseline="1322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6300" spc="-555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157" baseline="1322" dirty="0">
                <a:solidFill>
                  <a:srgbClr val="58596B"/>
                </a:solidFill>
                <a:latin typeface="Klaudia"/>
                <a:cs typeface="Klaudia"/>
              </a:rPr>
              <a:t>use.</a:t>
            </a:r>
            <a:endParaRPr sz="6300" baseline="1322">
              <a:latin typeface="Klaudia"/>
              <a:cs typeface="Klaudia"/>
            </a:endParaRPr>
          </a:p>
          <a:p>
            <a:pPr marL="1028700" marR="1304925" lvl="1" indent="-571500">
              <a:lnSpc>
                <a:spcPts val="4910"/>
              </a:lnSpc>
              <a:spcBef>
                <a:spcPts val="2575"/>
              </a:spcBef>
              <a:buSzPct val="107142"/>
              <a:buChar char="-"/>
              <a:tabLst>
                <a:tab pos="1028700" algn="l"/>
              </a:tabLst>
            </a:pPr>
            <a:r>
              <a:rPr sz="6300" spc="-502" baseline="1322" dirty="0">
                <a:solidFill>
                  <a:srgbClr val="58596B"/>
                </a:solidFill>
                <a:latin typeface="Klaudia"/>
                <a:cs typeface="Klaudia"/>
              </a:rPr>
              <a:t>C</a:t>
            </a:r>
            <a:r>
              <a:rPr sz="6300" spc="-270" baseline="1322" dirty="0">
                <a:solidFill>
                  <a:srgbClr val="58596B"/>
                </a:solidFill>
                <a:latin typeface="Klaudia"/>
                <a:cs typeface="Klaudia"/>
              </a:rPr>
              <a:t>o</a:t>
            </a:r>
            <a:r>
              <a:rPr sz="6300" spc="-780" baseline="1322" dirty="0">
                <a:solidFill>
                  <a:srgbClr val="58596B"/>
                </a:solidFill>
                <a:latin typeface="Klaudia"/>
                <a:cs typeface="Klaudia"/>
              </a:rPr>
              <a:t>mm</a:t>
            </a:r>
            <a:r>
              <a:rPr sz="6300" spc="-142" baseline="1322" dirty="0">
                <a:solidFill>
                  <a:srgbClr val="58596B"/>
                </a:solidFill>
                <a:latin typeface="Klaudia"/>
                <a:cs typeface="Klaudia"/>
              </a:rPr>
              <a:t>e</a:t>
            </a:r>
            <a:r>
              <a:rPr sz="6300" spc="-622" baseline="1322" dirty="0">
                <a:solidFill>
                  <a:srgbClr val="58596B"/>
                </a:solidFill>
                <a:latin typeface="Klaudia"/>
                <a:cs typeface="Klaudia"/>
              </a:rPr>
              <a:t>r</a:t>
            </a:r>
            <a:r>
              <a:rPr sz="6300" spc="-419" baseline="1322" dirty="0">
                <a:solidFill>
                  <a:srgbClr val="58596B"/>
                </a:solidFill>
                <a:latin typeface="Klaudia"/>
                <a:cs typeface="Klaudia"/>
              </a:rPr>
              <a:t>c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i</a:t>
            </a:r>
            <a:r>
              <a:rPr sz="6300" spc="-525" baseline="1322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ll</a:t>
            </a:r>
            <a:r>
              <a:rPr sz="6300" spc="-960" baseline="1322" dirty="0">
                <a:solidFill>
                  <a:srgbClr val="58596B"/>
                </a:solidFill>
                <a:latin typeface="Klaudia"/>
                <a:cs typeface="Klaudia"/>
              </a:rPr>
              <a:t>y</a:t>
            </a:r>
            <a:r>
              <a:rPr sz="6300" spc="-7" baseline="1322" dirty="0">
                <a:solidFill>
                  <a:srgbClr val="58596B"/>
                </a:solidFill>
                <a:latin typeface="Klaudia"/>
                <a:cs typeface="Klaudia"/>
              </a:rPr>
              <a:t>-</a:t>
            </a:r>
            <a:r>
              <a:rPr sz="6300" spc="-442" baseline="1322" dirty="0">
                <a:solidFill>
                  <a:srgbClr val="58596B"/>
                </a:solidFill>
                <a:latin typeface="Klaudia"/>
                <a:cs typeface="Klaudia"/>
              </a:rPr>
              <a:t>s</a:t>
            </a:r>
            <a:r>
              <a:rPr sz="6300" spc="-345" baseline="1322" dirty="0">
                <a:solidFill>
                  <a:srgbClr val="58596B"/>
                </a:solidFill>
                <a:latin typeface="Klaudia"/>
                <a:cs typeface="Klaudia"/>
              </a:rPr>
              <a:t>u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pp</a:t>
            </a:r>
            <a:r>
              <a:rPr sz="6300" spc="-270" baseline="1322" dirty="0">
                <a:solidFill>
                  <a:srgbClr val="58596B"/>
                </a:solidFill>
                <a:latin typeface="Klaudia"/>
                <a:cs typeface="Klaudia"/>
              </a:rPr>
              <a:t>o</a:t>
            </a:r>
            <a:r>
              <a:rPr sz="6300" spc="-622" baseline="1322" dirty="0">
                <a:solidFill>
                  <a:srgbClr val="58596B"/>
                </a:solidFill>
                <a:latin typeface="Klaudia"/>
                <a:cs typeface="Klaudia"/>
              </a:rPr>
              <a:t>r</a:t>
            </a:r>
            <a:r>
              <a:rPr sz="6300" spc="-37" baseline="1322" dirty="0">
                <a:solidFill>
                  <a:srgbClr val="58596B"/>
                </a:solidFill>
                <a:latin typeface="Klaudia"/>
                <a:cs typeface="Klaudia"/>
              </a:rPr>
              <a:t>t</a:t>
            </a:r>
            <a:r>
              <a:rPr sz="6300" spc="-44" baseline="1322" dirty="0">
                <a:solidFill>
                  <a:srgbClr val="58596B"/>
                </a:solidFill>
                <a:latin typeface="Klaudia"/>
                <a:cs typeface="Klaudia"/>
              </a:rPr>
              <a:t>e</a:t>
            </a:r>
            <a:r>
              <a:rPr sz="6300" spc="-22" baseline="1322" dirty="0">
                <a:solidFill>
                  <a:srgbClr val="58596B"/>
                </a:solidFill>
                <a:latin typeface="Klaudia"/>
                <a:cs typeface="Klaudia"/>
              </a:rPr>
              <a:t>d  </a:t>
            </a:r>
            <a:r>
              <a:rPr sz="4200" spc="-105" dirty="0">
                <a:solidFill>
                  <a:srgbClr val="58596B"/>
                </a:solidFill>
                <a:latin typeface="Klaudia"/>
                <a:cs typeface="Klaudia"/>
              </a:rPr>
              <a:t>distributions.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1103" y="254000"/>
            <a:ext cx="67233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1334770">
              <a:lnSpc>
                <a:spcPts val="9900"/>
              </a:lnSpc>
              <a:spcBef>
                <a:spcPts val="580"/>
              </a:spcBef>
            </a:pPr>
            <a:r>
              <a:rPr sz="8400" spc="-290" dirty="0">
                <a:solidFill>
                  <a:srgbClr val="58596B"/>
                </a:solidFill>
              </a:rPr>
              <a:t>Hadoop  </a:t>
            </a:r>
            <a:r>
              <a:rPr sz="8400" spc="-355" dirty="0">
                <a:solidFill>
                  <a:srgbClr val="58596B"/>
                </a:solidFill>
              </a:rPr>
              <a:t>D</a:t>
            </a:r>
            <a:r>
              <a:rPr sz="8400" spc="-130" dirty="0">
                <a:solidFill>
                  <a:srgbClr val="58596B"/>
                </a:solidFill>
              </a:rPr>
              <a:t>i</a:t>
            </a:r>
            <a:r>
              <a:rPr sz="8400" spc="-585" dirty="0">
                <a:solidFill>
                  <a:srgbClr val="58596B"/>
                </a:solidFill>
              </a:rPr>
              <a:t>s</a:t>
            </a:r>
            <a:r>
              <a:rPr sz="8400" spc="-315" dirty="0">
                <a:solidFill>
                  <a:srgbClr val="58596B"/>
                </a:solidFill>
              </a:rPr>
              <a:t>t</a:t>
            </a:r>
            <a:r>
              <a:rPr sz="8400" spc="-430" dirty="0">
                <a:solidFill>
                  <a:srgbClr val="58596B"/>
                </a:solidFill>
              </a:rPr>
              <a:t>r</a:t>
            </a:r>
            <a:r>
              <a:rPr sz="8400" spc="-35" dirty="0">
                <a:solidFill>
                  <a:srgbClr val="58596B"/>
                </a:solidFill>
              </a:rPr>
              <a:t>ib</a:t>
            </a:r>
            <a:r>
              <a:rPr sz="8400" spc="-459" dirty="0">
                <a:solidFill>
                  <a:srgbClr val="58596B"/>
                </a:solidFill>
              </a:rPr>
              <a:t>u</a:t>
            </a:r>
            <a:r>
              <a:rPr sz="8400" spc="20" dirty="0">
                <a:solidFill>
                  <a:srgbClr val="58596B"/>
                </a:solidFill>
              </a:rPr>
              <a:t>ti</a:t>
            </a:r>
            <a:r>
              <a:rPr sz="8400" spc="-355" dirty="0">
                <a:solidFill>
                  <a:srgbClr val="58596B"/>
                </a:solidFill>
              </a:rPr>
              <a:t>o</a:t>
            </a:r>
            <a:r>
              <a:rPr sz="8400" spc="-459" dirty="0">
                <a:solidFill>
                  <a:srgbClr val="58596B"/>
                </a:solidFill>
              </a:rPr>
              <a:t>n</a:t>
            </a:r>
            <a:r>
              <a:rPr sz="8400" spc="-585" dirty="0">
                <a:solidFill>
                  <a:srgbClr val="58596B"/>
                </a:solidFill>
              </a:rPr>
              <a:t>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53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077" y="2932277"/>
            <a:ext cx="4052570" cy="3820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-635" algn="ctr">
              <a:lnSpc>
                <a:spcPts val="9900"/>
              </a:lnSpc>
              <a:spcBef>
                <a:spcPts val="580"/>
              </a:spcBef>
            </a:pPr>
            <a:r>
              <a:rPr sz="8400" spc="-165" dirty="0">
                <a:solidFill>
                  <a:srgbClr val="914538"/>
                </a:solidFill>
              </a:rPr>
              <a:t>Hive</a:t>
            </a:r>
            <a:r>
              <a:rPr sz="8400" spc="-165" dirty="0">
                <a:solidFill>
                  <a:srgbClr val="6F592F"/>
                </a:solidFill>
              </a:rPr>
              <a:t>:  </a:t>
            </a:r>
            <a:r>
              <a:rPr sz="8400" spc="-755" dirty="0">
                <a:solidFill>
                  <a:srgbClr val="914538"/>
                </a:solidFill>
              </a:rPr>
              <a:t>SQL </a:t>
            </a:r>
            <a:r>
              <a:rPr sz="8400" spc="-785" dirty="0">
                <a:solidFill>
                  <a:srgbClr val="6F592F"/>
                </a:solidFill>
              </a:rPr>
              <a:t>for  </a:t>
            </a:r>
            <a:r>
              <a:rPr sz="8400" spc="-345" dirty="0">
                <a:solidFill>
                  <a:srgbClr val="6F592F"/>
                </a:solidFill>
              </a:rPr>
              <a:t>Ha</a:t>
            </a:r>
            <a:r>
              <a:rPr sz="8400" spc="-305" dirty="0">
                <a:solidFill>
                  <a:srgbClr val="6F592F"/>
                </a:solidFill>
              </a:rPr>
              <a:t>d</a:t>
            </a:r>
            <a:r>
              <a:rPr sz="8400" spc="-254" dirty="0">
                <a:solidFill>
                  <a:srgbClr val="6F592F"/>
                </a:solidFill>
              </a:rPr>
              <a:t>oop</a:t>
            </a:r>
            <a:endParaRPr sz="8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57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0283" y="787400"/>
            <a:ext cx="22644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05" dirty="0">
                <a:solidFill>
                  <a:srgbClr val="914538"/>
                </a:solidFill>
              </a:rPr>
              <a:t>Hive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390900"/>
            <a:ext cx="7750809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540"/>
              </a:lnSpc>
              <a:spcBef>
                <a:spcPts val="100"/>
              </a:spcBef>
              <a:tabLst>
                <a:tab pos="1722755" algn="l"/>
              </a:tabLst>
            </a:pPr>
            <a:r>
              <a:rPr sz="6400" spc="-370" dirty="0">
                <a:solidFill>
                  <a:srgbClr val="666666"/>
                </a:solidFill>
                <a:latin typeface="Arial"/>
                <a:cs typeface="Arial"/>
              </a:rPr>
              <a:t>Let’s	</a:t>
            </a:r>
            <a:r>
              <a:rPr sz="6400" spc="-55" dirty="0">
                <a:solidFill>
                  <a:srgbClr val="666666"/>
                </a:solidFill>
                <a:latin typeface="Arial"/>
                <a:cs typeface="Arial"/>
              </a:rPr>
              <a:t>look </a:t>
            </a:r>
            <a:r>
              <a:rPr sz="6400" spc="-240" dirty="0">
                <a:solidFill>
                  <a:srgbClr val="666666"/>
                </a:solidFill>
                <a:latin typeface="Arial"/>
                <a:cs typeface="Arial"/>
              </a:rPr>
              <a:t>at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555" dirty="0">
                <a:solidFill>
                  <a:srgbClr val="914538"/>
                </a:solidFill>
                <a:latin typeface="Arial"/>
                <a:cs typeface="Arial"/>
              </a:rPr>
              <a:t>WordCount</a:t>
            </a:r>
            <a:endParaRPr sz="6400">
              <a:latin typeface="Arial"/>
              <a:cs typeface="Arial"/>
            </a:endParaRPr>
          </a:p>
          <a:p>
            <a:pPr marL="490855" marR="487045" indent="914400">
              <a:lnSpc>
                <a:spcPts val="7400"/>
              </a:lnSpc>
              <a:spcBef>
                <a:spcPts val="340"/>
              </a:spcBef>
              <a:tabLst>
                <a:tab pos="4444365" algn="l"/>
              </a:tabLst>
            </a:pPr>
            <a:r>
              <a:rPr sz="6400" spc="25" dirty="0">
                <a:solidFill>
                  <a:srgbClr val="666666"/>
                </a:solidFill>
                <a:latin typeface="Arial"/>
                <a:cs typeface="Arial"/>
              </a:rPr>
              <a:t>written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i="1" spc="-465" dirty="0">
                <a:solidFill>
                  <a:srgbClr val="914538"/>
                </a:solidFill>
                <a:latin typeface="Arial"/>
                <a:cs typeface="Arial"/>
              </a:rPr>
              <a:t>Hive</a:t>
            </a:r>
            <a:r>
              <a:rPr sz="6400" spc="-465" dirty="0">
                <a:solidFill>
                  <a:srgbClr val="666666"/>
                </a:solidFill>
                <a:latin typeface="Arial"/>
                <a:cs typeface="Arial"/>
              </a:rPr>
              <a:t>,  </a:t>
            </a:r>
            <a:r>
              <a:rPr sz="6400" spc="-155" dirty="0">
                <a:solidFill>
                  <a:srgbClr val="666666"/>
                </a:solidFill>
                <a:latin typeface="Arial"/>
                <a:cs typeface="Arial"/>
              </a:rPr>
              <a:t>th</a:t>
            </a:r>
            <a:r>
              <a:rPr sz="6400" spc="-20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1065" dirty="0">
                <a:solidFill>
                  <a:srgbClr val="914538"/>
                </a:solidFill>
                <a:latin typeface="Arial"/>
                <a:cs typeface="Arial"/>
              </a:rPr>
              <a:t>SQ</a:t>
            </a:r>
            <a:r>
              <a:rPr sz="6400" i="1" spc="-894" dirty="0">
                <a:solidFill>
                  <a:srgbClr val="914538"/>
                </a:solidFill>
                <a:latin typeface="Arial"/>
                <a:cs typeface="Arial"/>
              </a:rPr>
              <a:t>L</a:t>
            </a:r>
            <a:r>
              <a:rPr sz="6400" i="1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24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6400" spc="40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spc="-44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6400" spc="-35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400" spc="-30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oo</a:t>
            </a:r>
            <a:r>
              <a:rPr sz="6400" spc="-55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6400" spc="-3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22" y="2463800"/>
            <a:ext cx="880554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ndale Mono"/>
              <a:cs typeface="Andale Mono"/>
            </a:endParaRPr>
          </a:p>
          <a:p>
            <a:pPr marL="12700" marR="1651000">
              <a:lnSpc>
                <a:spcPts val="4100"/>
              </a:lnSpc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7" name="object 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122" y="6108700"/>
            <a:ext cx="11548745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122" y="7150100"/>
            <a:ext cx="770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9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20100" y="7251700"/>
            <a:ext cx="3289300" cy="889000"/>
            <a:chOff x="8420100" y="7251700"/>
            <a:chExt cx="3289300" cy="889000"/>
          </a:xfrm>
        </p:grpSpPr>
        <p:sp>
          <p:nvSpPr>
            <p:cNvPr id="8" name="object 8"/>
            <p:cNvSpPr/>
            <p:nvPr/>
          </p:nvSpPr>
          <p:spPr>
            <a:xfrm>
              <a:off x="8432800" y="72643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32800" y="72644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97837" y="7480300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22" y="2463800"/>
            <a:ext cx="880554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ndale Mono"/>
              <a:cs typeface="Andale Mono"/>
            </a:endParaRPr>
          </a:p>
          <a:p>
            <a:pPr marL="12700" marR="1651000">
              <a:lnSpc>
                <a:spcPts val="4100"/>
              </a:lnSpc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7" name="object 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77400" y="2349500"/>
            <a:ext cx="3289300" cy="1625600"/>
            <a:chOff x="9677400" y="2349500"/>
            <a:chExt cx="3289300" cy="1625600"/>
          </a:xfrm>
        </p:grpSpPr>
        <p:sp>
          <p:nvSpPr>
            <p:cNvPr id="7" name="object 7"/>
            <p:cNvSpPr/>
            <p:nvPr/>
          </p:nvSpPr>
          <p:spPr>
            <a:xfrm>
              <a:off x="9690099" y="2362199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23622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35889" y="2413000"/>
            <a:ext cx="277241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Create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</a:t>
            </a:r>
            <a:r>
              <a:rPr sz="2400" spc="60" dirty="0">
                <a:solidFill>
                  <a:srgbClr val="58596B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58596B"/>
                </a:solidFill>
                <a:latin typeface="Arial"/>
                <a:cs typeface="Arial"/>
              </a:rPr>
              <a:t>hold 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raw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text </a:t>
            </a:r>
            <a:r>
              <a:rPr sz="2400" spc="-110" dirty="0">
                <a:solidFill>
                  <a:srgbClr val="58596B"/>
                </a:solidFill>
                <a:latin typeface="Arial"/>
                <a:cs typeface="Arial"/>
              </a:rPr>
              <a:t>we’re  </a:t>
            </a:r>
            <a:r>
              <a:rPr sz="2400" spc="-100" dirty="0">
                <a:solidFill>
                  <a:srgbClr val="58596B"/>
                </a:solidFill>
                <a:latin typeface="Arial"/>
                <a:cs typeface="Arial"/>
              </a:rPr>
              <a:t>counting. </a:t>
            </a:r>
            <a:r>
              <a:rPr sz="2400" spc="-250" dirty="0">
                <a:solidFill>
                  <a:srgbClr val="58596B"/>
                </a:solidFill>
                <a:latin typeface="Arial"/>
                <a:cs typeface="Arial"/>
              </a:rPr>
              <a:t>Each </a:t>
            </a:r>
            <a:r>
              <a:rPr sz="2400" spc="-90" dirty="0">
                <a:solidFill>
                  <a:srgbClr val="58596B"/>
                </a:solidFill>
                <a:latin typeface="Arial"/>
                <a:cs typeface="Arial"/>
              </a:rPr>
              <a:t>line </a:t>
            </a:r>
            <a:r>
              <a:rPr sz="2400" spc="-145" dirty="0">
                <a:solidFill>
                  <a:srgbClr val="58596B"/>
                </a:solidFill>
                <a:latin typeface="Arial"/>
                <a:cs typeface="Arial"/>
              </a:rPr>
              <a:t>is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 </a:t>
            </a:r>
            <a:r>
              <a:rPr sz="2400" spc="-35" dirty="0">
                <a:solidFill>
                  <a:srgbClr val="58596B"/>
                </a:solidFill>
                <a:latin typeface="Arial"/>
                <a:cs typeface="Arial"/>
              </a:rPr>
              <a:t>“column”.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152400" y="2374900"/>
              <a:ext cx="8928100" cy="838200"/>
            </a:xfrm>
            <a:custGeom>
              <a:avLst/>
              <a:gdLst/>
              <a:ahLst/>
              <a:cxnLst/>
              <a:rect l="l" t="t" r="r" b="b"/>
              <a:pathLst>
                <a:path w="8928100" h="838200">
                  <a:moveTo>
                    <a:pt x="0" y="647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647700"/>
                  </a:lnTo>
                  <a:lnTo>
                    <a:pt x="8923068" y="691378"/>
                  </a:lnTo>
                  <a:lnTo>
                    <a:pt x="8908736" y="731475"/>
                  </a:lnTo>
                  <a:lnTo>
                    <a:pt x="8886248" y="766846"/>
                  </a:lnTo>
                  <a:lnTo>
                    <a:pt x="8856746" y="796348"/>
                  </a:lnTo>
                  <a:lnTo>
                    <a:pt x="8821375" y="818836"/>
                  </a:lnTo>
                  <a:lnTo>
                    <a:pt x="8781278" y="833168"/>
                  </a:lnTo>
                  <a:lnTo>
                    <a:pt x="8737600" y="838200"/>
                  </a:lnTo>
                  <a:lnTo>
                    <a:pt x="190500" y="838200"/>
                  </a:lnTo>
                  <a:lnTo>
                    <a:pt x="146819" y="833168"/>
                  </a:lnTo>
                  <a:lnTo>
                    <a:pt x="106722" y="818836"/>
                  </a:lnTo>
                  <a:lnTo>
                    <a:pt x="71351" y="796348"/>
                  </a:lnTo>
                  <a:lnTo>
                    <a:pt x="41850" y="766846"/>
                  </a:lnTo>
                  <a:lnTo>
                    <a:pt x="19362" y="731475"/>
                  </a:lnTo>
                  <a:lnTo>
                    <a:pt x="5031" y="691378"/>
                  </a:lnTo>
                  <a:lnTo>
                    <a:pt x="0" y="6477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22" y="5067300"/>
            <a:ext cx="11548745" cy="265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  <a:tabLst>
                <a:tab pos="6871334" algn="l"/>
              </a:tabLst>
            </a:pPr>
            <a:r>
              <a:rPr sz="3600" spc="-5" dirty="0">
                <a:latin typeface="Andale Mono"/>
                <a:cs typeface="Andale Mono"/>
              </a:rPr>
              <a:t>CREATE TABLE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word_counts	</a:t>
            </a:r>
            <a:r>
              <a:rPr sz="3600" dirty="0">
                <a:latin typeface="Andale Mono"/>
                <a:cs typeface="Andale Mono"/>
              </a:rPr>
              <a:t>AS</a:t>
            </a:r>
            <a:endParaRPr sz="3600">
              <a:latin typeface="Andale Mono"/>
              <a:cs typeface="Andale Mono"/>
            </a:endParaRPr>
          </a:p>
          <a:p>
            <a:pPr marL="12700" marR="5080">
              <a:lnSpc>
                <a:spcPts val="4100"/>
              </a:lnSpc>
              <a:spcBef>
                <a:spcPts val="209"/>
              </a:spcBef>
              <a:tabLst>
                <a:tab pos="3030220" algn="l"/>
                <a:tab pos="3578860" algn="l"/>
                <a:tab pos="7694295" algn="l"/>
                <a:tab pos="8517890" algn="l"/>
              </a:tabLst>
            </a:pPr>
            <a:r>
              <a:rPr sz="3600" spc="-5" dirty="0">
                <a:latin typeface="Andale Mono"/>
                <a:cs typeface="Andale Mono"/>
              </a:rPr>
              <a:t>SELECT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3600" spc="-5" dirty="0">
                <a:latin typeface="Andale Mono"/>
                <a:cs typeface="Andale Mono"/>
              </a:rPr>
              <a:t>)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spc="-5" dirty="0">
                <a:latin typeface="Andale Mono"/>
                <a:cs typeface="Andale Mono"/>
              </a:rPr>
              <a:t>AS</a:t>
            </a:r>
            <a:r>
              <a:rPr sz="3600" spc="1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count	</a:t>
            </a:r>
            <a:r>
              <a:rPr sz="3600" dirty="0">
                <a:latin typeface="Andale Mono"/>
                <a:cs typeface="Andale Mono"/>
              </a:rPr>
              <a:t>FROM  </a:t>
            </a: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77400" y="3416300"/>
            <a:ext cx="3289300" cy="1625600"/>
            <a:chOff x="9677400" y="3416300"/>
            <a:chExt cx="3289300" cy="1625600"/>
          </a:xfrm>
        </p:grpSpPr>
        <p:sp>
          <p:nvSpPr>
            <p:cNvPr id="6" name="object 6"/>
            <p:cNvSpPr/>
            <p:nvPr/>
          </p:nvSpPr>
          <p:spPr>
            <a:xfrm>
              <a:off x="9690099" y="34290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0100" y="34290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40900" y="3670300"/>
            <a:ext cx="315214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160" algn="ctr">
              <a:lnSpc>
                <a:spcPts val="2800"/>
              </a:lnSpc>
              <a:spcBef>
                <a:spcPts val="260"/>
              </a:spcBef>
            </a:pP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Load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text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“docs” directory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152400" y="3441700"/>
              <a:ext cx="7429500" cy="1244600"/>
            </a:xfrm>
            <a:custGeom>
              <a:avLst/>
              <a:gdLst/>
              <a:ahLst/>
              <a:cxnLst/>
              <a:rect l="l" t="t" r="r" b="b"/>
              <a:pathLst>
                <a:path w="7429500" h="1244600">
                  <a:moveTo>
                    <a:pt x="0" y="1054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7239000" y="0"/>
                  </a:lnTo>
                  <a:lnTo>
                    <a:pt x="7282678" y="5031"/>
                  </a:lnTo>
                  <a:lnTo>
                    <a:pt x="7322775" y="19363"/>
                  </a:lnTo>
                  <a:lnTo>
                    <a:pt x="7358146" y="41851"/>
                  </a:lnTo>
                  <a:lnTo>
                    <a:pt x="7387648" y="71353"/>
                  </a:lnTo>
                  <a:lnTo>
                    <a:pt x="7410136" y="106724"/>
                  </a:lnTo>
                  <a:lnTo>
                    <a:pt x="7424468" y="146821"/>
                  </a:lnTo>
                  <a:lnTo>
                    <a:pt x="7429500" y="190500"/>
                  </a:lnTo>
                  <a:lnTo>
                    <a:pt x="7429500" y="1054100"/>
                  </a:lnTo>
                  <a:lnTo>
                    <a:pt x="7424468" y="1097778"/>
                  </a:lnTo>
                  <a:lnTo>
                    <a:pt x="7410136" y="1137875"/>
                  </a:lnTo>
                  <a:lnTo>
                    <a:pt x="7387648" y="1173246"/>
                  </a:lnTo>
                  <a:lnTo>
                    <a:pt x="7358146" y="1202748"/>
                  </a:lnTo>
                  <a:lnTo>
                    <a:pt x="7322775" y="1225236"/>
                  </a:lnTo>
                  <a:lnTo>
                    <a:pt x="7282678" y="1239568"/>
                  </a:lnTo>
                  <a:lnTo>
                    <a:pt x="7239000" y="1244600"/>
                  </a:lnTo>
                  <a:lnTo>
                    <a:pt x="190500" y="1244600"/>
                  </a:lnTo>
                  <a:lnTo>
                    <a:pt x="146819" y="1239568"/>
                  </a:lnTo>
                  <a:lnTo>
                    <a:pt x="106722" y="1225236"/>
                  </a:lnTo>
                  <a:lnTo>
                    <a:pt x="71351" y="1202748"/>
                  </a:lnTo>
                  <a:lnTo>
                    <a:pt x="41850" y="1173246"/>
                  </a:lnTo>
                  <a:lnTo>
                    <a:pt x="19362" y="1137875"/>
                  </a:lnTo>
                  <a:lnTo>
                    <a:pt x="5031" y="1097778"/>
                  </a:lnTo>
                  <a:lnTo>
                    <a:pt x="0" y="10541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62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22" y="5067300"/>
            <a:ext cx="7433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1334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word_counts	</a:t>
            </a:r>
            <a:r>
              <a:rPr sz="3600" dirty="0">
                <a:latin typeface="Andale Mono"/>
                <a:cs typeface="Andale Mono"/>
              </a:rPr>
              <a:t>AS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122" y="5588000"/>
            <a:ext cx="11548745" cy="213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3578860" algn="l"/>
                <a:tab pos="7694295" algn="l"/>
                <a:tab pos="8517890" algn="l"/>
              </a:tabLst>
            </a:pPr>
            <a:r>
              <a:rPr sz="3600" spc="-5" dirty="0">
                <a:latin typeface="Andale Mono"/>
                <a:cs typeface="Andale Mono"/>
              </a:rPr>
              <a:t>SELECT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3600" spc="-5" dirty="0">
                <a:latin typeface="Andale Mono"/>
                <a:cs typeface="Andale Mono"/>
              </a:rPr>
              <a:t>)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spc="-5" dirty="0">
                <a:latin typeface="Andale Mono"/>
                <a:cs typeface="Andale Mono"/>
              </a:rPr>
              <a:t>AS</a:t>
            </a:r>
            <a:r>
              <a:rPr sz="3600" spc="1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count	</a:t>
            </a:r>
            <a:r>
              <a:rPr sz="3600" dirty="0">
                <a:latin typeface="Andale Mono"/>
                <a:cs typeface="Andale Mono"/>
              </a:rPr>
              <a:t>FROM  </a:t>
            </a: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000" y="3302000"/>
            <a:ext cx="12839700" cy="4559300"/>
            <a:chOff x="127000" y="3302000"/>
            <a:chExt cx="12839700" cy="4559300"/>
          </a:xfrm>
        </p:grpSpPr>
        <p:sp>
          <p:nvSpPr>
            <p:cNvPr id="7" name="object 7"/>
            <p:cNvSpPr/>
            <p:nvPr/>
          </p:nvSpPr>
          <p:spPr>
            <a:xfrm>
              <a:off x="152400" y="4991100"/>
              <a:ext cx="11861800" cy="2844800"/>
            </a:xfrm>
            <a:custGeom>
              <a:avLst/>
              <a:gdLst/>
              <a:ahLst/>
              <a:cxnLst/>
              <a:rect l="l" t="t" r="r" b="b"/>
              <a:pathLst>
                <a:path w="11861800" h="2844800">
                  <a:moveTo>
                    <a:pt x="0" y="26543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671300" y="0"/>
                  </a:lnTo>
                  <a:lnTo>
                    <a:pt x="11714978" y="5031"/>
                  </a:lnTo>
                  <a:lnTo>
                    <a:pt x="11755075" y="19363"/>
                  </a:lnTo>
                  <a:lnTo>
                    <a:pt x="11790446" y="41851"/>
                  </a:lnTo>
                  <a:lnTo>
                    <a:pt x="11819948" y="71353"/>
                  </a:lnTo>
                  <a:lnTo>
                    <a:pt x="11842436" y="106724"/>
                  </a:lnTo>
                  <a:lnTo>
                    <a:pt x="11856768" y="146821"/>
                  </a:lnTo>
                  <a:lnTo>
                    <a:pt x="11861800" y="190500"/>
                  </a:lnTo>
                  <a:lnTo>
                    <a:pt x="11861800" y="2654300"/>
                  </a:lnTo>
                  <a:lnTo>
                    <a:pt x="11856768" y="2697978"/>
                  </a:lnTo>
                  <a:lnTo>
                    <a:pt x="11842436" y="2738075"/>
                  </a:lnTo>
                  <a:lnTo>
                    <a:pt x="11819948" y="2773446"/>
                  </a:lnTo>
                  <a:lnTo>
                    <a:pt x="11790446" y="2802948"/>
                  </a:lnTo>
                  <a:lnTo>
                    <a:pt x="11755075" y="2825436"/>
                  </a:lnTo>
                  <a:lnTo>
                    <a:pt x="11714978" y="2839768"/>
                  </a:lnTo>
                  <a:lnTo>
                    <a:pt x="11671300" y="2844800"/>
                  </a:lnTo>
                  <a:lnTo>
                    <a:pt x="190500" y="2844800"/>
                  </a:lnTo>
                  <a:lnTo>
                    <a:pt x="146819" y="2839768"/>
                  </a:lnTo>
                  <a:lnTo>
                    <a:pt x="106722" y="2825436"/>
                  </a:lnTo>
                  <a:lnTo>
                    <a:pt x="71351" y="2802948"/>
                  </a:lnTo>
                  <a:lnTo>
                    <a:pt x="41850" y="2773446"/>
                  </a:lnTo>
                  <a:lnTo>
                    <a:pt x="19362" y="2738075"/>
                  </a:lnTo>
                  <a:lnTo>
                    <a:pt x="5031" y="2697978"/>
                  </a:lnTo>
                  <a:lnTo>
                    <a:pt x="0" y="26543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314700"/>
              <a:ext cx="3263900" cy="2311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0100" y="3314700"/>
              <a:ext cx="3263900" cy="2311400"/>
            </a:xfrm>
            <a:custGeom>
              <a:avLst/>
              <a:gdLst/>
              <a:ahLst/>
              <a:cxnLst/>
              <a:rect l="l" t="t" r="r" b="b"/>
              <a:pathLst>
                <a:path w="3263900" h="2311400">
                  <a:moveTo>
                    <a:pt x="0" y="21209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2120900"/>
                  </a:lnTo>
                  <a:lnTo>
                    <a:pt x="3258865" y="2164578"/>
                  </a:lnTo>
                  <a:lnTo>
                    <a:pt x="3244527" y="2204675"/>
                  </a:lnTo>
                  <a:lnTo>
                    <a:pt x="3222032" y="2240046"/>
                  </a:lnTo>
                  <a:lnTo>
                    <a:pt x="3192525" y="2269548"/>
                  </a:lnTo>
                  <a:lnTo>
                    <a:pt x="3157153" y="2292036"/>
                  </a:lnTo>
                  <a:lnTo>
                    <a:pt x="3117062" y="2306368"/>
                  </a:lnTo>
                  <a:lnTo>
                    <a:pt x="3073400" y="2311400"/>
                  </a:lnTo>
                  <a:lnTo>
                    <a:pt x="190500" y="2311400"/>
                  </a:lnTo>
                  <a:lnTo>
                    <a:pt x="146821" y="2306368"/>
                  </a:lnTo>
                  <a:lnTo>
                    <a:pt x="106724" y="2292036"/>
                  </a:lnTo>
                  <a:lnTo>
                    <a:pt x="71353" y="2269548"/>
                  </a:lnTo>
                  <a:lnTo>
                    <a:pt x="41851" y="2240046"/>
                  </a:lnTo>
                  <a:lnTo>
                    <a:pt x="19363" y="2204675"/>
                  </a:lnTo>
                  <a:lnTo>
                    <a:pt x="5031" y="2164578"/>
                  </a:lnTo>
                  <a:lnTo>
                    <a:pt x="0" y="21209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72650" y="3365500"/>
            <a:ext cx="3096895" cy="2169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905" algn="ctr">
              <a:lnSpc>
                <a:spcPts val="2800"/>
              </a:lnSpc>
              <a:spcBef>
                <a:spcPts val="260"/>
              </a:spcBef>
            </a:pP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Create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final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58596B"/>
                </a:solidFill>
                <a:latin typeface="Arial"/>
                <a:cs typeface="Arial"/>
              </a:rPr>
              <a:t>fill </a:t>
            </a:r>
            <a:r>
              <a:rPr sz="2400" spc="60" dirty="0">
                <a:solidFill>
                  <a:srgbClr val="58596B"/>
                </a:solidFill>
                <a:latin typeface="Arial"/>
                <a:cs typeface="Arial"/>
              </a:rPr>
              <a:t>it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results  </a:t>
            </a:r>
            <a:r>
              <a:rPr sz="2400" spc="-35" dirty="0">
                <a:solidFill>
                  <a:srgbClr val="58596B"/>
                </a:solidFill>
                <a:latin typeface="Arial"/>
                <a:cs typeface="Arial"/>
              </a:rPr>
              <a:t>from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nested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query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of 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docs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</a:t>
            </a:r>
            <a:r>
              <a:rPr sz="2400" spc="-50" dirty="0">
                <a:solidFill>
                  <a:srgbClr val="58596B"/>
                </a:solidFill>
                <a:latin typeface="Arial"/>
                <a:cs typeface="Arial"/>
              </a:rPr>
              <a:t>that  </a:t>
            </a:r>
            <a:r>
              <a:rPr sz="2400" spc="-70" dirty="0">
                <a:solidFill>
                  <a:srgbClr val="58596B"/>
                </a:solidFill>
                <a:latin typeface="Arial"/>
                <a:cs typeface="Arial"/>
              </a:rPr>
              <a:t>performs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WordCount 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on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fly.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391" y="850900"/>
            <a:ext cx="72942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045" dirty="0"/>
              <a:t>What </a:t>
            </a:r>
            <a:r>
              <a:rPr sz="8400" spc="-315" dirty="0"/>
              <a:t>Is</a:t>
            </a:r>
            <a:r>
              <a:rPr sz="8400" spc="-270" dirty="0"/>
              <a:t> </a:t>
            </a:r>
            <a:r>
              <a:rPr sz="8400" spc="-1100" dirty="0"/>
              <a:t>HDFS?</a:t>
            </a:r>
            <a:endParaRPr sz="8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446385" cy="46818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Distributed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r>
              <a:rPr sz="3600" spc="-5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65" dirty="0">
                <a:solidFill>
                  <a:srgbClr val="58596B"/>
                </a:solidFill>
                <a:latin typeface="Klaudia"/>
                <a:cs typeface="Klaudia"/>
              </a:rPr>
              <a:t>System.</a:t>
            </a:r>
            <a:endParaRPr sz="3600" dirty="0">
              <a:latin typeface="Klaudia"/>
              <a:cs typeface="Klaudia"/>
            </a:endParaRPr>
          </a:p>
          <a:p>
            <a:pPr marL="506730" marR="5080" indent="-494665">
              <a:lnSpc>
                <a:spcPts val="4300"/>
              </a:lnSpc>
              <a:spcBef>
                <a:spcPts val="31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Stores </a:t>
            </a: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files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blocks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375" dirty="0">
                <a:solidFill>
                  <a:srgbClr val="58596B"/>
                </a:solidFill>
                <a:latin typeface="Klaudia"/>
                <a:cs typeface="Klaudia"/>
              </a:rPr>
              <a:t>many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600" spc="-66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 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6730" marR="1424305" indent="-494665">
              <a:lnSpc>
                <a:spcPts val="4300"/>
              </a:lnSpc>
              <a:spcBef>
                <a:spcPts val="300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914538"/>
                </a:solidFill>
                <a:latin typeface="Klaudia"/>
                <a:cs typeface="Klaudia"/>
              </a:rPr>
              <a:t>Replicates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blocks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</a:t>
            </a:r>
            <a:r>
              <a:rPr sz="3600" spc="-6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durability.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320" dirty="0">
                <a:solidFill>
                  <a:srgbClr val="914538"/>
                </a:solidFill>
                <a:latin typeface="Klaudia"/>
                <a:cs typeface="Klaudia"/>
              </a:rPr>
              <a:t>Master/Slave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architecture.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0283" y="787400"/>
            <a:ext cx="22644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05" dirty="0">
                <a:solidFill>
                  <a:srgbClr val="914538"/>
                </a:solidFill>
              </a:rPr>
              <a:t>Hive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140023" y="3251200"/>
            <a:ext cx="10724515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540"/>
              </a:lnSpc>
              <a:spcBef>
                <a:spcPts val="100"/>
              </a:spcBef>
              <a:tabLst>
                <a:tab pos="3870325" algn="l"/>
                <a:tab pos="5815965" algn="l"/>
              </a:tabLst>
            </a:pPr>
            <a:r>
              <a:rPr sz="6400" spc="-570" dirty="0">
                <a:solidFill>
                  <a:srgbClr val="666666"/>
                </a:solidFill>
                <a:latin typeface="Arial"/>
                <a:cs typeface="Arial"/>
              </a:rPr>
              <a:t>Because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385" dirty="0">
                <a:solidFill>
                  <a:srgbClr val="666666"/>
                </a:solidFill>
                <a:latin typeface="Arial"/>
                <a:cs typeface="Arial"/>
              </a:rPr>
              <a:t>so	</a:t>
            </a:r>
            <a:r>
              <a:rPr sz="6400" spc="-530" dirty="0">
                <a:solidFill>
                  <a:srgbClr val="666666"/>
                </a:solidFill>
                <a:latin typeface="Arial"/>
                <a:cs typeface="Arial"/>
              </a:rPr>
              <a:t>many	</a:t>
            </a:r>
            <a:r>
              <a:rPr sz="6400" spc="-254" dirty="0">
                <a:solidFill>
                  <a:srgbClr val="666666"/>
                </a:solidFill>
                <a:latin typeface="Arial"/>
                <a:cs typeface="Arial"/>
              </a:rPr>
              <a:t>Hadoop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640" dirty="0">
                <a:solidFill>
                  <a:srgbClr val="914538"/>
                </a:solidFill>
                <a:latin typeface="Arial"/>
                <a:cs typeface="Arial"/>
              </a:rPr>
              <a:t>users</a:t>
            </a:r>
            <a:endParaRPr sz="6400">
              <a:latin typeface="Arial"/>
              <a:cs typeface="Arial"/>
            </a:endParaRPr>
          </a:p>
          <a:p>
            <a:pPr marL="81280" algn="ctr">
              <a:lnSpc>
                <a:spcPts val="7400"/>
              </a:lnSpc>
              <a:tabLst>
                <a:tab pos="2127250" algn="l"/>
              </a:tabLst>
            </a:pPr>
            <a:r>
              <a:rPr sz="6400" spc="-335" dirty="0">
                <a:solidFill>
                  <a:srgbClr val="666666"/>
                </a:solidFill>
                <a:latin typeface="Arial"/>
                <a:cs typeface="Arial"/>
              </a:rPr>
              <a:t>come	</a:t>
            </a:r>
            <a:r>
              <a:rPr sz="6400" spc="-90" dirty="0">
                <a:solidFill>
                  <a:srgbClr val="666666"/>
                </a:solidFill>
                <a:latin typeface="Arial"/>
                <a:cs typeface="Arial"/>
              </a:rPr>
              <a:t>from </a:t>
            </a:r>
            <a:r>
              <a:rPr sz="6400" i="1" spc="-1010" dirty="0">
                <a:solidFill>
                  <a:srgbClr val="914538"/>
                </a:solidFill>
                <a:latin typeface="Arial"/>
                <a:cs typeface="Arial"/>
              </a:rPr>
              <a:t>SQL</a:t>
            </a:r>
            <a:r>
              <a:rPr sz="6400" i="1" spc="-71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75" dirty="0">
                <a:solidFill>
                  <a:srgbClr val="666666"/>
                </a:solidFill>
                <a:latin typeface="Arial"/>
                <a:cs typeface="Arial"/>
              </a:rPr>
              <a:t>backgrounds,</a:t>
            </a:r>
            <a:endParaRPr sz="6400">
              <a:latin typeface="Arial"/>
              <a:cs typeface="Arial"/>
            </a:endParaRPr>
          </a:p>
          <a:p>
            <a:pPr algn="ctr">
              <a:lnSpc>
                <a:spcPts val="7400"/>
              </a:lnSpc>
              <a:tabLst>
                <a:tab pos="1607185" algn="l"/>
                <a:tab pos="2323465" algn="l"/>
              </a:tabLst>
            </a:pPr>
            <a:r>
              <a:rPr sz="6400" i="1" spc="-484" dirty="0">
                <a:solidFill>
                  <a:srgbClr val="914538"/>
                </a:solidFill>
                <a:latin typeface="Arial"/>
                <a:cs typeface="Arial"/>
              </a:rPr>
              <a:t>Hive	</a:t>
            </a:r>
            <a:r>
              <a:rPr sz="6400" spc="-385" dirty="0">
                <a:solidFill>
                  <a:srgbClr val="666666"/>
                </a:solidFill>
                <a:latin typeface="Arial"/>
                <a:cs typeface="Arial"/>
              </a:rPr>
              <a:t>is	</a:t>
            </a:r>
            <a:r>
              <a:rPr sz="6400" spc="-295" dirty="0">
                <a:solidFill>
                  <a:srgbClr val="666666"/>
                </a:solidFill>
                <a:latin typeface="Arial"/>
                <a:cs typeface="Arial"/>
              </a:rPr>
              <a:t>one </a:t>
            </a:r>
            <a:r>
              <a:rPr sz="6400" spc="-105" dirty="0">
                <a:solidFill>
                  <a:srgbClr val="666666"/>
                </a:solidFill>
                <a:latin typeface="Arial"/>
                <a:cs typeface="Arial"/>
              </a:rPr>
              <a:t>of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3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204" dirty="0">
                <a:solidFill>
                  <a:srgbClr val="666666"/>
                </a:solidFill>
                <a:latin typeface="Arial"/>
                <a:cs typeface="Arial"/>
              </a:rPr>
              <a:t>most</a:t>
            </a:r>
            <a:endParaRPr sz="6400">
              <a:latin typeface="Arial"/>
              <a:cs typeface="Arial"/>
            </a:endParaRPr>
          </a:p>
          <a:p>
            <a:pPr algn="ctr">
              <a:lnSpc>
                <a:spcPts val="7540"/>
              </a:lnSpc>
              <a:tabLst>
                <a:tab pos="4693920" algn="l"/>
              </a:tabLst>
            </a:pPr>
            <a:r>
              <a:rPr sz="6400" i="1" spc="-550" dirty="0">
                <a:solidFill>
                  <a:srgbClr val="914538"/>
                </a:solidFill>
                <a:latin typeface="Arial"/>
                <a:cs typeface="Arial"/>
              </a:rPr>
              <a:t>essential</a:t>
            </a:r>
            <a:r>
              <a:rPr sz="6400" i="1" spc="1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95" dirty="0">
                <a:solidFill>
                  <a:srgbClr val="666666"/>
                </a:solidFill>
                <a:latin typeface="Arial"/>
                <a:cs typeface="Arial"/>
              </a:rPr>
              <a:t>tools	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315" dirty="0">
                <a:solidFill>
                  <a:srgbClr val="666666"/>
                </a:solidFill>
                <a:latin typeface="Arial"/>
                <a:cs typeface="Arial"/>
              </a:rPr>
              <a:t>ecosystem!!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559" y="4189577"/>
            <a:ext cx="5673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40" dirty="0">
                <a:solidFill>
                  <a:srgbClr val="6F592F"/>
                </a:solidFill>
              </a:rPr>
              <a:t>Questions?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74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473" y="787400"/>
            <a:ext cx="60439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700" dirty="0"/>
              <a:t> </a:t>
            </a:r>
            <a:r>
              <a:rPr sz="8400" spc="-250" dirty="0"/>
              <a:t>Traits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9156065" cy="45167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Clr>
                <a:srgbClr val="58596B"/>
              </a:buClr>
              <a:buSzPct val="125000"/>
              <a:buChar char="•"/>
              <a:tabLst>
                <a:tab pos="508000" algn="l"/>
              </a:tabLst>
            </a:pPr>
            <a:r>
              <a:rPr sz="3600" spc="-75" dirty="0">
                <a:solidFill>
                  <a:srgbClr val="914538"/>
                </a:solidFill>
                <a:latin typeface="Klaudia"/>
                <a:cs typeface="Klaudia"/>
              </a:rPr>
              <a:t>Not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fully </a:t>
            </a:r>
            <a:r>
              <a:rPr sz="3600" spc="-365" dirty="0">
                <a:solidFill>
                  <a:srgbClr val="914538"/>
                </a:solidFill>
                <a:latin typeface="Klaudia"/>
                <a:cs typeface="Klaudia"/>
              </a:rPr>
              <a:t>POSIX</a:t>
            </a:r>
            <a:r>
              <a:rPr sz="3600" spc="-484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compliant.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Clr>
                <a:srgbClr val="58596B"/>
              </a:buClr>
              <a:buSzPct val="125000"/>
              <a:buChar char="•"/>
              <a:tabLst>
                <a:tab pos="508000" algn="l"/>
              </a:tabLst>
            </a:pPr>
            <a:r>
              <a:rPr sz="3600" spc="-130" dirty="0">
                <a:solidFill>
                  <a:srgbClr val="914538"/>
                </a:solidFill>
                <a:latin typeface="Klaudia"/>
                <a:cs typeface="Klaudia"/>
              </a:rPr>
              <a:t>No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r>
              <a:rPr sz="3600" spc="-41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85" dirty="0">
                <a:solidFill>
                  <a:srgbClr val="914538"/>
                </a:solidFill>
                <a:latin typeface="Klaudia"/>
                <a:cs typeface="Klaudia"/>
              </a:rPr>
              <a:t>updates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350" dirty="0">
                <a:solidFill>
                  <a:srgbClr val="58596B"/>
                </a:solidFill>
                <a:latin typeface="Klaudia"/>
                <a:cs typeface="Klaudia"/>
              </a:rPr>
              <a:t>Write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once, </a:t>
            </a:r>
            <a:r>
              <a:rPr sz="3600" spc="-190" dirty="0">
                <a:solidFill>
                  <a:srgbClr val="914538"/>
                </a:solidFill>
                <a:latin typeface="Klaudia"/>
                <a:cs typeface="Klaudia"/>
              </a:rPr>
              <a:t>read </a:t>
            </a:r>
            <a:r>
              <a:rPr sz="3600" spc="-375" dirty="0">
                <a:solidFill>
                  <a:srgbClr val="914538"/>
                </a:solidFill>
                <a:latin typeface="Klaudia"/>
                <a:cs typeface="Klaudia"/>
              </a:rPr>
              <a:t>many</a:t>
            </a:r>
            <a:r>
              <a:rPr sz="3600" spc="-42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times.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Large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blocks, </a:t>
            </a:r>
            <a:r>
              <a:rPr sz="3600" spc="-114" dirty="0">
                <a:solidFill>
                  <a:srgbClr val="914538"/>
                </a:solidFill>
                <a:latin typeface="Klaudia"/>
                <a:cs typeface="Klaudia"/>
              </a:rPr>
              <a:t>sequential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6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patterns.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Designed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</a:t>
            </a:r>
            <a:r>
              <a:rPr sz="3600" spc="-145" dirty="0">
                <a:solidFill>
                  <a:srgbClr val="914538"/>
                </a:solidFill>
                <a:latin typeface="Klaudia"/>
                <a:cs typeface="Klaudia"/>
              </a:rPr>
              <a:t>batch</a:t>
            </a:r>
            <a:r>
              <a:rPr sz="3600" spc="-38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processing.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4008</TotalTime>
  <Words>4557</Words>
  <Application>Microsoft Office PowerPoint</Application>
  <PresentationFormat>Custom</PresentationFormat>
  <Paragraphs>2027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Andale Mono</vt:lpstr>
      <vt:lpstr>Arial</vt:lpstr>
      <vt:lpstr>Century Gothic</vt:lpstr>
      <vt:lpstr>Klaudia</vt:lpstr>
      <vt:lpstr>Times New Roman</vt:lpstr>
      <vt:lpstr>Wingdings 3</vt:lpstr>
      <vt:lpstr>Wisp</vt:lpstr>
      <vt:lpstr>PowerPoint Presentation</vt:lpstr>
      <vt:lpstr>Agenda</vt:lpstr>
      <vt:lpstr>Hadoop  Ecosystem</vt:lpstr>
      <vt:lpstr>Common Tool?</vt:lpstr>
      <vt:lpstr>What Is Hadoop?</vt:lpstr>
      <vt:lpstr>Why Hadoop?</vt:lpstr>
      <vt:lpstr>HDFS</vt:lpstr>
      <vt:lpstr>What Is HDFS?</vt:lpstr>
      <vt:lpstr>HDFS Traits</vt:lpstr>
      <vt:lpstr>HDFS Master</vt:lpstr>
      <vt:lpstr>HDFS Slaves</vt:lpstr>
      <vt:lpstr>HDFS Illustrated</vt:lpstr>
      <vt:lpstr>HDFS Illustrated</vt:lpstr>
      <vt:lpstr>HDFS Illustrated</vt:lpstr>
      <vt:lpstr>HDFS Illustrated</vt:lpstr>
      <vt:lpstr>HDFS Illustrated</vt:lpstr>
      <vt:lpstr>HDFS Illustrated</vt:lpstr>
      <vt:lpstr>HDFS Illustrated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HDFS Shell</vt:lpstr>
      <vt:lpstr>PowerPoint Presentation</vt:lpstr>
      <vt:lpstr>MapReduce Basics</vt:lpstr>
      <vt:lpstr>MapReduce  Daemons</vt:lpstr>
      <vt:lpstr>PowerPoint Presentation</vt:lpstr>
      <vt:lpstr>PowerPoint Presentation</vt:lpstr>
      <vt:lpstr>Input</vt:lpstr>
      <vt:lpstr>Input</vt:lpstr>
      <vt:lpstr>Sort,  Shuffle</vt:lpstr>
      <vt:lpstr>Input</vt:lpstr>
      <vt:lpstr>Input</vt:lpstr>
      <vt:lpstr>Sort,  Shuffle</vt:lpstr>
      <vt:lpstr>Sort,  Shuffle</vt:lpstr>
      <vt:lpstr>Sort,  Shuffle</vt:lpstr>
      <vt:lpstr>Sort,  Shuffle</vt:lpstr>
      <vt:lpstr>Sort,  Shuffle</vt:lpstr>
      <vt:lpstr>Sort,  Shuffle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MapReduce in Java</vt:lpstr>
      <vt:lpstr>Map Code</vt:lpstr>
      <vt:lpstr>Map Code</vt:lpstr>
      <vt:lpstr>Map Code</vt:lpstr>
      <vt:lpstr>Map Code</vt:lpstr>
      <vt:lpstr>Map Code</vt:lpstr>
      <vt:lpstr>Map Code</vt:lpstr>
      <vt:lpstr>Map Code</vt:lpstr>
      <vt:lpstr>Reduce Code</vt:lpstr>
      <vt:lpstr>Reduce Code</vt:lpstr>
      <vt:lpstr>Reduce Code</vt:lpstr>
      <vt:lpstr>Reduce Code</vt:lpstr>
      <vt:lpstr>Reduce Code</vt:lpstr>
      <vt:lpstr>Reduce Code</vt:lpstr>
      <vt:lpstr>Hadoop Benefits</vt:lpstr>
      <vt:lpstr>Hadoop Tools</vt:lpstr>
      <vt:lpstr>Hadoop  Distributions</vt:lpstr>
      <vt:lpstr>Hive:  SQL for  Hadoop</vt:lpstr>
      <vt:lpstr>Hive</vt:lpstr>
      <vt:lpstr>PowerPoint Presentation</vt:lpstr>
      <vt:lpstr>CREATE TABLE docs (line STRING);</vt:lpstr>
      <vt:lpstr>PowerPoint Presentation</vt:lpstr>
      <vt:lpstr>CREATE TABLE docs (line STRING);</vt:lpstr>
      <vt:lpstr>CREATE TABLE docs (line STRING);</vt:lpstr>
      <vt:lpstr>CREATE TABLE docs (line STRING);</vt:lpstr>
      <vt:lpstr>Hive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Lakshminarayananw</dc:creator>
  <cp:lastModifiedBy>Hariharan Lakshminarayananw</cp:lastModifiedBy>
  <cp:revision>13</cp:revision>
  <dcterms:created xsi:type="dcterms:W3CDTF">2020-08-05T02:07:34Z</dcterms:created>
  <dcterms:modified xsi:type="dcterms:W3CDTF">2020-08-11T18:41:28Z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2020-08-05T00:00:00Z</vt:filetime>
  </property>
</Properties>
</file>