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9" r:id="rId3"/>
    <p:sldId id="257" r:id="rId4"/>
    <p:sldId id="273" r:id="rId5"/>
    <p:sldId id="259" r:id="rId6"/>
    <p:sldId id="263" r:id="rId7"/>
    <p:sldId id="260" r:id="rId8"/>
    <p:sldId id="282" r:id="rId9"/>
    <p:sldId id="265" r:id="rId10"/>
    <p:sldId id="266" r:id="rId11"/>
    <p:sldId id="267" r:id="rId12"/>
    <p:sldId id="275" r:id="rId13"/>
    <p:sldId id="277" r:id="rId14"/>
    <p:sldId id="269" r:id="rId15"/>
    <p:sldId id="271" r:id="rId16"/>
    <p:sldId id="270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02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98AAA9-2815-4DB3-B099-FB6ACC0E09C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84F3-B83A-4FA2-9F47-B0739021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68/online+shoppers+purchasing+intention+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7633-F017-CF10-0D14-ED7FB0CC3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Shopper Purchase Intention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EC20-C897-E10A-ED1F-8D2D3614E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- Hariharan Selvam</a:t>
            </a:r>
          </a:p>
        </p:txBody>
      </p:sp>
    </p:spTree>
    <p:extLst>
      <p:ext uri="{BB962C8B-B14F-4D97-AF65-F5344CB8AC3E}">
        <p14:creationId xmlns:p14="http://schemas.microsoft.com/office/powerpoint/2010/main" val="165594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E42B-F1D4-95BC-AD17-558D11DE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310"/>
            <a:ext cx="10515600" cy="869785"/>
          </a:xfrm>
        </p:spPr>
        <p:txBody>
          <a:bodyPr>
            <a:normAutofit/>
          </a:bodyPr>
          <a:lstStyle/>
          <a:p>
            <a:r>
              <a:rPr lang="en-US" dirty="0"/>
              <a:t>Relationship b/w revenue and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8F6A-63BA-EDFB-A172-CFC38E8D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Revenue got more generated in </a:t>
            </a:r>
          </a:p>
          <a:p>
            <a:pPr marL="0" indent="0">
              <a:buNone/>
            </a:pPr>
            <a:r>
              <a:rPr lang="en-US" dirty="0"/>
              <a:t>March.</a:t>
            </a:r>
          </a:p>
          <a:p>
            <a:pPr marL="0" indent="0">
              <a:buNone/>
            </a:pPr>
            <a:r>
              <a:rPr lang="en-US" dirty="0"/>
              <a:t>Revenue got less generated in </a:t>
            </a:r>
          </a:p>
          <a:p>
            <a:pPr marL="0" indent="0">
              <a:buNone/>
            </a:pPr>
            <a:r>
              <a:rPr lang="en-US" dirty="0"/>
              <a:t>November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71D5ADF-D82A-98D3-B87B-D6687FEB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1101"/>
            <a:ext cx="51853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DB3D-043F-5AA7-6BE0-82E15774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9"/>
            <a:ext cx="10515600" cy="58470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Realtionship</a:t>
            </a:r>
            <a:r>
              <a:rPr lang="en-US" dirty="0"/>
              <a:t> b/w Revenue and </a:t>
            </a:r>
            <a:r>
              <a:rPr lang="en-US" dirty="0" err="1"/>
              <a:t>VisitorType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Revenue got more generated with the </a:t>
            </a:r>
          </a:p>
          <a:p>
            <a:pPr marL="0" indent="0">
              <a:buNone/>
            </a:pPr>
            <a:r>
              <a:rPr lang="en-US" dirty="0"/>
              <a:t>Help of Returning visitor than New visitor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634F7B-FCE5-24C7-9B1F-8A562498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6" y="1253331"/>
            <a:ext cx="45753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6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0065-C80E-AAB2-3B97-1A681C6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</a:t>
            </a:r>
            <a:r>
              <a:rPr lang="en-US" dirty="0" err="1"/>
              <a:t>ExitRates</a:t>
            </a:r>
            <a:r>
              <a:rPr lang="en-US" dirty="0"/>
              <a:t> by </a:t>
            </a:r>
          </a:p>
          <a:p>
            <a:pPr marL="0" indent="0">
              <a:buNone/>
            </a:pPr>
            <a:r>
              <a:rPr lang="en-US" dirty="0"/>
              <a:t>Revenues</a:t>
            </a:r>
          </a:p>
          <a:p>
            <a:r>
              <a:rPr lang="en-US" dirty="0"/>
              <a:t>The exit rates for sessions with </a:t>
            </a:r>
          </a:p>
          <a:p>
            <a:pPr marL="0" indent="0">
              <a:buNone/>
            </a:pPr>
            <a:r>
              <a:rPr lang="en-US" dirty="0"/>
              <a:t>and without revenue appear to </a:t>
            </a:r>
          </a:p>
          <a:p>
            <a:pPr marL="0" indent="0">
              <a:buNone/>
            </a:pPr>
            <a:r>
              <a:rPr lang="en-US" dirty="0"/>
              <a:t>follow similar distributions.</a:t>
            </a:r>
          </a:p>
          <a:p>
            <a:r>
              <a:rPr lang="en-US" dirty="0"/>
              <a:t>Negative skew</a:t>
            </a:r>
          </a:p>
          <a:p>
            <a:r>
              <a:rPr lang="en-US" dirty="0"/>
              <a:t>Skewness: -0.20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5DDB4D-27E9-21E5-C186-65C2D481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62" y="1429699"/>
            <a:ext cx="5548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26CE-5FA9-E869-79A7-F8DA29CA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016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E1E6-9A27-4CE4-C26E-C701C276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" y="807530"/>
            <a:ext cx="11850278" cy="6050470"/>
          </a:xfrm>
        </p:spPr>
        <p:txBody>
          <a:bodyPr/>
          <a:lstStyle/>
          <a:p>
            <a:r>
              <a:rPr lang="en-US" dirty="0"/>
              <a:t>websites with high informational content tend to also have users who spend more time on informational pages</a:t>
            </a:r>
          </a:p>
          <a:p>
            <a:r>
              <a:rPr lang="en-US" dirty="0"/>
              <a:t>websites with more product-related content might have slightly lower bounce rates and exit rates.</a:t>
            </a:r>
          </a:p>
          <a:p>
            <a:r>
              <a:rPr lang="en-US" dirty="0"/>
              <a:t>websites with high bounce rates also tend to have high exit rates</a:t>
            </a:r>
          </a:p>
          <a:p>
            <a:r>
              <a:rPr lang="en-US" dirty="0"/>
              <a:t>website features might have a small positive impact on user behavior.</a:t>
            </a:r>
          </a:p>
          <a:p>
            <a:r>
              <a:rPr lang="en-US" dirty="0"/>
              <a:t>type of traffic a website receives might influence the administrative tasks associated with managing that traffic</a:t>
            </a:r>
          </a:p>
          <a:p>
            <a:r>
              <a:rPr lang="en-US" dirty="0"/>
              <a:t>Returning visitors help for revenue more than new visitors, which is one of the positives for the websites.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035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AE24-1041-AFD1-D7BA-7053061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FAF6-EC25-E078-C6DC-2205FC4F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0515600" cy="4351338"/>
          </a:xfrm>
        </p:spPr>
        <p:txBody>
          <a:bodyPr/>
          <a:lstStyle/>
          <a:p>
            <a:r>
              <a:rPr lang="en-US" dirty="0"/>
              <a:t>Target: ‘Revenue’</a:t>
            </a:r>
          </a:p>
          <a:p>
            <a:r>
              <a:rPr lang="en-US" dirty="0"/>
              <a:t>Converted categorical features into dummy variables</a:t>
            </a:r>
          </a:p>
          <a:p>
            <a:r>
              <a:rPr lang="en-US" dirty="0"/>
              <a:t>Train -70% , Test -30%</a:t>
            </a:r>
          </a:p>
          <a:p>
            <a:r>
              <a:rPr lang="en-US" dirty="0"/>
              <a:t>Done Logistic Regression and Support Vector Machines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DC8363-EC4E-BCA1-4431-C2BAF0C5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327" y="2856706"/>
            <a:ext cx="5384389" cy="35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6B9B0-16AB-F0BD-BE41-07B30898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" y="2943377"/>
            <a:ext cx="4168501" cy="30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60D9D-7DFB-4539-2327-A970D491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6" y="1574276"/>
            <a:ext cx="4267570" cy="3799002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6A8E0AB-0444-7C9F-73EF-687F428FB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3055" y="1574276"/>
            <a:ext cx="53843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6998-5E99-6937-2610-E0DD6423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6920"/>
          </a:xfrm>
        </p:spPr>
        <p:txBody>
          <a:bodyPr/>
          <a:lstStyle/>
          <a:p>
            <a:r>
              <a:rPr lang="en-US" dirty="0"/>
              <a:t>ROC Curve and AUC value: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4BB59-68FF-4371-A0B1-0EEEE7B6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7" y="1331119"/>
            <a:ext cx="5404449" cy="4195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309BE-9216-D9F2-0EF7-A4AD9BED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50" y="937255"/>
            <a:ext cx="4249642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D11C-15AE-94AD-DE08-2D55FA95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F6F2-5EED-6ADE-C816-A47C704A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34574"/>
            <a:ext cx="8946541" cy="4195481"/>
          </a:xfrm>
        </p:spPr>
        <p:txBody>
          <a:bodyPr/>
          <a:lstStyle/>
          <a:p>
            <a:r>
              <a:rPr lang="en-US" dirty="0" err="1"/>
              <a:t>Pagevalues</a:t>
            </a:r>
            <a:r>
              <a:rPr lang="en-US" dirty="0"/>
              <a:t>, </a:t>
            </a:r>
            <a:r>
              <a:rPr lang="en-US" dirty="0" err="1"/>
              <a:t>visitortype</a:t>
            </a:r>
            <a:r>
              <a:rPr lang="en-US" dirty="0"/>
              <a:t>, special day, month, weekend will help to improve revenue for online shopping site.</a:t>
            </a:r>
          </a:p>
          <a:p>
            <a:r>
              <a:rPr lang="en-US" dirty="0"/>
              <a:t>These features capture various aspects of user </a:t>
            </a:r>
            <a:r>
              <a:rPr lang="en-US" dirty="0" err="1"/>
              <a:t>behaviour</a:t>
            </a:r>
            <a:r>
              <a:rPr lang="en-US" dirty="0"/>
              <a:t>, engagement and timing which will be crucial for marketing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7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EE5C-98B7-30C6-A5B3-D6AB5AF1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3DA0-5129-928C-A814-55DBF7D8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Leverage Recommendation engines.</a:t>
            </a:r>
          </a:p>
          <a:p>
            <a:r>
              <a:rPr lang="en-US" dirty="0"/>
              <a:t> Seasonal promotions and discounts</a:t>
            </a:r>
          </a:p>
          <a:p>
            <a:r>
              <a:rPr lang="en-US" dirty="0"/>
              <a:t>Time based promotions</a:t>
            </a:r>
          </a:p>
          <a:p>
            <a:r>
              <a:rPr lang="en-US" dirty="0"/>
              <a:t>SEO and Social Media Advertising</a:t>
            </a:r>
          </a:p>
          <a:p>
            <a:r>
              <a:rPr lang="en-US" dirty="0"/>
              <a:t>Landing page optimization</a:t>
            </a:r>
          </a:p>
          <a:p>
            <a:r>
              <a:rPr lang="en-US" dirty="0"/>
              <a:t>Technical operation and user interface</a:t>
            </a:r>
          </a:p>
          <a:p>
            <a:r>
              <a:rPr lang="en-US" dirty="0"/>
              <a:t>Newcomer and referral discounts</a:t>
            </a:r>
          </a:p>
          <a:p>
            <a:r>
              <a:rPr lang="en-US" dirty="0"/>
              <a:t>Personalized e-mail retargeting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C08-212A-C0C6-EC38-3A002637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84D-2EC2-233D-EC2D-0604086D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Conclusion</a:t>
            </a:r>
          </a:p>
          <a:p>
            <a:r>
              <a:rPr lang="en-US" dirty="0" err="1"/>
              <a:t>Recomendations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FA35-B191-E929-556A-1BAE033A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4ABA-893D-C8D2-6C38-9873C45B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0515600" cy="4770397"/>
          </a:xfrm>
        </p:spPr>
        <p:txBody>
          <a:bodyPr>
            <a:normAutofit/>
          </a:bodyPr>
          <a:lstStyle/>
          <a:p>
            <a:r>
              <a:rPr lang="en-US" sz="2200" dirty="0"/>
              <a:t>Identify the factors that will help to improve the customers count on an online shopping site.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500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Source: </a:t>
            </a:r>
            <a:r>
              <a:rPr lang="en-US" sz="2200" dirty="0">
                <a:hlinkClick r:id="rId2"/>
              </a:rPr>
              <a:t>https://archive.ics.uci.edu/dataset/468/online+shoppers+purchasing+intention+dataset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Has 12330 observations with 18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14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4 categorical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E267-D776-1073-700D-C40C1B86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48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D934-CD29-215F-E6D7-B053E028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664"/>
            <a:ext cx="10515600" cy="4351338"/>
          </a:xfrm>
        </p:spPr>
        <p:txBody>
          <a:bodyPr>
            <a:noAutofit/>
          </a:bodyPr>
          <a:lstStyle/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Administrative',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Administrative_Duration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'Informational',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Informational_Duration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ProductRelated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’,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ProductRelated_Duration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- number of different types of pages visited by </a:t>
            </a:r>
            <a:r>
              <a:rPr lang="en-US" altLang="en-US" dirty="0">
                <a:latin typeface="Franklin Gothic Book (Body)"/>
              </a:rPr>
              <a:t>visitor in that session and total time spent in each of these page categories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BounceRates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’, - Entering site and exits without any impact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ExitRates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’, - Chances of site being the last page they visited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PageValues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’- Average value of web page user visited befor</a:t>
            </a:r>
            <a:r>
              <a:rPr lang="en-US" altLang="en-US" dirty="0">
                <a:latin typeface="Franklin Gothic Book (Body)"/>
              </a:rPr>
              <a:t>e completing an e-commerce transaction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 </a:t>
            </a:r>
          </a:p>
          <a:p>
            <a:r>
              <a:rPr lang="en-US" altLang="en-US" sz="2000" dirty="0">
                <a:latin typeface="Franklin Gothic Book (Body)"/>
              </a:rPr>
              <a:t>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SpecialDay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’, - Special Day or event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OperatingSystems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'Browser', 'Region’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TrafficType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 – Servers 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'Month’,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'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VisitorType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’,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'Weekend’, </a:t>
            </a:r>
            <a:endParaRPr lang="en-US" altLang="en-US" sz="2000" dirty="0"/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'Revenue’.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2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BA32-61A6-B298-91DA-43FFCE21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3D1-C1A7-4AAB-ADF4-78BDD867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/>
              <a:t>Dropping Duplicates: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After dropping duplicates, no. of observations got reduced to 12205.</a:t>
            </a:r>
          </a:p>
          <a:p>
            <a:r>
              <a:rPr lang="en-US" sz="2200" b="1" dirty="0"/>
              <a:t>Checking for Missing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No missing values in this dataset</a:t>
            </a:r>
          </a:p>
          <a:p>
            <a:r>
              <a:rPr lang="en-US" sz="2200" b="1" dirty="0"/>
              <a:t>List of Numerical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Administrative',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Administrative_Duration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'Informational',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Informational_Duration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ProductRelated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ProductRelated_Duration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BounceRates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ExitRates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PageValues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SpecialDay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OperatingSystems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', 'Browser', 'Region',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Book (Body)"/>
              </a:rPr>
              <a:t>TrafficType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Book (Body)"/>
              </a:rPr>
              <a:t> </a:t>
            </a:r>
          </a:p>
          <a:p>
            <a:r>
              <a:rPr lang="en-US" sz="2200" b="1" dirty="0"/>
              <a:t>List of Categorical variables: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'Month', 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VisitorType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', 'Weekend', 'Revenue’.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DB91-6250-2BB8-0FE8-D7562E26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3F4A-C4C0-1542-5A5E-F47D2373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0457"/>
          </a:xfrm>
        </p:spPr>
        <p:txBody>
          <a:bodyPr>
            <a:normAutofit/>
          </a:bodyPr>
          <a:lstStyle/>
          <a:p>
            <a:r>
              <a:rPr lang="en-US" dirty="0"/>
              <a:t>Month – 10 unique values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Feb, Mar, Apr, May, June, July, Aug, Oct, Nov, Dec</a:t>
            </a:r>
            <a:endParaRPr lang="en-US" dirty="0"/>
          </a:p>
          <a:p>
            <a:r>
              <a:rPr lang="en-US" dirty="0" err="1"/>
              <a:t>VisitorType</a:t>
            </a:r>
            <a:r>
              <a:rPr lang="en-US" dirty="0"/>
              <a:t> – 3 unique values</a:t>
            </a:r>
          </a:p>
          <a:p>
            <a:r>
              <a:rPr lang="en-US" dirty="0"/>
              <a:t>Returning visitor, new visitor, other</a:t>
            </a:r>
          </a:p>
          <a:p>
            <a:r>
              <a:rPr lang="en-US" dirty="0"/>
              <a:t>Weekend -2 unique values</a:t>
            </a:r>
          </a:p>
          <a:p>
            <a:r>
              <a:rPr lang="en-US" dirty="0"/>
              <a:t>False, True</a:t>
            </a:r>
          </a:p>
          <a:p>
            <a:r>
              <a:rPr lang="en-US" dirty="0"/>
              <a:t>Revenue- 2 unique values</a:t>
            </a:r>
          </a:p>
          <a:p>
            <a:r>
              <a:rPr lang="en-US" dirty="0"/>
              <a:t>False, True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A35AB1-07D2-1C80-3AED-9E8A15DE4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732F-FF02-2098-BBB2-A7B3386C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670"/>
            <a:ext cx="12056882" cy="5941293"/>
          </a:xfrm>
        </p:spPr>
        <p:txBody>
          <a:bodyPr/>
          <a:lstStyle/>
          <a:p>
            <a:r>
              <a:rPr lang="en-US" dirty="0"/>
              <a:t>Outliers: Found some and removed it.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BB4E4A-11E1-3A42-D246-31A6FD9B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4" y="1036949"/>
            <a:ext cx="10147806" cy="537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915C-2D50-D539-E2D9-D29648AE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85" y="356093"/>
            <a:ext cx="8946541" cy="4195481"/>
          </a:xfrm>
        </p:spPr>
        <p:txBody>
          <a:bodyPr/>
          <a:lstStyle/>
          <a:p>
            <a:r>
              <a:rPr lang="en-US" dirty="0"/>
              <a:t>After removing outliers, no. of observations got reduced to 7667.</a:t>
            </a:r>
          </a:p>
          <a:p>
            <a:r>
              <a:rPr lang="en-US" dirty="0"/>
              <a:t>Cleaned Data:</a:t>
            </a:r>
          </a:p>
          <a:p>
            <a:r>
              <a:rPr lang="en-US" dirty="0"/>
              <a:t>Rows: 7667</a:t>
            </a:r>
          </a:p>
          <a:p>
            <a:r>
              <a:rPr lang="en-US" dirty="0"/>
              <a:t>Columns: 18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F0BC0-0E35-621D-C653-F80973DF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77" y="1838228"/>
            <a:ext cx="5931945" cy="47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FCBB-E1C5-FB08-9796-2FD5F29A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67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E7BE-4ACB-EA7B-26E0-64D88E75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5" y="681036"/>
            <a:ext cx="10515600" cy="6068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Strong positive correlation:</a:t>
            </a:r>
          </a:p>
          <a:p>
            <a:r>
              <a:rPr lang="en-US" sz="1800" i="1" dirty="0"/>
              <a:t>Administrative</a:t>
            </a:r>
            <a:r>
              <a:rPr lang="en-US" sz="1800" dirty="0"/>
              <a:t> and </a:t>
            </a:r>
            <a:r>
              <a:rPr lang="en-US" sz="1800" i="1" dirty="0" err="1"/>
              <a:t>Administrative_Duration</a:t>
            </a:r>
            <a:r>
              <a:rPr lang="en-US" sz="1800" i="1" dirty="0"/>
              <a:t> </a:t>
            </a:r>
          </a:p>
          <a:p>
            <a:r>
              <a:rPr lang="en-US" sz="1800" i="1" dirty="0" err="1"/>
              <a:t>ProductRelated</a:t>
            </a:r>
            <a:r>
              <a:rPr lang="en-US" sz="1800" dirty="0"/>
              <a:t> and </a:t>
            </a:r>
            <a:r>
              <a:rPr lang="en-US" sz="1800" i="1" dirty="0" err="1"/>
              <a:t>ProductRelated</a:t>
            </a:r>
            <a:r>
              <a:rPr lang="en-US" sz="1800" i="1" dirty="0"/>
              <a:t>_</a:t>
            </a:r>
          </a:p>
          <a:p>
            <a:pPr marL="0" indent="0">
              <a:buNone/>
            </a:pPr>
            <a:r>
              <a:rPr lang="en-US" sz="1800" i="1" dirty="0"/>
              <a:t>Duration.</a:t>
            </a:r>
            <a:endParaRPr lang="en-US" sz="1800" dirty="0"/>
          </a:p>
          <a:p>
            <a:r>
              <a:rPr lang="en-US" sz="1800" i="1" dirty="0"/>
              <a:t>Bounce Rates</a:t>
            </a:r>
            <a:r>
              <a:rPr lang="en-US" sz="1800" dirty="0"/>
              <a:t> and </a:t>
            </a:r>
            <a:r>
              <a:rPr lang="en-US" sz="1800" i="1" dirty="0"/>
              <a:t>Exit Rates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Weak positive correlations:</a:t>
            </a:r>
          </a:p>
          <a:p>
            <a:r>
              <a:rPr lang="en-US" sz="1800" i="1" dirty="0"/>
              <a:t>Informational</a:t>
            </a:r>
            <a:r>
              <a:rPr lang="en-US" sz="1800" dirty="0"/>
              <a:t> and </a:t>
            </a:r>
            <a:r>
              <a:rPr lang="en-US" sz="1800" i="1" dirty="0" err="1"/>
              <a:t>ProductRelated</a:t>
            </a:r>
            <a:r>
              <a:rPr lang="en-US" sz="1800" i="1" dirty="0"/>
              <a:t> </a:t>
            </a:r>
          </a:p>
          <a:p>
            <a:r>
              <a:rPr lang="en-US" sz="1800" i="1" dirty="0"/>
              <a:t>Administrative and</a:t>
            </a:r>
            <a:r>
              <a:rPr lang="en-US" sz="1800" dirty="0"/>
              <a:t> </a:t>
            </a:r>
            <a:r>
              <a:rPr lang="en-US" sz="1800" i="1" dirty="0"/>
              <a:t>Informational</a:t>
            </a:r>
            <a:r>
              <a:rPr lang="en-US" sz="1800" dirty="0"/>
              <a:t>  </a:t>
            </a:r>
          </a:p>
          <a:p>
            <a:r>
              <a:rPr lang="en-US" sz="1800" i="1" dirty="0"/>
              <a:t>Administrative and </a:t>
            </a:r>
            <a:r>
              <a:rPr lang="en-US" sz="1800" i="1" dirty="0" err="1"/>
              <a:t>ProductRelated</a:t>
            </a:r>
            <a:r>
              <a:rPr lang="en-US" sz="1800" dirty="0"/>
              <a:t> </a:t>
            </a:r>
          </a:p>
          <a:p>
            <a:r>
              <a:rPr lang="en-US" sz="1800" dirty="0"/>
              <a:t>Administrative and </a:t>
            </a:r>
            <a:r>
              <a:rPr lang="en-US" sz="1800" i="1" dirty="0" err="1"/>
              <a:t>PageValues</a:t>
            </a:r>
            <a:r>
              <a:rPr lang="en-US" sz="1800" dirty="0"/>
              <a:t> </a:t>
            </a:r>
            <a:endParaRPr lang="en-US" sz="18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Weak Negative Correlations:</a:t>
            </a:r>
          </a:p>
          <a:p>
            <a:r>
              <a:rPr lang="en-US" sz="1800" i="1" dirty="0" err="1"/>
              <a:t>ProductRelated</a:t>
            </a:r>
            <a:r>
              <a:rPr lang="en-US" sz="1800" dirty="0"/>
              <a:t> and </a:t>
            </a:r>
            <a:r>
              <a:rPr lang="en-US" sz="1800" i="1" dirty="0"/>
              <a:t>Bounce Rates </a:t>
            </a:r>
          </a:p>
          <a:p>
            <a:r>
              <a:rPr lang="en-US" sz="1800" i="1" dirty="0" err="1"/>
              <a:t>ProductRelated</a:t>
            </a:r>
            <a:r>
              <a:rPr lang="en-US" sz="1800" dirty="0"/>
              <a:t> and </a:t>
            </a:r>
            <a:r>
              <a:rPr lang="en-US" sz="1800" i="1" dirty="0"/>
              <a:t>Exit Rates</a:t>
            </a:r>
            <a:r>
              <a:rPr lang="en-US" sz="1800" dirty="0"/>
              <a:t> </a:t>
            </a:r>
          </a:p>
          <a:p>
            <a:r>
              <a:rPr lang="en-US" sz="1800" i="1" dirty="0"/>
              <a:t>Informational</a:t>
            </a:r>
            <a:r>
              <a:rPr lang="en-US" sz="1800" dirty="0"/>
              <a:t> and </a:t>
            </a:r>
            <a:r>
              <a:rPr lang="en-US" sz="1800" i="1" dirty="0"/>
              <a:t>Bounce Rates </a:t>
            </a:r>
          </a:p>
          <a:p>
            <a:r>
              <a:rPr lang="en-US" sz="1800" i="1" dirty="0"/>
              <a:t>Informational</a:t>
            </a:r>
            <a:r>
              <a:rPr lang="en-US" sz="1800" dirty="0"/>
              <a:t> and </a:t>
            </a:r>
            <a:r>
              <a:rPr lang="en-US" sz="1800" i="1" dirty="0"/>
              <a:t>Exit Rates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E61C0C-3444-3B4C-FB12-18359F4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21" y="575035"/>
            <a:ext cx="6963324" cy="60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694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Franklin Gothic Book (Body)</vt:lpstr>
      <vt:lpstr>Wingdings</vt:lpstr>
      <vt:lpstr>Wingdings 3</vt:lpstr>
      <vt:lpstr>Ion</vt:lpstr>
      <vt:lpstr>Online Shopper Purchase Intention</vt:lpstr>
      <vt:lpstr>Table of Contents</vt:lpstr>
      <vt:lpstr>Problem Statement</vt:lpstr>
      <vt:lpstr>Attributes:</vt:lpstr>
      <vt:lpstr>Data Preprocessing:</vt:lpstr>
      <vt:lpstr>Cardinality of categorical variables</vt:lpstr>
      <vt:lpstr>PowerPoint Presentation</vt:lpstr>
      <vt:lpstr>PowerPoint Presentation</vt:lpstr>
      <vt:lpstr>Exploratory Data Analysis:</vt:lpstr>
      <vt:lpstr>Relationship b/w revenue and month</vt:lpstr>
      <vt:lpstr>PowerPoint Presentation</vt:lpstr>
      <vt:lpstr>PowerPoint Presentation</vt:lpstr>
      <vt:lpstr>Insights: </vt:lpstr>
      <vt:lpstr>Model Building:</vt:lpstr>
      <vt:lpstr>PowerPoint Presentation</vt:lpstr>
      <vt:lpstr>ROC Curve and AUC value:</vt:lpstr>
      <vt:lpstr>Conclusion: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 Purchase Intention</dc:title>
  <dc:creator>Hariharan selvam</dc:creator>
  <cp:lastModifiedBy>Hariharan selvam</cp:lastModifiedBy>
  <cp:revision>3</cp:revision>
  <dcterms:created xsi:type="dcterms:W3CDTF">2024-05-02T07:36:54Z</dcterms:created>
  <dcterms:modified xsi:type="dcterms:W3CDTF">2024-05-08T01:53:01Z</dcterms:modified>
</cp:coreProperties>
</file>