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61" r:id="rId5"/>
    <p:sldId id="260" r:id="rId6"/>
    <p:sldId id="259" r:id="rId7"/>
    <p:sldId id="258" r:id="rId8"/>
    <p:sldId id="262" r:id="rId9"/>
    <p:sldId id="267"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image" Target="../media/image13.jpeg"/><Relationship Id="rId8" Type="http://schemas.openxmlformats.org/officeDocument/2006/relationships/image" Target="../media/image12.jpeg"/><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2" Type="http://schemas.openxmlformats.org/officeDocument/2006/relationships/notesSlide" Target="../notesSlides/notesSlide1.xml"/><Relationship Id="rId11" Type="http://schemas.openxmlformats.org/officeDocument/2006/relationships/slideLayout" Target="../slideLayouts/slideLayout2.xml"/><Relationship Id="rId10" Type="http://schemas.openxmlformats.org/officeDocument/2006/relationships/image" Target="../media/image14.jpe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9" Type="http://schemas.openxmlformats.org/officeDocument/2006/relationships/image" Target="../media/image23.jpeg"/><Relationship Id="rId8" Type="http://schemas.openxmlformats.org/officeDocument/2006/relationships/image" Target="../media/image22.jpeg"/><Relationship Id="rId7" Type="http://schemas.openxmlformats.org/officeDocument/2006/relationships/image" Target="../media/image21.jpeg"/><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0" Type="http://schemas.openxmlformats.org/officeDocument/2006/relationships/slideLayout" Target="../slideLayouts/slideLayout2.xml"/><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2093"/>
            <a:ext cx="9144000" cy="2387600"/>
          </a:xfrm>
        </p:spPr>
        <p:txBody>
          <a:bodyPr/>
          <a:lstStyle/>
          <a:p>
            <a:r>
              <a:rPr lang="en-US" sz="4400" b="1" u="sng" dirty="0">
                <a:latin typeface="Candara" panose="020E0502030303020204" charset="0"/>
                <a:cs typeface="Candara" panose="020E0502030303020204" charset="0"/>
              </a:rPr>
              <a:t>IMAGE RECONSTRUCTION USING NEURAL NETWORK</a:t>
            </a:r>
            <a:endParaRPr lang="en-US" sz="4400" b="1" u="sng" dirty="0">
              <a:latin typeface="Candara" panose="020E0502030303020204" charset="0"/>
              <a:cs typeface="Candara" panose="020E0502030303020204" charset="0"/>
            </a:endParaRPr>
          </a:p>
        </p:txBody>
      </p:sp>
      <p:sp>
        <p:nvSpPr>
          <p:cNvPr id="3" name="Subtitle 2"/>
          <p:cNvSpPr>
            <a:spLocks noGrp="1"/>
          </p:cNvSpPr>
          <p:nvPr>
            <p:ph type="subTitle" idx="1"/>
          </p:nvPr>
        </p:nvSpPr>
        <p:spPr>
          <a:xfrm>
            <a:off x="620818" y="2175510"/>
            <a:ext cx="10949517" cy="1752600"/>
          </a:xfrm>
        </p:spPr>
        <p:txBody>
          <a:bodyPr/>
          <a:lstStyle/>
          <a:p>
            <a:r>
              <a:rPr lang="en-US" b="1">
                <a:latin typeface="Candara" panose="020E0502030303020204" charset="0"/>
                <a:cs typeface="Candara" panose="020E0502030303020204" charset="0"/>
              </a:rPr>
              <a:t>AUTHORS:</a:t>
            </a:r>
            <a:endParaRPr lang="en-US" b="1">
              <a:latin typeface="Candara" panose="020E0502030303020204" charset="0"/>
              <a:cs typeface="Candara" panose="020E0502030303020204" charset="0"/>
            </a:endParaRPr>
          </a:p>
          <a:p>
            <a:r>
              <a:rPr lang="en-US" b="1">
                <a:latin typeface="Candara" panose="020E0502030303020204" charset="0"/>
                <a:cs typeface="Candara" panose="020E0502030303020204" charset="0"/>
              </a:rPr>
              <a:t>VISHAL AROCKIASAMY (A20446328)</a:t>
            </a:r>
            <a:endParaRPr lang="en-US" b="1">
              <a:latin typeface="Candara" panose="020E0502030303020204" charset="0"/>
              <a:cs typeface="Candara" panose="020E0502030303020204" charset="0"/>
            </a:endParaRPr>
          </a:p>
          <a:p>
            <a:r>
              <a:rPr lang="en-US" b="1">
                <a:latin typeface="Candara" panose="020E0502030303020204" charset="0"/>
                <a:cs typeface="Candara" panose="020E0502030303020204" charset="0"/>
              </a:rPr>
              <a:t>HARIHARAN SHANKAR (A20442562)</a:t>
            </a:r>
            <a:endParaRPr lang="en-US" b="1">
              <a:latin typeface="Candara" panose="020E0502030303020204" charset="0"/>
              <a:cs typeface="Candara" panose="020E0502030303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CONTENTS</a:t>
            </a:r>
            <a:endParaRPr lang="en-US" b="1">
              <a:latin typeface="Candara" panose="020E0502030303020204" charset="0"/>
              <a:cs typeface="Candara" panose="020E0502030303020204" charset="0"/>
            </a:endParaRPr>
          </a:p>
        </p:txBody>
      </p:sp>
      <p:sp>
        <p:nvSpPr>
          <p:cNvPr id="3" name="Content Placeholder 2"/>
          <p:cNvSpPr>
            <a:spLocks noGrp="1"/>
          </p:cNvSpPr>
          <p:nvPr>
            <p:ph idx="1"/>
          </p:nvPr>
        </p:nvSpPr>
        <p:spPr/>
        <p:txBody>
          <a:bodyPr/>
          <a:p>
            <a:pPr algn="just"/>
            <a:r>
              <a:rPr lang="en-US" sz="3600">
                <a:latin typeface="Candara" panose="020E0502030303020204" charset="0"/>
                <a:cs typeface="Candara" panose="020E0502030303020204" charset="0"/>
              </a:rPr>
              <a:t>PROBLEM STATEMENT</a:t>
            </a:r>
            <a:endParaRPr lang="en-US" sz="3600">
              <a:latin typeface="Candara" panose="020E0502030303020204" charset="0"/>
              <a:cs typeface="Candara" panose="020E0502030303020204" charset="0"/>
            </a:endParaRPr>
          </a:p>
          <a:p>
            <a:pPr algn="just"/>
            <a:r>
              <a:rPr lang="en-US" sz="3600">
                <a:latin typeface="Candara" panose="020E0502030303020204" charset="0"/>
                <a:cs typeface="Candara" panose="020E0502030303020204" charset="0"/>
              </a:rPr>
              <a:t>BACKGROUND MATERIAL</a:t>
            </a:r>
            <a:endParaRPr lang="en-US" sz="3600">
              <a:latin typeface="Candara" panose="020E0502030303020204" charset="0"/>
              <a:cs typeface="Candara" panose="020E0502030303020204" charset="0"/>
            </a:endParaRPr>
          </a:p>
          <a:p>
            <a:pPr algn="just"/>
            <a:r>
              <a:rPr lang="en-US" sz="3600">
                <a:latin typeface="Candara" panose="020E0502030303020204" charset="0"/>
                <a:cs typeface="Candara" panose="020E0502030303020204" charset="0"/>
              </a:rPr>
              <a:t>PROPOSED SOLUTION</a:t>
            </a:r>
            <a:endParaRPr lang="en-US" sz="3600">
              <a:latin typeface="Candara" panose="020E0502030303020204" charset="0"/>
              <a:cs typeface="Candara" panose="020E0502030303020204" charset="0"/>
            </a:endParaRPr>
          </a:p>
          <a:p>
            <a:pPr algn="just"/>
            <a:r>
              <a:rPr lang="en-US" sz="3600">
                <a:latin typeface="Candara" panose="020E0502030303020204" charset="0"/>
                <a:cs typeface="Candara" panose="020E0502030303020204" charset="0"/>
              </a:rPr>
              <a:t>IMPLEMENTATION</a:t>
            </a:r>
            <a:endParaRPr lang="en-US" sz="3600">
              <a:latin typeface="Candara" panose="020E0502030303020204" charset="0"/>
              <a:cs typeface="Candara" panose="020E0502030303020204" charset="0"/>
            </a:endParaRPr>
          </a:p>
          <a:p>
            <a:pPr algn="just"/>
            <a:r>
              <a:rPr lang="en-US" sz="3600">
                <a:latin typeface="Candara" panose="020E0502030303020204" charset="0"/>
                <a:cs typeface="Candara" panose="020E0502030303020204" charset="0"/>
              </a:rPr>
              <a:t>RESULTS</a:t>
            </a:r>
            <a:endParaRPr lang="en-US" sz="3600">
              <a:latin typeface="Candara" panose="020E0502030303020204" charset="0"/>
              <a:cs typeface="Candara" panose="020E0502030303020204" charset="0"/>
            </a:endParaRPr>
          </a:p>
          <a:p>
            <a:pPr algn="just"/>
            <a:r>
              <a:rPr lang="en-US" sz="3600">
                <a:latin typeface="Candara" panose="020E0502030303020204" charset="0"/>
                <a:cs typeface="Candara" panose="020E0502030303020204" charset="0"/>
              </a:rPr>
              <a:t>REFERENCES</a:t>
            </a:r>
            <a:endParaRPr lang="en-US" sz="3600">
              <a:latin typeface="Candara" panose="020E0502030303020204" charset="0"/>
              <a:cs typeface="Candara" panose="020E0502030303020204" charset="0"/>
            </a:endParaRPr>
          </a:p>
        </p:txBody>
      </p:sp>
      <p:pic>
        <p:nvPicPr>
          <p:cNvPr id="4" name="Picture 9" descr="Figure1"/>
          <p:cNvPicPr>
            <a:picLocks noChangeAspect="1"/>
          </p:cNvPicPr>
          <p:nvPr/>
        </p:nvPicPr>
        <p:blipFill>
          <a:blip r:embed="rId1"/>
          <a:stretch>
            <a:fillRect/>
          </a:stretch>
        </p:blipFill>
        <p:spPr>
          <a:xfrm>
            <a:off x="5154295" y="4053840"/>
            <a:ext cx="6630670" cy="159194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PROBLEM STATEMENT</a:t>
            </a:r>
            <a:endParaRPr lang="en-US" b="1">
              <a:latin typeface="Candara" panose="020E0502030303020204" charset="0"/>
              <a:cs typeface="Candara" panose="020E0502030303020204" charset="0"/>
            </a:endParaRPr>
          </a:p>
        </p:txBody>
      </p:sp>
      <p:sp>
        <p:nvSpPr>
          <p:cNvPr id="3" name="Content Placeholder 2"/>
          <p:cNvSpPr>
            <a:spLocks noGrp="1"/>
          </p:cNvSpPr>
          <p:nvPr>
            <p:ph idx="1"/>
          </p:nvPr>
        </p:nvSpPr>
        <p:spPr/>
        <p:txBody>
          <a:bodyPr>
            <a:normAutofit/>
          </a:bodyPr>
          <a:p>
            <a:pPr algn="just"/>
            <a:r>
              <a:rPr lang="en-US">
                <a:sym typeface="+mn-ea"/>
              </a:rPr>
              <a:t>Natural hindrance such as raindrops, snow, dust etc. attached to glass surface, camera lens or while capturing pictures seriously effect the background exposure of images and drastically effect the quality of an image.</a:t>
            </a:r>
            <a:endParaRPr lang="en-US">
              <a:sym typeface="+mn-ea"/>
            </a:endParaRPr>
          </a:p>
          <a:p>
            <a:pPr algn="just"/>
            <a:r>
              <a:rPr lang="en-US">
                <a:sym typeface="+mn-ea"/>
              </a:rPr>
              <a:t>We address the problem by visually removing such noisy contents from the images such as raindrops, and thus transforming a raindrop degraded image into a clean one.</a:t>
            </a:r>
            <a:endParaRPr lang="en-US">
              <a:sym typeface="+mn-ea"/>
            </a:endParaRPr>
          </a:p>
          <a:p>
            <a:pPr algn="just"/>
            <a:r>
              <a:rPr lang="en-US"/>
              <a:t>Such kind of problem associated with image processing is known as image restoration.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BACKGROUND MATERIAL</a:t>
            </a:r>
            <a:endParaRPr lang="en-US" b="1">
              <a:latin typeface="Candara" panose="020E0502030303020204" charset="0"/>
              <a:cs typeface="Candara" panose="020E0502030303020204" charset="0"/>
            </a:endParaRPr>
          </a:p>
        </p:txBody>
      </p:sp>
      <p:sp>
        <p:nvSpPr>
          <p:cNvPr id="3" name="Content Placeholder 2"/>
          <p:cNvSpPr>
            <a:spLocks noGrp="1"/>
          </p:cNvSpPr>
          <p:nvPr>
            <p:ph idx="1"/>
          </p:nvPr>
        </p:nvSpPr>
        <p:spPr/>
        <p:txBody>
          <a:bodyPr>
            <a:normAutofit fontScale="80000"/>
          </a:bodyPr>
          <a:p>
            <a:pPr algn="just"/>
            <a:r>
              <a:rPr lang="en-US"/>
              <a:t>There are papers that deal with visibility enhancement and mostly focus on natural hindrances such as haze or fog.</a:t>
            </a:r>
            <a:endParaRPr lang="en-US"/>
          </a:p>
          <a:p>
            <a:pPr algn="just"/>
            <a:r>
              <a:rPr lang="en-US"/>
              <a:t>There have been various methods [3] proposed to detect raindrops like use of PCA to learn the shape of the raindrops.</a:t>
            </a:r>
            <a:endParaRPr lang="en-US"/>
          </a:p>
          <a:p>
            <a:pPr algn="just"/>
            <a:r>
              <a:rPr lang="en-US"/>
              <a:t>Roser and Geiger’s [2] proposes a method that compares the synthetically generated raindrop and these are assumes to be sphere in shape and later assumed to be inclined sphere sections.</a:t>
            </a:r>
            <a:endParaRPr lang="en-US"/>
          </a:p>
          <a:p>
            <a:pPr algn="just"/>
            <a:r>
              <a:rPr lang="en-US"/>
              <a:t>Eigen at al.’s [1] solves the single image raindrop removal problem. The basic idea of the method is to build a convolutional neural network and train the same on set of raindrop free images and raindrop degraded images.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PROPOSED SOLUTION</a:t>
            </a:r>
            <a:endParaRPr lang="en-US" b="1">
              <a:latin typeface="Candara" panose="020E0502030303020204" charset="0"/>
              <a:cs typeface="Candara" panose="020E0502030303020204" charset="0"/>
            </a:endParaRPr>
          </a:p>
        </p:txBody>
      </p:sp>
      <p:sp>
        <p:nvSpPr>
          <p:cNvPr id="3" name="Content Placeholder 2"/>
          <p:cNvSpPr>
            <a:spLocks noGrp="1"/>
          </p:cNvSpPr>
          <p:nvPr>
            <p:ph idx="1"/>
          </p:nvPr>
        </p:nvSpPr>
        <p:spPr/>
        <p:txBody>
          <a:bodyPr/>
          <a:p>
            <a:pPr algn="just"/>
            <a:r>
              <a:rPr lang="en-US" sz="2200">
                <a:sym typeface="+mn-ea"/>
              </a:rPr>
              <a:t>Given an image impaired by raindrops, our goal is to remove the raindrops and produce a clean background. </a:t>
            </a:r>
            <a:r>
              <a:rPr lang="en-US" sz="2200"/>
              <a:t>We intend to build a model using generative adversarial network which deals with substantial presence of raindrops.</a:t>
            </a:r>
            <a:endParaRPr lang="en-US" sz="2200"/>
          </a:p>
          <a:p>
            <a:pPr algn="just"/>
            <a:r>
              <a:rPr lang="en-US" sz="2200"/>
              <a:t>The generative network first attempts to produce attention maps which is a critical part of the network as this would help us identity the raindrop regions and its surroundings based on which we could train the model and make sure to reconstruct those distorted regions.</a:t>
            </a:r>
            <a:endParaRPr lang="en-US" sz="2200"/>
          </a:p>
          <a:p>
            <a:pPr algn="just"/>
            <a:r>
              <a:rPr lang="en-US" sz="2200"/>
              <a:t>After the attention maps are formed, the flow moves on to autoencoder. The output from the decoder layer which are the features is used as an input to the convolution layers which produces the image same as the original image.</a:t>
            </a:r>
            <a:endParaRPr lang="en-US" sz="2200"/>
          </a:p>
          <a:p>
            <a:pPr algn="just"/>
            <a:r>
              <a:rPr lang="en-US" sz="2200"/>
              <a:t>The discriminative network (discriminator) which is a set of convolution layers uses the original image and the generated image and checks if the image is a real or a fake image.</a:t>
            </a:r>
            <a:endParaRPr lang="en-US"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IMPLEMENTATION</a:t>
            </a:r>
            <a:endParaRPr lang="en-US" b="1">
              <a:latin typeface="Candara" panose="020E0502030303020204" charset="0"/>
              <a:cs typeface="Candara" panose="020E0502030303020204" charset="0"/>
            </a:endParaRPr>
          </a:p>
        </p:txBody>
      </p:sp>
      <p:pic>
        <p:nvPicPr>
          <p:cNvPr id="11" name="Picture 2"/>
          <p:cNvPicPr>
            <a:picLocks noChangeAspect="1"/>
          </p:cNvPicPr>
          <p:nvPr>
            <p:ph idx="1"/>
          </p:nvPr>
        </p:nvPicPr>
        <p:blipFill>
          <a:blip r:embed="rId1"/>
          <a:stretch>
            <a:fillRect/>
          </a:stretch>
        </p:blipFill>
        <p:spPr>
          <a:xfrm>
            <a:off x="1522730" y="1586230"/>
            <a:ext cx="9425305" cy="4591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RESULTS</a:t>
            </a:r>
            <a:endParaRPr lang="en-US" b="1">
              <a:latin typeface="Candara" panose="020E0502030303020204" charset="0"/>
              <a:cs typeface="Candara" panose="020E0502030303020204" charset="0"/>
            </a:endParaRPr>
          </a:p>
        </p:txBody>
      </p:sp>
      <p:sp>
        <p:nvSpPr>
          <p:cNvPr id="5" name="Content Placeholder 4"/>
          <p:cNvSpPr/>
          <p:nvPr>
            <p:ph idx="1"/>
          </p:nvPr>
        </p:nvSpPr>
        <p:spPr/>
        <p:txBody>
          <a:bodyPr/>
          <a:p>
            <a:r>
              <a:rPr lang="en-US"/>
              <a:t>Attention maps:</a:t>
            </a:r>
            <a:endParaRPr lang="en-US"/>
          </a:p>
          <a:p>
            <a:endParaRPr lang="en-US"/>
          </a:p>
        </p:txBody>
      </p:sp>
      <p:pic>
        <p:nvPicPr>
          <p:cNvPr id="7" name="Picture 6"/>
          <p:cNvPicPr/>
          <p:nvPr/>
        </p:nvPicPr>
        <p:blipFill>
          <a:blip r:embed="rId1"/>
          <a:stretch>
            <a:fillRect/>
          </a:stretch>
        </p:blipFill>
        <p:spPr>
          <a:xfrm>
            <a:off x="787400" y="2080895"/>
            <a:ext cx="1271905" cy="1067435"/>
          </a:xfrm>
          <a:prstGeom prst="rect">
            <a:avLst/>
          </a:prstGeom>
          <a:noFill/>
          <a:ln w="9525">
            <a:noFill/>
          </a:ln>
        </p:spPr>
      </p:pic>
      <p:pic>
        <p:nvPicPr>
          <p:cNvPr id="8" name="Picture 7"/>
          <p:cNvPicPr/>
          <p:nvPr/>
        </p:nvPicPr>
        <p:blipFill>
          <a:blip r:embed="rId2"/>
          <a:stretch>
            <a:fillRect/>
          </a:stretch>
        </p:blipFill>
        <p:spPr>
          <a:xfrm>
            <a:off x="3208655" y="2082165"/>
            <a:ext cx="1272540" cy="1066800"/>
          </a:xfrm>
          <a:prstGeom prst="rect">
            <a:avLst/>
          </a:prstGeom>
          <a:noFill/>
          <a:ln w="9525">
            <a:noFill/>
          </a:ln>
        </p:spPr>
      </p:pic>
      <p:pic>
        <p:nvPicPr>
          <p:cNvPr id="9" name="Picture 8"/>
          <p:cNvPicPr/>
          <p:nvPr/>
        </p:nvPicPr>
        <p:blipFill>
          <a:blip r:embed="rId3"/>
          <a:stretch>
            <a:fillRect/>
          </a:stretch>
        </p:blipFill>
        <p:spPr>
          <a:xfrm>
            <a:off x="5713730" y="2084070"/>
            <a:ext cx="1272540" cy="1066165"/>
          </a:xfrm>
          <a:prstGeom prst="rect">
            <a:avLst/>
          </a:prstGeom>
          <a:noFill/>
          <a:ln w="9525">
            <a:noFill/>
          </a:ln>
        </p:spPr>
      </p:pic>
      <p:pic>
        <p:nvPicPr>
          <p:cNvPr id="10" name="Picture 9"/>
          <p:cNvPicPr/>
          <p:nvPr/>
        </p:nvPicPr>
        <p:blipFill>
          <a:blip r:embed="rId4"/>
          <a:stretch>
            <a:fillRect/>
          </a:stretch>
        </p:blipFill>
        <p:spPr>
          <a:xfrm>
            <a:off x="8075930" y="2080895"/>
            <a:ext cx="1271905" cy="1066165"/>
          </a:xfrm>
          <a:prstGeom prst="rect">
            <a:avLst/>
          </a:prstGeom>
          <a:noFill/>
          <a:ln w="9525">
            <a:noFill/>
          </a:ln>
        </p:spPr>
      </p:pic>
      <p:pic>
        <p:nvPicPr>
          <p:cNvPr id="11" name="Picture 10"/>
          <p:cNvPicPr/>
          <p:nvPr/>
        </p:nvPicPr>
        <p:blipFill>
          <a:blip r:embed="rId5"/>
          <a:stretch>
            <a:fillRect/>
          </a:stretch>
        </p:blipFill>
        <p:spPr>
          <a:xfrm>
            <a:off x="10577830" y="2080260"/>
            <a:ext cx="1304290" cy="1066800"/>
          </a:xfrm>
          <a:prstGeom prst="rect">
            <a:avLst/>
          </a:prstGeom>
          <a:noFill/>
          <a:ln w="9525">
            <a:noFill/>
          </a:ln>
        </p:spPr>
      </p:pic>
      <p:pic>
        <p:nvPicPr>
          <p:cNvPr id="12" name="Picture 11"/>
          <p:cNvPicPr/>
          <p:nvPr/>
        </p:nvPicPr>
        <p:blipFill>
          <a:blip r:embed="rId6"/>
          <a:stretch>
            <a:fillRect/>
          </a:stretch>
        </p:blipFill>
        <p:spPr>
          <a:xfrm>
            <a:off x="776605" y="4313555"/>
            <a:ext cx="1271905" cy="1077595"/>
          </a:xfrm>
          <a:prstGeom prst="rect">
            <a:avLst/>
          </a:prstGeom>
          <a:noFill/>
          <a:ln w="9525">
            <a:noFill/>
          </a:ln>
        </p:spPr>
      </p:pic>
      <p:pic>
        <p:nvPicPr>
          <p:cNvPr id="13" name="Picture 12"/>
          <p:cNvPicPr/>
          <p:nvPr/>
        </p:nvPicPr>
        <p:blipFill>
          <a:blip r:embed="rId7"/>
          <a:stretch>
            <a:fillRect/>
          </a:stretch>
        </p:blipFill>
        <p:spPr>
          <a:xfrm>
            <a:off x="3208655" y="4313555"/>
            <a:ext cx="1272540" cy="1077595"/>
          </a:xfrm>
          <a:prstGeom prst="rect">
            <a:avLst/>
          </a:prstGeom>
          <a:noFill/>
          <a:ln w="9525">
            <a:noFill/>
          </a:ln>
        </p:spPr>
      </p:pic>
      <p:pic>
        <p:nvPicPr>
          <p:cNvPr id="14" name="Picture 13"/>
          <p:cNvPicPr/>
          <p:nvPr/>
        </p:nvPicPr>
        <p:blipFill>
          <a:blip r:embed="rId8"/>
          <a:stretch>
            <a:fillRect/>
          </a:stretch>
        </p:blipFill>
        <p:spPr>
          <a:xfrm>
            <a:off x="5713730" y="4313555"/>
            <a:ext cx="1272540" cy="1078230"/>
          </a:xfrm>
          <a:prstGeom prst="rect">
            <a:avLst/>
          </a:prstGeom>
          <a:noFill/>
          <a:ln w="9525">
            <a:noFill/>
          </a:ln>
        </p:spPr>
      </p:pic>
      <p:pic>
        <p:nvPicPr>
          <p:cNvPr id="15" name="Picture 14"/>
          <p:cNvPicPr/>
          <p:nvPr/>
        </p:nvPicPr>
        <p:blipFill>
          <a:blip r:embed="rId9"/>
          <a:stretch>
            <a:fillRect/>
          </a:stretch>
        </p:blipFill>
        <p:spPr>
          <a:xfrm>
            <a:off x="8075930" y="4313555"/>
            <a:ext cx="1271905" cy="1077595"/>
          </a:xfrm>
          <a:prstGeom prst="rect">
            <a:avLst/>
          </a:prstGeom>
          <a:noFill/>
          <a:ln w="9525">
            <a:noFill/>
          </a:ln>
        </p:spPr>
      </p:pic>
      <p:pic>
        <p:nvPicPr>
          <p:cNvPr id="16" name="Picture 15"/>
          <p:cNvPicPr/>
          <p:nvPr/>
        </p:nvPicPr>
        <p:blipFill>
          <a:blip r:embed="rId10"/>
          <a:stretch>
            <a:fillRect/>
          </a:stretch>
        </p:blipFill>
        <p:spPr>
          <a:xfrm>
            <a:off x="10577830" y="4313555"/>
            <a:ext cx="1303655" cy="1077595"/>
          </a:xfrm>
          <a:prstGeom prst="rect">
            <a:avLst/>
          </a:prstGeom>
          <a:noFill/>
          <a:ln w="9525">
            <a:noFill/>
          </a:ln>
        </p:spPr>
      </p:pic>
      <p:sp>
        <p:nvSpPr>
          <p:cNvPr id="17" name="Text Box 16"/>
          <p:cNvSpPr txBox="1"/>
          <p:nvPr/>
        </p:nvSpPr>
        <p:spPr>
          <a:xfrm>
            <a:off x="776605" y="351345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Degraded image</a:t>
            </a:r>
            <a:endParaRPr lang="en-US" sz="1200" b="1">
              <a:latin typeface="Candara" panose="020E0502030303020204" charset="0"/>
              <a:cs typeface="Candara" panose="020E0502030303020204" charset="0"/>
            </a:endParaRPr>
          </a:p>
        </p:txBody>
      </p:sp>
      <p:sp>
        <p:nvSpPr>
          <p:cNvPr id="18" name="Text Box 17"/>
          <p:cNvSpPr txBox="1"/>
          <p:nvPr/>
        </p:nvSpPr>
        <p:spPr>
          <a:xfrm>
            <a:off x="787400" y="575881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Degraded image</a:t>
            </a:r>
            <a:endParaRPr lang="en-US" sz="1200" b="1">
              <a:latin typeface="Candara" panose="020E0502030303020204" charset="0"/>
              <a:cs typeface="Candara" panose="020E0502030303020204" charset="0"/>
            </a:endParaRPr>
          </a:p>
        </p:txBody>
      </p:sp>
      <p:sp>
        <p:nvSpPr>
          <p:cNvPr id="19" name="Text Box 18"/>
          <p:cNvSpPr txBox="1"/>
          <p:nvPr/>
        </p:nvSpPr>
        <p:spPr>
          <a:xfrm>
            <a:off x="3220085" y="351345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a:t>
            </a:r>
            <a:endParaRPr lang="en-US" sz="1200" b="1">
              <a:latin typeface="Candara" panose="020E0502030303020204" charset="0"/>
              <a:cs typeface="Candara" panose="020E0502030303020204" charset="0"/>
            </a:endParaRPr>
          </a:p>
        </p:txBody>
      </p:sp>
      <p:sp>
        <p:nvSpPr>
          <p:cNvPr id="20" name="Text Box 19"/>
          <p:cNvSpPr txBox="1"/>
          <p:nvPr/>
        </p:nvSpPr>
        <p:spPr>
          <a:xfrm>
            <a:off x="5725160" y="351345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3</a:t>
            </a:r>
            <a:endParaRPr lang="en-US" sz="1200" b="1">
              <a:latin typeface="Candara" panose="020E0502030303020204" charset="0"/>
              <a:cs typeface="Candara" panose="020E0502030303020204" charset="0"/>
            </a:endParaRPr>
          </a:p>
        </p:txBody>
      </p:sp>
      <p:sp>
        <p:nvSpPr>
          <p:cNvPr id="21" name="Text Box 20"/>
          <p:cNvSpPr txBox="1"/>
          <p:nvPr/>
        </p:nvSpPr>
        <p:spPr>
          <a:xfrm>
            <a:off x="8086725" y="351345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5</a:t>
            </a:r>
            <a:endParaRPr lang="en-US" sz="1200" b="1">
              <a:latin typeface="Candara" panose="020E0502030303020204" charset="0"/>
              <a:cs typeface="Candara" panose="020E0502030303020204" charset="0"/>
            </a:endParaRPr>
          </a:p>
        </p:txBody>
      </p:sp>
      <p:sp>
        <p:nvSpPr>
          <p:cNvPr id="22" name="Text Box 21"/>
          <p:cNvSpPr txBox="1"/>
          <p:nvPr/>
        </p:nvSpPr>
        <p:spPr>
          <a:xfrm>
            <a:off x="10577830" y="575881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10</a:t>
            </a:r>
            <a:endParaRPr lang="en-US" sz="1200" b="1">
              <a:latin typeface="Candara" panose="020E0502030303020204" charset="0"/>
              <a:cs typeface="Candara" panose="020E0502030303020204" charset="0"/>
            </a:endParaRPr>
          </a:p>
        </p:txBody>
      </p:sp>
      <p:sp>
        <p:nvSpPr>
          <p:cNvPr id="23" name="Text Box 22"/>
          <p:cNvSpPr txBox="1"/>
          <p:nvPr/>
        </p:nvSpPr>
        <p:spPr>
          <a:xfrm>
            <a:off x="3214370" y="575881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a:t>
            </a:r>
            <a:endParaRPr lang="en-US" sz="1200" b="1">
              <a:latin typeface="Candara" panose="020E0502030303020204" charset="0"/>
              <a:cs typeface="Candara" panose="020E0502030303020204" charset="0"/>
            </a:endParaRPr>
          </a:p>
        </p:txBody>
      </p:sp>
      <p:sp>
        <p:nvSpPr>
          <p:cNvPr id="24" name="Text Box 23"/>
          <p:cNvSpPr txBox="1"/>
          <p:nvPr/>
        </p:nvSpPr>
        <p:spPr>
          <a:xfrm>
            <a:off x="5725160" y="575881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3</a:t>
            </a:r>
            <a:endParaRPr lang="en-US" sz="1200" b="1">
              <a:latin typeface="Candara" panose="020E0502030303020204" charset="0"/>
              <a:cs typeface="Candara" panose="020E0502030303020204" charset="0"/>
            </a:endParaRPr>
          </a:p>
        </p:txBody>
      </p:sp>
      <p:sp>
        <p:nvSpPr>
          <p:cNvPr id="25" name="Text Box 24"/>
          <p:cNvSpPr txBox="1"/>
          <p:nvPr/>
        </p:nvSpPr>
        <p:spPr>
          <a:xfrm>
            <a:off x="8086725" y="575881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5</a:t>
            </a:r>
            <a:endParaRPr lang="en-US" sz="1200" b="1">
              <a:latin typeface="Candara" panose="020E0502030303020204" charset="0"/>
              <a:cs typeface="Candara" panose="020E0502030303020204" charset="0"/>
            </a:endParaRPr>
          </a:p>
        </p:txBody>
      </p:sp>
      <p:sp>
        <p:nvSpPr>
          <p:cNvPr id="26" name="Right Arrow 25"/>
          <p:cNvSpPr/>
          <p:nvPr/>
        </p:nvSpPr>
        <p:spPr>
          <a:xfrm>
            <a:off x="2209165" y="237045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Right Arrow 26"/>
          <p:cNvSpPr/>
          <p:nvPr/>
        </p:nvSpPr>
        <p:spPr>
          <a:xfrm>
            <a:off x="2209165" y="4610100"/>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Right Arrow 27"/>
          <p:cNvSpPr/>
          <p:nvPr/>
        </p:nvSpPr>
        <p:spPr>
          <a:xfrm>
            <a:off x="4698365" y="237426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Right Arrow 28"/>
          <p:cNvSpPr/>
          <p:nvPr/>
        </p:nvSpPr>
        <p:spPr>
          <a:xfrm>
            <a:off x="7106920" y="237426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Right Arrow 29"/>
          <p:cNvSpPr/>
          <p:nvPr/>
        </p:nvSpPr>
        <p:spPr>
          <a:xfrm>
            <a:off x="9538335" y="237426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Right Arrow 30"/>
          <p:cNvSpPr/>
          <p:nvPr/>
        </p:nvSpPr>
        <p:spPr>
          <a:xfrm>
            <a:off x="4698365" y="460946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Right Arrow 31"/>
          <p:cNvSpPr/>
          <p:nvPr/>
        </p:nvSpPr>
        <p:spPr>
          <a:xfrm>
            <a:off x="7106920" y="4609465"/>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ight Arrow 32"/>
          <p:cNvSpPr/>
          <p:nvPr/>
        </p:nvSpPr>
        <p:spPr>
          <a:xfrm>
            <a:off x="9538335" y="4610100"/>
            <a:ext cx="84899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Text Box 33"/>
          <p:cNvSpPr txBox="1"/>
          <p:nvPr/>
        </p:nvSpPr>
        <p:spPr>
          <a:xfrm>
            <a:off x="10598785" y="3513455"/>
            <a:ext cx="12611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10</a:t>
            </a:r>
            <a:endParaRPr lang="en-US" sz="1200" b="1">
              <a:latin typeface="Candara" panose="020E0502030303020204" charset="0"/>
              <a:cs typeface="Candara" panose="020E050203030302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3" name="Content Placeholder 2"/>
          <p:cNvSpPr>
            <a:spLocks noGrp="1"/>
          </p:cNvSpPr>
          <p:nvPr>
            <p:ph idx="1"/>
          </p:nvPr>
        </p:nvSpPr>
        <p:spPr/>
        <p:txBody>
          <a:bodyPr/>
          <a:p>
            <a:r>
              <a:rPr lang="en-US"/>
              <a:t>Validation data</a:t>
            </a:r>
            <a:endParaRPr lang="en-US"/>
          </a:p>
          <a:p>
            <a:endParaRPr lang="en-US"/>
          </a:p>
          <a:p>
            <a:endParaRPr lang="en-US"/>
          </a:p>
          <a:p>
            <a:endParaRPr lang="en-US"/>
          </a:p>
          <a:p>
            <a:endParaRPr lang="en-US" sz="1800"/>
          </a:p>
          <a:p>
            <a:r>
              <a:rPr lang="en-US"/>
              <a:t>Test data</a:t>
            </a:r>
            <a:endParaRPr lang="en-US"/>
          </a:p>
        </p:txBody>
      </p:sp>
      <p:pic>
        <p:nvPicPr>
          <p:cNvPr id="5" name="Picture 4"/>
          <p:cNvPicPr/>
          <p:nvPr/>
        </p:nvPicPr>
        <p:blipFill>
          <a:blip r:embed="rId1"/>
          <a:stretch>
            <a:fillRect/>
          </a:stretch>
        </p:blipFill>
        <p:spPr>
          <a:xfrm>
            <a:off x="926465" y="1953260"/>
            <a:ext cx="1313815" cy="1248410"/>
          </a:xfrm>
          <a:prstGeom prst="rect">
            <a:avLst/>
          </a:prstGeom>
          <a:noFill/>
          <a:ln w="9525">
            <a:noFill/>
          </a:ln>
        </p:spPr>
      </p:pic>
      <p:pic>
        <p:nvPicPr>
          <p:cNvPr id="6" name="Picture 5"/>
          <p:cNvPicPr/>
          <p:nvPr/>
        </p:nvPicPr>
        <p:blipFill>
          <a:blip r:embed="rId2"/>
          <a:stretch>
            <a:fillRect/>
          </a:stretch>
        </p:blipFill>
        <p:spPr>
          <a:xfrm>
            <a:off x="3318510" y="1953260"/>
            <a:ext cx="1332230" cy="1248410"/>
          </a:xfrm>
          <a:prstGeom prst="rect">
            <a:avLst/>
          </a:prstGeom>
          <a:noFill/>
          <a:ln w="9525">
            <a:noFill/>
          </a:ln>
        </p:spPr>
      </p:pic>
      <p:pic>
        <p:nvPicPr>
          <p:cNvPr id="7" name="Picture 6"/>
          <p:cNvPicPr/>
          <p:nvPr/>
        </p:nvPicPr>
        <p:blipFill>
          <a:blip r:embed="rId3"/>
          <a:stretch>
            <a:fillRect/>
          </a:stretch>
        </p:blipFill>
        <p:spPr>
          <a:xfrm>
            <a:off x="5728970" y="1953260"/>
            <a:ext cx="1308735" cy="1231900"/>
          </a:xfrm>
          <a:prstGeom prst="rect">
            <a:avLst/>
          </a:prstGeom>
          <a:noFill/>
          <a:ln w="9525">
            <a:noFill/>
          </a:ln>
        </p:spPr>
      </p:pic>
      <p:pic>
        <p:nvPicPr>
          <p:cNvPr id="8" name="Picture 7"/>
          <p:cNvPicPr/>
          <p:nvPr/>
        </p:nvPicPr>
        <p:blipFill>
          <a:blip r:embed="rId4"/>
          <a:stretch>
            <a:fillRect/>
          </a:stretch>
        </p:blipFill>
        <p:spPr>
          <a:xfrm>
            <a:off x="8115300" y="1953260"/>
            <a:ext cx="1316990" cy="1249045"/>
          </a:xfrm>
          <a:prstGeom prst="rect">
            <a:avLst/>
          </a:prstGeom>
          <a:noFill/>
          <a:ln w="9525">
            <a:noFill/>
          </a:ln>
        </p:spPr>
      </p:pic>
      <p:pic>
        <p:nvPicPr>
          <p:cNvPr id="9" name="Picture 8"/>
          <p:cNvPicPr/>
          <p:nvPr/>
        </p:nvPicPr>
        <p:blipFill>
          <a:blip r:embed="rId5"/>
          <a:stretch>
            <a:fillRect/>
          </a:stretch>
        </p:blipFill>
        <p:spPr>
          <a:xfrm>
            <a:off x="10509250" y="1946910"/>
            <a:ext cx="1295400" cy="1238250"/>
          </a:xfrm>
          <a:prstGeom prst="rect">
            <a:avLst/>
          </a:prstGeom>
          <a:noFill/>
          <a:ln w="9525">
            <a:noFill/>
          </a:ln>
        </p:spPr>
      </p:pic>
      <p:sp>
        <p:nvSpPr>
          <p:cNvPr id="17" name="Text Box 16"/>
          <p:cNvSpPr txBox="1"/>
          <p:nvPr/>
        </p:nvSpPr>
        <p:spPr>
          <a:xfrm>
            <a:off x="926465" y="3433445"/>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Degraded image</a:t>
            </a:r>
            <a:endParaRPr lang="en-US" sz="1200" b="1">
              <a:latin typeface="Candara" panose="020E0502030303020204" charset="0"/>
              <a:cs typeface="Candara" panose="020E0502030303020204" charset="0"/>
            </a:endParaRPr>
          </a:p>
        </p:txBody>
      </p:sp>
      <p:sp>
        <p:nvSpPr>
          <p:cNvPr id="10" name="Text Box 9"/>
          <p:cNvSpPr txBox="1"/>
          <p:nvPr/>
        </p:nvSpPr>
        <p:spPr>
          <a:xfrm>
            <a:off x="3318510" y="3433445"/>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a:t>
            </a:r>
            <a:endParaRPr lang="en-US" sz="1200" b="1">
              <a:latin typeface="Candara" panose="020E0502030303020204" charset="0"/>
              <a:cs typeface="Candara" panose="020E0502030303020204" charset="0"/>
            </a:endParaRPr>
          </a:p>
        </p:txBody>
      </p:sp>
      <p:sp>
        <p:nvSpPr>
          <p:cNvPr id="11" name="Text Box 10"/>
          <p:cNvSpPr txBox="1"/>
          <p:nvPr/>
        </p:nvSpPr>
        <p:spPr>
          <a:xfrm>
            <a:off x="5728970" y="3433445"/>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3</a:t>
            </a:r>
            <a:endParaRPr lang="en-US" sz="1200" b="1">
              <a:latin typeface="Candara" panose="020E0502030303020204" charset="0"/>
              <a:cs typeface="Candara" panose="020E0502030303020204" charset="0"/>
            </a:endParaRPr>
          </a:p>
        </p:txBody>
      </p:sp>
      <p:sp>
        <p:nvSpPr>
          <p:cNvPr id="12" name="Text Box 11"/>
          <p:cNvSpPr txBox="1"/>
          <p:nvPr/>
        </p:nvSpPr>
        <p:spPr>
          <a:xfrm>
            <a:off x="8117840" y="3433445"/>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5</a:t>
            </a:r>
            <a:endParaRPr lang="en-US" sz="1200" b="1">
              <a:latin typeface="Candara" panose="020E0502030303020204" charset="0"/>
              <a:cs typeface="Candara" panose="020E0502030303020204" charset="0"/>
            </a:endParaRPr>
          </a:p>
        </p:txBody>
      </p:sp>
      <p:sp>
        <p:nvSpPr>
          <p:cNvPr id="13" name="Text Box 12"/>
          <p:cNvSpPr txBox="1"/>
          <p:nvPr/>
        </p:nvSpPr>
        <p:spPr>
          <a:xfrm>
            <a:off x="10509250" y="3433445"/>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Epochs = 10</a:t>
            </a:r>
            <a:endParaRPr lang="en-US" sz="1200" b="1">
              <a:latin typeface="Candara" panose="020E0502030303020204" charset="0"/>
              <a:cs typeface="Candara" panose="020E0502030303020204" charset="0"/>
            </a:endParaRPr>
          </a:p>
        </p:txBody>
      </p:sp>
      <p:sp>
        <p:nvSpPr>
          <p:cNvPr id="14" name="Right Arrow 13"/>
          <p:cNvSpPr/>
          <p:nvPr/>
        </p:nvSpPr>
        <p:spPr>
          <a:xfrm>
            <a:off x="2433320" y="2298065"/>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ight Arrow 14"/>
          <p:cNvSpPr/>
          <p:nvPr/>
        </p:nvSpPr>
        <p:spPr>
          <a:xfrm>
            <a:off x="4843780" y="2298065"/>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ight Arrow 15"/>
          <p:cNvSpPr/>
          <p:nvPr/>
        </p:nvSpPr>
        <p:spPr>
          <a:xfrm>
            <a:off x="7230110" y="2310130"/>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ight Arrow 17"/>
          <p:cNvSpPr/>
          <p:nvPr/>
        </p:nvSpPr>
        <p:spPr>
          <a:xfrm>
            <a:off x="9624695" y="2310130"/>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20" name="Picture 19"/>
          <p:cNvPicPr/>
          <p:nvPr/>
        </p:nvPicPr>
        <p:blipFill>
          <a:blip r:embed="rId6"/>
          <a:stretch>
            <a:fillRect/>
          </a:stretch>
        </p:blipFill>
        <p:spPr>
          <a:xfrm>
            <a:off x="8115300" y="4621530"/>
            <a:ext cx="1316355" cy="1365250"/>
          </a:xfrm>
          <a:prstGeom prst="rect">
            <a:avLst/>
          </a:prstGeom>
          <a:noFill/>
          <a:ln w="9525">
            <a:noFill/>
          </a:ln>
        </p:spPr>
      </p:pic>
      <p:pic>
        <p:nvPicPr>
          <p:cNvPr id="21" name="Picture 20"/>
          <p:cNvPicPr/>
          <p:nvPr/>
        </p:nvPicPr>
        <p:blipFill>
          <a:blip r:embed="rId7"/>
          <a:stretch>
            <a:fillRect/>
          </a:stretch>
        </p:blipFill>
        <p:spPr>
          <a:xfrm>
            <a:off x="10547350" y="4622165"/>
            <a:ext cx="1257300" cy="1364615"/>
          </a:xfrm>
          <a:prstGeom prst="rect">
            <a:avLst/>
          </a:prstGeom>
          <a:noFill/>
          <a:ln w="9525">
            <a:noFill/>
          </a:ln>
        </p:spPr>
      </p:pic>
      <p:pic>
        <p:nvPicPr>
          <p:cNvPr id="26" name="Picture 25"/>
          <p:cNvPicPr/>
          <p:nvPr/>
        </p:nvPicPr>
        <p:blipFill>
          <a:blip r:embed="rId8"/>
          <a:stretch>
            <a:fillRect/>
          </a:stretch>
        </p:blipFill>
        <p:spPr>
          <a:xfrm>
            <a:off x="926465" y="4621530"/>
            <a:ext cx="1313815" cy="1275080"/>
          </a:xfrm>
          <a:prstGeom prst="rect">
            <a:avLst/>
          </a:prstGeom>
          <a:noFill/>
          <a:ln w="9525">
            <a:noFill/>
          </a:ln>
        </p:spPr>
      </p:pic>
      <p:pic>
        <p:nvPicPr>
          <p:cNvPr id="27" name="Picture 26"/>
          <p:cNvPicPr/>
          <p:nvPr/>
        </p:nvPicPr>
        <p:blipFill>
          <a:blip r:embed="rId9"/>
          <a:stretch>
            <a:fillRect/>
          </a:stretch>
        </p:blipFill>
        <p:spPr>
          <a:xfrm>
            <a:off x="3318510" y="4621530"/>
            <a:ext cx="1332230" cy="1275080"/>
          </a:xfrm>
          <a:prstGeom prst="rect">
            <a:avLst/>
          </a:prstGeom>
          <a:noFill/>
          <a:ln w="9525">
            <a:noFill/>
          </a:ln>
        </p:spPr>
      </p:pic>
      <p:sp>
        <p:nvSpPr>
          <p:cNvPr id="28" name="Text Box 27"/>
          <p:cNvSpPr txBox="1"/>
          <p:nvPr/>
        </p:nvSpPr>
        <p:spPr>
          <a:xfrm>
            <a:off x="926465" y="6203950"/>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Degraded image</a:t>
            </a:r>
            <a:endParaRPr lang="en-US" sz="1200" b="1">
              <a:latin typeface="Candara" panose="020E0502030303020204" charset="0"/>
              <a:cs typeface="Candara" panose="020E0502030303020204" charset="0"/>
            </a:endParaRPr>
          </a:p>
        </p:txBody>
      </p:sp>
      <p:sp>
        <p:nvSpPr>
          <p:cNvPr id="29" name="Text Box 28"/>
          <p:cNvSpPr txBox="1"/>
          <p:nvPr/>
        </p:nvSpPr>
        <p:spPr>
          <a:xfrm>
            <a:off x="8117840" y="6203950"/>
            <a:ext cx="131445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Degraded image</a:t>
            </a:r>
            <a:endParaRPr lang="en-US" sz="1200" b="1">
              <a:latin typeface="Candara" panose="020E0502030303020204" charset="0"/>
              <a:cs typeface="Candara" panose="020E0502030303020204" charset="0"/>
            </a:endParaRPr>
          </a:p>
        </p:txBody>
      </p:sp>
      <p:sp>
        <p:nvSpPr>
          <p:cNvPr id="30" name="Text Box 29"/>
          <p:cNvSpPr txBox="1"/>
          <p:nvPr/>
        </p:nvSpPr>
        <p:spPr>
          <a:xfrm>
            <a:off x="3125470" y="6203950"/>
            <a:ext cx="17183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Reconstructed image</a:t>
            </a:r>
            <a:endParaRPr lang="en-US" sz="1200" b="1">
              <a:latin typeface="Candara" panose="020E0502030303020204" charset="0"/>
              <a:cs typeface="Candara" panose="020E0502030303020204" charset="0"/>
            </a:endParaRPr>
          </a:p>
        </p:txBody>
      </p:sp>
      <p:sp>
        <p:nvSpPr>
          <p:cNvPr id="31" name="Text Box 30"/>
          <p:cNvSpPr txBox="1"/>
          <p:nvPr/>
        </p:nvSpPr>
        <p:spPr>
          <a:xfrm>
            <a:off x="10297795" y="6203950"/>
            <a:ext cx="1718310" cy="275590"/>
          </a:xfrm>
          <a:prstGeom prst="rect">
            <a:avLst/>
          </a:prstGeom>
          <a:noFill/>
        </p:spPr>
        <p:txBody>
          <a:bodyPr wrap="square" rtlCol="0">
            <a:spAutoFit/>
          </a:bodyPr>
          <a:p>
            <a:pPr algn="ctr"/>
            <a:r>
              <a:rPr lang="en-US" sz="1200" b="1">
                <a:latin typeface="Candara" panose="020E0502030303020204" charset="0"/>
                <a:cs typeface="Candara" panose="020E0502030303020204" charset="0"/>
              </a:rPr>
              <a:t>Reconstructed image</a:t>
            </a:r>
            <a:endParaRPr lang="en-US" sz="1200" b="1">
              <a:latin typeface="Candara" panose="020E0502030303020204" charset="0"/>
              <a:cs typeface="Candara" panose="020E0502030303020204" charset="0"/>
            </a:endParaRPr>
          </a:p>
        </p:txBody>
      </p:sp>
      <p:sp>
        <p:nvSpPr>
          <p:cNvPr id="32" name="Right Arrow 31"/>
          <p:cNvSpPr/>
          <p:nvPr/>
        </p:nvSpPr>
        <p:spPr>
          <a:xfrm>
            <a:off x="2433320" y="5036820"/>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Right Arrow 32"/>
          <p:cNvSpPr/>
          <p:nvPr/>
        </p:nvSpPr>
        <p:spPr>
          <a:xfrm>
            <a:off x="9624695" y="5036185"/>
            <a:ext cx="692785" cy="53530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Candara" panose="020E0502030303020204" charset="0"/>
                <a:cs typeface="Candara" panose="020E0502030303020204" charset="0"/>
              </a:rPr>
              <a:t>REFERENCES</a:t>
            </a:r>
            <a:endParaRPr lang="en-US" b="1">
              <a:latin typeface="Candara" panose="020E0502030303020204" charset="0"/>
              <a:cs typeface="Candara" panose="020E0502030303020204" charset="0"/>
            </a:endParaRPr>
          </a:p>
        </p:txBody>
      </p:sp>
      <p:sp>
        <p:nvSpPr>
          <p:cNvPr id="3" name="Content Placeholder 2"/>
          <p:cNvSpPr>
            <a:spLocks noGrp="1"/>
          </p:cNvSpPr>
          <p:nvPr>
            <p:ph idx="1"/>
          </p:nvPr>
        </p:nvSpPr>
        <p:spPr/>
        <p:txBody>
          <a:bodyPr/>
          <a:p>
            <a:pPr marL="0" indent="0" algn="just">
              <a:buNone/>
            </a:pPr>
            <a:r>
              <a:rPr lang="en-US" sz="2200"/>
              <a:t>[1] D. Eigen, D. Krishnan, and R. Fergus. Restoring an image taken through a window covered with dirt or rain. In Proceedings of the IEEE International Conference on Computer Vision, pages 633–640, 2013.</a:t>
            </a:r>
            <a:endParaRPr lang="en-US" sz="2200"/>
          </a:p>
          <a:p>
            <a:pPr marL="0" indent="0" algn="just">
              <a:buNone/>
            </a:pPr>
            <a:r>
              <a:rPr lang="en-US" sz="2200"/>
              <a:t>[2] M. Roser and A. Geiger. Video-based raindrop detection for improved image registration. In Computer Vision Workshops (ICCV Workshops), 2009 IEEE 12th International Conference on, pages 570–577. IEEE, 2009.</a:t>
            </a:r>
            <a:endParaRPr lang="en-US" sz="2200"/>
          </a:p>
          <a:p>
            <a:pPr marL="0" indent="0" algn="just">
              <a:buNone/>
            </a:pPr>
            <a:r>
              <a:rPr lang="en-US" sz="2200"/>
              <a:t>[3] H. Kurihata, T. Takahashi, I. Ide, Y. Mekada, H. Murase, Y. Tamatsu, and T. Miyahara. Rainy weather recognition from in-vehicle camera images for driver assistance. In Intelligent Vehicles Symposium, 2005. Proceedings. IEEE, pages 205–210. IEEE, 2005.</a:t>
            </a:r>
            <a:endParaRPr lang="en-US" sz="2200"/>
          </a:p>
          <a:p>
            <a:pPr marL="0" indent="0" algn="just">
              <a:buNone/>
            </a:pPr>
            <a:r>
              <a:rPr lang="en-US" sz="2200"/>
              <a:t>[4] https://towardsdatascience.com/illustrated-guide-to-lstms-and-gru-s-a-step-by-step-explanation-44e9eb85bf21</a:t>
            </a:r>
            <a:endParaRPr lang="en-US" sz="2200"/>
          </a:p>
          <a:p>
            <a:pPr marL="0" indent="0" algn="just">
              <a:buNone/>
            </a:pPr>
            <a:r>
              <a:rPr lang="en-US" sz="2200"/>
              <a:t>[5] https://towardsdatascience.com/understanding-generative-adversarial-networks-gans-cd6e4651a29</a:t>
            </a:r>
            <a:endParaRPr lang="en-US" sz="2200"/>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WPS Presentation</Application>
  <PresentationFormat>Widescreen</PresentationFormat>
  <Paragraphs>97</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Candara</vt:lpstr>
      <vt:lpstr>Microsoft YaHei</vt:lpstr>
      <vt:lpstr>Arial Unicode MS</vt:lpstr>
      <vt:lpstr>Calibri Light</vt:lpstr>
      <vt:lpstr>Calibri</vt:lpstr>
      <vt:lpstr>Times New Roman</vt:lpstr>
      <vt:lpstr>Communications and Dialogues</vt:lpstr>
      <vt:lpstr>IMAGE RECONSTRCUTION USING NEURAL NETWORK</vt:lpstr>
      <vt:lpstr>CONTENTS</vt:lpstr>
      <vt:lpstr>PROBLEM STATEMENT</vt:lpstr>
      <vt:lpstr>BACKGROUND MATERIAL</vt:lpstr>
      <vt:lpstr>PROPOSED SOLUTION</vt:lpstr>
      <vt:lpstr>IMPLEMENTATION</vt:lpstr>
      <vt:lpstr>RESULTS</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RECONSTRCUTION USING NEURAL NETWORK</dc:title>
  <dc:creator/>
  <cp:lastModifiedBy>google1576897755</cp:lastModifiedBy>
  <cp:revision>18</cp:revision>
  <dcterms:created xsi:type="dcterms:W3CDTF">2020-04-24T21:41:00Z</dcterms:created>
  <dcterms:modified xsi:type="dcterms:W3CDTF">2020-04-27T04:05:58Z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