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/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07" name="Body Level One…"/>
          <p:cNvSpPr txBox="1"/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41297804_1296x1457.jpg"/>
          <p:cNvSpPr/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915009552_2264x1509.jpg"/>
          <p:cNvSpPr/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740519873_3318x2212.jpg"/>
          <p:cNvSpPr/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740519873_3318x2212.jpg"/>
          <p:cNvSpPr/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519873_3318x2212.jp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Author and Date"/>
          <p:cNvSpPr txBox="1"/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Image"/>
          <p:cNvSpPr/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Slide Subtitle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Image"/>
          <p:cNvSpPr/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Slide Subtitle"/>
          <p:cNvSpPr txBox="1"/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3" name="Body Level One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pc="0" sz="12800"/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Agenda Subtitle"/>
          <p:cNvSpPr txBox="1"/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tif"/><Relationship Id="rId3" Type="http://schemas.openxmlformats.org/officeDocument/2006/relationships/image" Target="../media/image2.png"/><Relationship Id="rId4" Type="http://schemas.openxmlformats.org/officeDocument/2006/relationships/image" Target="../media/image2.tif"/><Relationship Id="rId5" Type="http://schemas.openxmlformats.org/officeDocument/2006/relationships/image" Target="../media/image3.tif"/><Relationship Id="rId6" Type="http://schemas.openxmlformats.org/officeDocument/2006/relationships/image" Target="../media/image4.tif"/><Relationship Id="rId7" Type="http://schemas.openxmlformats.org/officeDocument/2006/relationships/image" Target="../media/image5.tif"/><Relationship Id="rId8" Type="http://schemas.openxmlformats.org/officeDocument/2006/relationships/image" Target="../media/image6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v Faz Application…"/>
          <p:cNvSpPr txBox="1"/>
          <p:nvPr>
            <p:ph type="ctrTitle"/>
          </p:nvPr>
        </p:nvSpPr>
        <p:spPr>
          <a:xfrm>
            <a:off x="1219200" y="2357170"/>
            <a:ext cx="21945600" cy="9399333"/>
          </a:xfrm>
          <a:prstGeom prst="rect">
            <a:avLst/>
          </a:prstGeom>
        </p:spPr>
        <p:txBody>
          <a:bodyPr/>
          <a:lstStyle/>
          <a:p>
            <a:pPr/>
            <a:r>
              <a:t>v Faz Application </a:t>
            </a:r>
          </a:p>
          <a:p>
            <a:pPr/>
          </a:p>
          <a:p>
            <a:pPr/>
          </a:p>
          <a:p>
            <a:pPr/>
          </a:p>
          <a:p>
            <a:pPr>
              <a:defRPr spc="-41" sz="4100"/>
            </a:pPr>
            <a:r>
              <a:t>Version v0.1</a:t>
            </a:r>
          </a:p>
        </p:txBody>
      </p:sp>
      <p:pic>
        <p:nvPicPr>
          <p:cNvPr id="152" name="Screenshot 2020-05-28 at 12.34.07 AM.png" descr="Screenshot 2020-05-28 at 12.34.07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956" y="11046844"/>
            <a:ext cx="5713855" cy="24842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cope"/>
          <p:cNvSpPr txBox="1"/>
          <p:nvPr>
            <p:ph type="title" idx="4294967295"/>
          </p:nvPr>
        </p:nvSpPr>
        <p:spPr>
          <a:xfrm>
            <a:off x="1222202" y="228612"/>
            <a:ext cx="21939596" cy="1727201"/>
          </a:xfrm>
          <a:prstGeom prst="rect">
            <a:avLst/>
          </a:prstGeom>
        </p:spPr>
        <p:txBody>
          <a:bodyPr/>
          <a:lstStyle/>
          <a:p>
            <a:pPr/>
            <a:r>
              <a:t>Scope</a:t>
            </a:r>
          </a:p>
        </p:txBody>
      </p:sp>
      <p:sp>
        <p:nvSpPr>
          <p:cNvPr id="155" name="Mobile App:…"/>
          <p:cNvSpPr txBox="1"/>
          <p:nvPr/>
        </p:nvSpPr>
        <p:spPr>
          <a:xfrm>
            <a:off x="629936" y="1932788"/>
            <a:ext cx="18312322" cy="1130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5800"/>
              </a:lnSpc>
              <a:defRPr b="1" sz="3500" u="sng">
                <a:latin typeface="Verdana"/>
                <a:ea typeface="Verdana"/>
                <a:cs typeface="Verdana"/>
                <a:sym typeface="Verdana"/>
              </a:defRPr>
            </a:pPr>
            <a:r>
              <a:t>Mobile App:</a:t>
            </a:r>
          </a:p>
          <a:p>
            <a:pPr algn="l" defTabSz="457200">
              <a:lnSpc>
                <a:spcPts val="5800"/>
              </a:lnSpc>
              <a:defRPr b="1" sz="3500" u="sng">
                <a:latin typeface="Verdana"/>
                <a:ea typeface="Verdana"/>
                <a:cs typeface="Verdana"/>
                <a:sym typeface="Verdana"/>
              </a:defRPr>
            </a:pPr>
          </a:p>
          <a:p>
            <a:pPr algn="l" defTabSz="457200">
              <a:lnSpc>
                <a:spcPts val="5800"/>
              </a:lnSpc>
              <a:defRPr sz="3500">
                <a:latin typeface="Verdana"/>
                <a:ea typeface="Verdana"/>
                <a:cs typeface="Verdana"/>
                <a:sym typeface="Verdana"/>
              </a:defRPr>
            </a:pPr>
            <a:r>
              <a:t>1. User registration</a:t>
            </a:r>
          </a:p>
          <a:p>
            <a:pPr algn="l" defTabSz="457200">
              <a:lnSpc>
                <a:spcPts val="5800"/>
              </a:lnSpc>
              <a:defRPr sz="3500">
                <a:latin typeface="Verdana"/>
                <a:ea typeface="Verdana"/>
                <a:cs typeface="Verdana"/>
                <a:sym typeface="Verdana"/>
              </a:defRPr>
            </a:pPr>
            <a:r>
              <a:t>2. Single User or Family Members data entry on daily basis</a:t>
            </a:r>
          </a:p>
          <a:p>
            <a:pPr algn="l" defTabSz="457200">
              <a:lnSpc>
                <a:spcPts val="5800"/>
              </a:lnSpc>
              <a:defRPr sz="3500">
                <a:latin typeface="Verdana"/>
                <a:ea typeface="Verdana"/>
                <a:cs typeface="Verdana"/>
                <a:sym typeface="Verdana"/>
              </a:defRPr>
            </a:pPr>
            <a:r>
              <a:t>3. Pushing Notification like alert to user</a:t>
            </a:r>
          </a:p>
          <a:p>
            <a:pPr algn="l" defTabSz="457200">
              <a:lnSpc>
                <a:spcPts val="5800"/>
              </a:lnSpc>
              <a:defRPr sz="3500">
                <a:latin typeface="Verdana"/>
                <a:ea typeface="Verdana"/>
                <a:cs typeface="Verdana"/>
                <a:sym typeface="Verdana"/>
              </a:defRPr>
            </a:pPr>
            <a:r>
              <a:t>4. History of data entered by user</a:t>
            </a:r>
          </a:p>
          <a:p>
            <a:pPr algn="l" defTabSz="457200">
              <a:lnSpc>
                <a:spcPts val="5800"/>
              </a:lnSpc>
              <a:defRPr sz="3500">
                <a:latin typeface="Verdana"/>
                <a:ea typeface="Verdana"/>
                <a:cs typeface="Verdana"/>
                <a:sym typeface="Verdana"/>
              </a:defRPr>
            </a:pPr>
            <a:r>
              <a:t>5. English &amp; Tamil Language Support - display &amp; entry</a:t>
            </a:r>
          </a:p>
          <a:p>
            <a:pPr algn="l" defTabSz="457200">
              <a:lnSpc>
                <a:spcPts val="5800"/>
              </a:lnSpc>
              <a:defRPr sz="3500">
                <a:latin typeface="Verdana"/>
                <a:ea typeface="Verdana"/>
                <a:cs typeface="Verdana"/>
                <a:sym typeface="Verdana"/>
              </a:defRPr>
            </a:pPr>
            <a:r>
              <a:t>6. Group users based on family members</a:t>
            </a:r>
          </a:p>
          <a:p>
            <a:pPr algn="l" defTabSz="457200">
              <a:lnSpc>
                <a:spcPts val="5800"/>
              </a:lnSpc>
              <a:defRPr sz="3500">
                <a:latin typeface="Verdana"/>
                <a:ea typeface="Verdana"/>
                <a:cs typeface="Verdana"/>
                <a:sym typeface="Verdana"/>
              </a:defRPr>
            </a:pPr>
          </a:p>
          <a:p>
            <a:pPr algn="l" defTabSz="457200">
              <a:lnSpc>
                <a:spcPts val="5800"/>
              </a:lnSpc>
              <a:defRPr b="1" sz="3500" u="sng">
                <a:latin typeface="Verdana"/>
                <a:ea typeface="Verdana"/>
                <a:cs typeface="Verdana"/>
                <a:sym typeface="Verdana"/>
              </a:defRPr>
            </a:pPr>
            <a:r>
              <a:t>Web App:</a:t>
            </a:r>
          </a:p>
          <a:p>
            <a:pPr algn="l" defTabSz="457200">
              <a:lnSpc>
                <a:spcPts val="5800"/>
              </a:lnSpc>
              <a:defRPr sz="3500">
                <a:latin typeface="Verdana"/>
                <a:ea typeface="Verdana"/>
                <a:cs typeface="Verdana"/>
                <a:sym typeface="Verdana"/>
              </a:defRPr>
            </a:pPr>
            <a:r>
              <a:t>1. User registration</a:t>
            </a:r>
          </a:p>
          <a:p>
            <a:pPr algn="l" defTabSz="457200">
              <a:lnSpc>
                <a:spcPts val="5800"/>
              </a:lnSpc>
              <a:defRPr sz="3500">
                <a:latin typeface="Verdana"/>
                <a:ea typeface="Verdana"/>
                <a:cs typeface="Verdana"/>
                <a:sym typeface="Verdana"/>
              </a:defRPr>
            </a:pPr>
            <a:r>
              <a:t>2. User Login</a:t>
            </a:r>
          </a:p>
          <a:p>
            <a:pPr algn="l" defTabSz="457200">
              <a:lnSpc>
                <a:spcPts val="5800"/>
              </a:lnSpc>
              <a:defRPr sz="3500">
                <a:latin typeface="Verdana"/>
                <a:ea typeface="Verdana"/>
                <a:cs typeface="Verdana"/>
                <a:sym typeface="Verdana"/>
              </a:defRPr>
            </a:pPr>
            <a:r>
              <a:t>3. Admin settings (User creation, Group creation, group mapping, BMC mapping)</a:t>
            </a:r>
          </a:p>
          <a:p>
            <a:pPr algn="l" defTabSz="457200">
              <a:lnSpc>
                <a:spcPts val="5800"/>
              </a:lnSpc>
              <a:defRPr sz="3500">
                <a:latin typeface="Verdana"/>
                <a:ea typeface="Verdana"/>
                <a:cs typeface="Verdana"/>
                <a:sym typeface="Verdana"/>
              </a:defRPr>
            </a:pPr>
            <a:r>
              <a:t>4. Manage Questionnaire (Create, update, view and delete)</a:t>
            </a:r>
          </a:p>
          <a:p>
            <a:pPr algn="l" defTabSz="457200">
              <a:lnSpc>
                <a:spcPts val="5800"/>
              </a:lnSpc>
              <a:defRPr sz="3500">
                <a:latin typeface="Verdana"/>
                <a:ea typeface="Verdana"/>
                <a:cs typeface="Verdana"/>
                <a:sym typeface="Verdana"/>
              </a:defRPr>
            </a:pPr>
            <a:r>
              <a:t>5. Display questions for data entry for new/existing patient</a:t>
            </a:r>
          </a:p>
          <a:p>
            <a:pPr algn="l" defTabSz="457200">
              <a:lnSpc>
                <a:spcPts val="5800"/>
              </a:lnSpc>
              <a:defRPr sz="3500">
                <a:latin typeface="Verdana"/>
                <a:ea typeface="Verdana"/>
                <a:cs typeface="Verdana"/>
                <a:sym typeface="Verdana"/>
              </a:defRPr>
            </a:pPr>
            <a:r>
              <a:t>6. Dashboard (Details need to be worked out)</a:t>
            </a:r>
          </a:p>
          <a:p>
            <a:pPr algn="l" defTabSz="457200">
              <a:lnSpc>
                <a:spcPts val="5800"/>
              </a:lnSpc>
              <a:defRPr sz="3500">
                <a:latin typeface="Verdana"/>
                <a:ea typeface="Verdana"/>
                <a:cs typeface="Verdana"/>
                <a:sym typeface="Verdana"/>
              </a:defRPr>
            </a:pPr>
          </a:p>
          <a:p>
            <a:pPr algn="l" defTabSz="457200">
              <a:lnSpc>
                <a:spcPts val="5800"/>
              </a:lnSpc>
              <a:defRPr b="1" sz="3500" u="sng">
                <a:latin typeface="Verdana"/>
                <a:ea typeface="Verdana"/>
                <a:cs typeface="Verdana"/>
                <a:sym typeface="Verdana"/>
              </a:defRPr>
            </a:pPr>
            <a:r>
              <a:t>Deployment:</a:t>
            </a:r>
          </a:p>
          <a:p>
            <a:pPr algn="l" defTabSz="457200">
              <a:lnSpc>
                <a:spcPts val="5800"/>
              </a:lnSpc>
              <a:defRPr sz="3500">
                <a:latin typeface="Verdana"/>
                <a:ea typeface="Verdana"/>
                <a:cs typeface="Verdana"/>
                <a:sym typeface="Verdana"/>
              </a:defRPr>
            </a:pPr>
            <a:r>
              <a:t>1. Server hosting facility to be provided </a:t>
            </a:r>
          </a:p>
          <a:p>
            <a:pPr algn="l" defTabSz="457200">
              <a:lnSpc>
                <a:spcPts val="5800"/>
              </a:lnSpc>
              <a:defRPr sz="3500">
                <a:latin typeface="Verdana"/>
                <a:ea typeface="Verdana"/>
                <a:cs typeface="Verdana"/>
                <a:sym typeface="Verdana"/>
              </a:defRPr>
            </a:pPr>
            <a:r>
              <a:t>2. Weeroda will take care of deployment</a:t>
            </a:r>
          </a:p>
          <a:p>
            <a:pPr algn="l" defTabSz="457200">
              <a:lnSpc>
                <a:spcPts val="5800"/>
              </a:lnSpc>
              <a:defRPr sz="3500">
                <a:latin typeface="Verdana"/>
                <a:ea typeface="Verdana"/>
                <a:cs typeface="Verdana"/>
                <a:sym typeface="Verdana"/>
              </a:defRPr>
            </a:pPr>
            <a:r>
              <a:t>3. SSL to be purchased by Ashok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"/>
          <p:cNvSpPr/>
          <p:nvPr/>
        </p:nvSpPr>
        <p:spPr>
          <a:xfrm>
            <a:off x="4252028" y="4915145"/>
            <a:ext cx="13478297" cy="388571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158" name="Rectangle"/>
          <p:cNvSpPr/>
          <p:nvPr/>
        </p:nvSpPr>
        <p:spPr>
          <a:xfrm>
            <a:off x="14837829" y="5151258"/>
            <a:ext cx="2591721" cy="3015403"/>
          </a:xfrm>
          <a:prstGeom prst="rect">
            <a:avLst/>
          </a:prstGeom>
          <a:solidFill>
            <a:srgbClr val="D5D5D5"/>
          </a:solidFill>
          <a:ln w="25400">
            <a:solidFill>
              <a:schemeClr val="accent4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159" name="Rectangle"/>
          <p:cNvSpPr/>
          <p:nvPr/>
        </p:nvSpPr>
        <p:spPr>
          <a:xfrm>
            <a:off x="4751060" y="5276084"/>
            <a:ext cx="3078721" cy="2877697"/>
          </a:xfrm>
          <a:prstGeom prst="rect">
            <a:avLst/>
          </a:prstGeom>
          <a:solidFill>
            <a:srgbClr val="D5D5D5"/>
          </a:solidFill>
          <a:ln w="25400">
            <a:solidFill>
              <a:schemeClr val="accent5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160" name="Rectangle"/>
          <p:cNvSpPr/>
          <p:nvPr/>
        </p:nvSpPr>
        <p:spPr>
          <a:xfrm>
            <a:off x="4158154" y="10142757"/>
            <a:ext cx="12202238" cy="28903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161" name="High level Architecture"/>
          <p:cNvSpPr txBox="1"/>
          <p:nvPr>
            <p:ph type="title" idx="4294967295"/>
          </p:nvPr>
        </p:nvSpPr>
        <p:spPr>
          <a:xfrm>
            <a:off x="1222202" y="228612"/>
            <a:ext cx="21939596" cy="1727201"/>
          </a:xfrm>
          <a:prstGeom prst="rect">
            <a:avLst/>
          </a:prstGeom>
        </p:spPr>
        <p:txBody>
          <a:bodyPr/>
          <a:lstStyle>
            <a:lvl1pPr>
              <a:defRPr spc="-68" sz="6800"/>
            </a:lvl1pPr>
          </a:lstStyle>
          <a:p>
            <a:pPr/>
            <a:r>
              <a:t>High level Architecture</a:t>
            </a:r>
          </a:p>
        </p:txBody>
      </p:sp>
      <p:pic>
        <p:nvPicPr>
          <p:cNvPr id="16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36933" y="2553806"/>
            <a:ext cx="1299424" cy="129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Screenshot 2020-07-11 at 4.36.19 PM.png" descr="Screenshot 2020-07-11 at 4.36.19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575560" y="2682818"/>
            <a:ext cx="927101" cy="1041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446363" y="5574885"/>
            <a:ext cx="1079095" cy="10790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059758" y="10609450"/>
            <a:ext cx="1299425" cy="129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137111" y="10609450"/>
            <a:ext cx="1299424" cy="129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214463" y="10609450"/>
            <a:ext cx="1299425" cy="1299425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District - 01"/>
          <p:cNvSpPr txBox="1"/>
          <p:nvPr/>
        </p:nvSpPr>
        <p:spPr>
          <a:xfrm>
            <a:off x="5670125" y="12103564"/>
            <a:ext cx="1679957" cy="568453"/>
          </a:xfrm>
          <a:prstGeom prst="rect">
            <a:avLst/>
          </a:prstGeom>
          <a:ln w="12700">
            <a:solidFill>
              <a:schemeClr val="accent3">
                <a:hueOff val="571091"/>
                <a:satOff val="15926"/>
                <a:lumOff val="22314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District - 01</a:t>
            </a:r>
          </a:p>
        </p:txBody>
      </p:sp>
      <p:sp>
        <p:nvSpPr>
          <p:cNvPr id="169" name="District - 02"/>
          <p:cNvSpPr txBox="1"/>
          <p:nvPr/>
        </p:nvSpPr>
        <p:spPr>
          <a:xfrm>
            <a:off x="9924137" y="12103564"/>
            <a:ext cx="1725372" cy="568453"/>
          </a:xfrm>
          <a:prstGeom prst="rect">
            <a:avLst/>
          </a:prstGeom>
          <a:ln w="12700">
            <a:solidFill>
              <a:schemeClr val="accent3">
                <a:hueOff val="571091"/>
                <a:satOff val="15926"/>
                <a:lumOff val="22314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District - 02</a:t>
            </a:r>
          </a:p>
        </p:txBody>
      </p:sp>
      <p:sp>
        <p:nvSpPr>
          <p:cNvPr id="170" name="District - 03"/>
          <p:cNvSpPr txBox="1"/>
          <p:nvPr/>
        </p:nvSpPr>
        <p:spPr>
          <a:xfrm>
            <a:off x="14220516" y="12103564"/>
            <a:ext cx="1731468" cy="568453"/>
          </a:xfrm>
          <a:prstGeom prst="rect">
            <a:avLst/>
          </a:prstGeom>
          <a:ln w="12700">
            <a:solidFill>
              <a:schemeClr val="accent3">
                <a:hueOff val="571091"/>
                <a:satOff val="15926"/>
                <a:lumOff val="22314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District - 03</a:t>
            </a:r>
          </a:p>
        </p:txBody>
      </p:sp>
      <p:sp>
        <p:nvSpPr>
          <p:cNvPr id="171" name="Line"/>
          <p:cNvSpPr/>
          <p:nvPr/>
        </p:nvSpPr>
        <p:spPr>
          <a:xfrm>
            <a:off x="7184731" y="11259162"/>
            <a:ext cx="3052009" cy="1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2" name="Line"/>
          <p:cNvSpPr/>
          <p:nvPr/>
        </p:nvSpPr>
        <p:spPr>
          <a:xfrm>
            <a:off x="11390899" y="11259162"/>
            <a:ext cx="3052009" cy="1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3" name="Dashboard"/>
          <p:cNvSpPr txBox="1"/>
          <p:nvPr/>
        </p:nvSpPr>
        <p:spPr>
          <a:xfrm>
            <a:off x="4962095" y="5553280"/>
            <a:ext cx="2656651" cy="568453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Dashboard</a:t>
            </a:r>
          </a:p>
        </p:txBody>
      </p:sp>
      <p:sp>
        <p:nvSpPr>
          <p:cNvPr id="174" name="Alerting"/>
          <p:cNvSpPr txBox="1"/>
          <p:nvPr/>
        </p:nvSpPr>
        <p:spPr>
          <a:xfrm>
            <a:off x="11794256" y="5543593"/>
            <a:ext cx="2389178" cy="568453"/>
          </a:xfrm>
          <a:prstGeom prst="rect">
            <a:avLst/>
          </a:prstGeom>
          <a:ln w="12700">
            <a:solidFill>
              <a:schemeClr val="accent4">
                <a:hueOff val="-904334"/>
                <a:lumOff val="2953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Alerting</a:t>
            </a:r>
          </a:p>
        </p:txBody>
      </p:sp>
      <p:sp>
        <p:nvSpPr>
          <p:cNvPr id="175" name="Administration"/>
          <p:cNvSpPr txBox="1"/>
          <p:nvPr/>
        </p:nvSpPr>
        <p:spPr>
          <a:xfrm>
            <a:off x="8125966" y="5543593"/>
            <a:ext cx="2746617" cy="568453"/>
          </a:xfrm>
          <a:prstGeom prst="rect">
            <a:avLst/>
          </a:prstGeom>
          <a:ln w="12700">
            <a:solidFill>
              <a:schemeClr val="accent4">
                <a:hueOff val="-904334"/>
                <a:lumOff val="2953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Administration</a:t>
            </a:r>
          </a:p>
        </p:txBody>
      </p:sp>
      <p:sp>
        <p:nvSpPr>
          <p:cNvPr id="176" name="Reports"/>
          <p:cNvSpPr txBox="1"/>
          <p:nvPr/>
        </p:nvSpPr>
        <p:spPr>
          <a:xfrm>
            <a:off x="4988210" y="6742287"/>
            <a:ext cx="2604421" cy="568453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Reports</a:t>
            </a:r>
          </a:p>
        </p:txBody>
      </p:sp>
      <p:sp>
        <p:nvSpPr>
          <p:cNvPr id="177" name="Patient Management"/>
          <p:cNvSpPr txBox="1"/>
          <p:nvPr/>
        </p:nvSpPr>
        <p:spPr>
          <a:xfrm>
            <a:off x="8213763" y="6742287"/>
            <a:ext cx="5996584" cy="568453"/>
          </a:xfrm>
          <a:prstGeom prst="rect">
            <a:avLst/>
          </a:prstGeom>
          <a:ln w="12700">
            <a:solidFill>
              <a:schemeClr val="accent4">
                <a:hueOff val="-904334"/>
                <a:lumOff val="2953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Patient Management</a:t>
            </a:r>
          </a:p>
        </p:txBody>
      </p:sp>
      <p:pic>
        <p:nvPicPr>
          <p:cNvPr id="178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15940" y="5533709"/>
            <a:ext cx="2274993" cy="134431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187" name="Connection Line"/>
          <p:cNvSpPr/>
          <p:nvPr/>
        </p:nvSpPr>
        <p:spPr>
          <a:xfrm>
            <a:off x="1245870" y="6902450"/>
            <a:ext cx="2905760" cy="46850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44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80" name="Line"/>
          <p:cNvSpPr/>
          <p:nvPr/>
        </p:nvSpPr>
        <p:spPr>
          <a:xfrm flipV="1">
            <a:off x="9663155" y="8757900"/>
            <a:ext cx="1" cy="136971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1" name="Line"/>
          <p:cNvSpPr/>
          <p:nvPr/>
        </p:nvSpPr>
        <p:spPr>
          <a:xfrm flipV="1">
            <a:off x="13975610" y="3795806"/>
            <a:ext cx="1" cy="1041401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2" name="Line"/>
          <p:cNvSpPr/>
          <p:nvPr/>
        </p:nvSpPr>
        <p:spPr>
          <a:xfrm flipV="1">
            <a:off x="7471470" y="3854542"/>
            <a:ext cx="1" cy="982665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3" name="Line"/>
          <p:cNvSpPr/>
          <p:nvPr/>
        </p:nvSpPr>
        <p:spPr>
          <a:xfrm flipH="1">
            <a:off x="2695343" y="6235480"/>
            <a:ext cx="2047220" cy="1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4" name="Tech Stack…"/>
          <p:cNvSpPr/>
          <p:nvPr/>
        </p:nvSpPr>
        <p:spPr>
          <a:xfrm>
            <a:off x="18142329" y="4564745"/>
            <a:ext cx="5970438" cy="6427819"/>
          </a:xfrm>
          <a:prstGeom prst="rect">
            <a:avLst/>
          </a:prstGeom>
          <a:solidFill>
            <a:schemeClr val="accent4">
              <a:hueOff val="349036"/>
              <a:lumOff val="17111"/>
            </a:schemeClr>
          </a:solidFill>
          <a:ln w="127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defTabSz="1130300">
              <a:lnSpc>
                <a:spcPct val="100000"/>
              </a:lnSpc>
              <a:defRPr b="1" sz="3200" u="sng">
                <a:latin typeface="Graphik"/>
                <a:ea typeface="Graphik"/>
                <a:cs typeface="Graphik"/>
                <a:sym typeface="Graphik"/>
              </a:defRPr>
            </a:pPr>
            <a:r>
              <a:t>Tech Stack</a:t>
            </a:r>
          </a:p>
          <a:p>
            <a:pPr algn="l" defTabSz="1130300">
              <a:lnSpc>
                <a:spcPct val="100000"/>
              </a:lnSpc>
              <a:defRPr sz="3200">
                <a:latin typeface="Graphik"/>
                <a:ea typeface="Graphik"/>
                <a:cs typeface="Graphik"/>
                <a:sym typeface="Graphik"/>
              </a:defRPr>
            </a:pPr>
          </a:p>
          <a:p>
            <a:pPr marL="359929" indent="-359929" algn="l" defTabSz="1130300">
              <a:lnSpc>
                <a:spcPct val="100000"/>
              </a:lnSpc>
              <a:buSzPct val="150000"/>
              <a:buChar char="•"/>
              <a:defRPr sz="2900">
                <a:latin typeface="Graphik"/>
                <a:ea typeface="Graphik"/>
                <a:cs typeface="Graphik"/>
                <a:sym typeface="Graphik"/>
              </a:defRPr>
            </a:pPr>
            <a:r>
              <a:t>Python </a:t>
            </a:r>
          </a:p>
          <a:p>
            <a:pPr marL="359929" indent="-359929" algn="l" defTabSz="1130300">
              <a:lnSpc>
                <a:spcPct val="100000"/>
              </a:lnSpc>
              <a:buSzPct val="150000"/>
              <a:buChar char="•"/>
              <a:defRPr sz="2900">
                <a:latin typeface="Graphik"/>
                <a:ea typeface="Graphik"/>
                <a:cs typeface="Graphik"/>
                <a:sym typeface="Graphik"/>
              </a:defRPr>
            </a:pPr>
            <a:r>
              <a:t>Django Web Framework</a:t>
            </a:r>
          </a:p>
          <a:p>
            <a:pPr marL="359929" indent="-359929" algn="l" defTabSz="1130300">
              <a:lnSpc>
                <a:spcPct val="100000"/>
              </a:lnSpc>
              <a:buSzPct val="150000"/>
              <a:buChar char="•"/>
              <a:defRPr sz="2900">
                <a:latin typeface="Graphik"/>
                <a:ea typeface="Graphik"/>
                <a:cs typeface="Graphik"/>
                <a:sym typeface="Graphik"/>
              </a:defRPr>
            </a:pPr>
            <a:r>
              <a:t>Kafka</a:t>
            </a:r>
          </a:p>
          <a:p>
            <a:pPr marL="359929" indent="-359929" algn="l" defTabSz="1130300">
              <a:lnSpc>
                <a:spcPct val="100000"/>
              </a:lnSpc>
              <a:buSzPct val="150000"/>
              <a:buChar char="•"/>
              <a:defRPr sz="2900">
                <a:latin typeface="Graphik"/>
                <a:ea typeface="Graphik"/>
                <a:cs typeface="Graphik"/>
                <a:sym typeface="Graphik"/>
              </a:defRPr>
            </a:pPr>
            <a:r>
              <a:t>MongoDB</a:t>
            </a:r>
          </a:p>
          <a:p>
            <a:pPr marL="359929" indent="-359929" algn="l" defTabSz="1130300">
              <a:lnSpc>
                <a:spcPct val="100000"/>
              </a:lnSpc>
              <a:buSzPct val="150000"/>
              <a:buChar char="•"/>
              <a:defRPr sz="2900">
                <a:latin typeface="Graphik"/>
                <a:ea typeface="Graphik"/>
                <a:cs typeface="Graphik"/>
                <a:sym typeface="Graphik"/>
              </a:defRPr>
            </a:pPr>
            <a:r>
              <a:t>Elastic Search</a:t>
            </a:r>
          </a:p>
          <a:p>
            <a:pPr marL="359929" indent="-359929" algn="l" defTabSz="1130300">
              <a:lnSpc>
                <a:spcPct val="100000"/>
              </a:lnSpc>
              <a:buSzPct val="150000"/>
              <a:buChar char="•"/>
              <a:defRPr sz="2900">
                <a:latin typeface="Graphik"/>
                <a:ea typeface="Graphik"/>
                <a:cs typeface="Graphik"/>
                <a:sym typeface="Graphik"/>
              </a:defRPr>
            </a:pPr>
            <a:r>
              <a:t>React Native</a:t>
            </a:r>
          </a:p>
          <a:p>
            <a:pPr marL="359929" indent="-359929" algn="l" defTabSz="1130300">
              <a:lnSpc>
                <a:spcPct val="100000"/>
              </a:lnSpc>
              <a:buSzPct val="150000"/>
              <a:buChar char="•"/>
              <a:defRPr sz="2900">
                <a:latin typeface="Graphik"/>
                <a:ea typeface="Graphik"/>
                <a:cs typeface="Graphik"/>
                <a:sym typeface="Graphik"/>
              </a:defRPr>
            </a:pPr>
            <a:r>
              <a:t>HTML5/Bootstrap</a:t>
            </a:r>
          </a:p>
          <a:p>
            <a:pPr algn="l" defTabSz="1130300">
              <a:lnSpc>
                <a:spcPct val="100000"/>
              </a:lnSpc>
              <a:defRPr sz="3200">
                <a:latin typeface="Graphik"/>
                <a:ea typeface="Graphik"/>
                <a:cs typeface="Graphik"/>
                <a:sym typeface="Graphik"/>
              </a:defRPr>
            </a:pPr>
          </a:p>
          <a:p>
            <a:pPr algn="l" defTabSz="1130300">
              <a:lnSpc>
                <a:spcPct val="100000"/>
              </a:lnSpc>
              <a:defRPr sz="3200"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pic>
        <p:nvPicPr>
          <p:cNvPr id="185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5173834" y="6899693"/>
            <a:ext cx="1624153" cy="10536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217197" y="7658100"/>
            <a:ext cx="2084152" cy="9482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Use this slide to create more slides"/>
          <p:cNvSpPr txBox="1"/>
          <p:nvPr>
            <p:ph type="body" idx="1"/>
          </p:nvPr>
        </p:nvSpPr>
        <p:spPr>
          <a:xfrm>
            <a:off x="1219200" y="2131107"/>
            <a:ext cx="21945600" cy="10369241"/>
          </a:xfrm>
          <a:prstGeom prst="rect">
            <a:avLst/>
          </a:prstGeom>
        </p:spPr>
        <p:txBody>
          <a:bodyPr/>
          <a:lstStyle/>
          <a:p>
            <a:pPr/>
            <a:r>
              <a:t>Use this slide to create more slides</a:t>
            </a:r>
          </a:p>
        </p:txBody>
      </p:sp>
      <p:sp>
        <p:nvSpPr>
          <p:cNvPr id="190" name="Template Slide"/>
          <p:cNvSpPr txBox="1"/>
          <p:nvPr>
            <p:ph type="title" idx="4294967295"/>
          </p:nvPr>
        </p:nvSpPr>
        <p:spPr>
          <a:xfrm>
            <a:off x="1222202" y="228612"/>
            <a:ext cx="21939596" cy="1727201"/>
          </a:xfrm>
          <a:prstGeom prst="rect">
            <a:avLst/>
          </a:prstGeom>
        </p:spPr>
        <p:txBody>
          <a:bodyPr/>
          <a:lstStyle/>
          <a:p>
            <a:pPr/>
            <a:r>
              <a:t>Template Slide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