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2204700" cy="7435850"/>
  <p:notesSz cx="12204700" cy="7435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305113"/>
            <a:ext cx="10373995" cy="1561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53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4164076"/>
            <a:ext cx="8543290" cy="1858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53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53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10235" y="1710245"/>
            <a:ext cx="5309044" cy="4907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85420" y="1710245"/>
            <a:ext cx="5309044" cy="4907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53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857999"/>
            <a:ext cx="12201525" cy="571500"/>
          </a:xfrm>
          <a:custGeom>
            <a:avLst/>
            <a:gdLst/>
            <a:ahLst/>
            <a:cxnLst/>
            <a:rect l="l" t="t" r="r" b="b"/>
            <a:pathLst>
              <a:path w="12201525" h="571500">
                <a:moveTo>
                  <a:pt x="0" y="571499"/>
                </a:moveTo>
                <a:lnTo>
                  <a:pt x="12201524" y="571499"/>
                </a:lnTo>
                <a:lnTo>
                  <a:pt x="12201524" y="0"/>
                </a:lnTo>
                <a:lnTo>
                  <a:pt x="0" y="0"/>
                </a:lnTo>
                <a:lnTo>
                  <a:pt x="0" y="5714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2204700" cy="7162800"/>
          </a:xfrm>
          <a:custGeom>
            <a:avLst/>
            <a:gdLst/>
            <a:ahLst/>
            <a:cxnLst/>
            <a:rect l="l" t="t" r="r" b="b"/>
            <a:pathLst>
              <a:path w="12204700" h="7162800">
                <a:moveTo>
                  <a:pt x="12204179" y="0"/>
                </a:moveTo>
                <a:lnTo>
                  <a:pt x="12191987" y="0"/>
                </a:lnTo>
                <a:lnTo>
                  <a:pt x="12191987" y="6858000"/>
                </a:lnTo>
                <a:lnTo>
                  <a:pt x="0" y="6858000"/>
                </a:lnTo>
                <a:lnTo>
                  <a:pt x="0" y="7162800"/>
                </a:lnTo>
                <a:lnTo>
                  <a:pt x="12204179" y="7162800"/>
                </a:lnTo>
                <a:lnTo>
                  <a:pt x="12204179" y="6858000"/>
                </a:lnTo>
                <a:lnTo>
                  <a:pt x="12204179" y="0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222503" y="1213104"/>
            <a:ext cx="5916295" cy="2563495"/>
          </a:xfrm>
          <a:custGeom>
            <a:avLst/>
            <a:gdLst/>
            <a:ahLst/>
            <a:cxnLst/>
            <a:rect l="l" t="t" r="r" b="b"/>
            <a:pathLst>
              <a:path w="5916295" h="2563495">
                <a:moveTo>
                  <a:pt x="5916167" y="2563367"/>
                </a:moveTo>
                <a:lnTo>
                  <a:pt x="0" y="2563367"/>
                </a:lnTo>
                <a:lnTo>
                  <a:pt x="0" y="0"/>
                </a:lnTo>
                <a:lnTo>
                  <a:pt x="5916167" y="0"/>
                </a:lnTo>
                <a:lnTo>
                  <a:pt x="5916167" y="129920"/>
                </a:lnTo>
                <a:lnTo>
                  <a:pt x="272795" y="129920"/>
                </a:lnTo>
                <a:lnTo>
                  <a:pt x="262474" y="130419"/>
                </a:lnTo>
                <a:lnTo>
                  <a:pt x="223355" y="142306"/>
                </a:lnTo>
                <a:lnTo>
                  <a:pt x="191763" y="168259"/>
                </a:lnTo>
                <a:lnTo>
                  <a:pt x="172507" y="204326"/>
                </a:lnTo>
                <a:lnTo>
                  <a:pt x="168020" y="234695"/>
                </a:lnTo>
                <a:lnTo>
                  <a:pt x="168020" y="2253995"/>
                </a:lnTo>
                <a:lnTo>
                  <a:pt x="175996" y="2294090"/>
                </a:lnTo>
                <a:lnTo>
                  <a:pt x="198708" y="2328082"/>
                </a:lnTo>
                <a:lnTo>
                  <a:pt x="232700" y="2350795"/>
                </a:lnTo>
                <a:lnTo>
                  <a:pt x="272795" y="2358770"/>
                </a:lnTo>
                <a:lnTo>
                  <a:pt x="5916167" y="2358770"/>
                </a:lnTo>
                <a:lnTo>
                  <a:pt x="5916167" y="2563367"/>
                </a:lnTo>
                <a:close/>
              </a:path>
              <a:path w="5916295" h="2563495">
                <a:moveTo>
                  <a:pt x="5916167" y="2358770"/>
                </a:moveTo>
                <a:lnTo>
                  <a:pt x="5644895" y="2358770"/>
                </a:lnTo>
                <a:lnTo>
                  <a:pt x="5655216" y="2358272"/>
                </a:lnTo>
                <a:lnTo>
                  <a:pt x="5665339" y="2356776"/>
                </a:lnTo>
                <a:lnTo>
                  <a:pt x="5703115" y="2341129"/>
                </a:lnTo>
                <a:lnTo>
                  <a:pt x="5732028" y="2312216"/>
                </a:lnTo>
                <a:lnTo>
                  <a:pt x="5747676" y="2274440"/>
                </a:lnTo>
                <a:lnTo>
                  <a:pt x="5749670" y="2253995"/>
                </a:lnTo>
                <a:lnTo>
                  <a:pt x="5749670" y="234695"/>
                </a:lnTo>
                <a:lnTo>
                  <a:pt x="5741694" y="194600"/>
                </a:lnTo>
                <a:lnTo>
                  <a:pt x="5718982" y="160608"/>
                </a:lnTo>
                <a:lnTo>
                  <a:pt x="5684990" y="137896"/>
                </a:lnTo>
                <a:lnTo>
                  <a:pt x="5644895" y="129920"/>
                </a:lnTo>
                <a:lnTo>
                  <a:pt x="5916167" y="129920"/>
                </a:lnTo>
                <a:lnTo>
                  <a:pt x="5916167" y="2358770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80999" y="1333499"/>
            <a:ext cx="5600700" cy="2247900"/>
          </a:xfrm>
          <a:custGeom>
            <a:avLst/>
            <a:gdLst/>
            <a:ahLst/>
            <a:cxnLst/>
            <a:rect l="l" t="t" r="r" b="b"/>
            <a:pathLst>
              <a:path w="5600700" h="2247900">
                <a:moveTo>
                  <a:pt x="5493904" y="2247899"/>
                </a:moveTo>
                <a:lnTo>
                  <a:pt x="106794" y="2247899"/>
                </a:lnTo>
                <a:lnTo>
                  <a:pt x="99361" y="2247167"/>
                </a:lnTo>
                <a:lnTo>
                  <a:pt x="57038" y="2232805"/>
                </a:lnTo>
                <a:lnTo>
                  <a:pt x="23432" y="2203341"/>
                </a:lnTo>
                <a:lnTo>
                  <a:pt x="3660" y="2163259"/>
                </a:lnTo>
                <a:lnTo>
                  <a:pt x="0" y="2141104"/>
                </a:lnTo>
                <a:lnTo>
                  <a:pt x="0" y="2133599"/>
                </a:lnTo>
                <a:lnTo>
                  <a:pt x="0" y="106794"/>
                </a:lnTo>
                <a:lnTo>
                  <a:pt x="11572" y="63625"/>
                </a:lnTo>
                <a:lnTo>
                  <a:pt x="38784" y="28170"/>
                </a:lnTo>
                <a:lnTo>
                  <a:pt x="77493" y="5828"/>
                </a:lnTo>
                <a:lnTo>
                  <a:pt x="106794" y="0"/>
                </a:lnTo>
                <a:lnTo>
                  <a:pt x="5493904" y="0"/>
                </a:lnTo>
                <a:lnTo>
                  <a:pt x="5537073" y="11572"/>
                </a:lnTo>
                <a:lnTo>
                  <a:pt x="5572528" y="38784"/>
                </a:lnTo>
                <a:lnTo>
                  <a:pt x="5594870" y="77492"/>
                </a:lnTo>
                <a:lnTo>
                  <a:pt x="5600699" y="106794"/>
                </a:lnTo>
                <a:lnTo>
                  <a:pt x="5600699" y="2141104"/>
                </a:lnTo>
                <a:lnTo>
                  <a:pt x="5589125" y="2184273"/>
                </a:lnTo>
                <a:lnTo>
                  <a:pt x="5561914" y="2219728"/>
                </a:lnTo>
                <a:lnTo>
                  <a:pt x="5523205" y="2242070"/>
                </a:lnTo>
                <a:lnTo>
                  <a:pt x="5501337" y="2247167"/>
                </a:lnTo>
                <a:lnTo>
                  <a:pt x="5493904" y="22478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19124" y="1571624"/>
            <a:ext cx="228600" cy="228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13124" y="188490"/>
            <a:ext cx="6178450" cy="872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53A0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710245"/>
            <a:ext cx="10984230" cy="4907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9598" y="6915340"/>
            <a:ext cx="3905504" cy="371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10235" y="6915340"/>
            <a:ext cx="2807081" cy="371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87384" y="6915340"/>
            <a:ext cx="2807081" cy="3717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110" y="1525299"/>
            <a:ext cx="1795145" cy="84010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83210" algn="l"/>
              </a:tabLst>
            </a:pPr>
            <a:r>
              <a:rPr dirty="0" baseline="2415" sz="1725" spc="-75" b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baseline="2415" sz="17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50" spc="-55" b="1">
                <a:solidFill>
                  <a:srgbClr val="0053A0"/>
                </a:solidFill>
                <a:latin typeface="Arial"/>
                <a:cs typeface="Arial"/>
              </a:rPr>
              <a:t>Model</a:t>
            </a:r>
            <a:r>
              <a:rPr dirty="0" sz="1650" spc="-8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650" spc="-50" b="1">
                <a:solidFill>
                  <a:srgbClr val="0053A0"/>
                </a:solidFill>
                <a:latin typeface="Arial"/>
                <a:cs typeface="Arial"/>
              </a:rPr>
              <a:t>Overview</a:t>
            </a:r>
            <a:endParaRPr sz="1650">
              <a:latin typeface="Arial"/>
              <a:cs typeface="Arial"/>
            </a:endParaRPr>
          </a:p>
          <a:p>
            <a:pPr algn="ctr" marR="160655">
              <a:lnSpc>
                <a:spcPct val="100000"/>
              </a:lnSpc>
              <a:spcBef>
                <a:spcPts val="1070"/>
              </a:spcBef>
            </a:pPr>
            <a:r>
              <a:rPr dirty="0" sz="1150" spc="-10">
                <a:solidFill>
                  <a:srgbClr val="666666"/>
                </a:solidFill>
                <a:latin typeface="Microsoft Sans Serif"/>
                <a:cs typeface="Microsoft Sans Serif"/>
              </a:rPr>
              <a:t>Model</a:t>
            </a:r>
            <a:endParaRPr sz="1150">
              <a:latin typeface="Microsoft Sans Serif"/>
              <a:cs typeface="Microsoft Sans Serif"/>
            </a:endParaRPr>
          </a:p>
          <a:p>
            <a:pPr algn="ctr" marR="160655">
              <a:lnSpc>
                <a:spcPct val="100000"/>
              </a:lnSpc>
              <a:spcBef>
                <a:spcPts val="195"/>
              </a:spcBef>
            </a:pPr>
            <a:r>
              <a:rPr dirty="0" sz="1450" spc="-10" b="1">
                <a:solidFill>
                  <a:srgbClr val="333333"/>
                </a:solidFill>
                <a:latin typeface="Arial"/>
                <a:cs typeface="Arial"/>
              </a:rPr>
              <a:t>XGBoost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523777" y="1899477"/>
            <a:ext cx="1310640" cy="4660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150" spc="-10">
                <a:solidFill>
                  <a:srgbClr val="666666"/>
                </a:solidFill>
                <a:latin typeface="Microsoft Sans Serif"/>
                <a:cs typeface="Microsoft Sans Serif"/>
              </a:rPr>
              <a:t>Dataset</a:t>
            </a: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450" spc="50" b="1">
                <a:solidFill>
                  <a:srgbClr val="333333"/>
                </a:solidFill>
                <a:latin typeface="Arial"/>
                <a:cs typeface="Arial"/>
              </a:rPr>
              <a:t>49,424</a:t>
            </a:r>
            <a:r>
              <a:rPr dirty="0" sz="1450" spc="-5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450" spc="-35" b="1">
                <a:solidFill>
                  <a:srgbClr val="333333"/>
                </a:solidFill>
                <a:latin typeface="Arial"/>
                <a:cs typeface="Arial"/>
              </a:rPr>
              <a:t>records</a:t>
            </a:r>
            <a:endParaRPr sz="14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74021" y="1899477"/>
            <a:ext cx="823594" cy="46609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150" spc="-10">
                <a:solidFill>
                  <a:srgbClr val="666666"/>
                </a:solidFill>
                <a:latin typeface="Microsoft Sans Serif"/>
                <a:cs typeface="Microsoft Sans Serif"/>
              </a:rPr>
              <a:t>Validation</a:t>
            </a:r>
            <a:endParaRPr sz="115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1450" spc="75" b="1">
                <a:solidFill>
                  <a:srgbClr val="333333"/>
                </a:solidFill>
                <a:latin typeface="Arial"/>
                <a:cs typeface="Arial"/>
              </a:rPr>
              <a:t>5-</a:t>
            </a:r>
            <a:r>
              <a:rPr dirty="0" sz="1450" spc="-50" b="1">
                <a:solidFill>
                  <a:srgbClr val="333333"/>
                </a:solidFill>
                <a:latin typeface="Arial"/>
                <a:cs typeface="Arial"/>
              </a:rPr>
              <a:t>fold</a:t>
            </a:r>
            <a:r>
              <a:rPr dirty="0" sz="1450" spc="-25" b="1">
                <a:solidFill>
                  <a:srgbClr val="333333"/>
                </a:solidFill>
                <a:latin typeface="Arial"/>
                <a:cs typeface="Arial"/>
              </a:rPr>
              <a:t> CV</a:t>
            </a:r>
            <a:endParaRPr sz="14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04131" y="2466535"/>
            <a:ext cx="374967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solidFill>
                  <a:srgbClr val="545454"/>
                </a:solidFill>
                <a:latin typeface="Microsoft Sans Serif"/>
                <a:cs typeface="Microsoft Sans Serif"/>
              </a:rPr>
              <a:t>Enhanced</a:t>
            </a:r>
            <a:r>
              <a:rPr dirty="0" sz="1250" spc="-3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250">
                <a:solidFill>
                  <a:srgbClr val="545454"/>
                </a:solidFill>
                <a:latin typeface="Microsoft Sans Serif"/>
                <a:cs typeface="Microsoft Sans Serif"/>
              </a:rPr>
              <a:t>with</a:t>
            </a:r>
            <a:r>
              <a:rPr dirty="0" sz="1250" spc="-3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50">
                <a:solidFill>
                  <a:srgbClr val="545454"/>
                </a:solidFill>
                <a:latin typeface="Microsoft Sans Serif"/>
                <a:cs typeface="Microsoft Sans Serif"/>
              </a:rPr>
              <a:t>Class</a:t>
            </a:r>
            <a:r>
              <a:rPr dirty="0" sz="1250" spc="-3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35">
                <a:solidFill>
                  <a:srgbClr val="545454"/>
                </a:solidFill>
                <a:latin typeface="Microsoft Sans Serif"/>
                <a:cs typeface="Microsoft Sans Serif"/>
              </a:rPr>
              <a:t>Weights</a:t>
            </a:r>
            <a:r>
              <a:rPr dirty="0" sz="1250" spc="-3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250">
                <a:solidFill>
                  <a:srgbClr val="545454"/>
                </a:solidFill>
                <a:latin typeface="Microsoft Sans Serif"/>
                <a:cs typeface="Microsoft Sans Serif"/>
              </a:rPr>
              <a:t>to</a:t>
            </a:r>
            <a:r>
              <a:rPr dirty="0" sz="1250" spc="-30">
                <a:solidFill>
                  <a:srgbClr val="545454"/>
                </a:solidFill>
                <a:latin typeface="Microsoft Sans Serif"/>
                <a:cs typeface="Microsoft Sans Serif"/>
              </a:rPr>
              <a:t> handle </a:t>
            </a:r>
            <a:r>
              <a:rPr dirty="0" sz="1250" spc="-25">
                <a:solidFill>
                  <a:srgbClr val="545454"/>
                </a:solidFill>
                <a:latin typeface="Microsoft Sans Serif"/>
                <a:cs typeface="Microsoft Sans Serif"/>
              </a:rPr>
              <a:t>data</a:t>
            </a:r>
            <a:r>
              <a:rPr dirty="0" sz="1250" spc="-3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30">
                <a:solidFill>
                  <a:srgbClr val="545454"/>
                </a:solidFill>
                <a:latin typeface="Microsoft Sans Serif"/>
                <a:cs typeface="Microsoft Sans Serif"/>
              </a:rPr>
              <a:t>imbalance</a:t>
            </a:r>
            <a:endParaRPr sz="1250">
              <a:latin typeface="Microsoft Sans Serif"/>
              <a:cs typeface="Microsoft Sans Serif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062471" y="1213104"/>
            <a:ext cx="5907405" cy="2563495"/>
            <a:chOff x="6062471" y="1213104"/>
            <a:chExt cx="5907405" cy="2563495"/>
          </a:xfrm>
        </p:grpSpPr>
        <p:sp>
          <p:nvSpPr>
            <p:cNvPr id="7" name="object 7" descr=""/>
            <p:cNvSpPr/>
            <p:nvPr/>
          </p:nvSpPr>
          <p:spPr>
            <a:xfrm>
              <a:off x="6062471" y="1213104"/>
              <a:ext cx="5907405" cy="2563495"/>
            </a:xfrm>
            <a:custGeom>
              <a:avLst/>
              <a:gdLst/>
              <a:ahLst/>
              <a:cxnLst/>
              <a:rect l="l" t="t" r="r" b="b"/>
              <a:pathLst>
                <a:path w="5907405" h="2563495">
                  <a:moveTo>
                    <a:pt x="5907023" y="2563367"/>
                  </a:moveTo>
                  <a:lnTo>
                    <a:pt x="0" y="2563367"/>
                  </a:lnTo>
                  <a:lnTo>
                    <a:pt x="0" y="0"/>
                  </a:lnTo>
                  <a:lnTo>
                    <a:pt x="5907023" y="0"/>
                  </a:lnTo>
                  <a:lnTo>
                    <a:pt x="5907023" y="129920"/>
                  </a:lnTo>
                  <a:lnTo>
                    <a:pt x="271652" y="129920"/>
                  </a:lnTo>
                  <a:lnTo>
                    <a:pt x="261331" y="130419"/>
                  </a:lnTo>
                  <a:lnTo>
                    <a:pt x="222211" y="142306"/>
                  </a:lnTo>
                  <a:lnTo>
                    <a:pt x="190619" y="168259"/>
                  </a:lnTo>
                  <a:lnTo>
                    <a:pt x="171363" y="204326"/>
                  </a:lnTo>
                  <a:lnTo>
                    <a:pt x="166877" y="234695"/>
                  </a:lnTo>
                  <a:lnTo>
                    <a:pt x="166877" y="2253995"/>
                  </a:lnTo>
                  <a:lnTo>
                    <a:pt x="174853" y="2294090"/>
                  </a:lnTo>
                  <a:lnTo>
                    <a:pt x="197565" y="2328082"/>
                  </a:lnTo>
                  <a:lnTo>
                    <a:pt x="231556" y="2350795"/>
                  </a:lnTo>
                  <a:lnTo>
                    <a:pt x="271652" y="2358770"/>
                  </a:lnTo>
                  <a:lnTo>
                    <a:pt x="5907023" y="2358770"/>
                  </a:lnTo>
                  <a:lnTo>
                    <a:pt x="5907023" y="2563367"/>
                  </a:lnTo>
                  <a:close/>
                </a:path>
                <a:path w="5907405" h="2563495">
                  <a:moveTo>
                    <a:pt x="5907023" y="2358770"/>
                  </a:moveTo>
                  <a:lnTo>
                    <a:pt x="5634227" y="2358770"/>
                  </a:lnTo>
                  <a:lnTo>
                    <a:pt x="5644548" y="2358272"/>
                  </a:lnTo>
                  <a:lnTo>
                    <a:pt x="5654671" y="2356776"/>
                  </a:lnTo>
                  <a:lnTo>
                    <a:pt x="5692446" y="2341129"/>
                  </a:lnTo>
                  <a:lnTo>
                    <a:pt x="5721360" y="2312216"/>
                  </a:lnTo>
                  <a:lnTo>
                    <a:pt x="5737008" y="2274440"/>
                  </a:lnTo>
                  <a:lnTo>
                    <a:pt x="5739002" y="2253995"/>
                  </a:lnTo>
                  <a:lnTo>
                    <a:pt x="5739002" y="234695"/>
                  </a:lnTo>
                  <a:lnTo>
                    <a:pt x="5731026" y="194600"/>
                  </a:lnTo>
                  <a:lnTo>
                    <a:pt x="5708314" y="160608"/>
                  </a:lnTo>
                  <a:lnTo>
                    <a:pt x="5674321" y="137896"/>
                  </a:lnTo>
                  <a:lnTo>
                    <a:pt x="5634227" y="129920"/>
                  </a:lnTo>
                  <a:lnTo>
                    <a:pt x="5907023" y="129920"/>
                  </a:lnTo>
                  <a:lnTo>
                    <a:pt x="5907023" y="235877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219823" y="1333499"/>
              <a:ext cx="5591175" cy="2247900"/>
            </a:xfrm>
            <a:custGeom>
              <a:avLst/>
              <a:gdLst/>
              <a:ahLst/>
              <a:cxnLst/>
              <a:rect l="l" t="t" r="r" b="b"/>
              <a:pathLst>
                <a:path w="5591175" h="2247900">
                  <a:moveTo>
                    <a:pt x="5484380" y="2247899"/>
                  </a:moveTo>
                  <a:lnTo>
                    <a:pt x="106795" y="2247899"/>
                  </a:lnTo>
                  <a:lnTo>
                    <a:pt x="99361" y="2247167"/>
                  </a:lnTo>
                  <a:lnTo>
                    <a:pt x="57038" y="2232805"/>
                  </a:lnTo>
                  <a:lnTo>
                    <a:pt x="23431" y="2203341"/>
                  </a:lnTo>
                  <a:lnTo>
                    <a:pt x="3659" y="2163259"/>
                  </a:lnTo>
                  <a:lnTo>
                    <a:pt x="0" y="2141104"/>
                  </a:lnTo>
                  <a:lnTo>
                    <a:pt x="0" y="2133599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84380" y="0"/>
                  </a:lnTo>
                  <a:lnTo>
                    <a:pt x="5527547" y="11572"/>
                  </a:lnTo>
                  <a:lnTo>
                    <a:pt x="5563003" y="38784"/>
                  </a:lnTo>
                  <a:lnTo>
                    <a:pt x="5585346" y="77492"/>
                  </a:lnTo>
                  <a:lnTo>
                    <a:pt x="5591175" y="106794"/>
                  </a:lnTo>
                  <a:lnTo>
                    <a:pt x="5591175" y="2141104"/>
                  </a:lnTo>
                  <a:lnTo>
                    <a:pt x="5579601" y="2184273"/>
                  </a:lnTo>
                  <a:lnTo>
                    <a:pt x="5552390" y="2219728"/>
                  </a:lnTo>
                  <a:lnTo>
                    <a:pt x="5513681" y="2242070"/>
                  </a:lnTo>
                  <a:lnTo>
                    <a:pt x="5491812" y="2247167"/>
                  </a:lnTo>
                  <a:lnTo>
                    <a:pt x="5484380" y="2247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7949" y="1571624"/>
              <a:ext cx="228599" cy="2285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6476998" y="2790824"/>
              <a:ext cx="5095875" cy="552450"/>
            </a:xfrm>
            <a:custGeom>
              <a:avLst/>
              <a:gdLst/>
              <a:ahLst/>
              <a:cxnLst/>
              <a:rect l="l" t="t" r="r" b="b"/>
              <a:pathLst>
                <a:path w="5095875" h="552450">
                  <a:moveTo>
                    <a:pt x="5062825" y="552449"/>
                  </a:moveTo>
                  <a:lnTo>
                    <a:pt x="16524" y="552449"/>
                  </a:lnTo>
                  <a:lnTo>
                    <a:pt x="14094" y="551482"/>
                  </a:lnTo>
                  <a:lnTo>
                    <a:pt x="0" y="519402"/>
                  </a:lnTo>
                  <a:lnTo>
                    <a:pt x="0" y="514349"/>
                  </a:lnTo>
                  <a:lnTo>
                    <a:pt x="0" y="33047"/>
                  </a:lnTo>
                  <a:lnTo>
                    <a:pt x="16524" y="0"/>
                  </a:lnTo>
                  <a:lnTo>
                    <a:pt x="5062825" y="0"/>
                  </a:lnTo>
                  <a:lnTo>
                    <a:pt x="5094906" y="28187"/>
                  </a:lnTo>
                  <a:lnTo>
                    <a:pt x="5095874" y="33047"/>
                  </a:lnTo>
                  <a:lnTo>
                    <a:pt x="5095874" y="519402"/>
                  </a:lnTo>
                  <a:lnTo>
                    <a:pt x="5067685" y="551482"/>
                  </a:lnTo>
                  <a:lnTo>
                    <a:pt x="5062825" y="552449"/>
                  </a:lnTo>
                  <a:close/>
                </a:path>
              </a:pathLst>
            </a:custGeom>
            <a:solidFill>
              <a:srgbClr val="FFF7F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457949" y="2790824"/>
              <a:ext cx="38100" cy="552450"/>
            </a:xfrm>
            <a:custGeom>
              <a:avLst/>
              <a:gdLst/>
              <a:ahLst/>
              <a:cxnLst/>
              <a:rect l="l" t="t" r="r" b="b"/>
              <a:pathLst>
                <a:path w="38100" h="552450">
                  <a:moveTo>
                    <a:pt x="38099" y="552449"/>
                  </a:moveTo>
                  <a:lnTo>
                    <a:pt x="2789" y="528975"/>
                  </a:lnTo>
                  <a:lnTo>
                    <a:pt x="0" y="51434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552449"/>
                  </a:lnTo>
                  <a:close/>
                </a:path>
              </a:pathLst>
            </a:custGeom>
            <a:solidFill>
              <a:srgbClr val="E74B3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57949" y="1962149"/>
              <a:ext cx="190499" cy="19049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6519217" y="1968118"/>
            <a:ext cx="5841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FFFFFF"/>
                </a:solidFill>
                <a:latin typeface="Microsoft Sans Serif"/>
                <a:cs typeface="Microsoft Sans Serif"/>
              </a:rPr>
              <a:t>!</a:t>
            </a:r>
            <a:endParaRPr sz="950">
              <a:latin typeface="Microsoft Sans Serif"/>
              <a:cs typeface="Microsoft Sans Serif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7949" y="2457449"/>
            <a:ext cx="190499" cy="19049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6519217" y="2463418"/>
            <a:ext cx="58419" cy="1746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50" spc="-50">
                <a:solidFill>
                  <a:srgbClr val="FFFFFF"/>
                </a:solidFill>
                <a:latin typeface="Microsoft Sans Serif"/>
                <a:cs typeface="Microsoft Sans Serif"/>
              </a:rPr>
              <a:t>!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511776" y="1374569"/>
            <a:ext cx="4756150" cy="1264285"/>
          </a:xfrm>
          <a:prstGeom prst="rect">
            <a:avLst/>
          </a:prstGeom>
        </p:spPr>
        <p:txBody>
          <a:bodyPr wrap="square" lIns="0" tIns="1682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5"/>
              </a:spcBef>
              <a:tabLst>
                <a:tab pos="264795" algn="l"/>
              </a:tabLst>
            </a:pPr>
            <a:r>
              <a:rPr dirty="0" baseline="2415" sz="1725" spc="-75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baseline="2415" sz="1725" b="1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dirty="0" sz="1650" spc="-105" b="1">
                <a:solidFill>
                  <a:srgbClr val="0053A0"/>
                </a:solidFill>
                <a:latin typeface="Arial"/>
                <a:cs typeface="Arial"/>
              </a:rPr>
              <a:t>Business</a:t>
            </a:r>
            <a:r>
              <a:rPr dirty="0" sz="1650" spc="-50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650" spc="-95" b="1">
                <a:solidFill>
                  <a:srgbClr val="0053A0"/>
                </a:solidFill>
                <a:latin typeface="Arial"/>
                <a:cs typeface="Arial"/>
              </a:rPr>
              <a:t>Problem</a:t>
            </a:r>
            <a:r>
              <a:rPr dirty="0" sz="1650" spc="-50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650" spc="-10" b="1">
                <a:solidFill>
                  <a:srgbClr val="0053A0"/>
                </a:solidFill>
                <a:latin typeface="Arial"/>
                <a:cs typeface="Arial"/>
              </a:rPr>
              <a:t>Solved</a:t>
            </a:r>
            <a:endParaRPr sz="1650">
              <a:latin typeface="Arial"/>
              <a:cs typeface="Arial"/>
            </a:endParaRPr>
          </a:p>
          <a:p>
            <a:pPr marL="226695" marR="5080">
              <a:lnSpc>
                <a:spcPts val="1500"/>
              </a:lnSpc>
              <a:spcBef>
                <a:spcPts val="1170"/>
              </a:spcBef>
            </a:pPr>
            <a:r>
              <a:rPr dirty="0" sz="1350" spc="-65" b="1">
                <a:solidFill>
                  <a:srgbClr val="333333"/>
                </a:solidFill>
                <a:latin typeface="Arial"/>
                <a:cs typeface="Arial"/>
              </a:rPr>
              <a:t>Challenge:</a:t>
            </a:r>
            <a:r>
              <a:rPr dirty="0" sz="135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 spc="-30">
                <a:solidFill>
                  <a:srgbClr val="333333"/>
                </a:solidFill>
                <a:latin typeface="Microsoft Sans Serif"/>
                <a:cs typeface="Microsoft Sans Serif"/>
              </a:rPr>
              <a:t>Severe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data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Microsoft Sans Serif"/>
                <a:cs typeface="Microsoft Sans Serif"/>
              </a:rPr>
              <a:t>imbalance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(85%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non-bookings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vs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95">
                <a:solidFill>
                  <a:srgbClr val="333333"/>
                </a:solidFill>
                <a:latin typeface="Microsoft Sans Serif"/>
                <a:cs typeface="Microsoft Sans Serif"/>
              </a:rPr>
              <a:t>15% </a:t>
            </a:r>
            <a:r>
              <a:rPr dirty="0" sz="1300" spc="-10">
                <a:solidFill>
                  <a:srgbClr val="333333"/>
                </a:solidFill>
                <a:latin typeface="Microsoft Sans Serif"/>
                <a:cs typeface="Microsoft Sans Serif"/>
              </a:rPr>
              <a:t>bookings)</a:t>
            </a:r>
            <a:endParaRPr sz="1300">
              <a:latin typeface="Microsoft Sans Serif"/>
              <a:cs typeface="Microsoft Sans Serif"/>
            </a:endParaRPr>
          </a:p>
          <a:p>
            <a:pPr marL="226695">
              <a:lnSpc>
                <a:spcPct val="100000"/>
              </a:lnSpc>
              <a:spcBef>
                <a:spcPts val="750"/>
              </a:spcBef>
            </a:pPr>
            <a:r>
              <a:rPr dirty="0" sz="1350" spc="-90" b="1">
                <a:solidFill>
                  <a:srgbClr val="333333"/>
                </a:solidFill>
                <a:latin typeface="Arial"/>
                <a:cs typeface="Arial"/>
              </a:rPr>
              <a:t>Risk:</a:t>
            </a:r>
            <a:r>
              <a:rPr dirty="0" sz="1350" spc="-4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Missing</a:t>
            </a:r>
            <a:r>
              <a:rPr dirty="0" sz="1300" spc="-6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actual</a:t>
            </a:r>
            <a:r>
              <a:rPr dirty="0" sz="1300" spc="-3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bookings</a:t>
            </a:r>
            <a:r>
              <a:rPr dirty="0" sz="1300" spc="-3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=</a:t>
            </a:r>
            <a:r>
              <a:rPr dirty="0" sz="1300" spc="-3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Direct</a:t>
            </a:r>
            <a:r>
              <a:rPr dirty="0" sz="1300" spc="-3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Microsoft Sans Serif"/>
                <a:cs typeface="Microsoft Sans Serif"/>
              </a:rPr>
              <a:t>revenue</a:t>
            </a:r>
            <a:r>
              <a:rPr dirty="0" sz="1300" spc="-3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Microsoft Sans Serif"/>
                <a:cs typeface="Microsoft Sans Serif"/>
              </a:rPr>
              <a:t>loss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592887" y="2875554"/>
            <a:ext cx="4469765" cy="36766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ts val="1325"/>
              </a:lnSpc>
              <a:spcBef>
                <a:spcPts val="130"/>
              </a:spcBef>
            </a:pPr>
            <a:r>
              <a:rPr dirty="0" sz="1150" spc="-40" b="1">
                <a:solidFill>
                  <a:srgbClr val="E74B3C"/>
                </a:solidFill>
                <a:latin typeface="Arial"/>
                <a:cs typeface="Arial"/>
              </a:rPr>
              <a:t>Critical</a:t>
            </a:r>
            <a:r>
              <a:rPr dirty="0" sz="1150" spc="-45" b="1">
                <a:solidFill>
                  <a:srgbClr val="E74B3C"/>
                </a:solidFill>
                <a:latin typeface="Arial"/>
                <a:cs typeface="Arial"/>
              </a:rPr>
              <a:t> </a:t>
            </a:r>
            <a:r>
              <a:rPr dirty="0" sz="1150" spc="-10" b="1">
                <a:solidFill>
                  <a:srgbClr val="E74B3C"/>
                </a:solidFill>
                <a:latin typeface="Arial"/>
                <a:cs typeface="Arial"/>
              </a:rPr>
              <a:t>Issue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325"/>
              </a:lnSpc>
            </a:pPr>
            <a:r>
              <a:rPr dirty="0" sz="1150" spc="-25">
                <a:solidFill>
                  <a:srgbClr val="545454"/>
                </a:solidFill>
                <a:latin typeface="Microsoft Sans Serif"/>
                <a:cs typeface="Microsoft Sans Serif"/>
              </a:rPr>
              <a:t>Traditional </a:t>
            </a:r>
            <a:r>
              <a:rPr dirty="0" sz="1150" spc="-20">
                <a:solidFill>
                  <a:srgbClr val="545454"/>
                </a:solidFill>
                <a:latin typeface="Microsoft Sans Serif"/>
                <a:cs typeface="Microsoft Sans Serif"/>
              </a:rPr>
              <a:t>models </a:t>
            </a:r>
            <a:r>
              <a:rPr dirty="0" sz="1150">
                <a:solidFill>
                  <a:srgbClr val="545454"/>
                </a:solidFill>
                <a:latin typeface="Microsoft Sans Serif"/>
                <a:cs typeface="Microsoft Sans Serif"/>
              </a:rPr>
              <a:t>failed</a:t>
            </a:r>
            <a:r>
              <a:rPr dirty="0" sz="1150" spc="-25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545454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2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capture</a:t>
            </a:r>
            <a:r>
              <a:rPr dirty="0" sz="1150" spc="-2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booking</a:t>
            </a:r>
            <a:r>
              <a:rPr dirty="0" sz="1150" spc="-25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patterns</a:t>
            </a:r>
            <a:r>
              <a:rPr dirty="0" sz="1150" spc="-2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due</a:t>
            </a:r>
            <a:r>
              <a:rPr dirty="0" sz="1150" spc="-2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>
                <a:solidFill>
                  <a:srgbClr val="545454"/>
                </a:solidFill>
                <a:latin typeface="Microsoft Sans Serif"/>
                <a:cs typeface="Microsoft Sans Serif"/>
              </a:rPr>
              <a:t>to</a:t>
            </a:r>
            <a:r>
              <a:rPr dirty="0" sz="1150" spc="-25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imbalance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22503" y="3700272"/>
            <a:ext cx="5916295" cy="3157855"/>
            <a:chOff x="222503" y="3700272"/>
            <a:chExt cx="5916295" cy="3157855"/>
          </a:xfrm>
        </p:grpSpPr>
        <p:sp>
          <p:nvSpPr>
            <p:cNvPr id="19" name="object 19" descr=""/>
            <p:cNvSpPr/>
            <p:nvPr/>
          </p:nvSpPr>
          <p:spPr>
            <a:xfrm>
              <a:off x="222503" y="3700272"/>
              <a:ext cx="5916295" cy="3157855"/>
            </a:xfrm>
            <a:custGeom>
              <a:avLst/>
              <a:gdLst/>
              <a:ahLst/>
              <a:cxnLst/>
              <a:rect l="l" t="t" r="r" b="b"/>
              <a:pathLst>
                <a:path w="5916295" h="3157854">
                  <a:moveTo>
                    <a:pt x="5916167" y="3157727"/>
                  </a:moveTo>
                  <a:lnTo>
                    <a:pt x="0" y="3157727"/>
                  </a:lnTo>
                  <a:lnTo>
                    <a:pt x="0" y="0"/>
                  </a:lnTo>
                  <a:lnTo>
                    <a:pt x="5916167" y="0"/>
                  </a:lnTo>
                  <a:lnTo>
                    <a:pt x="5916167" y="128777"/>
                  </a:lnTo>
                  <a:lnTo>
                    <a:pt x="272795" y="128777"/>
                  </a:lnTo>
                  <a:lnTo>
                    <a:pt x="262474" y="129276"/>
                  </a:lnTo>
                  <a:lnTo>
                    <a:pt x="223355" y="141163"/>
                  </a:lnTo>
                  <a:lnTo>
                    <a:pt x="191763" y="167115"/>
                  </a:lnTo>
                  <a:lnTo>
                    <a:pt x="172507" y="203183"/>
                  </a:lnTo>
                  <a:lnTo>
                    <a:pt x="168020" y="233552"/>
                  </a:lnTo>
                  <a:lnTo>
                    <a:pt x="168020" y="2891027"/>
                  </a:lnTo>
                  <a:lnTo>
                    <a:pt x="175996" y="2931122"/>
                  </a:lnTo>
                  <a:lnTo>
                    <a:pt x="198708" y="2965114"/>
                  </a:lnTo>
                  <a:lnTo>
                    <a:pt x="232700" y="2987827"/>
                  </a:lnTo>
                  <a:lnTo>
                    <a:pt x="272795" y="2995802"/>
                  </a:lnTo>
                  <a:lnTo>
                    <a:pt x="5916167" y="2995802"/>
                  </a:lnTo>
                  <a:lnTo>
                    <a:pt x="5916167" y="3157727"/>
                  </a:lnTo>
                  <a:close/>
                </a:path>
                <a:path w="5916295" h="3157854">
                  <a:moveTo>
                    <a:pt x="5916167" y="2995802"/>
                  </a:moveTo>
                  <a:lnTo>
                    <a:pt x="5644895" y="2995802"/>
                  </a:lnTo>
                  <a:lnTo>
                    <a:pt x="5655216" y="2995304"/>
                  </a:lnTo>
                  <a:lnTo>
                    <a:pt x="5665339" y="2993808"/>
                  </a:lnTo>
                  <a:lnTo>
                    <a:pt x="5703115" y="2978161"/>
                  </a:lnTo>
                  <a:lnTo>
                    <a:pt x="5732028" y="2949247"/>
                  </a:lnTo>
                  <a:lnTo>
                    <a:pt x="5747676" y="2911471"/>
                  </a:lnTo>
                  <a:lnTo>
                    <a:pt x="5749670" y="2891027"/>
                  </a:lnTo>
                  <a:lnTo>
                    <a:pt x="5749670" y="233552"/>
                  </a:lnTo>
                  <a:lnTo>
                    <a:pt x="5741694" y="193456"/>
                  </a:lnTo>
                  <a:lnTo>
                    <a:pt x="5718982" y="159465"/>
                  </a:lnTo>
                  <a:lnTo>
                    <a:pt x="5684990" y="136752"/>
                  </a:lnTo>
                  <a:lnTo>
                    <a:pt x="5644895" y="128777"/>
                  </a:lnTo>
                  <a:lnTo>
                    <a:pt x="5916167" y="128777"/>
                  </a:lnTo>
                  <a:lnTo>
                    <a:pt x="5916167" y="2995802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80999" y="3819524"/>
              <a:ext cx="5600700" cy="2886075"/>
            </a:xfrm>
            <a:custGeom>
              <a:avLst/>
              <a:gdLst/>
              <a:ahLst/>
              <a:cxnLst/>
              <a:rect l="l" t="t" r="r" b="b"/>
              <a:pathLst>
                <a:path w="5600700" h="2886075">
                  <a:moveTo>
                    <a:pt x="5493904" y="2886074"/>
                  </a:moveTo>
                  <a:lnTo>
                    <a:pt x="106794" y="2886074"/>
                  </a:lnTo>
                  <a:lnTo>
                    <a:pt x="99361" y="2885342"/>
                  </a:lnTo>
                  <a:lnTo>
                    <a:pt x="57038" y="2870980"/>
                  </a:lnTo>
                  <a:lnTo>
                    <a:pt x="23432" y="2841515"/>
                  </a:lnTo>
                  <a:lnTo>
                    <a:pt x="3660" y="2801433"/>
                  </a:lnTo>
                  <a:lnTo>
                    <a:pt x="0" y="2779279"/>
                  </a:lnTo>
                  <a:lnTo>
                    <a:pt x="0" y="2771774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5493904" y="0"/>
                  </a:lnTo>
                  <a:lnTo>
                    <a:pt x="5537073" y="11571"/>
                  </a:lnTo>
                  <a:lnTo>
                    <a:pt x="5572528" y="38784"/>
                  </a:lnTo>
                  <a:lnTo>
                    <a:pt x="5594870" y="77492"/>
                  </a:lnTo>
                  <a:lnTo>
                    <a:pt x="5600699" y="106794"/>
                  </a:lnTo>
                  <a:lnTo>
                    <a:pt x="5600699" y="2779279"/>
                  </a:lnTo>
                  <a:lnTo>
                    <a:pt x="5589125" y="2822448"/>
                  </a:lnTo>
                  <a:lnTo>
                    <a:pt x="5561914" y="2857903"/>
                  </a:lnTo>
                  <a:lnTo>
                    <a:pt x="5523205" y="2880246"/>
                  </a:lnTo>
                  <a:lnTo>
                    <a:pt x="5501337" y="2885342"/>
                  </a:lnTo>
                  <a:lnTo>
                    <a:pt x="5493904" y="2886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4" y="4057649"/>
              <a:ext cx="228600" cy="228599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702121" y="4071492"/>
            <a:ext cx="62865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 b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30275" y="4011324"/>
            <a:ext cx="1541780" cy="28321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650" spc="-105" b="1">
                <a:solidFill>
                  <a:srgbClr val="0053A0"/>
                </a:solidFill>
                <a:latin typeface="Arial"/>
                <a:cs typeface="Arial"/>
              </a:rPr>
              <a:t>Business</a:t>
            </a:r>
            <a:r>
              <a:rPr dirty="0" sz="1650" spc="-45" b="1">
                <a:solidFill>
                  <a:srgbClr val="0053A0"/>
                </a:solidFill>
                <a:latin typeface="Arial"/>
                <a:cs typeface="Arial"/>
              </a:rPr>
              <a:t> Impact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9124" y="4429124"/>
            <a:ext cx="5124449" cy="1000124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1059011" y="4443300"/>
            <a:ext cx="1680210" cy="8477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dirty="0" sz="2300" spc="-25" b="1">
                <a:solidFill>
                  <a:srgbClr val="0053A0"/>
                </a:solidFill>
                <a:latin typeface="Arial"/>
                <a:cs typeface="Arial"/>
              </a:rPr>
              <a:t>73%</a:t>
            </a:r>
            <a:endParaRPr sz="2300">
              <a:latin typeface="Arial"/>
              <a:cs typeface="Arial"/>
            </a:endParaRPr>
          </a:p>
          <a:p>
            <a:pPr algn="ctr" marL="12700" marR="5080">
              <a:lnSpc>
                <a:spcPts val="1350"/>
              </a:lnSpc>
              <a:spcBef>
                <a:spcPts val="409"/>
              </a:spcBef>
            </a:pPr>
            <a:r>
              <a:rPr dirty="0" sz="1150" spc="-60">
                <a:solidFill>
                  <a:srgbClr val="545454"/>
                </a:solidFill>
                <a:latin typeface="Microsoft Sans Serif"/>
                <a:cs typeface="Microsoft Sans Serif"/>
              </a:rPr>
              <a:t>Revenue</a:t>
            </a:r>
            <a:r>
              <a:rPr dirty="0" sz="1150" spc="3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Protection </a:t>
            </a:r>
            <a:r>
              <a:rPr dirty="0" sz="1150" spc="-20">
                <a:solidFill>
                  <a:srgbClr val="545454"/>
                </a:solidFill>
                <a:latin typeface="Microsoft Sans Serif"/>
                <a:cs typeface="Microsoft Sans Serif"/>
              </a:rPr>
              <a:t>Capturing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actual</a:t>
            </a:r>
            <a:r>
              <a:rPr dirty="0" sz="1150" spc="-15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bookings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3727053" y="4443300"/>
            <a:ext cx="1463675" cy="8477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310515">
              <a:lnSpc>
                <a:spcPct val="100000"/>
              </a:lnSpc>
              <a:spcBef>
                <a:spcPts val="735"/>
              </a:spcBef>
            </a:pPr>
            <a:r>
              <a:rPr dirty="0" sz="2300" spc="-10" b="1">
                <a:solidFill>
                  <a:srgbClr val="0053A0"/>
                </a:solidFill>
                <a:latin typeface="Arial"/>
                <a:cs typeface="Arial"/>
              </a:rPr>
              <a:t>76.3%</a:t>
            </a:r>
            <a:endParaRPr sz="2300">
              <a:latin typeface="Arial"/>
              <a:cs typeface="Arial"/>
            </a:endParaRPr>
          </a:p>
          <a:p>
            <a:pPr marL="12700" marR="5080" indent="205740">
              <a:lnSpc>
                <a:spcPts val="1350"/>
              </a:lnSpc>
              <a:spcBef>
                <a:spcPts val="409"/>
              </a:spcBef>
            </a:pP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Model</a:t>
            </a:r>
            <a:r>
              <a:rPr dirty="0" sz="1150" spc="-5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Accuracy</a:t>
            </a:r>
            <a:r>
              <a:rPr dirty="0" sz="1150" spc="50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45">
                <a:solidFill>
                  <a:srgbClr val="545454"/>
                </a:solidFill>
                <a:latin typeface="Microsoft Sans Serif"/>
                <a:cs typeface="Microsoft Sans Serif"/>
              </a:rPr>
              <a:t>For</a:t>
            </a:r>
            <a:r>
              <a:rPr dirty="0" sz="1150" spc="-20">
                <a:solidFill>
                  <a:srgbClr val="545454"/>
                </a:solidFill>
                <a:latin typeface="Microsoft Sans Serif"/>
                <a:cs typeface="Microsoft Sans Serif"/>
              </a:rPr>
              <a:t> reliable</a:t>
            </a:r>
            <a:r>
              <a:rPr dirty="0" sz="1150" spc="-15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0">
                <a:solidFill>
                  <a:srgbClr val="545454"/>
                </a:solidFill>
                <a:latin typeface="Microsoft Sans Serif"/>
                <a:cs typeface="Microsoft Sans Serif"/>
              </a:rPr>
              <a:t>predictions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475878" y="5587769"/>
            <a:ext cx="340614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7800" indent="-165100">
              <a:lnSpc>
                <a:spcPts val="1560"/>
              </a:lnSpc>
              <a:spcBef>
                <a:spcPts val="100"/>
              </a:spcBef>
              <a:buSzPct val="85185"/>
              <a:buFont typeface="Segoe UI Symbol"/>
              <a:buChar char="✓"/>
              <a:tabLst>
                <a:tab pos="177800" algn="l"/>
              </a:tabLst>
            </a:pPr>
            <a:r>
              <a:rPr dirty="0" sz="1350" spc="-70" b="1">
                <a:solidFill>
                  <a:srgbClr val="26AE60"/>
                </a:solidFill>
                <a:latin typeface="Arial"/>
                <a:cs typeface="Arial"/>
              </a:rPr>
              <a:t>Significant</a:t>
            </a:r>
            <a:r>
              <a:rPr dirty="0" sz="1350" spc="-35" b="1">
                <a:solidFill>
                  <a:srgbClr val="26AE60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26AE60"/>
                </a:solidFill>
                <a:latin typeface="Arial"/>
                <a:cs typeface="Arial"/>
              </a:rPr>
              <a:t>improvement</a:t>
            </a:r>
            <a:r>
              <a:rPr dirty="0" sz="1350" spc="-30" b="1">
                <a:solidFill>
                  <a:srgbClr val="26AE60"/>
                </a:solidFill>
                <a:latin typeface="Arial"/>
                <a:cs typeface="Arial"/>
              </a:rPr>
              <a:t> </a:t>
            </a:r>
            <a:r>
              <a:rPr dirty="0" sz="1350" spc="-90" b="1">
                <a:solidFill>
                  <a:srgbClr val="26AE60"/>
                </a:solidFill>
                <a:latin typeface="Arial"/>
                <a:cs typeface="Arial"/>
              </a:rPr>
              <a:t>in</a:t>
            </a:r>
            <a:r>
              <a:rPr dirty="0" sz="1350" spc="-30" b="1">
                <a:solidFill>
                  <a:srgbClr val="26AE60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26AE60"/>
                </a:solidFill>
                <a:latin typeface="Arial"/>
                <a:cs typeface="Arial"/>
              </a:rPr>
              <a:t>revenue</a:t>
            </a:r>
            <a:r>
              <a:rPr dirty="0" sz="1350" spc="-30" b="1">
                <a:solidFill>
                  <a:srgbClr val="26AE60"/>
                </a:solidFill>
                <a:latin typeface="Arial"/>
                <a:cs typeface="Arial"/>
              </a:rPr>
              <a:t> </a:t>
            </a:r>
            <a:r>
              <a:rPr dirty="0" sz="1350" spc="-40" b="1">
                <a:solidFill>
                  <a:srgbClr val="26AE60"/>
                </a:solidFill>
                <a:latin typeface="Arial"/>
                <a:cs typeface="Arial"/>
              </a:rPr>
              <a:t>capture</a:t>
            </a:r>
            <a:endParaRPr sz="1350">
              <a:latin typeface="Arial"/>
              <a:cs typeface="Arial"/>
            </a:endParaRPr>
          </a:p>
          <a:p>
            <a:pPr lvl="1" marL="598170" indent="-165100">
              <a:lnSpc>
                <a:spcPts val="1560"/>
              </a:lnSpc>
              <a:buSzPct val="85185"/>
              <a:buFont typeface="Segoe UI Symbol"/>
              <a:buChar char="✓"/>
              <a:tabLst>
                <a:tab pos="598170" algn="l"/>
              </a:tabLst>
            </a:pPr>
            <a:r>
              <a:rPr dirty="0" sz="1350" spc="-95" b="1">
                <a:solidFill>
                  <a:srgbClr val="26AE60"/>
                </a:solidFill>
                <a:latin typeface="Arial"/>
                <a:cs typeface="Arial"/>
              </a:rPr>
              <a:t>Enhanced</a:t>
            </a:r>
            <a:r>
              <a:rPr dirty="0" sz="1350" spc="-20" b="1">
                <a:solidFill>
                  <a:srgbClr val="26AE60"/>
                </a:solidFill>
                <a:latin typeface="Arial"/>
                <a:cs typeface="Arial"/>
              </a:rPr>
              <a:t> </a:t>
            </a:r>
            <a:r>
              <a:rPr dirty="0" sz="1350" spc="-75" b="1">
                <a:solidFill>
                  <a:srgbClr val="26AE60"/>
                </a:solidFill>
                <a:latin typeface="Arial"/>
                <a:cs typeface="Arial"/>
              </a:rPr>
              <a:t>operational</a:t>
            </a:r>
            <a:r>
              <a:rPr dirty="0" sz="1350" spc="-20" b="1">
                <a:solidFill>
                  <a:srgbClr val="26AE60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26AE60"/>
                </a:solidFill>
                <a:latin typeface="Arial"/>
                <a:cs typeface="Arial"/>
              </a:rPr>
              <a:t>efficiency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062471" y="3700272"/>
            <a:ext cx="5907405" cy="3157855"/>
            <a:chOff x="6062471" y="3700272"/>
            <a:chExt cx="5907405" cy="3157855"/>
          </a:xfrm>
        </p:grpSpPr>
        <p:sp>
          <p:nvSpPr>
            <p:cNvPr id="29" name="object 29" descr=""/>
            <p:cNvSpPr/>
            <p:nvPr/>
          </p:nvSpPr>
          <p:spPr>
            <a:xfrm>
              <a:off x="6062471" y="3700272"/>
              <a:ext cx="5907405" cy="3157855"/>
            </a:xfrm>
            <a:custGeom>
              <a:avLst/>
              <a:gdLst/>
              <a:ahLst/>
              <a:cxnLst/>
              <a:rect l="l" t="t" r="r" b="b"/>
              <a:pathLst>
                <a:path w="5907405" h="3157854">
                  <a:moveTo>
                    <a:pt x="5907023" y="3157727"/>
                  </a:moveTo>
                  <a:lnTo>
                    <a:pt x="0" y="3157727"/>
                  </a:lnTo>
                  <a:lnTo>
                    <a:pt x="0" y="0"/>
                  </a:lnTo>
                  <a:lnTo>
                    <a:pt x="5907023" y="0"/>
                  </a:lnTo>
                  <a:lnTo>
                    <a:pt x="5907023" y="128777"/>
                  </a:lnTo>
                  <a:lnTo>
                    <a:pt x="271652" y="128777"/>
                  </a:lnTo>
                  <a:lnTo>
                    <a:pt x="261331" y="129276"/>
                  </a:lnTo>
                  <a:lnTo>
                    <a:pt x="222211" y="141163"/>
                  </a:lnTo>
                  <a:lnTo>
                    <a:pt x="190619" y="167115"/>
                  </a:lnTo>
                  <a:lnTo>
                    <a:pt x="171363" y="203183"/>
                  </a:lnTo>
                  <a:lnTo>
                    <a:pt x="166877" y="233552"/>
                  </a:lnTo>
                  <a:lnTo>
                    <a:pt x="166877" y="2891027"/>
                  </a:lnTo>
                  <a:lnTo>
                    <a:pt x="174853" y="2931122"/>
                  </a:lnTo>
                  <a:lnTo>
                    <a:pt x="197565" y="2965114"/>
                  </a:lnTo>
                  <a:lnTo>
                    <a:pt x="231556" y="2987827"/>
                  </a:lnTo>
                  <a:lnTo>
                    <a:pt x="271652" y="2995802"/>
                  </a:lnTo>
                  <a:lnTo>
                    <a:pt x="5907023" y="2995802"/>
                  </a:lnTo>
                  <a:lnTo>
                    <a:pt x="5907023" y="3157727"/>
                  </a:lnTo>
                  <a:close/>
                </a:path>
                <a:path w="5907405" h="3157854">
                  <a:moveTo>
                    <a:pt x="5907023" y="2995802"/>
                  </a:moveTo>
                  <a:lnTo>
                    <a:pt x="5634227" y="2995802"/>
                  </a:lnTo>
                  <a:lnTo>
                    <a:pt x="5644548" y="2995304"/>
                  </a:lnTo>
                  <a:lnTo>
                    <a:pt x="5654671" y="2993808"/>
                  </a:lnTo>
                  <a:lnTo>
                    <a:pt x="5692446" y="2978161"/>
                  </a:lnTo>
                  <a:lnTo>
                    <a:pt x="5721360" y="2949247"/>
                  </a:lnTo>
                  <a:lnTo>
                    <a:pt x="5737008" y="2911471"/>
                  </a:lnTo>
                  <a:lnTo>
                    <a:pt x="5739002" y="2891027"/>
                  </a:lnTo>
                  <a:lnTo>
                    <a:pt x="5739002" y="233552"/>
                  </a:lnTo>
                  <a:lnTo>
                    <a:pt x="5731026" y="193456"/>
                  </a:lnTo>
                  <a:lnTo>
                    <a:pt x="5708314" y="159465"/>
                  </a:lnTo>
                  <a:lnTo>
                    <a:pt x="5674321" y="136752"/>
                  </a:lnTo>
                  <a:lnTo>
                    <a:pt x="5634227" y="128777"/>
                  </a:lnTo>
                  <a:lnTo>
                    <a:pt x="5907023" y="128777"/>
                  </a:lnTo>
                  <a:lnTo>
                    <a:pt x="5907023" y="2995802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219823" y="3819524"/>
              <a:ext cx="5591175" cy="2886075"/>
            </a:xfrm>
            <a:custGeom>
              <a:avLst/>
              <a:gdLst/>
              <a:ahLst/>
              <a:cxnLst/>
              <a:rect l="l" t="t" r="r" b="b"/>
              <a:pathLst>
                <a:path w="5591175" h="2886075">
                  <a:moveTo>
                    <a:pt x="5484380" y="2886074"/>
                  </a:moveTo>
                  <a:lnTo>
                    <a:pt x="106795" y="2886074"/>
                  </a:lnTo>
                  <a:lnTo>
                    <a:pt x="99361" y="2885342"/>
                  </a:lnTo>
                  <a:lnTo>
                    <a:pt x="57038" y="2870980"/>
                  </a:lnTo>
                  <a:lnTo>
                    <a:pt x="23431" y="2841515"/>
                  </a:lnTo>
                  <a:lnTo>
                    <a:pt x="3659" y="2801433"/>
                  </a:lnTo>
                  <a:lnTo>
                    <a:pt x="0" y="2779279"/>
                  </a:lnTo>
                  <a:lnTo>
                    <a:pt x="0" y="2771774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5484380" y="0"/>
                  </a:lnTo>
                  <a:lnTo>
                    <a:pt x="5527547" y="11571"/>
                  </a:lnTo>
                  <a:lnTo>
                    <a:pt x="5563003" y="38784"/>
                  </a:lnTo>
                  <a:lnTo>
                    <a:pt x="5585346" y="77492"/>
                  </a:lnTo>
                  <a:lnTo>
                    <a:pt x="5591175" y="106794"/>
                  </a:lnTo>
                  <a:lnTo>
                    <a:pt x="5591175" y="2779279"/>
                  </a:lnTo>
                  <a:lnTo>
                    <a:pt x="5579601" y="2822448"/>
                  </a:lnTo>
                  <a:lnTo>
                    <a:pt x="5552390" y="2857903"/>
                  </a:lnTo>
                  <a:lnTo>
                    <a:pt x="5513681" y="2880246"/>
                  </a:lnTo>
                  <a:lnTo>
                    <a:pt x="5491812" y="2885342"/>
                  </a:lnTo>
                  <a:lnTo>
                    <a:pt x="5484380" y="2886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7949" y="4057649"/>
              <a:ext cx="228599" cy="228599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6507906" y="4071492"/>
            <a:ext cx="11938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0" b="1">
                <a:solidFill>
                  <a:srgbClr val="FFFFFF"/>
                </a:solidFill>
                <a:latin typeface="Arial"/>
                <a:cs typeface="Arial"/>
              </a:rPr>
              <a:t>K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6453187" y="4448174"/>
            <a:ext cx="5124450" cy="1714500"/>
            <a:chOff x="6453187" y="4448174"/>
            <a:chExt cx="5124450" cy="1714500"/>
          </a:xfrm>
        </p:grpSpPr>
        <p:sp>
          <p:nvSpPr>
            <p:cNvPr id="34" name="object 34" descr=""/>
            <p:cNvSpPr/>
            <p:nvPr/>
          </p:nvSpPr>
          <p:spPr>
            <a:xfrm>
              <a:off x="6457949" y="4738687"/>
              <a:ext cx="5114925" cy="0"/>
            </a:xfrm>
            <a:custGeom>
              <a:avLst/>
              <a:gdLst/>
              <a:ahLst/>
              <a:cxnLst/>
              <a:rect l="l" t="t" r="r" b="b"/>
              <a:pathLst>
                <a:path w="5114925" h="0">
                  <a:moveTo>
                    <a:pt x="0" y="0"/>
                  </a:moveTo>
                  <a:lnTo>
                    <a:pt x="5114924" y="0"/>
                  </a:lnTo>
                </a:path>
              </a:pathLst>
            </a:custGeom>
            <a:ln w="9524">
              <a:solidFill>
                <a:srgbClr val="EDEDE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457949" y="5338762"/>
              <a:ext cx="5114925" cy="409575"/>
            </a:xfrm>
            <a:custGeom>
              <a:avLst/>
              <a:gdLst/>
              <a:ahLst/>
              <a:cxnLst/>
              <a:rect l="l" t="t" r="r" b="b"/>
              <a:pathLst>
                <a:path w="5114925" h="409575">
                  <a:moveTo>
                    <a:pt x="0" y="0"/>
                  </a:moveTo>
                  <a:lnTo>
                    <a:pt x="5114924" y="0"/>
                  </a:lnTo>
                </a:path>
                <a:path w="5114925" h="409575">
                  <a:moveTo>
                    <a:pt x="0" y="409574"/>
                  </a:moveTo>
                  <a:lnTo>
                    <a:pt x="5114924" y="409574"/>
                  </a:lnTo>
                </a:path>
              </a:pathLst>
            </a:custGeom>
            <a:ln w="9524">
              <a:solidFill>
                <a:srgbClr val="EDEDE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57949" y="6157912"/>
              <a:ext cx="5114925" cy="0"/>
            </a:xfrm>
            <a:custGeom>
              <a:avLst/>
              <a:gdLst/>
              <a:ahLst/>
              <a:cxnLst/>
              <a:rect l="l" t="t" r="r" b="b"/>
              <a:pathLst>
                <a:path w="5114925" h="0">
                  <a:moveTo>
                    <a:pt x="0" y="0"/>
                  </a:moveTo>
                  <a:lnTo>
                    <a:pt x="5114924" y="0"/>
                  </a:lnTo>
                </a:path>
              </a:pathLst>
            </a:custGeom>
            <a:ln w="9524">
              <a:solidFill>
                <a:srgbClr val="EDEDED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7949" y="4448174"/>
              <a:ext cx="190499" cy="190499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6487814" y="4464050"/>
            <a:ext cx="121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FFFFFF"/>
                </a:solidFill>
                <a:latin typeface="Segoe UI Emoji"/>
                <a:cs typeface="Segoe UI Emoji"/>
              </a:rPr>
              <a:t>✓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726237" y="4011324"/>
            <a:ext cx="4131945" cy="61531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40"/>
              </a:spcBef>
            </a:pPr>
            <a:r>
              <a:rPr dirty="0" sz="1650" spc="-110" b="1">
                <a:solidFill>
                  <a:srgbClr val="0053A0"/>
                </a:solidFill>
                <a:latin typeface="Arial"/>
                <a:cs typeface="Arial"/>
              </a:rPr>
              <a:t>Key</a:t>
            </a:r>
            <a:r>
              <a:rPr dirty="0" sz="1650" spc="-5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053A0"/>
                </a:solidFill>
                <a:latin typeface="Arial"/>
                <a:cs typeface="Arial"/>
              </a:rPr>
              <a:t>Insights</a:t>
            </a:r>
            <a:r>
              <a:rPr dirty="0" sz="1650" spc="-5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650" spc="-80" b="1">
                <a:solidFill>
                  <a:srgbClr val="0053A0"/>
                </a:solidFill>
                <a:latin typeface="Arial"/>
                <a:cs typeface="Arial"/>
              </a:rPr>
              <a:t>from</a:t>
            </a:r>
            <a:r>
              <a:rPr dirty="0" sz="1650" spc="-5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650" spc="-20" b="1">
                <a:solidFill>
                  <a:srgbClr val="0053A0"/>
                </a:solidFill>
                <a:latin typeface="Arial"/>
                <a:cs typeface="Arial"/>
              </a:rPr>
              <a:t>Data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250" spc="-75" b="1">
                <a:solidFill>
                  <a:srgbClr val="0053A0"/>
                </a:solidFill>
                <a:latin typeface="Arial"/>
                <a:cs typeface="Arial"/>
              </a:rPr>
              <a:t>Purchase</a:t>
            </a:r>
            <a:r>
              <a:rPr dirty="0" sz="1250" spc="-6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50" spc="-75" b="1">
                <a:solidFill>
                  <a:srgbClr val="0053A0"/>
                </a:solidFill>
                <a:latin typeface="Arial"/>
                <a:cs typeface="Arial"/>
              </a:rPr>
              <a:t>Lead</a:t>
            </a:r>
            <a:r>
              <a:rPr dirty="0" sz="1250" spc="-6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50" spc="-60" b="1">
                <a:solidFill>
                  <a:srgbClr val="0053A0"/>
                </a:solidFill>
                <a:latin typeface="Arial"/>
                <a:cs typeface="Arial"/>
              </a:rPr>
              <a:t>Time</a:t>
            </a:r>
            <a:r>
              <a:rPr dirty="0" sz="1250" spc="-3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dirty="0" sz="12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35">
                <a:solidFill>
                  <a:srgbClr val="333333"/>
                </a:solidFill>
                <a:latin typeface="Microsoft Sans Serif"/>
                <a:cs typeface="Microsoft Sans Serif"/>
              </a:rPr>
              <a:t>Late</a:t>
            </a:r>
            <a:r>
              <a:rPr dirty="0" sz="1250" spc="-2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bookings </a:t>
            </a:r>
            <a:r>
              <a:rPr dirty="0" sz="1250" spc="-25">
                <a:solidFill>
                  <a:srgbClr val="333333"/>
                </a:solidFill>
                <a:latin typeface="Microsoft Sans Serif"/>
                <a:cs typeface="Microsoft Sans Serif"/>
              </a:rPr>
              <a:t>more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 likely</a:t>
            </a:r>
            <a:r>
              <a:rPr dirty="0" sz="1250" spc="-2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>
                <a:solidFill>
                  <a:srgbClr val="333333"/>
                </a:solidFill>
                <a:latin typeface="Microsoft Sans Serif"/>
                <a:cs typeface="Microsoft Sans Serif"/>
              </a:rPr>
              <a:t>to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10">
                <a:solidFill>
                  <a:srgbClr val="333333"/>
                </a:solidFill>
                <a:latin typeface="Microsoft Sans Serif"/>
                <a:cs typeface="Microsoft Sans Serif"/>
              </a:rPr>
              <a:t>complete</a:t>
            </a:r>
            <a:endParaRPr sz="1250">
              <a:latin typeface="Microsoft Sans Serif"/>
              <a:cs typeface="Microsoft Sans Serif"/>
            </a:endParaRPr>
          </a:p>
        </p:txBody>
      </p:sp>
      <p:pic>
        <p:nvPicPr>
          <p:cNvPr id="40" name="object 4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7949" y="4857749"/>
            <a:ext cx="190499" cy="190499"/>
          </a:xfrm>
          <a:prstGeom prst="rect">
            <a:avLst/>
          </a:prstGeom>
        </p:spPr>
      </p:pic>
      <p:sp>
        <p:nvSpPr>
          <p:cNvPr id="41" name="object 41" descr=""/>
          <p:cNvSpPr txBox="1"/>
          <p:nvPr/>
        </p:nvSpPr>
        <p:spPr>
          <a:xfrm>
            <a:off x="6487814" y="4873625"/>
            <a:ext cx="121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FFFFFF"/>
                </a:solidFill>
                <a:latin typeface="Segoe UI Emoji"/>
                <a:cs typeface="Segoe UI Emoji"/>
              </a:rPr>
              <a:t>✓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726237" y="4817449"/>
            <a:ext cx="4394835" cy="41846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40"/>
              </a:spcBef>
            </a:pPr>
            <a:r>
              <a:rPr dirty="0" sz="1250" spc="-90" b="1">
                <a:solidFill>
                  <a:srgbClr val="0053A0"/>
                </a:solidFill>
                <a:latin typeface="Arial"/>
                <a:cs typeface="Arial"/>
              </a:rPr>
              <a:t>Booking</a:t>
            </a:r>
            <a:r>
              <a:rPr dirty="0" sz="1250" spc="-6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50" spc="-75" b="1">
                <a:solidFill>
                  <a:srgbClr val="0053A0"/>
                </a:solidFill>
                <a:latin typeface="Arial"/>
                <a:cs typeface="Arial"/>
              </a:rPr>
              <a:t>Origin</a:t>
            </a:r>
            <a:r>
              <a:rPr dirty="0" sz="1250" spc="-30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dirty="0" sz="120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45">
                <a:solidFill>
                  <a:srgbClr val="333333"/>
                </a:solidFill>
                <a:latin typeface="Microsoft Sans Serif"/>
                <a:cs typeface="Microsoft Sans Serif"/>
              </a:rPr>
              <a:t>Asia</a:t>
            </a:r>
            <a:r>
              <a:rPr dirty="0" sz="125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35">
                <a:solidFill>
                  <a:srgbClr val="333333"/>
                </a:solidFill>
                <a:latin typeface="Microsoft Sans Serif"/>
                <a:cs typeface="Microsoft Sans Serif"/>
              </a:rPr>
              <a:t>and</a:t>
            </a:r>
            <a:r>
              <a:rPr dirty="0" sz="125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30">
                <a:solidFill>
                  <a:srgbClr val="333333"/>
                </a:solidFill>
                <a:latin typeface="Microsoft Sans Serif"/>
                <a:cs typeface="Microsoft Sans Serif"/>
              </a:rPr>
              <a:t>Australia</a:t>
            </a:r>
            <a:r>
              <a:rPr dirty="0" sz="125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geographic</a:t>
            </a:r>
            <a:r>
              <a:rPr dirty="0" sz="125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10">
                <a:solidFill>
                  <a:srgbClr val="333333"/>
                </a:solidFill>
                <a:latin typeface="Microsoft Sans Serif"/>
                <a:cs typeface="Microsoft Sans Serif"/>
              </a:rPr>
              <a:t>patterns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strongly </a:t>
            </a:r>
            <a:r>
              <a:rPr dirty="0" sz="1250">
                <a:solidFill>
                  <a:srgbClr val="333333"/>
                </a:solidFill>
                <a:latin typeface="Microsoft Sans Serif"/>
                <a:cs typeface="Microsoft Sans Serif"/>
              </a:rPr>
              <a:t>predict</a:t>
            </a:r>
            <a:r>
              <a:rPr dirty="0" sz="1250" spc="-8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10">
                <a:solidFill>
                  <a:srgbClr val="333333"/>
                </a:solidFill>
                <a:latin typeface="Microsoft Sans Serif"/>
                <a:cs typeface="Microsoft Sans Serif"/>
              </a:rPr>
              <a:t>behavior</a:t>
            </a:r>
            <a:endParaRPr sz="1250">
              <a:latin typeface="Microsoft Sans Serif"/>
              <a:cs typeface="Microsoft Sans Serif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7949" y="5457824"/>
            <a:ext cx="190499" cy="190499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6487814" y="5427049"/>
            <a:ext cx="499427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50825" indent="-238125">
              <a:lnSpc>
                <a:spcPct val="100000"/>
              </a:lnSpc>
              <a:spcBef>
                <a:spcPts val="114"/>
              </a:spcBef>
              <a:buClr>
                <a:srgbClr val="FFFFFF"/>
              </a:buClr>
              <a:buSzPct val="72000"/>
              <a:buFont typeface="Segoe UI Emoji"/>
              <a:buChar char="✓"/>
              <a:tabLst>
                <a:tab pos="250825" algn="l"/>
              </a:tabLst>
            </a:pPr>
            <a:r>
              <a:rPr dirty="0" baseline="2222" sz="1875" spc="-112" b="1">
                <a:solidFill>
                  <a:srgbClr val="0053A0"/>
                </a:solidFill>
                <a:latin typeface="Arial"/>
                <a:cs typeface="Arial"/>
              </a:rPr>
              <a:t>Length</a:t>
            </a:r>
            <a:r>
              <a:rPr dirty="0" baseline="2222" sz="1875" spc="-97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baseline="2222" sz="1875" spc="-52" b="1">
                <a:solidFill>
                  <a:srgbClr val="0053A0"/>
                </a:solidFill>
                <a:latin typeface="Arial"/>
                <a:cs typeface="Arial"/>
              </a:rPr>
              <a:t>of</a:t>
            </a:r>
            <a:r>
              <a:rPr dirty="0" baseline="2222" sz="1875" spc="-97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baseline="2222" sz="1875" spc="-89" b="1">
                <a:solidFill>
                  <a:srgbClr val="0053A0"/>
                </a:solidFill>
                <a:latin typeface="Arial"/>
                <a:cs typeface="Arial"/>
              </a:rPr>
              <a:t>Stay</a:t>
            </a:r>
            <a:r>
              <a:rPr dirty="0" baseline="2222" sz="1875" spc="-52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baseline="2314" sz="1800" spc="179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dirty="0" baseline="2314" sz="1800" spc="-7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baseline="2222" sz="1875" spc="-30">
                <a:solidFill>
                  <a:srgbClr val="333333"/>
                </a:solidFill>
                <a:latin typeface="Microsoft Sans Serif"/>
                <a:cs typeface="Microsoft Sans Serif"/>
              </a:rPr>
              <a:t>Short </a:t>
            </a:r>
            <a:r>
              <a:rPr dirty="0" baseline="2222" sz="1875" spc="-37">
                <a:solidFill>
                  <a:srgbClr val="333333"/>
                </a:solidFill>
                <a:latin typeface="Microsoft Sans Serif"/>
                <a:cs typeface="Microsoft Sans Serif"/>
              </a:rPr>
              <a:t>destination</a:t>
            </a:r>
            <a:r>
              <a:rPr dirty="0" baseline="2222" sz="1875" spc="-22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baseline="2222" sz="1875" spc="-30">
                <a:solidFill>
                  <a:srgbClr val="333333"/>
                </a:solidFill>
                <a:latin typeface="Microsoft Sans Serif"/>
                <a:cs typeface="Microsoft Sans Serif"/>
              </a:rPr>
              <a:t>stays show higher completion </a:t>
            </a:r>
            <a:r>
              <a:rPr dirty="0" baseline="2222" sz="1875" spc="-15">
                <a:solidFill>
                  <a:srgbClr val="333333"/>
                </a:solidFill>
                <a:latin typeface="Microsoft Sans Serif"/>
                <a:cs typeface="Microsoft Sans Serif"/>
              </a:rPr>
              <a:t>rates</a:t>
            </a:r>
            <a:endParaRPr baseline="2222" sz="1875">
              <a:latin typeface="Microsoft Sans Serif"/>
              <a:cs typeface="Microsoft Sans Serif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7949" y="5867400"/>
            <a:ext cx="190499" cy="190499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6487814" y="5883274"/>
            <a:ext cx="121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FFFFFF"/>
                </a:solidFill>
                <a:latin typeface="Segoe UI Emoji"/>
                <a:cs typeface="Segoe UI Emoji"/>
              </a:rPr>
              <a:t>✓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726237" y="5827099"/>
            <a:ext cx="4693285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70" b="1">
                <a:solidFill>
                  <a:srgbClr val="0053A0"/>
                </a:solidFill>
                <a:latin typeface="Arial"/>
                <a:cs typeface="Arial"/>
              </a:rPr>
              <a:t>Extra</a:t>
            </a:r>
            <a:r>
              <a:rPr dirty="0" sz="1250" spc="-6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50" spc="-55" b="1">
                <a:solidFill>
                  <a:srgbClr val="0053A0"/>
                </a:solidFill>
                <a:latin typeface="Arial"/>
                <a:cs typeface="Arial"/>
              </a:rPr>
              <a:t>Services</a:t>
            </a:r>
            <a:r>
              <a:rPr dirty="0" sz="1250" spc="-30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dirty="0" sz="12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35">
                <a:solidFill>
                  <a:srgbClr val="333333"/>
                </a:solidFill>
                <a:latin typeface="Microsoft Sans Serif"/>
                <a:cs typeface="Microsoft Sans Serif"/>
              </a:rPr>
              <a:t>Customers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 requesting </a:t>
            </a:r>
            <a:r>
              <a:rPr dirty="0" sz="1250" spc="-30">
                <a:solidFill>
                  <a:srgbClr val="333333"/>
                </a:solidFill>
                <a:latin typeface="Microsoft Sans Serif"/>
                <a:cs typeface="Microsoft Sans Serif"/>
              </a:rPr>
              <a:t>baggage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35">
                <a:solidFill>
                  <a:srgbClr val="333333"/>
                </a:solidFill>
                <a:latin typeface="Microsoft Sans Serif"/>
                <a:cs typeface="Microsoft Sans Serif"/>
              </a:rPr>
              <a:t>are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5">
                <a:solidFill>
                  <a:srgbClr val="333333"/>
                </a:solidFill>
                <a:latin typeface="Microsoft Sans Serif"/>
                <a:cs typeface="Microsoft Sans Serif"/>
              </a:rPr>
              <a:t>more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committed</a:t>
            </a:r>
            <a:endParaRPr sz="1250">
              <a:latin typeface="Microsoft Sans Serif"/>
              <a:cs typeface="Microsoft Sans Serif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57949" y="6276974"/>
            <a:ext cx="190499" cy="190499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6487814" y="6292849"/>
            <a:ext cx="121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20">
                <a:solidFill>
                  <a:srgbClr val="FFFFFF"/>
                </a:solidFill>
                <a:latin typeface="Segoe UI Emoji"/>
                <a:cs typeface="Segoe UI Emoji"/>
              </a:rPr>
              <a:t>✓</a:t>
            </a:r>
            <a:endParaRPr sz="900">
              <a:latin typeface="Segoe UI Emoji"/>
              <a:cs typeface="Segoe UI Emoj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726237" y="6236674"/>
            <a:ext cx="3964940" cy="2190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50" spc="-65" b="1">
                <a:solidFill>
                  <a:srgbClr val="0053A0"/>
                </a:solidFill>
                <a:latin typeface="Arial"/>
                <a:cs typeface="Arial"/>
              </a:rPr>
              <a:t>Flight </a:t>
            </a:r>
            <a:r>
              <a:rPr dirty="0" sz="1250" spc="-75" b="1">
                <a:solidFill>
                  <a:srgbClr val="0053A0"/>
                </a:solidFill>
                <a:latin typeface="Arial"/>
                <a:cs typeface="Arial"/>
              </a:rPr>
              <a:t>Duration</a:t>
            </a:r>
            <a:r>
              <a:rPr dirty="0" sz="1250" spc="-35" b="1">
                <a:solidFill>
                  <a:srgbClr val="0053A0"/>
                </a:solidFill>
                <a:latin typeface="Arial"/>
                <a:cs typeface="Arial"/>
              </a:rPr>
              <a:t> </a:t>
            </a:r>
            <a:r>
              <a:rPr dirty="0" sz="1200" spc="120">
                <a:solidFill>
                  <a:srgbClr val="333333"/>
                </a:solidFill>
                <a:latin typeface="Microsoft Sans Serif"/>
                <a:cs typeface="Microsoft Sans Serif"/>
              </a:rPr>
              <a:t>-</a:t>
            </a:r>
            <a:r>
              <a:rPr dirty="0" sz="120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Short </a:t>
            </a:r>
            <a:r>
              <a:rPr dirty="0" sz="1250">
                <a:solidFill>
                  <a:srgbClr val="333333"/>
                </a:solidFill>
                <a:latin typeface="Microsoft Sans Serif"/>
                <a:cs typeface="Microsoft Sans Serif"/>
              </a:rPr>
              <a:t>flights</a:t>
            </a:r>
            <a:r>
              <a:rPr dirty="0" sz="125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show higher completion</a:t>
            </a:r>
            <a:r>
              <a:rPr dirty="0" sz="1250" spc="-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20">
                <a:solidFill>
                  <a:srgbClr val="333333"/>
                </a:solidFill>
                <a:latin typeface="Microsoft Sans Serif"/>
                <a:cs typeface="Microsoft Sans Serif"/>
              </a:rPr>
              <a:t>rate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40"/>
              </a:spcBef>
            </a:pPr>
            <a:r>
              <a:rPr dirty="0" spc="-150"/>
              <a:t>British</a:t>
            </a:r>
            <a:r>
              <a:rPr dirty="0" spc="-140"/>
              <a:t> </a:t>
            </a:r>
            <a:r>
              <a:rPr dirty="0" spc="-120"/>
              <a:t>Airways</a:t>
            </a:r>
            <a:r>
              <a:rPr dirty="0" spc="-135"/>
              <a:t> </a:t>
            </a:r>
            <a:r>
              <a:rPr dirty="0" spc="-185"/>
              <a:t>Booking</a:t>
            </a:r>
            <a:r>
              <a:rPr dirty="0" spc="-135"/>
              <a:t> Prediction </a:t>
            </a:r>
            <a:r>
              <a:rPr dirty="0" spc="-30"/>
              <a:t>Model</a:t>
            </a: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1500" spc="-30" b="0">
                <a:solidFill>
                  <a:srgbClr val="545454"/>
                </a:solidFill>
                <a:latin typeface="Microsoft Sans Serif"/>
                <a:cs typeface="Microsoft Sans Serif"/>
              </a:rPr>
              <a:t>Executive</a:t>
            </a:r>
            <a:r>
              <a:rPr dirty="0" sz="1500" spc="-55" b="0">
                <a:solidFill>
                  <a:srgbClr val="545454"/>
                </a:solidFill>
                <a:latin typeface="Microsoft Sans Serif"/>
                <a:cs typeface="Microsoft Sans Serif"/>
              </a:rPr>
              <a:t> </a:t>
            </a:r>
            <a:r>
              <a:rPr dirty="0" sz="1500" spc="-10" b="0">
                <a:solidFill>
                  <a:srgbClr val="545454"/>
                </a:solidFill>
                <a:latin typeface="Microsoft Sans Serif"/>
                <a:cs typeface="Microsoft Sans Serif"/>
              </a:rPr>
              <a:t>Summary</a:t>
            </a:r>
            <a:endParaRPr sz="1500">
              <a:latin typeface="Microsoft Sans Serif"/>
              <a:cs typeface="Microsoft Sans Serif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19750" y="1152524"/>
            <a:ext cx="952499" cy="380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Booking Prediction Model</dc:title>
  <dcterms:created xsi:type="dcterms:W3CDTF">2025-08-11T10:17:42Z</dcterms:created>
  <dcterms:modified xsi:type="dcterms:W3CDTF">2025-08-11T10:17:42Z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2025-08-11T00:00:00Z</vt:filetime>
  </property>
  <property fmtid="{D5CDD505-2E9C-101B-9397-08002B2CF9AE}" pid="5" name="Producer">
    <vt:lpwstr>Skia/PDF m137</vt:lpwstr>
  </property>
</Properties>
</file>