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106C23F-1043-436C-8F52-19F9F31E328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A88A962-ABEA-4816-B6D1-6B13487B211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90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C23F-1043-436C-8F52-19F9F31E328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A962-ABEA-4816-B6D1-6B13487B2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5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C23F-1043-436C-8F52-19F9F31E328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A962-ABEA-4816-B6D1-6B13487B211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319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C23F-1043-436C-8F52-19F9F31E328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A962-ABEA-4816-B6D1-6B13487B211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796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C23F-1043-436C-8F52-19F9F31E328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A962-ABEA-4816-B6D1-6B13487B2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84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C23F-1043-436C-8F52-19F9F31E328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A962-ABEA-4816-B6D1-6B13487B211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654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C23F-1043-436C-8F52-19F9F31E328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A962-ABEA-4816-B6D1-6B13487B211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62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C23F-1043-436C-8F52-19F9F31E328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A962-ABEA-4816-B6D1-6B13487B211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007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C23F-1043-436C-8F52-19F9F31E328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A962-ABEA-4816-B6D1-6B13487B211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95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C23F-1043-436C-8F52-19F9F31E328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A962-ABEA-4816-B6D1-6B13487B2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4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C23F-1043-436C-8F52-19F9F31E328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A962-ABEA-4816-B6D1-6B13487B211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52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C23F-1043-436C-8F52-19F9F31E328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A962-ABEA-4816-B6D1-6B13487B2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1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C23F-1043-436C-8F52-19F9F31E328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A962-ABEA-4816-B6D1-6B13487B211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05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C23F-1043-436C-8F52-19F9F31E328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A962-ABEA-4816-B6D1-6B13487B211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50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C23F-1043-436C-8F52-19F9F31E328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A962-ABEA-4816-B6D1-6B13487B2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7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C23F-1043-436C-8F52-19F9F31E328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A962-ABEA-4816-B6D1-6B13487B211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62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C23F-1043-436C-8F52-19F9F31E328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A962-ABEA-4816-B6D1-6B13487B2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5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06C23F-1043-436C-8F52-19F9F31E328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88A962-ABEA-4816-B6D1-6B13487B2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9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eo.nyu.edu/catalog/nyu_2451_3457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APPLIED DATA SCIENCE CAPSTONE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852" y="4795113"/>
            <a:ext cx="9144000" cy="1655762"/>
          </a:xfrm>
        </p:spPr>
        <p:txBody>
          <a:bodyPr/>
          <a:lstStyle/>
          <a:p>
            <a:pPr algn="r"/>
            <a:r>
              <a:rPr lang="en-US" dirty="0" smtClean="0"/>
              <a:t>Hari Hara </a:t>
            </a:r>
            <a:r>
              <a:rPr lang="en-US" dirty="0" err="1" smtClean="0"/>
              <a:t>Sharan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8190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foursquare API and k-means clustering, ideal neighborhood locations were identified based on certain specified criteria.</a:t>
            </a:r>
          </a:p>
          <a:p>
            <a:endParaRPr lang="en-US" dirty="0"/>
          </a:p>
          <a:p>
            <a:r>
              <a:rPr lang="en-US" dirty="0" smtClean="0"/>
              <a:t>Data Science methodology was used in solving the problem.</a:t>
            </a:r>
          </a:p>
          <a:p>
            <a:endParaRPr lang="en-US" dirty="0"/>
          </a:p>
          <a:p>
            <a:r>
              <a:rPr lang="en-US" dirty="0" smtClean="0"/>
              <a:t>Room for improvement to include more parameters but the basic essence remains the same.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2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and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XYZ is a housing agency which provide their </a:t>
            </a:r>
            <a:r>
              <a:rPr lang="en-US" dirty="0"/>
              <a:t>clients with the best locations to rent/buy a house based on their most important </a:t>
            </a:r>
            <a:r>
              <a:rPr lang="en-US" dirty="0" smtClean="0"/>
              <a:t>necessities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XYZ </a:t>
            </a:r>
            <a:r>
              <a:rPr lang="en-US" dirty="0"/>
              <a:t>housing agents </a:t>
            </a:r>
            <a:r>
              <a:rPr lang="en-US" dirty="0" smtClean="0"/>
              <a:t>thrives on the following motto:</a:t>
            </a:r>
          </a:p>
          <a:p>
            <a:pPr marL="0" indent="0" algn="ctr">
              <a:buNone/>
            </a:pPr>
            <a:r>
              <a:rPr lang="en-US" i="1" dirty="0" smtClean="0">
                <a:solidFill>
                  <a:srgbClr val="FF0000"/>
                </a:solidFill>
              </a:rPr>
              <a:t>“ Our ultimate goal is to come up with the right address for your dream home.”</a:t>
            </a:r>
          </a:p>
          <a:p>
            <a:pPr marL="0" indent="0">
              <a:buNone/>
            </a:pPr>
            <a:endParaRPr lang="en-US" i="1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Give us your needs and using data science we come up with the perfect location.</a:t>
            </a:r>
          </a:p>
        </p:txBody>
      </p:sp>
    </p:spTree>
    <p:extLst>
      <p:ext uri="{BB962C8B-B14F-4D97-AF65-F5344CB8AC3E}">
        <p14:creationId xmlns:p14="http://schemas.microsoft.com/office/powerpoint/2010/main" val="365031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client has moved from Los Angeles to New York City</a:t>
            </a:r>
            <a:r>
              <a:rPr lang="en-US" dirty="0" smtClean="0"/>
              <a:t>. Following are his needs for a new place in New York City.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AutoNum type="arabicParenR"/>
            </a:pPr>
            <a:r>
              <a:rPr lang="en-US" dirty="0" smtClean="0"/>
              <a:t>Gym/fitness center</a:t>
            </a:r>
          </a:p>
          <a:p>
            <a:pPr marL="457200" indent="-457200">
              <a:buAutoNum type="arabicParenR"/>
            </a:pPr>
            <a:r>
              <a:rPr lang="en-US" dirty="0" smtClean="0"/>
              <a:t>Park</a:t>
            </a:r>
          </a:p>
          <a:p>
            <a:pPr marL="457200" indent="-457200">
              <a:buAutoNum type="arabicParenR"/>
            </a:pPr>
            <a:r>
              <a:rPr lang="en-US" dirty="0" smtClean="0"/>
              <a:t>Supermarket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All within a 750 m radius so that he can reach any of these places by foot. </a:t>
            </a:r>
          </a:p>
          <a:p>
            <a:pPr marL="0" indent="0">
              <a:buNone/>
            </a:pPr>
            <a:r>
              <a:rPr lang="en-US" dirty="0" smtClean="0"/>
              <a:t>The Client also wishes for a quiet place and not a bustling neighborhood.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3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Methodology and </a:t>
            </a:r>
            <a:r>
              <a:rPr lang="en-US" b="1" dirty="0"/>
              <a:t>data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link is used to get the latitude and longitude data of NYC:</a:t>
            </a:r>
          </a:p>
          <a:p>
            <a:pPr marL="0" indent="0" algn="ctr">
              <a:buNone/>
            </a:pPr>
            <a:r>
              <a:rPr lang="en-US" b="1" dirty="0">
                <a:hlinkClick r:id="rId2"/>
              </a:rPr>
              <a:t>https://geo.nyu.edu/catalog/nyu_2451_34572</a:t>
            </a:r>
            <a:endParaRPr lang="en-US" b="1" dirty="0"/>
          </a:p>
          <a:p>
            <a:r>
              <a:rPr lang="en-US" dirty="0"/>
              <a:t>Preliminary analysis was done to </a:t>
            </a:r>
            <a:r>
              <a:rPr lang="en-US" dirty="0" smtClean="0"/>
              <a:t>identify </a:t>
            </a:r>
            <a:r>
              <a:rPr lang="en-US" dirty="0"/>
              <a:t>the various boroughs of NYC.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295400" y="4216399"/>
            <a:ext cx="9956073" cy="11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6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553289" y="816428"/>
            <a:ext cx="6521042" cy="48267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3109" y="5782491"/>
            <a:ext cx="1056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Neighborhoods in New York City. It can be seen that Queens and Staten Island are not directly connected to center.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Tools used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Foursquare API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API endpoints used are – venues: (search and explore)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k-means clustering – used for clustering neighborhoods with similar venue popularity</a:t>
            </a:r>
          </a:p>
        </p:txBody>
      </p:sp>
      <p:sp>
        <p:nvSpPr>
          <p:cNvPr id="4" name="AutoShape 2" descr="Image result for foursquare"/>
          <p:cNvSpPr>
            <a:spLocks noChangeAspect="1" noChangeArrowheads="1"/>
          </p:cNvSpPr>
          <p:nvPr/>
        </p:nvSpPr>
        <p:spPr bwMode="auto">
          <a:xfrm>
            <a:off x="7357563" y="278161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Image result for foursqua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805" y="2781617"/>
            <a:ext cx="1531792" cy="91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07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Based on the clustering analysis, the </a:t>
            </a:r>
            <a:r>
              <a:rPr lang="en-US" dirty="0"/>
              <a:t>identified neighborhoods are as follows:</a:t>
            </a:r>
          </a:p>
          <a:p>
            <a:r>
              <a:rPr lang="en-US" dirty="0"/>
              <a:t>Bronx – Westchester Square, Mott Haven and Concourse Village</a:t>
            </a:r>
          </a:p>
          <a:p>
            <a:r>
              <a:rPr lang="en-US" dirty="0"/>
              <a:t>Manhattan – Stuyvesant Town</a:t>
            </a:r>
          </a:p>
          <a:p>
            <a:r>
              <a:rPr lang="en-US" dirty="0"/>
              <a:t>Brooklyn – New </a:t>
            </a:r>
            <a:r>
              <a:rPr lang="en-US" dirty="0" smtClean="0"/>
              <a:t>Lots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Adding the criteria of a calm neighborhood, the best recommendation would be Concourse Village in Bronx.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1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561" y="1537879"/>
            <a:ext cx="3894309" cy="39049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51862" y="2412275"/>
            <a:ext cx="55849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Clustering analysis of Bronx:</a:t>
            </a:r>
          </a:p>
          <a:p>
            <a:endParaRPr lang="en-US" dirty="0"/>
          </a:p>
          <a:p>
            <a:r>
              <a:rPr lang="en-US" dirty="0" smtClean="0"/>
              <a:t>Cluster 0: (Red) – Italian Restaurants/Pizza Places</a:t>
            </a:r>
          </a:p>
          <a:p>
            <a:r>
              <a:rPr lang="en-US" dirty="0" smtClean="0"/>
              <a:t>Cluster 1</a:t>
            </a:r>
            <a:r>
              <a:rPr lang="en-US" dirty="0" smtClean="0">
                <a:sym typeface="Wingdings" panose="05000000000000000000" pitchFamily="2" charset="2"/>
              </a:rPr>
              <a:t>: (Purple) – Gyms/Fitness Centers/Activity centers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Cluster 2: (Green) – Fast food centers/Donut shops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39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Certain limitations of the study include:</a:t>
            </a:r>
          </a:p>
          <a:p>
            <a:pPr marL="0" lvl="0" indent="0">
              <a:buNone/>
            </a:pPr>
            <a:r>
              <a:rPr lang="en-US" dirty="0" smtClean="0"/>
              <a:t>1) It </a:t>
            </a:r>
            <a:r>
              <a:rPr lang="en-US" dirty="0"/>
              <a:t>does not consider the average rental values of properties.</a:t>
            </a:r>
          </a:p>
          <a:p>
            <a:pPr marL="0" lvl="0" indent="0">
              <a:buNone/>
            </a:pPr>
            <a:r>
              <a:rPr lang="en-US" dirty="0" smtClean="0"/>
              <a:t>2) It </a:t>
            </a:r>
            <a:r>
              <a:rPr lang="en-US" dirty="0"/>
              <a:t>does not consider the safety of the neighborhoods.</a:t>
            </a:r>
          </a:p>
          <a:p>
            <a:pPr marL="0" lvl="0" indent="0">
              <a:buNone/>
            </a:pPr>
            <a:r>
              <a:rPr lang="en-US" dirty="0" smtClean="0"/>
              <a:t>3) The </a:t>
            </a:r>
            <a:r>
              <a:rPr lang="en-US" dirty="0"/>
              <a:t>socio-economic data of the client is neglected.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153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110</TotalTime>
  <Words>371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Garamond</vt:lpstr>
      <vt:lpstr>Wingdings</vt:lpstr>
      <vt:lpstr>Organic</vt:lpstr>
      <vt:lpstr>APPLIED DATA SCIENCE CAPSTONE</vt:lpstr>
      <vt:lpstr>Introduction and background</vt:lpstr>
      <vt:lpstr>Problem</vt:lpstr>
      <vt:lpstr>Methodology and data used</vt:lpstr>
      <vt:lpstr>PowerPoint Presentation</vt:lpstr>
      <vt:lpstr>Tools used</vt:lpstr>
      <vt:lpstr>Results</vt:lpstr>
      <vt:lpstr>PowerPoint Presentation</vt:lpstr>
      <vt:lpstr>Discussions</vt:lpstr>
      <vt:lpstr>Conclusions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CAPSTONE</dc:title>
  <dc:creator>Hari Nagalur Subraveti - CITG</dc:creator>
  <cp:lastModifiedBy>Hari Nagalur Subraveti - CITG</cp:lastModifiedBy>
  <cp:revision>8</cp:revision>
  <dcterms:created xsi:type="dcterms:W3CDTF">2019-11-14T19:58:43Z</dcterms:created>
  <dcterms:modified xsi:type="dcterms:W3CDTF">2019-11-14T21:49:10Z</dcterms:modified>
</cp:coreProperties>
</file>