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Phased Migration Progress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Migration Progress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Phase 1</c:v>
                </c:pt>
                <c:pt idx="1">
                  <c:v>Phase 2</c:v>
                </c:pt>
                <c:pt idx="2">
                  <c:v>Phase 3</c:v>
                </c:pt>
                <c:pt idx="3">
                  <c:v>Phase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25.0</c:v>
                </c:pt>
                <c:pt idx="1">
                  <c:v>50.0</c:v>
                </c:pt>
                <c:pt idx="2">
                  <c:v>75.0</c:v>
                </c:pt>
                <c:pt idx="3">
                  <c:v>100.0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Cost Comparison: Cloud vs Traditional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Cloud Costs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100.0</c:v>
                </c:pt>
                <c:pt idx="1">
                  <c:v>80.0</c:v>
                </c:pt>
                <c:pt idx="2">
                  <c:v>65.0</c:v>
                </c:pt>
                <c:pt idx="3">
                  <c:v>50.0</c:v>
                </c:pt>
                <c:pt idx="4">
                  <c:v>40.0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Traditional Infrastructure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100.0</c:v>
                </c:pt>
                <c:pt idx="1">
                  <c:v>110.0</c:v>
                </c:pt>
                <c:pt idx="2">
                  <c:v>120.0</c:v>
                </c:pt>
                <c:pt idx="3">
                  <c:v>130.0</c:v>
                </c:pt>
                <c:pt idx="4">
                  <c:v>140.0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Business Impact Distribution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Impact Distribution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Cost Savings</c:v>
                </c:pt>
                <c:pt idx="1">
                  <c:v>Performance</c:v>
                </c:pt>
                <c:pt idx="2">
                  <c:v>Security</c:v>
                </c:pt>
                <c:pt idx="3">
                  <c:v>Scalability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30.0</c:v>
                </c:pt>
                <c:pt idx="1">
                  <c:v>25.0</c:v>
                </c:pt>
                <c:pt idx="2">
                  <c:v>25.0</c:v>
                </c:pt>
                <c:pt idx="3">
                  <c:v>20.0</c:v>
                </c:pt>
              </c:numCache>
            </c:numRef>
          </c:val>
        </c:ser>
      </c:pieChart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Cloud Migration Project Timeline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Project Timeline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Planning</c:v>
                </c:pt>
                <c:pt idx="1">
                  <c:v>PoC</c:v>
                </c:pt>
                <c:pt idx="2">
                  <c:v>Pilot</c:v>
                </c:pt>
                <c:pt idx="3">
                  <c:v>Full Migration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25.0</c:v>
                </c:pt>
                <c:pt idx="1">
                  <c:v>50.0</c:v>
                </c:pt>
                <c:pt idx="2">
                  <c:v>75.0</c:v>
                </c:pt>
                <c:pt idx="3">
                  <c:v>100.0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900" b="1" i="0" u="none">
                <a:solidFill>
                  <a:srgbClr val="0078D7"/>
                </a:solidFill>
                <a:latin typeface="Segoe UI"/>
              </a:rPr>
              <a:t>ShopEasy Cloud Migration Strategy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4048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400" b="1" i="1" u="none">
                <a:solidFill>
                  <a:srgbClr val="444444"/>
                </a:solidFill>
                <a:latin typeface="Segoe UI Light"/>
              </a:rPr>
              <a:t>Board Approval 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530352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00B0F0"/>
                </a:solidFill>
                <a:latin typeface="Segoe UI"/>
              </a:rPr>
              <a:t>IT Transformation Team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0400" y="6217920"/>
            <a:ext cx="2743200" cy="9144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4100" b="1" i="0" u="sng">
                <a:solidFill>
                  <a:srgbClr val="0078D7"/>
                </a:solidFill>
                <a:latin typeface="Segoe UI"/>
              </a:rPr>
              <a:t>Current State Assessment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188720"/>
            <a:ext cx="2743200" cy="731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645920"/>
            <a:ext cx="393192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• Legacy infrastructure limitations • Scalability constraints</a:t>
            </a:r>
          </a:p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• High maintenance costs • Performance bottlenecks •</a:t>
            </a:r>
          </a:p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Security vulnerabilities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4880" y="1463040"/>
            <a:ext cx="393192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High-Impact Visual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solid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Shape: rectangle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548640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FFC000"/>
                </a:solidFill>
                <a:latin typeface="Segoe UI Semibold"/>
              </a:rPr>
              <a:t>Ready to Transform? Let's Begin!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2743200"/>
          <a:ext cx="73152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4100" b="1" i="0" u="sng">
                <a:solidFill>
                  <a:srgbClr val="0078D7"/>
                </a:solidFill>
                <a:latin typeface="Segoe UI"/>
              </a:rPr>
              <a:t>Technical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188720"/>
            <a:ext cx="2743200" cy="731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645920"/>
            <a:ext cx="393192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Cloud Architecture Highlights: • Multi-cloud Strategy •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Containerized Microservices • Kubernetes Orchestration •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Automated Scaling • Secure Network Segmentation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4880" y="1463040"/>
            <a:ext cx="393192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High-Impact Visual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solid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Shape: rectangle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548640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FFC000"/>
                </a:solidFill>
                <a:latin typeface="Segoe UI Semibold"/>
              </a:rPr>
              <a:t>Ready to Transform? Let's Begin!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2743200"/>
          <a:ext cx="73152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2743200"/>
          <a:ext cx="73152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4100" b="1" i="0" u="sng">
                <a:solidFill>
                  <a:srgbClr val="0078D7"/>
                </a:solidFill>
                <a:latin typeface="Segoe UI"/>
              </a:rPr>
              <a:t>Risk Mitigation Strategy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188720"/>
            <a:ext cx="2743200" cy="731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645920"/>
            <a:ext cx="393192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Comprehensive Risk Management: • Detailed Migration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Playbook • Rollback Mechanisms • Continuous Monitoring •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Staged Validation • Minimal Business Disruption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4880" y="1463040"/>
            <a:ext cx="393192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High-Impact Visual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solid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Shape: rectangle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548640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FFC000"/>
                </a:solidFill>
                <a:latin typeface="Segoe UI Semibold"/>
              </a:rPr>
              <a:t>Ready to Transform? Let's Begin!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2743200"/>
          <a:ext cx="73152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ShopEasy Cloud Migration Strategy</dc:title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