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8" r:id="rId1"/>
  </p:sldMasterIdLst>
  <p:notesMasterIdLst>
    <p:notesMasterId r:id="rId35"/>
  </p:notesMasterIdLst>
  <p:sldIdLst>
    <p:sldId id="819" r:id="rId2"/>
    <p:sldId id="1273" r:id="rId3"/>
    <p:sldId id="1235" r:id="rId4"/>
    <p:sldId id="1236" r:id="rId5"/>
    <p:sldId id="1237" r:id="rId6"/>
    <p:sldId id="1238" r:id="rId7"/>
    <p:sldId id="1239" r:id="rId8"/>
    <p:sldId id="1241" r:id="rId9"/>
    <p:sldId id="1244" r:id="rId10"/>
    <p:sldId id="1245" r:id="rId11"/>
    <p:sldId id="1246" r:id="rId12"/>
    <p:sldId id="1247" r:id="rId13"/>
    <p:sldId id="1248" r:id="rId14"/>
    <p:sldId id="1249" r:id="rId15"/>
    <p:sldId id="1250" r:id="rId16"/>
    <p:sldId id="1251" r:id="rId17"/>
    <p:sldId id="1252" r:id="rId18"/>
    <p:sldId id="1253" r:id="rId19"/>
    <p:sldId id="1254" r:id="rId20"/>
    <p:sldId id="1255" r:id="rId21"/>
    <p:sldId id="1256" r:id="rId22"/>
    <p:sldId id="1257" r:id="rId23"/>
    <p:sldId id="1258" r:id="rId24"/>
    <p:sldId id="1259" r:id="rId25"/>
    <p:sldId id="1260" r:id="rId26"/>
    <p:sldId id="1261" r:id="rId27"/>
    <p:sldId id="1262" r:id="rId28"/>
    <p:sldId id="1263" r:id="rId29"/>
    <p:sldId id="1264" r:id="rId30"/>
    <p:sldId id="1265" r:id="rId31"/>
    <p:sldId id="1271" r:id="rId32"/>
    <p:sldId id="1272" r:id="rId33"/>
    <p:sldId id="745" r:id="rId3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g" initials="v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660066"/>
    <a:srgbClr val="0033CC"/>
    <a:srgbClr val="0000CC"/>
    <a:srgbClr val="006666"/>
    <a:srgbClr val="CCCCFF"/>
    <a:srgbClr val="FFCCFF"/>
    <a:srgbClr val="33669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4" autoAdjust="0"/>
    <p:restoredTop sz="95455" autoAdjust="0"/>
  </p:normalViewPr>
  <p:slideViewPr>
    <p:cSldViewPr>
      <p:cViewPr varScale="1">
        <p:scale>
          <a:sx n="84" d="100"/>
          <a:sy n="84" d="100"/>
        </p:scale>
        <p:origin x="57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3EC2234-60D0-41DB-894A-F4109CB0A621}" type="datetimeFigureOut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C82BA-F2E9-4BF3-B70B-869A342E4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565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0" y="2066694"/>
            <a:ext cx="12192000" cy="4351338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100000">
                <a:srgbClr val="009999">
                  <a:alpha val="25000"/>
                </a:srgbClr>
              </a:gs>
            </a:gsLst>
            <a:lin ang="54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                       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/>
          <a:srcRect l="10512" t="423" r="1" b="500"/>
          <a:stretch/>
        </p:blipFill>
        <p:spPr>
          <a:xfrm rot="5400000">
            <a:off x="5837975" y="-5827585"/>
            <a:ext cx="516050" cy="12192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" y="588790"/>
            <a:ext cx="1217122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4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066694"/>
            <a:ext cx="121920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/>
              <a:t>Indian Institute of Remote Sensing, Dehradun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FA1BD7-C291-4571-8D03-0E588D287D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6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/>
              <a:t>Indian Institute of Remote Sensing, Dehradun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D7225-7D38-4376-A369-16D89E9A3B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29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6694"/>
            <a:ext cx="121920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77000"/>
            <a:ext cx="44196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 smtClean="0"/>
              <a:t>Indian Institute of Remote Sensing, Dehradun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72000"/>
            <a:ext cx="12192000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>
            <a:grpSpLocks noChangeAspect="1"/>
          </p:cNvGrpSpPr>
          <p:nvPr userDrawn="1"/>
        </p:nvGrpSpPr>
        <p:grpSpPr>
          <a:xfrm>
            <a:off x="130630" y="238742"/>
            <a:ext cx="613871" cy="447058"/>
            <a:chOff x="9729306" y="3634426"/>
            <a:chExt cx="928329" cy="676065"/>
          </a:xfrm>
        </p:grpSpPr>
        <p:sp>
          <p:nvSpPr>
            <p:cNvPr id="26" name="Rectangle 25"/>
            <p:cNvSpPr/>
            <p:nvPr/>
          </p:nvSpPr>
          <p:spPr>
            <a:xfrm rot="-2700000">
              <a:off x="10101540" y="3835827"/>
              <a:ext cx="193896" cy="290483"/>
            </a:xfrm>
            <a:prstGeom prst="rect">
              <a:avLst/>
            </a:prstGeom>
            <a:solidFill>
              <a:srgbClr val="006666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7" name="Group 26"/>
            <p:cNvGrpSpPr/>
            <p:nvPr/>
          </p:nvGrpSpPr>
          <p:grpSpPr>
            <a:xfrm rot="-2700000">
              <a:off x="10225635" y="3634426"/>
              <a:ext cx="432000" cy="180000"/>
              <a:chOff x="382542" y="4908705"/>
              <a:chExt cx="1736217" cy="43246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82542" y="4915878"/>
                <a:ext cx="1736217" cy="425295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cxnSp>
            <p:nvCxnSpPr>
              <p:cNvPr id="37" name="Straight Connector 36"/>
              <p:cNvCxnSpPr>
                <a:stCxn id="36" idx="1"/>
                <a:endCxn id="36" idx="3"/>
              </p:cNvCxnSpPr>
              <p:nvPr/>
            </p:nvCxnSpPr>
            <p:spPr>
              <a:xfrm>
                <a:off x="382542" y="5128526"/>
                <a:ext cx="1736217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/>
              <p:cNvCxnSpPr>
                <a:stCxn id="36" idx="0"/>
                <a:endCxn id="36" idx="2"/>
              </p:cNvCxnSpPr>
              <p:nvPr/>
            </p:nvCxnSpPr>
            <p:spPr>
              <a:xfrm>
                <a:off x="1250651" y="4915878"/>
                <a:ext cx="0" cy="425295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76400" y="4908705"/>
                <a:ext cx="0" cy="425295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62000" y="4908705"/>
                <a:ext cx="0" cy="425295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rot="-2700000">
              <a:off x="9729306" y="4130491"/>
              <a:ext cx="432000" cy="180000"/>
              <a:chOff x="382542" y="4908705"/>
              <a:chExt cx="1736217" cy="432468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82542" y="4915878"/>
                <a:ext cx="1736217" cy="425295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400"/>
              </a:p>
            </p:txBody>
          </p:sp>
          <p:cxnSp>
            <p:nvCxnSpPr>
              <p:cNvPr id="32" name="Straight Connector 31"/>
              <p:cNvCxnSpPr>
                <a:stCxn id="31" idx="1"/>
                <a:endCxn id="31" idx="3"/>
              </p:cNvCxnSpPr>
              <p:nvPr/>
            </p:nvCxnSpPr>
            <p:spPr>
              <a:xfrm>
                <a:off x="382542" y="5128526"/>
                <a:ext cx="1736217" cy="0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32"/>
              <p:cNvCxnSpPr>
                <a:stCxn id="31" idx="0"/>
                <a:endCxn id="31" idx="2"/>
              </p:cNvCxnSpPr>
              <p:nvPr/>
            </p:nvCxnSpPr>
            <p:spPr>
              <a:xfrm>
                <a:off x="1250651" y="4915878"/>
                <a:ext cx="0" cy="425295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676400" y="4908705"/>
                <a:ext cx="0" cy="425295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62000" y="4908705"/>
                <a:ext cx="0" cy="425295"/>
              </a:xfrm>
              <a:prstGeom prst="lin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" name="Moon 28"/>
            <p:cNvSpPr>
              <a:spLocks/>
            </p:cNvSpPr>
            <p:nvPr/>
          </p:nvSpPr>
          <p:spPr>
            <a:xfrm rot="2700000">
              <a:off x="10305690" y="4022541"/>
              <a:ext cx="128865" cy="252000"/>
            </a:xfrm>
            <a:prstGeom prst="moon">
              <a:avLst>
                <a:gd name="adj" fmla="val 79295"/>
              </a:avLst>
            </a:prstGeom>
            <a:solidFill>
              <a:srgbClr val="006666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0384460" y="4162878"/>
              <a:ext cx="107962" cy="107963"/>
            </a:xfrm>
            <a:prstGeom prst="straightConnector1">
              <a:avLst/>
            </a:prstGeom>
            <a:ln w="19050">
              <a:solidFill>
                <a:srgbClr val="00666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95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/>
              <a:t>Indian Institute of Remote Sensing, Dehradun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7D303F-54F2-4051-9BCE-B81DCAB8D1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895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/>
              <a:t>Indian Institute of Remote Sensing, Dehradun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4252A8-892F-42F1-A5E8-DD5647BD56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3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/>
              <a:t>Indian Institute of Remote Sensing, Dehradun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A08524-98F1-4B86-93FF-C52443C80F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09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/>
              <a:t>Indian Institute of Remote Sensing, Dehradun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3A013-9EDA-4B43-BAC3-A07126E0F9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21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/>
              <a:t>Indian Institute of Remote Sensing, Dehradun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73D756-A5FE-42D0-BC49-08A227DE44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0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/>
              <a:t>Indian Institute of Remote Sensing, Dehradun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22966-6AF7-4F11-B373-8C20E82765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8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IN" smtClean="0"/>
              <a:t>Indian Institute of Remote Sensing, Dehradun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10C94F-6B80-4A94-A635-B222246230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34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083"/>
            <a:ext cx="12192000" cy="639763"/>
          </a:xfrm>
          <a:prstGeom prst="rect">
            <a:avLst/>
          </a:prstGeom>
          <a:gradFill flip="none" rotWithShape="1">
            <a:gsLst>
              <a:gs pos="0">
                <a:srgbClr val="006666"/>
              </a:gs>
              <a:gs pos="100000">
                <a:srgbClr val="009999">
                  <a:lumMod val="100000"/>
                  <a:alpha val="25000"/>
                </a:srgbClr>
              </a:gs>
            </a:gsLst>
            <a:lin ang="0" scaled="0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66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18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668" y="2018619"/>
            <a:ext cx="12170664" cy="4229781"/>
          </a:xfrm>
        </p:spPr>
        <p:txBody>
          <a:bodyPr anchor="t">
            <a:normAutofit/>
          </a:bodyPr>
          <a:lstStyle/>
          <a:p>
            <a:pPr algn="l"/>
            <a:r>
              <a:rPr lang="nl-NL" sz="3200" b="1" dirty="0" smtClean="0">
                <a:solidFill>
                  <a:srgbClr val="FFFF00"/>
                </a:solidFill>
              </a:rPr>
              <a:t/>
            </a:r>
            <a:br>
              <a:rPr lang="nl-NL" sz="3200" b="1" dirty="0" smtClean="0">
                <a:solidFill>
                  <a:srgbClr val="FFFF00"/>
                </a:solidFill>
              </a:rPr>
            </a:br>
            <a:r>
              <a:rPr lang="nl-NL" sz="3200" b="1" dirty="0">
                <a:solidFill>
                  <a:srgbClr val="FFFF00"/>
                </a:solidFill>
              </a:rPr>
              <a:t/>
            </a:r>
            <a:br>
              <a:rPr lang="nl-NL" sz="3200" b="1" dirty="0">
                <a:solidFill>
                  <a:srgbClr val="FFFF00"/>
                </a:solidFill>
              </a:rPr>
            </a:br>
            <a:r>
              <a:rPr lang="nl-NL" sz="3200" b="1" dirty="0" smtClean="0">
                <a:solidFill>
                  <a:srgbClr val="FFFF00"/>
                </a:solidFill>
              </a:rPr>
              <a:t>                   </a:t>
            </a:r>
            <a:br>
              <a:rPr lang="nl-NL" sz="3200" b="1" dirty="0" smtClean="0">
                <a:solidFill>
                  <a:srgbClr val="FFFF00"/>
                </a:solidFill>
              </a:rPr>
            </a:br>
            <a:r>
              <a:rPr lang="nl-NL" sz="3200" b="1" dirty="0" smtClean="0">
                <a:solidFill>
                  <a:srgbClr val="FFFF00"/>
                </a:solidFill>
              </a:rPr>
              <a:t>    </a:t>
            </a:r>
            <a:r>
              <a:rPr lang="nl-NL" sz="3200" b="1" dirty="0" smtClean="0">
                <a:solidFill>
                  <a:srgbClr val="FFFF00"/>
                </a:solidFill>
                <a:latin typeface="+mn-lt"/>
              </a:rPr>
              <a:t>Properties and Propagation </a:t>
            </a:r>
            <a:br>
              <a:rPr lang="nl-NL" sz="3200" b="1" dirty="0" smtClean="0">
                <a:solidFill>
                  <a:srgbClr val="FFFF00"/>
                </a:solidFill>
                <a:latin typeface="+mn-lt"/>
              </a:rPr>
            </a:br>
            <a:r>
              <a:rPr lang="nl-NL" sz="3200" b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nl-NL" sz="3200" b="1" dirty="0" smtClean="0">
                <a:solidFill>
                  <a:srgbClr val="FFFF00"/>
                </a:solidFill>
                <a:latin typeface="+mn-lt"/>
              </a:rPr>
              <a:t>              of EM Waves</a:t>
            </a:r>
            <a:endParaRPr lang="en-IN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7391401" y="3529786"/>
            <a:ext cx="4800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sz="2400" b="1" dirty="0">
                <a:latin typeface="+mn-lt"/>
                <a:cs typeface="Arial" panose="020B0604020202020204" pitchFamily="34" charset="0"/>
              </a:rPr>
              <a:t>Hari </a:t>
            </a:r>
            <a:r>
              <a:rPr lang="en-US" altLang="en-US" sz="2400" b="1" dirty="0" smtClean="0">
                <a:latin typeface="+mn-lt"/>
                <a:cs typeface="Arial" panose="020B0604020202020204" pitchFamily="34" charset="0"/>
              </a:rPr>
              <a:t>Shankar </a:t>
            </a:r>
            <a:r>
              <a:rPr lang="en-US" altLang="en-US" sz="2400" b="1" dirty="0" err="1" smtClean="0">
                <a:latin typeface="+mn-lt"/>
                <a:cs typeface="Arial" panose="020B0604020202020204" pitchFamily="34" charset="0"/>
              </a:rPr>
              <a:t>Gangwar</a:t>
            </a:r>
            <a:endParaRPr lang="en-US" altLang="en-US" sz="2400" b="1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sz="1800" dirty="0" smtClean="0">
                <a:latin typeface="+mn-lt"/>
                <a:cs typeface="Arial" panose="020B0604020202020204" pitchFamily="34" charset="0"/>
              </a:rPr>
              <a:t>Email: </a:t>
            </a:r>
            <a:r>
              <a:rPr lang="en-US" altLang="en-US" sz="1800" dirty="0" smtClean="0">
                <a:latin typeface="+mn-lt"/>
                <a:cs typeface="Arial" panose="020B0604020202020204" pitchFamily="34" charset="0"/>
              </a:rPr>
              <a:t>hari5918phy@gmail.com</a:t>
            </a:r>
            <a:endParaRPr lang="en-US" altLang="en-US" sz="18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03" t="423" r="1" b="500"/>
          <a:stretch/>
        </p:blipFill>
        <p:spPr>
          <a:xfrm rot="5400000">
            <a:off x="5811996" y="-5811997"/>
            <a:ext cx="568007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Polarization Ellipse</a:t>
            </a:r>
            <a:endParaRPr lang="en-IN" sz="32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584" t="21991" r="30335" b="20079"/>
          <a:stretch/>
        </p:blipFill>
        <p:spPr bwMode="auto">
          <a:xfrm>
            <a:off x="8257297" y="1080805"/>
            <a:ext cx="3814361" cy="3024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1434844"/>
                <a:ext cx="8104909" cy="774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𝑜𝑦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IN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IN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34844"/>
                <a:ext cx="8104909" cy="774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70636" y="1065512"/>
            <a:ext cx="51197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Parametric equation determines </a:t>
            </a:r>
            <a:r>
              <a:rPr lang="en-US" sz="1600" dirty="0">
                <a:cs typeface="Arial" panose="020B0604020202020204" pitchFamily="34" charset="0"/>
              </a:rPr>
              <a:t>temporal wave trajectory </a:t>
            </a:r>
            <a:r>
              <a:rPr lang="en-US" sz="1600" dirty="0" smtClean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" y="2438400"/>
                <a:ext cx="11441430" cy="4251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Polarization </a:t>
                </a:r>
                <a:r>
                  <a:rPr lang="en-US" b="1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ellipse </a:t>
                </a:r>
                <a:r>
                  <a:rPr lang="en-US" b="1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parameters:</a:t>
                </a:r>
                <a:endParaRPr lang="en-IN" b="1" dirty="0">
                  <a:ea typeface="Georgia" panose="02040502050405020303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dirty="0" err="1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) </a:t>
                </a:r>
                <a:r>
                  <a:rPr lang="en-US" i="1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Ellipse </a:t>
                </a:r>
                <a:r>
                  <a:rPr lang="en-US" i="1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Amplitude (</a:t>
                </a:r>
                <a:r>
                  <a:rPr lang="en-US" i="1" dirty="0">
                    <a:solidFill>
                      <a:srgbClr val="00B0F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A</a:t>
                </a:r>
                <a:r>
                  <a:rPr lang="en-US" i="1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): </a:t>
                </a:r>
                <a:r>
                  <a:rPr lang="en-US" i="1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determined </a:t>
                </a:r>
                <a:r>
                  <a:rPr lang="en-US" i="1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from the axis of the polarization ellipse </a:t>
                </a:r>
                <a:endParaRPr lang="en-IN" dirty="0">
                  <a:ea typeface="Georgia" panose="02040502050405020303" pitchFamily="18" charset="0"/>
                  <a:cs typeface="Arial" panose="020B0604020202020204" pitchFamily="34" charset="0"/>
                </a:endParaRPr>
              </a:p>
              <a:p>
                <a:pPr marL="27051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 </a:t>
                </a:r>
                <a:r>
                  <a:rPr lang="en-US" i="1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i="1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                                                  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ii) Orientation </a:t>
                </a:r>
                <a:r>
                  <a:rPr lang="en-US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angle of ellipse,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[−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/2,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/2]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 : </a:t>
                </a:r>
                <a:r>
                  <a:rPr lang="en-US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Angle </a:t>
                </a:r>
                <a:r>
                  <a:rPr lang="en-US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formed by the major axis of ellipse with the x-axis.</a:t>
                </a:r>
                <a:endParaRPr lang="en-IN" dirty="0">
                  <a:ea typeface="Georgia" panose="02040502050405020303" pitchFamily="18" charset="0"/>
                  <a:cs typeface="Arial" panose="020B0604020202020204" pitchFamily="34" charset="0"/>
                </a:endParaRPr>
              </a:p>
              <a:p>
                <a:pPr marL="27051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𝑡𝑎𝑛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𝜙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=2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eorgia" panose="02040502050405020303" pitchFamily="18" charset="0"/>
                              <a:cs typeface="Georgia" panose="02040502050405020303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Georgia" panose="02040502050405020303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Georgia" panose="02040502050405020303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Georgia" panose="02040502050405020303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Georgia" panose="02040502050405020303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Georgia" panose="02040502050405020303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Georgia" panose="02040502050405020303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Georgia" panose="02040502050405020303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Georgia" panose="02040502050405020303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Georgia" panose="02040502050405020303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Georgia" panose="02040502050405020303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Georgia" panose="02040502050405020303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Georgia" panose="02040502050405020303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Georgia" panose="02040502050405020303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Georgia" panose="02040502050405020303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Georgia" panose="02040502050405020303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Georgia" panose="02040502050405020303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Georgia" panose="02040502050405020303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𝑤𝑖𝑡h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Georgia" panose="020405020504050203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Georgia" panose="02040502050405020303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m:t>                        </m:t>
                      </m:r>
                    </m:oMath>
                  </m:oMathPara>
                </a14:m>
                <a:endParaRPr lang="en-IN" dirty="0">
                  <a:ea typeface="Georgia" panose="02040502050405020303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 </a:t>
                </a:r>
                <a:r>
                  <a:rPr lang="en-US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iii) Ellipse </a:t>
                </a:r>
                <a:r>
                  <a:rPr lang="en-US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aperture or </a:t>
                </a:r>
                <a:r>
                  <a:rPr lang="en-US" dirty="0" err="1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ellipticity</a:t>
                </a:r>
                <a:r>
                  <a:rPr lang="en-US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 angle,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[−</m:t>
                    </m:r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: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=2</m:t>
                    </m:r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Georgia" panose="02040502050405020303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Georgia" panose="02040502050405020303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Georgia" panose="02040502050405020303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IN" dirty="0">
                  <a:ea typeface="Georgia" panose="02040502050405020303" pitchFamily="18" charset="0"/>
                  <a:cs typeface="Arial" panose="020B0604020202020204" pitchFamily="34" charset="0"/>
                </a:endParaRPr>
              </a:p>
              <a:p>
                <a:pPr marL="27051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i="1" dirty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 </a:t>
                </a:r>
                <a:r>
                  <a:rPr lang="en-US" i="1" dirty="0" smtClean="0">
                    <a:solidFill>
                      <a:srgbClr val="000000"/>
                    </a:solidFill>
                    <a:ea typeface="Georgia" panose="02040502050405020303" pitchFamily="18" charset="0"/>
                    <a:cs typeface="Arial" panose="020B0604020202020204" pitchFamily="34" charset="0"/>
                  </a:rPr>
                  <a:t>                                                                                                                 </a:t>
                </a:r>
                <a:r>
                  <a:rPr lang="en-IN" dirty="0" smtClean="0">
                    <a:solidFill>
                      <a:srgbClr val="000000"/>
                    </a:solidFill>
                    <a:ea typeface="Calibri" panose="020F050202020403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en-IN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 is the phase </a:t>
                </a:r>
                <a:r>
                  <a:rPr lang="en-IN" dirty="0" smtClean="0">
                    <a:solidFill>
                      <a:srgbClr val="000000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angle of electric field vector.</a:t>
                </a:r>
                <a:endParaRPr lang="en-IN" sz="1600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11441430" cy="4251420"/>
              </a:xfrm>
              <a:prstGeom prst="rect">
                <a:avLst/>
              </a:prstGeom>
              <a:blipFill>
                <a:blip r:embed="rId4"/>
                <a:stretch>
                  <a:fillRect l="-480" b="-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6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79"/>
          <a:stretch/>
        </p:blipFill>
        <p:spPr>
          <a:xfrm>
            <a:off x="1142999" y="1371600"/>
            <a:ext cx="9734760" cy="5400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Canonical States of Polarization Ellipse</a:t>
            </a:r>
            <a:endParaRPr lang="en-IN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2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Linearly Polarized Signals</a:t>
            </a:r>
            <a:endParaRPr lang="en-IN" sz="3200" b="1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771" y="1371599"/>
            <a:ext cx="10953171" cy="5220000"/>
            <a:chOff x="685771" y="1371599"/>
            <a:chExt cx="10953171" cy="5220000"/>
          </a:xfrm>
        </p:grpSpPr>
        <p:grpSp>
          <p:nvGrpSpPr>
            <p:cNvPr id="3" name="Group 2"/>
            <p:cNvGrpSpPr/>
            <p:nvPr/>
          </p:nvGrpSpPr>
          <p:grpSpPr>
            <a:xfrm>
              <a:off x="685771" y="1371599"/>
              <a:ext cx="10953171" cy="5220000"/>
              <a:chOff x="685771" y="1371599"/>
              <a:chExt cx="10953171" cy="52200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t="14116"/>
              <a:stretch/>
            </p:blipFill>
            <p:spPr>
              <a:xfrm>
                <a:off x="685771" y="1371599"/>
                <a:ext cx="10953171" cy="5220000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62000" y="1826089"/>
                <a:ext cx="4994187" cy="14465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715963" indent="-34290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cs typeface="Arial" panose="020B0604020202020204" pitchFamily="34" charset="0"/>
                  </a:rPr>
                  <a:t>Horizontal polarization (a)</a:t>
                </a:r>
              </a:p>
              <a:p>
                <a:pPr marL="715963" indent="-34290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cs typeface="Arial" panose="020B0604020202020204" pitchFamily="34" charset="0"/>
                  </a:rPr>
                  <a:t>Vertical polarization (b)</a:t>
                </a:r>
              </a:p>
              <a:p>
                <a:pPr marL="715963" indent="-34290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cs typeface="Arial" panose="020B0604020202020204" pitchFamily="34" charset="0"/>
                  </a:rPr>
                  <a:t>Linear -45 deg. Polarization (c) </a:t>
                </a:r>
              </a:p>
              <a:p>
                <a:pPr marL="715963" indent="-342900"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>
                    <a:cs typeface="Arial" panose="020B0604020202020204" pitchFamily="34" charset="0"/>
                  </a:rPr>
                  <a:t>Linear </a:t>
                </a:r>
                <a:r>
                  <a:rPr lang="en-US" sz="2000" dirty="0" smtClean="0">
                    <a:cs typeface="Arial" panose="020B0604020202020204" pitchFamily="34" charset="0"/>
                  </a:rPr>
                  <a:t>+45 </a:t>
                </a:r>
                <a:r>
                  <a:rPr lang="en-US" sz="2000" dirty="0">
                    <a:cs typeface="Arial" panose="020B0604020202020204" pitchFamily="34" charset="0"/>
                  </a:rPr>
                  <a:t>deg. Polarization </a:t>
                </a:r>
                <a:r>
                  <a:rPr lang="en-US" sz="2000" dirty="0" smtClean="0">
                    <a:cs typeface="Arial" panose="020B0604020202020204" pitchFamily="34" charset="0"/>
                  </a:rPr>
                  <a:t>(d) </a:t>
                </a:r>
                <a:endParaRPr lang="en-US" sz="2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85771" y="1376667"/>
              <a:ext cx="6477029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200" b="1" dirty="0" smtClean="0">
                  <a:cs typeface="Arial" panose="020B0604020202020204" pitchFamily="34" charset="0"/>
                </a:rPr>
                <a:t>Several stages of linear polarization 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Circular and Elliptical Polarization</a:t>
            </a:r>
            <a:endParaRPr lang="en-IN" sz="32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5123"/>
          <a:stretch/>
        </p:blipFill>
        <p:spPr>
          <a:xfrm>
            <a:off x="457200" y="1295399"/>
            <a:ext cx="11608756" cy="525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740408"/>
            <a:ext cx="4421659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715963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rial" panose="020B0604020202020204" pitchFamily="34" charset="0"/>
              </a:rPr>
              <a:t>Right circular polarization (a)</a:t>
            </a:r>
          </a:p>
          <a:p>
            <a:pPr marL="715963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rial" panose="020B0604020202020204" pitchFamily="34" charset="0"/>
              </a:rPr>
              <a:t>Left </a:t>
            </a:r>
            <a:r>
              <a:rPr lang="en-US" sz="2000" dirty="0">
                <a:cs typeface="Arial" panose="020B0604020202020204" pitchFamily="34" charset="0"/>
              </a:rPr>
              <a:t>circular polarization </a:t>
            </a:r>
            <a:r>
              <a:rPr lang="en-US" sz="2000" dirty="0" smtClean="0">
                <a:cs typeface="Arial" panose="020B0604020202020204" pitchFamily="34" charset="0"/>
              </a:rPr>
              <a:t>(b)</a:t>
            </a:r>
          </a:p>
          <a:p>
            <a:pPr marL="715963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cs typeface="Arial" panose="020B0604020202020204" pitchFamily="34" charset="0"/>
              </a:rPr>
              <a:t>Right </a:t>
            </a:r>
            <a:r>
              <a:rPr lang="en-US" sz="2000" dirty="0" smtClean="0">
                <a:cs typeface="Arial" panose="020B0604020202020204" pitchFamily="34" charset="0"/>
              </a:rPr>
              <a:t>elliptical polarization (c)</a:t>
            </a:r>
            <a:endParaRPr lang="en-US" sz="2000" dirty="0">
              <a:cs typeface="Arial" panose="020B0604020202020204" pitchFamily="34" charset="0"/>
            </a:endParaRPr>
          </a:p>
          <a:p>
            <a:pPr marL="715963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cs typeface="Arial" panose="020B0604020202020204" pitchFamily="34" charset="0"/>
              </a:rPr>
              <a:t>Left </a:t>
            </a:r>
            <a:r>
              <a:rPr lang="en-US" sz="2000" dirty="0" smtClean="0">
                <a:cs typeface="Arial" panose="020B0604020202020204" pitchFamily="34" charset="0"/>
              </a:rPr>
              <a:t>elliptical </a:t>
            </a:r>
            <a:r>
              <a:rPr lang="en-US" sz="2000" dirty="0">
                <a:cs typeface="Arial" panose="020B0604020202020204" pitchFamily="34" charset="0"/>
              </a:rPr>
              <a:t>polarization </a:t>
            </a:r>
            <a:r>
              <a:rPr lang="en-US" sz="2000" dirty="0" smtClean="0">
                <a:cs typeface="Arial" panose="020B0604020202020204" pitchFamily="34" charset="0"/>
              </a:rPr>
              <a:t>(d)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97164"/>
            <a:ext cx="86106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cs typeface="Arial" panose="020B0604020202020204" pitchFamily="34" charset="0"/>
              </a:rPr>
              <a:t>Combination of vertically and horizontally polarized signals</a:t>
            </a:r>
          </a:p>
        </p:txBody>
      </p:sp>
    </p:spTree>
    <p:extLst>
      <p:ext uri="{BB962C8B-B14F-4D97-AF65-F5344CB8AC3E}">
        <p14:creationId xmlns:p14="http://schemas.microsoft.com/office/powerpoint/2010/main" val="30024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41"/>
          <a:stretch/>
        </p:blipFill>
        <p:spPr>
          <a:xfrm>
            <a:off x="838200" y="1066799"/>
            <a:ext cx="10198037" cy="5760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From Linear to Circular Polarized EM Waves…</a:t>
            </a:r>
            <a:endParaRPr lang="en-IN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Combination of Waves</a:t>
            </a:r>
            <a:endParaRPr lang="en-IN" sz="3200" b="1" dirty="0"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1175656"/>
            <a:ext cx="11049000" cy="5072744"/>
            <a:chOff x="914400" y="1175656"/>
            <a:chExt cx="11049000" cy="5072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12660" t="39312" r="2946" b="3020"/>
            <a:stretch/>
          </p:blipFill>
          <p:spPr>
            <a:xfrm>
              <a:off x="1866900" y="2971800"/>
              <a:ext cx="9144000" cy="3276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14400" y="1175656"/>
                  <a:ext cx="11049000" cy="92333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dirty="0" smtClean="0">
                      <a:cs typeface="Arial" panose="020B0604020202020204" pitchFamily="34" charset="0"/>
                    </a:rPr>
                    <a:t>Superposition of waves called interference (e.g. two waves: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ψ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endParaRPr lang="en-US" dirty="0" smtClean="0">
                    <a:cs typeface="Arial" panose="020B0604020202020204" pitchFamily="34" charset="0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dirty="0" smtClean="0">
                      <a:cs typeface="Arial" panose="020B0604020202020204" pitchFamily="34" charset="0"/>
                    </a:rPr>
                    <a:t>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ψ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ψ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>
                      <a:cs typeface="Arial" panose="020B0604020202020204" pitchFamily="34" charset="0"/>
                    </a:rPr>
                    <a:t> can have different amplitude, frequency, and phase, the shape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ψ</m:t>
                      </m:r>
                    </m:oMath>
                  </a14:m>
                  <a:r>
                    <a:rPr lang="en-US" dirty="0" smtClean="0">
                      <a:cs typeface="Arial" panose="020B0604020202020204" pitchFamily="34" charset="0"/>
                    </a:rPr>
                    <a:t> is not straightforward   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1175656"/>
                  <a:ext cx="110490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31" b="-529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438400" y="2386999"/>
                  <a:ext cx="68605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 smtClean="0">
                      <a:cs typeface="Arial" panose="020B0604020202020204" pitchFamily="34" charset="0"/>
                    </a:rPr>
                    <a:t>Examples: </a:t>
                  </a:r>
                  <a:r>
                    <a:rPr lang="en-US" dirty="0" smtClean="0">
                      <a:cs typeface="Arial" panose="020B0604020202020204" pitchFamily="34" charset="0"/>
                    </a:rPr>
                    <a:t>A and f of waves kept the same;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>
                      <a:cs typeface="Arial" panose="020B0604020202020204" pitchFamily="34" charset="0"/>
                    </a:rPr>
                    <a:t> can vary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386999"/>
                  <a:ext cx="686055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33" t="-10000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53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948" t="30879" r="61157"/>
          <a:stretch/>
        </p:blipFill>
        <p:spPr>
          <a:xfrm>
            <a:off x="838200" y="2743200"/>
            <a:ext cx="3048000" cy="388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1337400"/>
                <a:ext cx="11049001" cy="958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The result of interference can be easily calculated in the complex plane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In the complex plane, the addition of two waves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is simply their vector sum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37400"/>
                <a:ext cx="11049001" cy="958660"/>
              </a:xfrm>
              <a:prstGeom prst="rect">
                <a:avLst/>
              </a:prstGeom>
              <a:blipFill>
                <a:blip r:embed="rId3"/>
                <a:stretch>
                  <a:fillRect l="-496" b="-10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829" t="30879" r="33571"/>
          <a:stretch/>
        </p:blipFill>
        <p:spPr>
          <a:xfrm>
            <a:off x="4267200" y="2725628"/>
            <a:ext cx="2895600" cy="388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9666" t="30879"/>
          <a:stretch/>
        </p:blipFill>
        <p:spPr>
          <a:xfrm>
            <a:off x="7696200" y="2688776"/>
            <a:ext cx="3570514" cy="3882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Combination of Waves</a:t>
            </a:r>
            <a:endParaRPr lang="en-IN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1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19200"/>
            <a:ext cx="11049001" cy="51706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Waves with </a:t>
            </a:r>
            <a:r>
              <a:rPr lang="en-US" sz="2000" dirty="0" smtClean="0">
                <a:solidFill>
                  <a:srgbClr val="0000FF"/>
                </a:solidFill>
                <a:cs typeface="Arial" panose="020B0604020202020204" pitchFamily="34" charset="0"/>
              </a:rPr>
              <a:t>phase difference that remain constant over time </a:t>
            </a:r>
            <a:r>
              <a:rPr lang="en-US" sz="2000" dirty="0" smtClean="0">
                <a:cs typeface="Arial" panose="020B0604020202020204" pitchFamily="34" charset="0"/>
              </a:rPr>
              <a:t>are said to be </a:t>
            </a:r>
            <a:r>
              <a:rPr lang="en-US" sz="2000" b="1" dirty="0" smtClean="0">
                <a:cs typeface="Arial" panose="020B0604020202020204" pitchFamily="34" charset="0"/>
              </a:rPr>
              <a:t>coherent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Coherent waves – combined wave vector is stationary 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If coherence is low, interference effects are less predictable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Coherence can be seen as measure of predictability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Usually, the coherence is similarity between the waves over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smtClean="0">
                <a:cs typeface="Arial" panose="020B0604020202020204" pitchFamily="34" charset="0"/>
              </a:rPr>
              <a:t>    finite interval of time or space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2695" t="41937" r="7608"/>
          <a:stretch/>
        </p:blipFill>
        <p:spPr>
          <a:xfrm>
            <a:off x="7915812" y="2895600"/>
            <a:ext cx="3429000" cy="3403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Interference and Coherence</a:t>
            </a:r>
            <a:endParaRPr lang="en-IN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16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Calculate/Quantify the Coherence</a:t>
            </a:r>
            <a:endParaRPr lang="en-IN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8" y="1219200"/>
            <a:ext cx="11049001" cy="84324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1497" y="1304147"/>
                <a:ext cx="11049001" cy="32437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 smtClean="0">
                    <a:cs typeface="Arial" panose="020B0604020202020204" pitchFamily="34" charset="0"/>
                  </a:rPr>
                  <a:t>Coherence is similarity between two waves over finite interval of time or space</a:t>
                </a:r>
              </a:p>
              <a:p>
                <a:pPr marL="631825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Coefficient of correlation between the two complex SAR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cs typeface="Arial" panose="020B0604020202020204" pitchFamily="34" charset="0"/>
                  </a:rPr>
                  <a:t> (e.g. master and slave) </a:t>
                </a:r>
                <a:endParaRPr lang="en-US" dirty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1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 smtClean="0">
                    <a:cs typeface="Arial" panose="020B0604020202020204" pitchFamily="34" charset="0"/>
                  </a:rPr>
                  <a:t>Practical way to calculate coherence</a:t>
                </a:r>
                <a:endParaRPr lang="en-US" sz="2000" b="1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7" y="1304147"/>
                <a:ext cx="11049001" cy="3243773"/>
              </a:xfrm>
              <a:prstGeom prst="rect">
                <a:avLst/>
              </a:prstGeom>
              <a:blipFill>
                <a:blip r:embed="rId2"/>
                <a:stretch>
                  <a:fillRect l="-607" b="-9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25719" y="4674951"/>
                <a:ext cx="3914533" cy="654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719" y="4674951"/>
                <a:ext cx="3914533" cy="654410"/>
              </a:xfrm>
              <a:prstGeom prst="rect">
                <a:avLst/>
              </a:prstGeom>
              <a:blipFill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70745" y="5715000"/>
                <a:ext cx="4446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small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window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centered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around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pixel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45" y="5715000"/>
                <a:ext cx="4446217" cy="276999"/>
              </a:xfrm>
              <a:prstGeom prst="rect">
                <a:avLst/>
              </a:prstGeom>
              <a:blipFill>
                <a:blip r:embed="rId4"/>
                <a:stretch>
                  <a:fillRect l="-823" t="-4444" r="-1372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17714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Propagation through Media other than Vacuum</a:t>
            </a:r>
            <a:endParaRPr lang="en-IN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1" y="1467683"/>
                <a:ext cx="10668000" cy="42473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To quantify interaction of EM waves with materials or a medium, electromagnetic properties of these materials need to be known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EM properties of materials are </a:t>
                </a:r>
                <a:r>
                  <a:rPr lang="en-US" sz="2000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frequency</a:t>
                </a: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dependent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Three terms used-</a:t>
                </a:r>
              </a:p>
              <a:p>
                <a:pPr marL="1077913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Electric permittivity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077913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Magnetic permeability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077913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Electric conductivity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endPara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271463" indent="-2714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Fo</a:t>
                </a:r>
                <a:r>
                  <a:rPr lang="en-US" sz="2000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r non-conductive, </a:t>
                </a: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so called dielectric materials (most solid materials), only electric permittivity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is usually considered</a:t>
                </a:r>
                <a:endParaRPr lang="en-US" sz="2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467683"/>
                <a:ext cx="10668000" cy="4247317"/>
              </a:xfrm>
              <a:prstGeom prst="rect">
                <a:avLst/>
              </a:prstGeom>
              <a:blipFill>
                <a:blip r:embed="rId2"/>
                <a:stretch>
                  <a:fillRect l="-514" b="-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Electromagnetic Spectrum</a:t>
            </a:r>
            <a:endParaRPr lang="en-IN" sz="3200" b="1" dirty="0">
              <a:latin typeface="+mn-lt"/>
            </a:endParaRP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2410183" y="1112981"/>
            <a:ext cx="7604102" cy="5688000"/>
            <a:chOff x="6252000" y="686186"/>
            <a:chExt cx="5940000" cy="44432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6780"/>
            <a:stretch/>
          </p:blipFill>
          <p:spPr>
            <a:xfrm rot="16200000">
              <a:off x="7126693" y="-188507"/>
              <a:ext cx="4190614" cy="5940000"/>
            </a:xfrm>
            <a:prstGeom prst="rect">
              <a:avLst/>
            </a:prstGeom>
          </p:spPr>
        </p:pic>
        <p:sp>
          <p:nvSpPr>
            <p:cNvPr id="21" name="Right Arrow 20"/>
            <p:cNvSpPr/>
            <p:nvPr/>
          </p:nvSpPr>
          <p:spPr>
            <a:xfrm>
              <a:off x="6324600" y="4852797"/>
              <a:ext cx="5791200" cy="276606"/>
            </a:xfrm>
            <a:prstGeom prst="rightArrow">
              <a:avLst/>
            </a:prstGeom>
            <a:gradFill flip="none" rotWithShape="1">
              <a:gsLst>
                <a:gs pos="0">
                  <a:srgbClr val="0000CC"/>
                </a:gs>
                <a:gs pos="48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Wavelength</a:t>
              </a:r>
              <a:endPara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3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914400" y="5991701"/>
            <a:ext cx="10511028" cy="818677"/>
          </a:xfrm>
          <a:prstGeom prst="roundRect">
            <a:avLst/>
          </a:prstGeom>
          <a:solidFill>
            <a:srgbClr val="CCCCFF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IN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Maxwell’s Equation for Electromagnetism </a:t>
            </a:r>
            <a:endParaRPr lang="en-IN" sz="32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091586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Maxwell’s equations form the theoretical basis of all electromagnetic waves that propagate through space at the speed of light.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Hertz confirmed Maxwell’s prediction when he generated and detected electromagnetic waves in 1887</a:t>
            </a:r>
            <a:r>
              <a:rPr lang="en-US" altLang="en-US" dirty="0" smtClean="0"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cs typeface="Arial" panose="020B0604020202020204" pitchFamily="34" charset="0"/>
              </a:rPr>
              <a:t>Time-space behavior of EM waves is ruled by Maxwell’s equations</a:t>
            </a:r>
            <a:endParaRPr lang="en-US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19200" y="3051029"/>
                <a:ext cx="9318513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Gaus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Law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Electric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051029"/>
                <a:ext cx="9318513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3657600"/>
                <a:ext cx="909652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Gaus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Law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Magnetic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Field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                                                  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57600"/>
                <a:ext cx="9096528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32114" y="4973133"/>
                <a:ext cx="1062585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Amper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Circuital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Law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𝐃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4" y="4973133"/>
                <a:ext cx="10625858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3000" y="4302654"/>
                <a:ext cx="985353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Farada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Law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Induction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𝐄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𝐒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302654"/>
                <a:ext cx="9853531" cy="726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9973" y="2362200"/>
            <a:ext cx="10233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Maxwell Equations                                Point or Differential Form                             Integral form   </a:t>
            </a:r>
            <a:endParaRPr lang="en-IN" sz="2000" b="1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55917" y="5561179"/>
                <a:ext cx="4227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        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         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𝐉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917" y="5561179"/>
                <a:ext cx="4227696" cy="276999"/>
              </a:xfrm>
              <a:prstGeom prst="rect">
                <a:avLst/>
              </a:prstGeom>
              <a:blipFill>
                <a:blip r:embed="rId6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09800" y="6094109"/>
                <a:ext cx="5961590" cy="729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IN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IN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IN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IN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𝜕𝛻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IN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94109"/>
                <a:ext cx="5961590" cy="7293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563213" y="6225637"/>
            <a:ext cx="19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EM wave equation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Propagation of EM Waves</a:t>
            </a:r>
            <a:endParaRPr lang="en-IN" sz="32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98380"/>
            <a:ext cx="93676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Arial" panose="020B0604020202020204" pitchFamily="34" charset="0"/>
              </a:rPr>
              <a:t>Solution of Maxwell’s equations, describes the propagation of EM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514600"/>
                <a:ext cx="10287000" cy="26054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Free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Lossless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dielectric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ωε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Lossy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dielectric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medium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which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an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EM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wave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loses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power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cs typeface="Arial" panose="020B0604020202020204" pitchFamily="34" charset="0"/>
                      </a:rPr>
                      <m:t>propagates</m:t>
                    </m:r>
                    <m:r>
                      <m:rPr>
                        <m:nor/>
                      </m:rPr>
                      <a:rPr lang="en-US" sz="2000" b="0" smtClean="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>
                        <a:cs typeface="Arial" panose="020B0604020202020204" pitchFamily="34" charset="0"/>
                      </a:rPr>
                      <m:t>due</m:t>
                    </m:r>
                    <m:r>
                      <m:rPr>
                        <m:nor/>
                      </m:rPr>
                      <a:rPr lang="en-IN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>
                        <a:cs typeface="Arial" panose="020B0604020202020204" pitchFamily="34" charset="0"/>
                      </a:rPr>
                      <m:t>to</m:t>
                    </m:r>
                    <m:r>
                      <m:rPr>
                        <m:nor/>
                      </m:rPr>
                      <a:rPr lang="en-IN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>
                        <a:cs typeface="Arial" panose="020B0604020202020204" pitchFamily="34" charset="0"/>
                      </a:rPr>
                      <m:t>poor</m:t>
                    </m:r>
                    <m:r>
                      <m:rPr>
                        <m:nor/>
                      </m:rPr>
                      <a:rPr lang="en-IN" sz="2000"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>
                        <a:cs typeface="Arial" panose="020B0604020202020204" pitchFamily="34" charset="0"/>
                      </a:rPr>
                      <m:t>conduction</m:t>
                    </m:r>
                    <m:r>
                      <m:rPr>
                        <m:nor/>
                      </m:rPr>
                      <a:rPr lang="en-IN" sz="2000">
                        <a:cs typeface="Arial" panose="020B0604020202020204" pitchFamily="34" charset="0"/>
                      </a:rPr>
                      <m:t>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 smtClean="0"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m:rPr>
                          <m:sty m:val="p"/>
                        </m:rP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sz="2000" dirty="0" smtClean="0"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Good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Conductors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≈∞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ωε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cs typeface="Arial" panose="020B0604020202020204" pitchFamily="34" charset="0"/>
                  </a:rPr>
                  <a:t> </a:t>
                </a:r>
                <a:endParaRPr lang="en-IN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514600"/>
                <a:ext cx="10287000" cy="2605457"/>
              </a:xfrm>
              <a:prstGeom prst="rect">
                <a:avLst/>
              </a:prstGeom>
              <a:blipFill>
                <a:blip r:embed="rId2"/>
                <a:stretch>
                  <a:fillRect l="-1541" b="-2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12192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b="1" dirty="0" smtClean="0">
                <a:latin typeface="+mn-lt"/>
              </a:rPr>
              <a:t>Electric Permittivity 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+mn-lt"/>
              </a:rPr>
              <a:t>Most important material parameter for Remote Sensing</a:t>
            </a:r>
            <a:endParaRPr lang="en-IN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9232" y="1130705"/>
                <a:ext cx="10668000" cy="37856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Describes how </a:t>
                </a:r>
                <a:r>
                  <a:rPr lang="en-US" sz="2000" dirty="0" smtClean="0">
                    <a:cs typeface="Arial" panose="020B0604020202020204" pitchFamily="34" charset="0"/>
                  </a:rPr>
                  <a:t>electric field is affected by a dielectric medium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Relates to a material’s ability to transmit an electric field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The permittivity properties of a material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are usually described relative to the permittivity of vacuum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using a relative permittivity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which </a:t>
                </a:r>
                <a:r>
                  <a:rPr lang="en-US" sz="2000" dirty="0" smtClean="0">
                    <a:cs typeface="Arial" panose="020B0604020202020204" pitchFamily="34" charset="0"/>
                  </a:rPr>
                  <a:t>is variable of interest, </a:t>
                </a: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as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As interaction with material causes a phase change in addition to an amplitude change, permittivity is given as a complex number- </a:t>
                </a: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32" y="1130705"/>
                <a:ext cx="10668000" cy="3785652"/>
              </a:xfrm>
              <a:prstGeom prst="rect">
                <a:avLst/>
              </a:prstGeom>
              <a:blipFill>
                <a:blip r:embed="rId2"/>
                <a:stretch>
                  <a:fillRect l="-514" b="-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76609" y="3168287"/>
                <a:ext cx="853247" cy="579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09" y="3168287"/>
                <a:ext cx="853247" cy="579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29200" y="4993288"/>
                <a:ext cx="1530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993288"/>
                <a:ext cx="1530034" cy="307777"/>
              </a:xfrm>
              <a:prstGeom prst="rect">
                <a:avLst/>
              </a:prstGeom>
              <a:blipFill>
                <a:blip r:embed="rId4"/>
                <a:stretch>
                  <a:fillRect l="-1594" b="-31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794657" y="5758869"/>
                <a:ext cx="10511028" cy="818677"/>
              </a:xfrm>
              <a:prstGeom prst="roundRect">
                <a:avLst/>
              </a:prstGeom>
              <a:solidFill>
                <a:srgbClr val="CCCCFF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Electric permittivity is often referred to as </a:t>
                </a:r>
                <a:r>
                  <a:rPr lang="en-US" dirty="0" smtClean="0">
                    <a:solidFill>
                      <a:srgbClr val="C00000"/>
                    </a:solidFill>
                    <a:cs typeface="Arial" panose="020B0604020202020204" pitchFamily="34" charset="0"/>
                  </a:rPr>
                  <a:t>complex dielectric constant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IN" b="1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can vary dramatically for different materials</a:t>
                </a:r>
                <a:endParaRPr lang="en-IN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7" y="5758869"/>
                <a:ext cx="10511028" cy="818677"/>
              </a:xfrm>
              <a:prstGeom prst="roundRect">
                <a:avLst/>
              </a:prstGeom>
              <a:blipFill>
                <a:blip r:embed="rId5"/>
                <a:stretch>
                  <a:fillRect b="-10870"/>
                </a:stretch>
              </a:blipFill>
              <a:ln w="2222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2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9232" y="1130705"/>
                <a:ext cx="10989368" cy="571650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Parametrize microwave interactions (surface scattering, volume scattering, absorption, penetration) with a material 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Real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defines if </a:t>
                </a:r>
                <a:r>
                  <a:rPr lang="en-US" sz="2000" dirty="0" smtClean="0">
                    <a:solidFill>
                      <a:srgbClr val="0000CC"/>
                    </a:solidFill>
                    <a:cs typeface="Arial" panose="020B0604020202020204" pitchFamily="34" charset="0"/>
                  </a:rPr>
                  <a:t>signal penetrates </a:t>
                </a: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or </a:t>
                </a:r>
                <a:r>
                  <a:rPr lang="en-US" sz="2000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gets reflected </a:t>
                </a: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at surface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Imaginary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defines </a:t>
                </a:r>
                <a:r>
                  <a:rPr lang="en-US" sz="2000" dirty="0" smtClean="0">
                    <a:solidFill>
                      <a:srgbClr val="0000CC"/>
                    </a:solidFill>
                    <a:cs typeface="Arial" panose="020B0604020202020204" pitchFamily="34" charset="0"/>
                  </a:rPr>
                  <a:t>energy losses (absorption) </a:t>
                </a:r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on both surface and volume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defines how deep signals penetrate and now much of the incoming energy will be re-emitted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The dielectric properties define the propagation speed of EM waves: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is often referred to as the ‘refractive index’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 smtClean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32" y="1130705"/>
                <a:ext cx="10989368" cy="5716501"/>
              </a:xfrm>
              <a:prstGeom prst="rect">
                <a:avLst/>
              </a:prstGeom>
              <a:blipFill>
                <a:blip r:embed="rId2"/>
                <a:stretch>
                  <a:fillRect l="-499" r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5867400" y="1885110"/>
            <a:ext cx="463234" cy="4008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334000" y="1885110"/>
            <a:ext cx="358548" cy="40089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20629"/>
            <a:ext cx="12192000" cy="47314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Meaning of the Dielectric Constant</a:t>
            </a:r>
            <a:endParaRPr lang="en-IN" sz="32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1721" y="22860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part</a:t>
            </a:r>
            <a:endParaRPr lang="en-IN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3232" y="2307771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Imaginary part</a:t>
            </a:r>
            <a:endParaRPr lang="en-IN" sz="14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00600" y="1906881"/>
                <a:ext cx="1530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06881"/>
                <a:ext cx="1530034" cy="307777"/>
              </a:xfrm>
              <a:prstGeom prst="rect">
                <a:avLst/>
              </a:prstGeom>
              <a:blipFill>
                <a:blip r:embed="rId3"/>
                <a:stretch>
                  <a:fillRect l="-2000" r="-400" b="-3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41290" y="4953000"/>
                <a:ext cx="225222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90" y="4953000"/>
                <a:ext cx="2252220" cy="584327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1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87026"/>
            <a:ext cx="12192000" cy="3910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b="1" dirty="0" smtClean="0">
                <a:latin typeface="+mn-lt"/>
              </a:rPr>
              <a:t>Dielectric Properties Describe Signal Attenuation in </a:t>
            </a:r>
            <a:r>
              <a:rPr lang="en-IN" b="1" dirty="0" err="1" smtClean="0">
                <a:latin typeface="+mn-lt"/>
              </a:rPr>
              <a:t>Lossy</a:t>
            </a:r>
            <a:r>
              <a:rPr lang="en-IN" b="1" dirty="0" smtClean="0">
                <a:latin typeface="+mn-lt"/>
              </a:rPr>
              <a:t> Media</a:t>
            </a:r>
            <a:endParaRPr lang="en-IN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800" y="1371600"/>
                <a:ext cx="10972800" cy="486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In homogeneous </a:t>
                </a:r>
                <a:r>
                  <a:rPr lang="en-US" sz="2000" dirty="0" err="1" smtClean="0">
                    <a:cs typeface="Arial" panose="020B0604020202020204" pitchFamily="34" charset="0"/>
                  </a:rPr>
                  <a:t>lossy</a:t>
                </a:r>
                <a:r>
                  <a:rPr lang="en-US" sz="2000" dirty="0" smtClean="0">
                    <a:cs typeface="Arial" panose="020B0604020202020204" pitchFamily="34" charset="0"/>
                  </a:rPr>
                  <a:t> media (e.g. atmosphere, dry snow, sand, …)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describes energy losses</a:t>
                </a: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Attenuation acts exponentially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exponential decay of wave amplitude with propagation depth</a:t>
                </a: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Propagation depth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is distance at which power is reduced by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(drop to about 37% of the original power)</a:t>
                </a: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For most microwave applications, some penetration occurs except for liquid water or very wet snow</a:t>
                </a:r>
                <a:endParaRPr lang="en-IN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71600"/>
                <a:ext cx="10972800" cy="4863832"/>
              </a:xfrm>
              <a:prstGeom prst="rect">
                <a:avLst/>
              </a:prstGeom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33683" y="4572000"/>
                <a:ext cx="1138517" cy="646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83" y="4572000"/>
                <a:ext cx="1138517" cy="646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5524497"/>
            <a:ext cx="10511028" cy="744252"/>
          </a:xfrm>
          <a:prstGeom prst="roundRect">
            <a:avLst/>
          </a:prstGeom>
          <a:solidFill>
            <a:srgbClr val="CCCCFF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295400"/>
                <a:ext cx="1120140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Dielectric properties of soil is a function of the soil composition of solid particles, soil moisture (free and bound water), and air pockets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Water content of soil is important parameter in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endParaRPr lang="en-IN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95400"/>
                <a:ext cx="11201400" cy="4801314"/>
              </a:xfrm>
              <a:prstGeom prst="rect">
                <a:avLst/>
              </a:prstGeom>
              <a:blipFill>
                <a:blip r:embed="rId2"/>
                <a:stretch>
                  <a:fillRect l="-381" t="-762" b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0" y="220629"/>
            <a:ext cx="12192000" cy="47314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Dielectric Properties and Surface Moisture Content</a:t>
            </a:r>
            <a:endParaRPr lang="en-IN" sz="32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552" t="30111" r="21809" b="21270"/>
          <a:stretch/>
        </p:blipFill>
        <p:spPr>
          <a:xfrm>
            <a:off x="2819387" y="2362200"/>
            <a:ext cx="6902189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20629"/>
            <a:ext cx="12192000" cy="47314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Dielectric Properties and Surface Moisture Content</a:t>
            </a:r>
            <a:endParaRPr lang="en-IN" sz="32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1304" t="8371"/>
          <a:stretch/>
        </p:blipFill>
        <p:spPr>
          <a:xfrm>
            <a:off x="5562600" y="2057400"/>
            <a:ext cx="5773801" cy="40903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2438400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Arial" panose="020B0604020202020204" pitchFamily="34" charset="0"/>
              </a:rPr>
              <a:t>Dielectric constant proportional to soil moisture</a:t>
            </a:r>
          </a:p>
          <a:p>
            <a:pPr marL="533400" indent="-285750">
              <a:lnSpc>
                <a:spcPct val="30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Arial" panose="020B0604020202020204" pitchFamily="34" charset="0"/>
              </a:rPr>
              <a:t>High moisture</a:t>
            </a:r>
          </a:p>
          <a:p>
            <a:pPr marL="358775"/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smtClean="0">
                <a:cs typeface="Arial" panose="020B0604020202020204" pitchFamily="34" charset="0"/>
              </a:rPr>
              <a:t>      - high dielectric constant </a:t>
            </a:r>
          </a:p>
          <a:p>
            <a:pPr marL="358775"/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smtClean="0">
                <a:cs typeface="Arial" panose="020B0604020202020204" pitchFamily="34" charset="0"/>
              </a:rPr>
              <a:t>      - low penetration (surface scattering) </a:t>
            </a:r>
            <a:endParaRPr lang="en-IN" sz="2000" dirty="0"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rot="-5400000">
            <a:off x="4946073" y="3685441"/>
            <a:ext cx="2147455" cy="567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cs typeface="Arial" panose="020B0604020202020204" pitchFamily="34" charset="0"/>
              </a:rPr>
              <a:t>Dielectric Constant</a:t>
            </a:r>
            <a:endParaRPr lang="en-IN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14134" y="5715000"/>
            <a:ext cx="1774757" cy="291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 (%)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0" y="220629"/>
                <a:ext cx="12192000" cy="473142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r>
                  <a:rPr lang="en-IN" sz="3200" b="1" dirty="0" smtClean="0">
                    <a:latin typeface="+mn-lt"/>
                  </a:rPr>
                  <a:t>Penetration Depth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IN" sz="32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629"/>
                <a:ext cx="12192000" cy="473142"/>
              </a:xfrm>
              <a:prstGeom prst="rect">
                <a:avLst/>
              </a:prstGeom>
              <a:blipFill>
                <a:blip r:embed="rId2"/>
                <a:stretch>
                  <a:fillRect t="-25641" b="-5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7447" t="14398"/>
          <a:stretch/>
        </p:blipFill>
        <p:spPr>
          <a:xfrm>
            <a:off x="7086590" y="1371600"/>
            <a:ext cx="4791175" cy="489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0" y="2286000"/>
                <a:ext cx="67056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parameter similar to dry snow with varying moisture level</a:t>
                </a: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C-Band radar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=0.056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>
                  <a:lnSpc>
                    <a:spcPct val="3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Penetration depth up to 10 m for low moisture content</a:t>
                </a:r>
                <a:endParaRPr lang="en-IN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86000"/>
                <a:ext cx="6705600" cy="2554545"/>
              </a:xfrm>
              <a:prstGeom prst="rect">
                <a:avLst/>
              </a:prstGeom>
              <a:blipFill>
                <a:blip r:embed="rId4"/>
                <a:stretch>
                  <a:fillRect l="-818" t="-1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5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Interaction of EMR with Media</a:t>
            </a:r>
            <a:endParaRPr lang="en-IN" sz="3200" b="1" dirty="0">
              <a:latin typeface="+mn-lt"/>
            </a:endParaRPr>
          </a:p>
        </p:txBody>
      </p:sp>
      <p:sp>
        <p:nvSpPr>
          <p:cNvPr id="4" name="Pfeil nach rechts 14"/>
          <p:cNvSpPr>
            <a:spLocks noChangeArrowheads="1"/>
          </p:cNvSpPr>
          <p:nvPr/>
        </p:nvSpPr>
        <p:spPr bwMode="auto">
          <a:xfrm rot="-5400000">
            <a:off x="7000875" y="3327352"/>
            <a:ext cx="509587" cy="106362"/>
          </a:xfrm>
          <a:prstGeom prst="rightArrow">
            <a:avLst>
              <a:gd name="adj1" fmla="val 50000"/>
              <a:gd name="adj2" fmla="val 49463"/>
            </a:avLst>
          </a:prstGeom>
          <a:solidFill>
            <a:schemeClr val="bg2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eaVert"/>
          <a:lstStyle/>
          <a:p>
            <a:pPr>
              <a:spcBef>
                <a:spcPct val="50000"/>
              </a:spcBef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feil nach rechts 15"/>
          <p:cNvSpPr>
            <a:spLocks noChangeArrowheads="1"/>
          </p:cNvSpPr>
          <p:nvPr/>
        </p:nvSpPr>
        <p:spPr bwMode="auto">
          <a:xfrm rot="-5400000">
            <a:off x="7163594" y="3326558"/>
            <a:ext cx="509587" cy="107950"/>
          </a:xfrm>
          <a:prstGeom prst="rightArrow">
            <a:avLst>
              <a:gd name="adj1" fmla="val 50000"/>
              <a:gd name="adj2" fmla="val 48736"/>
            </a:avLst>
          </a:prstGeom>
          <a:solidFill>
            <a:schemeClr val="bg2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eaVert"/>
          <a:lstStyle/>
          <a:p>
            <a:pPr>
              <a:spcBef>
                <a:spcPct val="50000"/>
              </a:spcBef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feil nach rechts 16"/>
          <p:cNvSpPr>
            <a:spLocks noChangeArrowheads="1"/>
          </p:cNvSpPr>
          <p:nvPr/>
        </p:nvSpPr>
        <p:spPr bwMode="auto">
          <a:xfrm rot="5400000">
            <a:off x="7000875" y="4803727"/>
            <a:ext cx="509587" cy="106362"/>
          </a:xfrm>
          <a:prstGeom prst="rightArrow">
            <a:avLst>
              <a:gd name="adj1" fmla="val 50000"/>
              <a:gd name="adj2" fmla="val 49463"/>
            </a:avLst>
          </a:prstGeom>
          <a:solidFill>
            <a:schemeClr val="bg2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rot="10800000" vert="eaVert"/>
          <a:lstStyle/>
          <a:p>
            <a:pPr>
              <a:spcBef>
                <a:spcPct val="50000"/>
              </a:spcBef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feil nach rechts 17"/>
          <p:cNvSpPr>
            <a:spLocks noChangeArrowheads="1"/>
          </p:cNvSpPr>
          <p:nvPr/>
        </p:nvSpPr>
        <p:spPr bwMode="auto">
          <a:xfrm rot="5400000">
            <a:off x="7163594" y="4802933"/>
            <a:ext cx="509587" cy="107950"/>
          </a:xfrm>
          <a:prstGeom prst="rightArrow">
            <a:avLst>
              <a:gd name="adj1" fmla="val 50000"/>
              <a:gd name="adj2" fmla="val 48736"/>
            </a:avLst>
          </a:prstGeom>
          <a:solidFill>
            <a:schemeClr val="bg2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rot="10800000" vert="eaVert"/>
          <a:lstStyle/>
          <a:p>
            <a:pPr>
              <a:spcBef>
                <a:spcPct val="50000"/>
              </a:spcBef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feil nach rechts 13"/>
          <p:cNvSpPr>
            <a:spLocks noChangeArrowheads="1"/>
          </p:cNvSpPr>
          <p:nvPr/>
        </p:nvSpPr>
        <p:spPr bwMode="auto">
          <a:xfrm rot="-2345961">
            <a:off x="8632825" y="2981276"/>
            <a:ext cx="1609725" cy="357188"/>
          </a:xfrm>
          <a:prstGeom prst="rightArrow">
            <a:avLst>
              <a:gd name="adj1" fmla="val 50000"/>
              <a:gd name="adj2" fmla="val 51075"/>
            </a:avLst>
          </a:prstGeom>
          <a:solidFill>
            <a:schemeClr val="bg2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feil nach rechts 12"/>
          <p:cNvSpPr>
            <a:spLocks noChangeArrowheads="1"/>
          </p:cNvSpPr>
          <p:nvPr/>
        </p:nvSpPr>
        <p:spPr bwMode="auto">
          <a:xfrm rot="3089548">
            <a:off x="7554119" y="2805858"/>
            <a:ext cx="1973262" cy="377825"/>
          </a:xfrm>
          <a:prstGeom prst="rightArrow">
            <a:avLst>
              <a:gd name="adj1" fmla="val 50000"/>
              <a:gd name="adj2" fmla="val 48382"/>
            </a:avLst>
          </a:prstGeom>
          <a:solidFill>
            <a:srgbClr val="0065BD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rot="10800000" vert="eaVert"/>
          <a:lstStyle/>
          <a:p>
            <a:pPr>
              <a:spcBef>
                <a:spcPct val="50000"/>
              </a:spcBef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 rot="5400000">
            <a:off x="6696075" y="5440315"/>
            <a:ext cx="13128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114" tIns="55056" rIns="110114" bIns="55056"/>
          <a:lstStyle/>
          <a:p>
            <a:pPr marL="412750" indent="-412750" defTabSz="1101725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(Thermal)</a:t>
            </a:r>
          </a:p>
          <a:p>
            <a:pPr marL="412750" indent="-412750" defTabSz="1101725">
              <a:lnSpc>
                <a:spcPct val="90000"/>
              </a:lnSpc>
              <a:spcBef>
                <a:spcPct val="2000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Emission</a:t>
            </a:r>
          </a:p>
        </p:txBody>
      </p:sp>
      <p:sp>
        <p:nvSpPr>
          <p:cNvPr id="11" name="Rechteck 4"/>
          <p:cNvSpPr>
            <a:spLocks noChangeArrowheads="1"/>
          </p:cNvSpPr>
          <p:nvPr/>
        </p:nvSpPr>
        <p:spPr bwMode="auto">
          <a:xfrm>
            <a:off x="7113587" y="3459115"/>
            <a:ext cx="3821112" cy="1322387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 rot="3122011">
            <a:off x="9862344" y="5622083"/>
            <a:ext cx="14128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0" bIns="46038">
            <a:spAutoFit/>
          </a:bodyPr>
          <a:lstStyle/>
          <a:p>
            <a:pPr marL="342900" indent="-342900" defTabSz="7620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  <a:endParaRPr lang="en-US" sz="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025188" y="3982989"/>
            <a:ext cx="64452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0" bIns="46038">
            <a:spAutoFit/>
          </a:bodyPr>
          <a:lstStyle/>
          <a:p>
            <a:pPr marL="342900" indent="-342900" defTabSz="7620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4" name="Pfeil nach rechts 11"/>
          <p:cNvSpPr>
            <a:spLocks noChangeArrowheads="1"/>
          </p:cNvSpPr>
          <p:nvPr/>
        </p:nvSpPr>
        <p:spPr bwMode="auto">
          <a:xfrm rot="3089548">
            <a:off x="7082631" y="3598020"/>
            <a:ext cx="3711575" cy="376238"/>
          </a:xfrm>
          <a:prstGeom prst="rightArrow">
            <a:avLst>
              <a:gd name="adj1" fmla="val 50000"/>
              <a:gd name="adj2" fmla="val 49005"/>
            </a:avLst>
          </a:prstGeom>
          <a:solidFill>
            <a:schemeClr val="bg2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rot="10800000" vert="eaVert"/>
          <a:lstStyle/>
          <a:p>
            <a:pPr>
              <a:spcBef>
                <a:spcPct val="50000"/>
              </a:spcBef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feil nach rechts 10"/>
          <p:cNvSpPr>
            <a:spLocks noChangeArrowheads="1"/>
          </p:cNvSpPr>
          <p:nvPr/>
        </p:nvSpPr>
        <p:spPr bwMode="auto">
          <a:xfrm rot="3089548">
            <a:off x="7289800" y="2987627"/>
            <a:ext cx="1852612" cy="376237"/>
          </a:xfrm>
          <a:prstGeom prst="rightArrow">
            <a:avLst>
              <a:gd name="adj1" fmla="val 50000"/>
              <a:gd name="adj2" fmla="val 48260"/>
            </a:avLst>
          </a:prstGeom>
          <a:solidFill>
            <a:schemeClr val="bg2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rot="10800000" vert="eaVert"/>
          <a:lstStyle/>
          <a:p>
            <a:pPr>
              <a:spcBef>
                <a:spcPct val="50000"/>
              </a:spcBef>
            </a:pPr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 rot="3044669">
            <a:off x="7591425" y="2571702"/>
            <a:ext cx="989013" cy="3413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lIns="0" tIns="46038" rIns="0" bIns="46038">
            <a:spAutoFit/>
          </a:bodyPr>
          <a:lstStyle/>
          <a:p>
            <a:pPr marL="342900" indent="-342900" defTabSz="7620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Incident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 rot="-2367577">
            <a:off x="10004424" y="2095452"/>
            <a:ext cx="1149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0" bIns="46038">
            <a:spAutoFit/>
          </a:bodyPr>
          <a:lstStyle/>
          <a:p>
            <a:pPr marL="342900" indent="-342900" defTabSz="7620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37"/>
          <p:cNvSpPr txBox="1">
            <a:spLocks noChangeArrowheads="1"/>
          </p:cNvSpPr>
          <p:nvPr/>
        </p:nvSpPr>
        <p:spPr bwMode="auto">
          <a:xfrm>
            <a:off x="11034713" y="1528714"/>
            <a:ext cx="10810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</p:txBody>
      </p:sp>
      <p:sp>
        <p:nvSpPr>
          <p:cNvPr id="20" name="Textfeld 38"/>
          <p:cNvSpPr txBox="1">
            <a:spLocks noChangeArrowheads="1"/>
          </p:cNvSpPr>
          <p:nvPr/>
        </p:nvSpPr>
        <p:spPr bwMode="auto">
          <a:xfrm>
            <a:off x="6138862" y="1733501"/>
            <a:ext cx="1727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 sz="2000">
                <a:latin typeface="Arial" panose="020B0604020202020204" pitchFamily="34" charset="0"/>
                <a:cs typeface="Arial" panose="020B0604020202020204" pitchFamily="34" charset="0"/>
              </a:rPr>
              <a:t>signal source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9623" y="1626644"/>
            <a:ext cx="536401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100 units of shortwave radiation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indent="-350838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3 units are absorbed in stratosphere by Ozone layer</a:t>
            </a:r>
          </a:p>
          <a:p>
            <a:pPr marL="625475" indent="-350838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25 units are reflected from clouds</a:t>
            </a:r>
          </a:p>
          <a:p>
            <a:pPr marL="625475" indent="-350838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19 units absorbed by dust and gases in the lower atmosphere</a:t>
            </a:r>
          </a:p>
          <a:p>
            <a:pPr marL="625475" indent="-350838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8 units are reflected from the ground surface</a:t>
            </a:r>
          </a:p>
          <a:p>
            <a:pPr marL="625475" indent="-350838" algn="just">
              <a:buFont typeface="Courier New" panose="02070309020205020404" pitchFamily="49" charset="0"/>
              <a:buChar char="o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45 units are ultimately absorbed at the Earth’s surface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 rot="3076385">
            <a:off x="8527293" y="4300915"/>
            <a:ext cx="1394556" cy="31457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46038" rIns="0" bIns="46038">
            <a:spAutoFit/>
          </a:bodyPr>
          <a:lstStyle/>
          <a:p>
            <a:pPr marL="342900" indent="-342900" defTabSz="76200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Absorption</a:t>
            </a:r>
            <a:endParaRPr lang="en-US" sz="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81283" y="19615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Scattering</a:t>
            </a:r>
            <a:endParaRPr lang="en-IN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Interaction of EMR with Media</a:t>
            </a:r>
            <a:endParaRPr lang="en-IN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0628" y="1066800"/>
                <a:ext cx="11702771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Depending on dielectric properties of medium, signals can be reflected, absorbed, or transmitted through medium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Reflectivity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19138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Ratio of reflected power to incident power in a given direction</a:t>
                </a:r>
              </a:p>
              <a:p>
                <a:pPr marL="719138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 complete reflection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Transmissivity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19138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Ratio of power transmitted through a medium to the power incident on the surface of the medium</a:t>
                </a:r>
              </a:p>
              <a:p>
                <a:pPr marL="719138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 Transparent medium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Absoptivity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IN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19138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Ratio of power absorbed by a medium to the incident power</a:t>
                </a:r>
              </a:p>
              <a:p>
                <a:pPr marL="719138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IN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 lossless media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8" y="1066800"/>
                <a:ext cx="11702771" cy="5632311"/>
              </a:xfrm>
              <a:prstGeom prst="rect">
                <a:avLst/>
              </a:prstGeom>
              <a:blipFill>
                <a:blip r:embed="rId2"/>
                <a:stretch>
                  <a:fillRect l="-365" t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Role of Electromagnetic Radiation (EMR)</a:t>
            </a:r>
            <a:endParaRPr lang="en-IN" sz="3200" b="1" dirty="0">
              <a:latin typeface="+mn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1140625"/>
            <a:ext cx="4905737" cy="2255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dirty="0" smtClean="0">
                <a:solidFill>
                  <a:schemeClr val="tx1"/>
                </a:solidFill>
                <a:latin typeface="+mn-lt"/>
              </a:rPr>
              <a:t>Remote Sensing relies on the measurement of </a:t>
            </a:r>
            <a:r>
              <a:rPr lang="en-IN" sz="2000" b="1" dirty="0" smtClean="0">
                <a:solidFill>
                  <a:schemeClr val="tx1"/>
                </a:solidFill>
                <a:latin typeface="+mn-lt"/>
              </a:rPr>
              <a:t>Electromagnetic (EM) energy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r>
              <a:rPr lang="en-IN" sz="2000" dirty="0" smtClean="0">
                <a:solidFill>
                  <a:schemeClr val="tx1"/>
                </a:solidFill>
                <a:latin typeface="+mn-lt"/>
              </a:rPr>
              <a:t>The most important source of </a:t>
            </a:r>
            <a:r>
              <a:rPr lang="en-IN" sz="2000" b="1" dirty="0" smtClean="0">
                <a:solidFill>
                  <a:schemeClr val="tx1"/>
                </a:solidFill>
                <a:latin typeface="+mn-lt"/>
              </a:rPr>
              <a:t>EM energy is the sun. 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Some sensors detect energy emitted by the Earth itself or provide their own energy.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3516623"/>
            <a:ext cx="10972800" cy="3137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buClr>
                <a:schemeClr val="tx1"/>
              </a:buClr>
              <a:buSzPct val="100000"/>
              <a:defRPr/>
            </a:pPr>
            <a:r>
              <a:rPr lang="en-IN" sz="1800" b="1" i="1" dirty="0" smtClean="0">
                <a:solidFill>
                  <a:srgbClr val="C00000"/>
                </a:solidFill>
                <a:latin typeface="+mn-lt"/>
              </a:rPr>
              <a:t>EMR has dual nature </a:t>
            </a:r>
          </a:p>
          <a:p>
            <a:pPr marL="354013" indent="0" algn="just">
              <a:spcBef>
                <a:spcPts val="600"/>
              </a:spcBef>
              <a:buClr>
                <a:schemeClr val="tx2"/>
              </a:buClr>
              <a:buSzPct val="73000"/>
              <a:buNone/>
              <a:defRPr/>
            </a:pPr>
            <a:r>
              <a:rPr lang="en-IN" sz="1800" b="1" i="1" dirty="0" smtClean="0">
                <a:solidFill>
                  <a:srgbClr val="0000FF"/>
                </a:solidFill>
                <a:latin typeface="+mn-lt"/>
              </a:rPr>
              <a:t>1) Wave: </a:t>
            </a:r>
          </a:p>
          <a:p>
            <a:pPr marL="984250" indent="-342900" algn="just">
              <a:spcBef>
                <a:spcPts val="600"/>
              </a:spcBef>
              <a:buClr>
                <a:srgbClr val="0000FF"/>
              </a:buClr>
              <a:buSzPct val="73000"/>
              <a:buFont typeface="Courier New" panose="02070309020205020404" pitchFamily="49" charset="0"/>
              <a:buChar char="o"/>
              <a:defRPr/>
            </a:pPr>
            <a:r>
              <a:rPr lang="en-IN" sz="1800" i="1" dirty="0" smtClean="0">
                <a:solidFill>
                  <a:srgbClr val="0000FF"/>
                </a:solidFill>
                <a:latin typeface="+mn-lt"/>
              </a:rPr>
              <a:t>Considers EM energy as a harmonic, sinusoidal wave</a:t>
            </a:r>
          </a:p>
          <a:p>
            <a:pPr marL="984250" indent="-342900" algn="just">
              <a:spcBef>
                <a:spcPts val="600"/>
              </a:spcBef>
              <a:buClr>
                <a:srgbClr val="0000FF"/>
              </a:buClr>
              <a:buSzPct val="73000"/>
              <a:buFont typeface="Courier New" panose="02070309020205020404" pitchFamily="49" charset="0"/>
              <a:buChar char="o"/>
              <a:defRPr/>
            </a:pPr>
            <a:r>
              <a:rPr lang="en-IN" sz="1800" i="1" dirty="0" smtClean="0">
                <a:solidFill>
                  <a:srgbClr val="0000FF"/>
                </a:solidFill>
                <a:latin typeface="+mn-lt"/>
              </a:rPr>
              <a:t>Reflection, Refraction, Interference, Diffraction, Polarisation etc</a:t>
            </a:r>
            <a:r>
              <a:rPr lang="en-IN" sz="1800" b="1" i="1" dirty="0" smtClean="0">
                <a:solidFill>
                  <a:srgbClr val="0000FF"/>
                </a:solidFill>
                <a:latin typeface="+mn-lt"/>
              </a:rPr>
              <a:t>.</a:t>
            </a:r>
          </a:p>
          <a:p>
            <a:pPr marL="354013" indent="0" algn="just">
              <a:spcBef>
                <a:spcPts val="600"/>
              </a:spcBef>
              <a:buClr>
                <a:schemeClr val="tx2"/>
              </a:buClr>
              <a:buSzPct val="73000"/>
              <a:buNone/>
              <a:defRPr/>
            </a:pPr>
            <a:r>
              <a:rPr lang="en-IN" sz="1800" b="1" i="1" dirty="0" smtClean="0">
                <a:solidFill>
                  <a:schemeClr val="tx1"/>
                </a:solidFill>
                <a:latin typeface="+mn-lt"/>
              </a:rPr>
              <a:t>2) Particle: </a:t>
            </a:r>
          </a:p>
          <a:p>
            <a:pPr marL="984250" indent="-342900" algn="just">
              <a:spcBef>
                <a:spcPts val="600"/>
              </a:spcBef>
              <a:buClr>
                <a:schemeClr val="tx1"/>
              </a:buClr>
              <a:buSzPct val="73000"/>
              <a:buFont typeface="Courier New" panose="02070309020205020404" pitchFamily="49" charset="0"/>
              <a:buChar char="o"/>
              <a:defRPr/>
            </a:pPr>
            <a:r>
              <a:rPr lang="en-IN" sz="1800" i="1" dirty="0" smtClean="0">
                <a:solidFill>
                  <a:schemeClr val="tx1"/>
                </a:solidFill>
                <a:latin typeface="+mn-lt"/>
              </a:rPr>
              <a:t>Considers EMR as consisting of many discrete units i.e. photon, quanta etc.</a:t>
            </a:r>
          </a:p>
          <a:p>
            <a:pPr marL="984250" indent="-342900" algn="just">
              <a:spcBef>
                <a:spcPts val="600"/>
              </a:spcBef>
              <a:buClr>
                <a:schemeClr val="tx1"/>
              </a:buClr>
              <a:buSzPct val="73000"/>
              <a:buFont typeface="Courier New" panose="02070309020205020404" pitchFamily="49" charset="0"/>
              <a:buChar char="o"/>
              <a:defRPr/>
            </a:pPr>
            <a:r>
              <a:rPr lang="en-IN" sz="1800" i="1" dirty="0" smtClean="0">
                <a:solidFill>
                  <a:schemeClr val="tx1"/>
                </a:solidFill>
                <a:latin typeface="+mn-lt"/>
              </a:rPr>
              <a:t>Photoelectric Effect, Compton effect etc.</a:t>
            </a:r>
            <a:endParaRPr lang="en-IN" sz="1800" dirty="0" smtClean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600"/>
              </a:spcBef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The two descriptions are not really contradictory. </a:t>
            </a:r>
          </a:p>
          <a:p>
            <a:pPr algn="just">
              <a:spcBef>
                <a:spcPts val="600"/>
              </a:spcBef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energy is emitted as photons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but its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statistical distribution over time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is described by a </a:t>
            </a:r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wave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7500" t="58797" r="23125" b="12000"/>
          <a:stretch>
            <a:fillRect/>
          </a:stretch>
        </p:blipFill>
        <p:spPr bwMode="auto">
          <a:xfrm>
            <a:off x="6324600" y="1545776"/>
            <a:ext cx="5514183" cy="2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50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1447800"/>
                <a:ext cx="10591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Law of Conservation of Energy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implies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Kirchoff’s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Radiation Law: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‘good absorbers are good emitters’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(spectral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absorptance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equals spectral emissivity)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remote sensing of the earth’s surface</a:t>
                </a:r>
              </a:p>
              <a:p>
                <a:pPr marL="804863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Objects of interest can often be assumed as opaque resulting in</a:t>
                </a:r>
              </a:p>
              <a:p>
                <a:pPr marL="51911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10591800" cy="3139321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/>
          <p:cNvSpPr txBox="1">
            <a:spLocks/>
          </p:cNvSpPr>
          <p:nvPr/>
        </p:nvSpPr>
        <p:spPr>
          <a:xfrm>
            <a:off x="0" y="41640"/>
            <a:ext cx="12192000" cy="8119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b="1" dirty="0" smtClean="0">
                <a:latin typeface="+mn-lt"/>
              </a:rPr>
              <a:t>More rules about Interactions with Media and </a:t>
            </a:r>
          </a:p>
          <a:p>
            <a:r>
              <a:rPr lang="en-IN" b="1" dirty="0" smtClean="0">
                <a:latin typeface="+mn-lt"/>
              </a:rPr>
              <a:t>what they mean for Remote Sensing</a:t>
            </a:r>
            <a:endParaRPr lang="en-IN" b="1" dirty="0"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5105400"/>
            <a:ext cx="10972800" cy="1295400"/>
          </a:xfrm>
          <a:prstGeom prst="roundRect">
            <a:avLst/>
          </a:prstGeom>
          <a:solidFill>
            <a:srgbClr val="CCCCFF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Consequence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brings passive and active microwave remote sensing together as we can derive surface emissivity (passive sensing) from measurements of reflectivity (active sensing) and vice versa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143006"/>
            <a:ext cx="5423734" cy="55776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800" dirty="0" smtClean="0">
                <a:solidFill>
                  <a:schemeClr val="tx1"/>
                </a:solidFill>
                <a:latin typeface="+mn-lt"/>
              </a:rPr>
              <a:t>As solar energy passes through the Earth’s atmosphere, it is subject to modification by several physical processes, including </a:t>
            </a:r>
          </a:p>
          <a:p>
            <a:pPr marL="990600" indent="-331788" algn="just" defTabSz="804863">
              <a:buFont typeface="Courier New" panose="02070309020205020404" pitchFamily="49" charset="0"/>
              <a:buChar char="o"/>
            </a:pP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Scattering</a:t>
            </a:r>
          </a:p>
          <a:p>
            <a:pPr marL="990600" indent="-331788" algn="just" defTabSz="804863">
              <a:buFont typeface="Courier New" panose="02070309020205020404" pitchFamily="49" charset="0"/>
              <a:buChar char="o"/>
            </a:pP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absorption</a:t>
            </a:r>
          </a:p>
          <a:p>
            <a:pPr marL="990600" indent="-331788" algn="just" defTabSz="804863">
              <a:buFont typeface="Courier New" panose="02070309020205020404" pitchFamily="49" charset="0"/>
              <a:buChar char="o"/>
            </a:pP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Refraction</a:t>
            </a:r>
          </a:p>
          <a:p>
            <a:pPr marL="990600" indent="-331788" algn="just" defTabSz="804863">
              <a:buFont typeface="Courier New" panose="02070309020205020404" pitchFamily="49" charset="0"/>
              <a:buChar char="o"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Diffraction</a:t>
            </a:r>
          </a:p>
          <a:p>
            <a:pPr algn="just"/>
            <a:r>
              <a:rPr lang="en-IN" sz="1800" b="1" i="1" u="sng" dirty="0" smtClean="0">
                <a:solidFill>
                  <a:schemeClr val="tx1"/>
                </a:solidFill>
                <a:latin typeface="+mn-lt"/>
              </a:rPr>
              <a:t>SCATTERING</a:t>
            </a: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 is the redirection of electromagnetic energy by particles suspended in the atmosphere or by large molecules of atmospheric gases. The amount of scattering that occurs depends on:</a:t>
            </a:r>
          </a:p>
          <a:p>
            <a:pPr marL="957263" indent="-285750" algn="just">
              <a:buFont typeface="Courier New" panose="02070309020205020404" pitchFamily="49" charset="0"/>
              <a:buChar char="o"/>
            </a:pP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the sizes of these particles</a:t>
            </a:r>
          </a:p>
          <a:p>
            <a:pPr marL="957263" indent="-285750" algn="just">
              <a:buFont typeface="Courier New" panose="02070309020205020404" pitchFamily="49" charset="0"/>
              <a:buChar char="o"/>
            </a:pP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their abundance</a:t>
            </a:r>
          </a:p>
          <a:p>
            <a:pPr marL="957263" indent="-285750" algn="just">
              <a:buFont typeface="Courier New" panose="02070309020205020404" pitchFamily="49" charset="0"/>
              <a:buChar char="o"/>
            </a:pP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the wavelength of the radiation and</a:t>
            </a:r>
          </a:p>
          <a:p>
            <a:pPr marL="957263" indent="-285750" algn="just">
              <a:buFont typeface="Courier New" panose="02070309020205020404" pitchFamily="49" charset="0"/>
              <a:buChar char="o"/>
            </a:pPr>
            <a:r>
              <a:rPr lang="en-IN" sz="1800" dirty="0" smtClean="0">
                <a:solidFill>
                  <a:schemeClr val="tx1"/>
                </a:solidFill>
                <a:latin typeface="+mn-lt"/>
              </a:rPr>
              <a:t>the depth of the atmosphere through which the energy is traveling.</a:t>
            </a:r>
          </a:p>
          <a:p>
            <a:pPr marL="473075" indent="0" algn="just">
              <a:buFont typeface="Arial" panose="020B0604020202020204" pitchFamily="34" charset="0"/>
              <a:buNone/>
            </a:pPr>
            <a:endParaRPr lang="en-IN" sz="1800" dirty="0" smtClean="0">
              <a:solidFill>
                <a:schemeClr val="tx1"/>
              </a:solidFill>
              <a:latin typeface="+mn-lt"/>
            </a:endParaRPr>
          </a:p>
          <a:p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524000"/>
            <a:ext cx="4968000" cy="496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Interaction of EMR with Atmosphere</a:t>
            </a:r>
            <a:endParaRPr lang="en-IN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74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Types of Scattering in Atmosphere</a:t>
            </a:r>
            <a:endParaRPr lang="en-IN" sz="3200" b="1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0872" y="1173984"/>
            <a:ext cx="11690849" cy="522327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b="1" i="1" dirty="0" smtClean="0">
                <a:solidFill>
                  <a:schemeClr val="tx1"/>
                </a:solidFill>
                <a:latin typeface="+mn-lt"/>
              </a:rPr>
              <a:t>ELASTIC SCATTERING</a:t>
            </a:r>
            <a:r>
              <a:rPr lang="en-IN" sz="2400" dirty="0" smtClean="0">
                <a:solidFill>
                  <a:schemeClr val="tx1"/>
                </a:solidFill>
                <a:latin typeface="+mn-lt"/>
              </a:rPr>
              <a:t> in which the energy of radiation is not changed due to the scattering, and </a:t>
            </a:r>
          </a:p>
          <a:p>
            <a:pPr algn="just"/>
            <a:r>
              <a:rPr lang="en-IN" sz="2400" b="1" i="1" dirty="0" smtClean="0">
                <a:solidFill>
                  <a:schemeClr val="tx1"/>
                </a:solidFill>
                <a:latin typeface="+mn-lt"/>
              </a:rPr>
              <a:t>INELASTIC SCATTERING  </a:t>
            </a:r>
            <a:r>
              <a:rPr lang="en-IN" sz="2400" dirty="0" smtClean="0">
                <a:solidFill>
                  <a:schemeClr val="tx1"/>
                </a:solidFill>
                <a:latin typeface="+mn-lt"/>
              </a:rPr>
              <a:t>in which the energy of the scattered radiation is changed.</a:t>
            </a:r>
          </a:p>
          <a:p>
            <a:pPr algn="just"/>
            <a:r>
              <a:rPr lang="en-IN" sz="2400" dirty="0" smtClean="0">
                <a:solidFill>
                  <a:schemeClr val="tx1"/>
                </a:solidFill>
                <a:latin typeface="+mn-lt"/>
              </a:rPr>
              <a:t>3 types of ELASTIC SCATTERING is recognized in atmospheric scattering</a:t>
            </a:r>
          </a:p>
          <a:p>
            <a:pPr marL="1101725" indent="-457200" algn="just">
              <a:buFont typeface="Courier New" panose="02070309020205020404" pitchFamily="49" charset="0"/>
              <a:buChar char="o"/>
            </a:pPr>
            <a:r>
              <a:rPr lang="en-IN" sz="2400" b="1" dirty="0" smtClean="0">
                <a:solidFill>
                  <a:schemeClr val="tx1"/>
                </a:solidFill>
                <a:latin typeface="+mn-lt"/>
              </a:rPr>
              <a:t>Rayleigh scattering (</a:t>
            </a:r>
            <a:r>
              <a:rPr lang="tr-TR" altLang="en-US" sz="2400" b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  &gt;&gt;  </a:t>
            </a:r>
            <a:r>
              <a:rPr lang="en-US" altLang="en-US" sz="2400" b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d</a:t>
            </a:r>
            <a:r>
              <a:rPr lang="en-IN" altLang="en-US" sz="2400" b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)</a:t>
            </a:r>
            <a:endParaRPr lang="en-US" altLang="en-US" sz="2400" b="1" dirty="0" smtClean="0">
              <a:solidFill>
                <a:schemeClr val="tx1"/>
              </a:solidFill>
              <a:latin typeface="+mn-lt"/>
              <a:sym typeface="Symbol" panose="05050102010706020507" pitchFamily="18" charset="2"/>
            </a:endParaRPr>
          </a:p>
          <a:p>
            <a:pPr marL="1101725" indent="-457200" algn="just">
              <a:buFont typeface="Courier New" panose="02070309020205020404" pitchFamily="49" charset="0"/>
              <a:buChar char="o"/>
            </a:pPr>
            <a:r>
              <a:rPr lang="en-IN" sz="2400" b="1" dirty="0" smtClean="0">
                <a:solidFill>
                  <a:schemeClr val="tx1"/>
                </a:solidFill>
                <a:latin typeface="+mn-lt"/>
              </a:rPr>
              <a:t>Mie scattering (</a:t>
            </a:r>
            <a:r>
              <a:rPr lang="tr-TR" altLang="en-US" sz="2400" b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 ≈ </a:t>
            </a:r>
            <a:r>
              <a:rPr lang="en-US" altLang="en-US" sz="2400" b="1" dirty="0" smtClean="0">
                <a:solidFill>
                  <a:schemeClr val="tx1"/>
                </a:solidFill>
                <a:latin typeface="+mn-lt"/>
                <a:sym typeface="Symbol" panose="05050102010706020507" pitchFamily="18" charset="2"/>
              </a:rPr>
              <a:t>d</a:t>
            </a:r>
            <a:r>
              <a:rPr lang="en-IN" sz="2400" b="1" dirty="0" smtClean="0">
                <a:solidFill>
                  <a:schemeClr val="tx1"/>
                </a:solidFill>
                <a:latin typeface="+mn-lt"/>
              </a:rPr>
              <a:t>)  </a:t>
            </a:r>
          </a:p>
          <a:p>
            <a:pPr marL="1101725" indent="-457200" algn="just">
              <a:buFont typeface="Courier New" panose="02070309020205020404" pitchFamily="49" charset="0"/>
              <a:buChar char="o"/>
            </a:pPr>
            <a:r>
              <a:rPr lang="en-IN" sz="2400" b="1" dirty="0" smtClean="0">
                <a:solidFill>
                  <a:schemeClr val="tx1"/>
                </a:solidFill>
                <a:latin typeface="+mn-lt"/>
              </a:rPr>
              <a:t>Nonselective scattering (…</a:t>
            </a:r>
            <a:r>
              <a:rPr lang="en-US" altLang="en-US" sz="2400" b="1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644525" indent="0" algn="just">
              <a:buNone/>
            </a:pPr>
            <a:endParaRPr lang="en-IN" sz="1200" b="1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en-US" altLang="en-US" sz="2400" i="1" dirty="0" smtClean="0">
                <a:solidFill>
                  <a:schemeClr val="tx1"/>
                </a:solidFill>
                <a:latin typeface="+mn-lt"/>
              </a:rPr>
              <a:t>EFFECTS OF SCATTERING</a:t>
            </a:r>
          </a:p>
          <a:p>
            <a:pPr marL="1076325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It causes </a:t>
            </a: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haze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 in remotely sensed images</a:t>
            </a:r>
          </a:p>
          <a:p>
            <a:pPr marL="1076325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 It decreases the </a:t>
            </a: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spatial detail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on the images</a:t>
            </a:r>
          </a:p>
          <a:p>
            <a:pPr marL="1076325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 It also </a:t>
            </a: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decreases the contrast 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</a:rPr>
              <a:t>of the images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69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668" y="2018619"/>
            <a:ext cx="12170664" cy="4229781"/>
          </a:xfrm>
        </p:spPr>
        <p:txBody>
          <a:bodyPr>
            <a:normAutofit/>
          </a:bodyPr>
          <a:lstStyle/>
          <a:p>
            <a:r>
              <a:rPr lang="nl-NL" sz="3200" b="1" dirty="0">
                <a:solidFill>
                  <a:schemeClr val="bg1"/>
                </a:solidFill>
              </a:rPr>
              <a:t> </a:t>
            </a:r>
            <a:r>
              <a:rPr lang="nl-NL" sz="3200" b="1" dirty="0" smtClean="0">
                <a:solidFill>
                  <a:schemeClr val="bg1"/>
                </a:solidFill>
              </a:rPr>
              <a:t> </a:t>
            </a:r>
            <a:br>
              <a:rPr lang="nl-NL" sz="3200" b="1" dirty="0" smtClean="0">
                <a:solidFill>
                  <a:schemeClr val="bg1"/>
                </a:solidFill>
              </a:rPr>
            </a:br>
            <a:r>
              <a:rPr lang="nl-NL" sz="3200" b="1" dirty="0" smtClean="0">
                <a:solidFill>
                  <a:schemeClr val="bg1"/>
                </a:solidFill>
              </a:rPr>
              <a:t/>
            </a:r>
            <a:br>
              <a:rPr lang="nl-NL" sz="3200" b="1" dirty="0" smtClean="0">
                <a:solidFill>
                  <a:schemeClr val="bg1"/>
                </a:solidFill>
              </a:rPr>
            </a:br>
            <a:r>
              <a:rPr lang="nl-NL" sz="3200" b="1" dirty="0" smtClean="0">
                <a:solidFill>
                  <a:schemeClr val="bg1"/>
                </a:solidFill>
              </a:rPr>
              <a:t/>
            </a:r>
            <a:br>
              <a:rPr lang="nl-NL" sz="3200" b="1" dirty="0" smtClean="0">
                <a:solidFill>
                  <a:schemeClr val="bg1"/>
                </a:solidFill>
              </a:rPr>
            </a:br>
            <a:r>
              <a:rPr lang="nl-NL" sz="3200" b="1" u="sng" dirty="0" smtClean="0">
                <a:solidFill>
                  <a:srgbClr val="0000FF"/>
                </a:solidFill>
              </a:rPr>
              <a:t>Thank You!</a:t>
            </a:r>
            <a:br>
              <a:rPr lang="nl-NL" sz="3200" b="1" u="sng" dirty="0" smtClean="0">
                <a:solidFill>
                  <a:srgbClr val="0000FF"/>
                </a:solidFill>
              </a:rPr>
            </a:br>
            <a:r>
              <a:rPr lang="nl-NL" sz="3200" b="1" dirty="0">
                <a:solidFill>
                  <a:srgbClr val="0000FF"/>
                </a:solidFill>
              </a:rPr>
              <a:t/>
            </a:r>
            <a:br>
              <a:rPr lang="nl-NL" sz="3200" b="1" dirty="0">
                <a:solidFill>
                  <a:srgbClr val="0000FF"/>
                </a:solidFill>
              </a:rPr>
            </a:br>
            <a:r>
              <a:rPr lang="nl-NL" sz="3200" b="1" dirty="0" smtClean="0">
                <a:solidFill>
                  <a:schemeClr val="bg1"/>
                </a:solidFill>
              </a:rPr>
              <a:t/>
            </a:r>
            <a:br>
              <a:rPr lang="nl-NL" sz="3200" b="1" dirty="0" smtClean="0">
                <a:solidFill>
                  <a:schemeClr val="bg1"/>
                </a:solidFill>
              </a:rPr>
            </a:br>
            <a:r>
              <a:rPr lang="nl-NL" sz="3200" b="1" dirty="0" smtClean="0">
                <a:solidFill>
                  <a:schemeClr val="bg1"/>
                </a:solidFill>
              </a:rPr>
              <a:t/>
            </a:r>
            <a:br>
              <a:rPr lang="nl-NL" sz="3200" b="1" dirty="0" smtClean="0">
                <a:solidFill>
                  <a:schemeClr val="bg1"/>
                </a:solidFill>
              </a:rPr>
            </a:br>
            <a:r>
              <a:rPr lang="nl-NL" sz="3200" b="1" dirty="0" smtClean="0">
                <a:solidFill>
                  <a:schemeClr val="bg1"/>
                </a:solidFill>
              </a:rPr>
              <a:t/>
            </a:r>
            <a:br>
              <a:rPr lang="nl-NL" sz="3200" b="1" dirty="0" smtClean="0">
                <a:solidFill>
                  <a:schemeClr val="bg1"/>
                </a:solidFill>
              </a:rPr>
            </a:br>
            <a:r>
              <a:rPr lang="nl-NL" sz="3200" b="1" dirty="0" smtClean="0">
                <a:solidFill>
                  <a:srgbClr val="002060"/>
                </a:solidFill>
              </a:rPr>
              <a:t> 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228600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Importance of Understanding EM Wave Properties</a:t>
            </a:r>
            <a:endParaRPr lang="en-IN" sz="32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066800"/>
            <a:ext cx="9677400" cy="478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rial" panose="020B0604020202020204" pitchFamily="34" charset="0"/>
              </a:rPr>
              <a:t>Allow qualitative and quantitative description of EM Waves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rial" panose="020B0604020202020204" pitchFamily="34" charset="0"/>
              </a:rPr>
              <a:t>Qualitative</a:t>
            </a:r>
          </a:p>
          <a:p>
            <a:pPr marL="892175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Arial" panose="020B0604020202020204" pitchFamily="34" charset="0"/>
              </a:rPr>
              <a:t>Understand how microwave are created</a:t>
            </a:r>
          </a:p>
          <a:p>
            <a:pPr marL="892175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Arial" panose="020B0604020202020204" pitchFamily="34" charset="0"/>
              </a:rPr>
              <a:t>How they are measured</a:t>
            </a:r>
          </a:p>
          <a:p>
            <a:pPr marL="892175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Arial" panose="020B0604020202020204" pitchFamily="34" charset="0"/>
              </a:rPr>
              <a:t>How they interact with other media or discrete objects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Arial" panose="020B0604020202020204" pitchFamily="34" charset="0"/>
              </a:rPr>
              <a:t>Quantitative</a:t>
            </a:r>
          </a:p>
          <a:p>
            <a:pPr marL="892175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Arial" panose="020B0604020202020204" pitchFamily="34" charset="0"/>
              </a:rPr>
              <a:t>Quantify physical processes (e.g., scattering) in terms of measurable parameters (e.g. frequency, polarization, directions, …</a:t>
            </a:r>
            <a:endParaRPr lang="en-IN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4448400"/>
            <a:ext cx="4686792" cy="18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11"/>
          <a:stretch/>
        </p:blipFill>
        <p:spPr>
          <a:xfrm>
            <a:off x="7391400" y="990600"/>
            <a:ext cx="4648200" cy="34004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Key points of EM Waves</a:t>
            </a:r>
            <a:endParaRPr lang="en-IN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1143000"/>
                <a:ext cx="7010400" cy="5628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Wave of Electric Field and wave of magnetic field propagate perpendicular to the direction of propagation</a:t>
                </a:r>
                <a:r>
                  <a:rPr lang="en-IN" dirty="0" smtClean="0">
                    <a:cs typeface="Arial" panose="020B0604020202020204" pitchFamily="34" charset="0"/>
                  </a:rPr>
                  <a:t> and with each other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At extremely low frequencies, </a:t>
                </a:r>
                <a:r>
                  <a:rPr lang="en-US" dirty="0" smtClean="0">
                    <a:cs typeface="Arial" panose="020B0604020202020204" pitchFamily="34" charset="0"/>
                  </a:rPr>
                  <a:t>the electric field and magnetic field are specified separately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At higher frequencies, </a:t>
                </a:r>
                <a:r>
                  <a:rPr lang="en-US" dirty="0" smtClean="0">
                    <a:cs typeface="Arial" panose="020B0604020202020204" pitchFamily="34" charset="0"/>
                  </a:rPr>
                  <a:t>electric and magnetic fields are not separable, and are named as </a:t>
                </a:r>
                <a:r>
                  <a:rPr lang="en-US" dirty="0" smtClean="0">
                    <a:solidFill>
                      <a:srgbClr val="FF0000"/>
                    </a:solidFill>
                    <a:cs typeface="Arial" panose="020B0604020202020204" pitchFamily="34" charset="0"/>
                  </a:rPr>
                  <a:t>“Electromagnetic Waves” </a:t>
                </a:r>
                <a:r>
                  <a:rPr lang="en-US" dirty="0" smtClean="0">
                    <a:cs typeface="Arial" panose="020B0604020202020204" pitchFamily="34" charset="0"/>
                  </a:rPr>
                  <a:t>or “Electromagnetic fields”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EM waves are transverse waves without a medium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EM waves travel as vibrations in electric and magnetic fields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Have some electric and some magnetic properties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Speed of EM waves is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cs typeface="Arial" panose="020B0604020202020204" pitchFamily="34" charset="0"/>
                  </a:rPr>
                  <a:t>Electromagnetic waves cover many frequencies and wavelengths.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cs typeface="Arial" panose="020B0604020202020204" pitchFamily="34" charset="0"/>
                  </a:rPr>
                  <a:t>Light is EM waves only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7010400" cy="5628272"/>
              </a:xfrm>
              <a:prstGeom prst="rect">
                <a:avLst/>
              </a:prstGeom>
              <a:blipFill>
                <a:blip r:embed="rId4"/>
                <a:stretch>
                  <a:fillRect l="-522" r="-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Wave Properties of EMR</a:t>
            </a:r>
            <a:endParaRPr lang="en-IN" sz="3200" b="1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844" y="1290592"/>
            <a:ext cx="5481156" cy="4102857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73000"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EM waves are produced by motion of electric charge components and consists of</a:t>
            </a:r>
          </a:p>
          <a:p>
            <a:pPr lvl="1" algn="just">
              <a:spcAft>
                <a:spcPts val="500"/>
              </a:spcAft>
              <a:buClr>
                <a:schemeClr val="tx2"/>
              </a:buClr>
              <a:buSzPct val="73000"/>
              <a:buFont typeface="Courier New" panose="02070309020205020404" pitchFamily="49" charset="0"/>
              <a:buChar char="o"/>
            </a:pPr>
            <a:r>
              <a:rPr lang="en-CA" sz="2000" dirty="0" smtClean="0">
                <a:cs typeface="Arial" panose="020B0604020202020204" pitchFamily="34" charset="0"/>
              </a:rPr>
              <a:t>Electric Field (E) Vector</a:t>
            </a:r>
          </a:p>
          <a:p>
            <a:pPr lvl="1" algn="just">
              <a:spcAft>
                <a:spcPts val="500"/>
              </a:spcAft>
              <a:buClr>
                <a:schemeClr val="tx2"/>
              </a:buClr>
              <a:buSzPct val="73000"/>
              <a:buFont typeface="Courier New" panose="02070309020205020404" pitchFamily="49" charset="0"/>
              <a:buChar char="o"/>
            </a:pPr>
            <a:r>
              <a:rPr lang="en-CA" sz="2000" dirty="0" smtClean="0">
                <a:cs typeface="Arial" panose="020B0604020202020204" pitchFamily="34" charset="0"/>
              </a:rPr>
              <a:t>Magnetic Field (B) Vector</a:t>
            </a:r>
          </a:p>
          <a:p>
            <a:pPr lvl="1" algn="just">
              <a:spcAft>
                <a:spcPts val="500"/>
              </a:spcAft>
              <a:buClr>
                <a:schemeClr val="tx2"/>
              </a:buClr>
              <a:buSzPct val="73000"/>
              <a:buFont typeface="Courier New" panose="02070309020205020404" pitchFamily="49" charset="0"/>
              <a:buChar char="o"/>
            </a:pPr>
            <a:r>
              <a:rPr lang="en-CA" sz="2000" dirty="0" smtClean="0">
                <a:cs typeface="Arial" panose="020B0604020202020204" pitchFamily="34" charset="0"/>
              </a:rPr>
              <a:t>Both these fields travel at the speed of light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73000"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When travelling in a homogeneous, isotropic medium the electric and magnetic fields are at right angles to each other and are perpendicular to the direction of propagation.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73000"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Radar waves, like light waves are EM energy that propagates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4522" t="30033" r="33561" b="34358"/>
          <a:stretch/>
        </p:blipFill>
        <p:spPr>
          <a:xfrm>
            <a:off x="6582909" y="1132200"/>
            <a:ext cx="5228091" cy="201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993113"/>
            <a:ext cx="2981325" cy="2314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47800" y="6005830"/>
                <a:ext cx="4133632" cy="334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005830"/>
                <a:ext cx="4133632" cy="334515"/>
              </a:xfrm>
              <a:prstGeom prst="rect">
                <a:avLst/>
              </a:prstGeom>
              <a:blipFill>
                <a:blip r:embed="rId4"/>
                <a:stretch>
                  <a:fillRect l="-1032" t="-16364" r="-3540" b="-2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195978" y="543462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448192" y="5393449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385458" y="5760412"/>
            <a:ext cx="213632" cy="29204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 flipH="1">
            <a:off x="4953000" y="5762781"/>
            <a:ext cx="78141" cy="28967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162" t="39687" r="6839" b="-261"/>
          <a:stretch/>
        </p:blipFill>
        <p:spPr>
          <a:xfrm>
            <a:off x="304800" y="3516090"/>
            <a:ext cx="7086600" cy="3132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Wave Description of EM Signals</a:t>
            </a:r>
            <a:endParaRPr lang="en-IN" sz="32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1" y="1141769"/>
            <a:ext cx="655320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Simplest way of describing a wave: Harmonic waves (sine or cosine waves)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Typically we use three parameters to describe harmonic waves </a:t>
            </a:r>
            <a:endParaRPr lang="en-IN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2374" y="2729560"/>
                <a:ext cx="2555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πft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374" y="2729560"/>
                <a:ext cx="2555250" cy="276999"/>
              </a:xfrm>
              <a:prstGeom prst="rect">
                <a:avLst/>
              </a:prstGeom>
              <a:blipFill>
                <a:blip r:embed="rId3"/>
                <a:stretch>
                  <a:fillRect l="-952" t="-2222" r="-1190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691" y="1066800"/>
            <a:ext cx="4529984" cy="226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4285200"/>
            <a:ext cx="4255367" cy="226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29600" y="3670142"/>
                <a:ext cx="3439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πft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670142"/>
                <a:ext cx="3439468" cy="276999"/>
              </a:xfrm>
              <a:prstGeom prst="rect">
                <a:avLst/>
              </a:prstGeom>
              <a:blipFill>
                <a:blip r:embed="rId6"/>
                <a:stretch>
                  <a:fillRect t="-2222" r="-35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6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206826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Transverse and Longitudinal Oscillation/Vibration</a:t>
            </a:r>
            <a:endParaRPr lang="en-IN" sz="32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10" r="1606"/>
          <a:stretch/>
        </p:blipFill>
        <p:spPr>
          <a:xfrm>
            <a:off x="990600" y="1219200"/>
            <a:ext cx="9982200" cy="5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66771" y="1447799"/>
            <a:ext cx="10210828" cy="5076000"/>
            <a:chOff x="1066771" y="1447799"/>
            <a:chExt cx="10210828" cy="5076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15405"/>
            <a:stretch/>
          </p:blipFill>
          <p:spPr>
            <a:xfrm>
              <a:off x="1066771" y="1447799"/>
              <a:ext cx="10006053" cy="5076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89424" y="5231426"/>
              <a:ext cx="10188175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cs typeface="Arial" panose="020B0604020202020204" pitchFamily="34" charset="0"/>
                </a:rPr>
                <a:t>Polarization planes are perpendicular – orientation technically arbitrary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cs typeface="Arial" panose="020B0604020202020204" pitchFamily="34" charset="0"/>
                </a:rPr>
                <a:t>Usually, horizontal and vertical planes are chosen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cs typeface="Arial" panose="020B0604020202020204" pitchFamily="34" charset="0"/>
                </a:rPr>
                <a:t>The terms horizontal and vertical then refer to either the earth or the antenna surface</a:t>
              </a:r>
              <a:endParaRPr lang="en-IN" sz="2000" dirty="0"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8600" y="3818980"/>
              <a:ext cx="2667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Arial" panose="020B0604020202020204" pitchFamily="34" charset="0"/>
                </a:rPr>
                <a:t>Horizontally polarized</a:t>
              </a:r>
              <a:endParaRPr lang="en-IN" sz="2000" dirty="0"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5600" y="1569859"/>
              <a:ext cx="2438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Arial" panose="020B0604020202020204" pitchFamily="34" charset="0"/>
                </a:rPr>
                <a:t>Vertically polarized</a:t>
              </a:r>
              <a:endParaRPr lang="en-IN" sz="2000" dirty="0"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3759" y="1569859"/>
              <a:ext cx="2438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  <a:cs typeface="Arial" panose="020B0604020202020204" pitchFamily="34" charset="0"/>
                </a:rPr>
                <a:t>Electric Field Vector</a:t>
              </a:r>
              <a:endParaRPr lang="en-IN" sz="2000" dirty="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0" y="202991"/>
            <a:ext cx="12192000" cy="554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sz="3200" b="1" dirty="0" smtClean="0">
                <a:latin typeface="+mn-lt"/>
              </a:rPr>
              <a:t>Polarization States of a coherent Plane Wave</a:t>
            </a:r>
            <a:endParaRPr lang="en-IN" sz="32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9200" y="44958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1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53257</TotalTime>
  <Words>1521</Words>
  <Application>Microsoft Office PowerPoint</Application>
  <PresentationFormat>Widescreen</PresentationFormat>
  <Paragraphs>255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Georgia</vt:lpstr>
      <vt:lpstr>Symbol</vt:lpstr>
      <vt:lpstr>Times New Roman</vt:lpstr>
      <vt:lpstr>Office Theme</vt:lpstr>
      <vt:lpstr>                          Properties and Propagation                 of EM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Thank You!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Observation System for climate change:  ISRO initiatives and perspectives</dc:title>
  <dc:creator>user</dc:creator>
  <cp:lastModifiedBy>acer</cp:lastModifiedBy>
  <cp:revision>1228</cp:revision>
  <cp:lastPrinted>2019-12-17T09:02:49Z</cp:lastPrinted>
  <dcterms:created xsi:type="dcterms:W3CDTF">2010-11-12T04:23:00Z</dcterms:created>
  <dcterms:modified xsi:type="dcterms:W3CDTF">2025-01-03T16:23:51Z</dcterms:modified>
</cp:coreProperties>
</file>