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70" r:id="rId11"/>
    <p:sldId id="271" r:id="rId12"/>
    <p:sldId id="265" r:id="rId13"/>
    <p:sldId id="273" r:id="rId14"/>
    <p:sldId id="274" r:id="rId15"/>
    <p:sldId id="268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660"/>
  </p:normalViewPr>
  <p:slideViewPr>
    <p:cSldViewPr snapToGrid="0">
      <p:cViewPr>
        <p:scale>
          <a:sx n="66" d="100"/>
          <a:sy n="66" d="100"/>
        </p:scale>
        <p:origin x="632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CFAE5-ADF6-4A84-8EA5-0D21F6BA36C9}" type="datetimeFigureOut">
              <a:rPr lang="en-IN" smtClean="0"/>
              <a:t>23-12-2024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5D675-1F46-4B87-A5F8-67DB0C31E21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7CE75-2696-426B-A7C6-7629D8CF2437}" type="datetime1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B228FF-BE53-47F7-B430-409A097CA437}" type="datetime1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5DF8-C87B-4AA2-B81E-F9B41C3DE973}" type="datetime1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31343-E99C-4C22-AAE8-C343A811CECF}" type="datetime1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CDC9B-DBC7-4258-BEB9-733492353AF9}" type="datetime1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C6488-E703-4AFF-AB60-B11F0E50C7BC}" type="datetime1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3479-18BA-4E37-9716-A08D210E9EC7}" type="datetime1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F7E75-1528-41FC-88CA-CFEB217670A5}" type="datetime1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>
            <a:normAutofit/>
          </a:bodyPr>
          <a:lstStyle>
            <a:lvl1pPr>
              <a:defRPr sz="4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8F0E0-2234-4197-A558-6EA21AC7A0A0}" type="datetime1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 userDrawn="1"/>
        </p:nvSpPr>
        <p:spPr bwMode="auto">
          <a:xfrm rot="10800000" flipV="1">
            <a:off x="10587856" y="6247184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2029" y="6338155"/>
            <a:ext cx="779767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575ECA5-96F4-415B-9B7B-F5BEE4B08E09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0" y="0"/>
            <a:ext cx="1457325" cy="12430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395" y="-394223"/>
            <a:ext cx="1017037" cy="180806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33316-F1D2-4CFB-B3A8-36FF84D60DC1}" type="datetime1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DD2DD-462B-4CBA-AA0A-8301F8EE9842}" type="datetime1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0FB0-DEC5-44F8-B224-7DEA76B58BCE}" type="datetime1">
              <a:rPr lang="en-IN" smtClean="0"/>
              <a:t>23-12-2024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51C4-12AA-486A-8A73-FD7CDFC9A495}" type="datetime1">
              <a:rPr lang="en-IN" smtClean="0"/>
              <a:t>23-12-2024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4A1EF-1C77-4320-9664-16BFC03E4F4D}" type="datetime1">
              <a:rPr lang="en-IN" smtClean="0"/>
              <a:t>23-12-2024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1BE58-E9FD-47D2-91AC-7CE0251A25B2}" type="datetime1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71803-78DB-4882-8A70-E311DA0EF9FC}" type="datetime1">
              <a:rPr lang="en-IN" smtClean="0"/>
              <a:t>23-12-2024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58841-AB6D-42AC-A9E1-E0D97A1068DD}" type="datetime1">
              <a:rPr lang="en-IN" smtClean="0"/>
              <a:t>23-12-2024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F193EE77-AAE2-43CD-9ABE-9DB80FB4FF8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ustafa1850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1221" y="1133061"/>
            <a:ext cx="8915399" cy="2511551"/>
          </a:xfrm>
        </p:spPr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b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Management System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5453" y="3747052"/>
            <a:ext cx="9079464" cy="3031435"/>
          </a:xfrm>
        </p:spPr>
        <p:txBody>
          <a:bodyPr>
            <a:normAutofit fontScale="92500" lnSpcReduction="20000"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Monika Choudhary									Diya Jain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Gagan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Mandloi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Hariom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Mandloi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					Mustafa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Fehmi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7059" y="-354166"/>
            <a:ext cx="1175716" cy="20901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75" y="0"/>
            <a:ext cx="1620078" cy="138183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3.3</a:t>
            </a:r>
            <a:r>
              <a:rPr lang="en-IN" dirty="0"/>
              <a:t> Class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t>10</a:t>
            </a:fld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34ED462-64D9-2C9F-1C99-60993531A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663337"/>
            <a:ext cx="7744149" cy="4570553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3.4</a:t>
            </a:r>
            <a:r>
              <a:rPr lang="en-IN" dirty="0"/>
              <a:t> DFD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r>
              <a:rPr lang="en-IN" dirty="0"/>
              <a:t>DFD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t>11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3835A1-AE74-1A12-8592-D265C1D45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994" y="2341969"/>
            <a:ext cx="7219406" cy="389192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342" y="365249"/>
            <a:ext cx="8911687" cy="932328"/>
          </a:xfrm>
        </p:spPr>
        <p:txBody>
          <a:bodyPr>
            <a:normAutofit fontScale="90000"/>
          </a:bodyPr>
          <a:lstStyle/>
          <a:p>
            <a:r>
              <a:rPr lang="en-IN" dirty="0"/>
              <a:t>4. User Inface Design</a:t>
            </a:r>
            <a:br>
              <a:rPr lang="en-IN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521340-D736-65E9-EAB7-AD88DEA030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3747" y="1213298"/>
            <a:ext cx="4859827" cy="252130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t>12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BBBA9F-BA1E-6259-28A4-638D3D5E8C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5294" y="1194047"/>
            <a:ext cx="4985173" cy="252130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370C8F-4E19-8E56-3E6F-E1E3C9A8E90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77880" y="3989170"/>
            <a:ext cx="4578979" cy="25756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359067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IN" dirty="0"/>
              <a:t>4. Data Design</a:t>
            </a:r>
            <a:br>
              <a:rPr lang="en-IN" dirty="0"/>
            </a:br>
            <a:r>
              <a:rPr lang="en-IN" dirty="0"/>
              <a:t>	4.1 Schema Definition</a:t>
            </a:r>
            <a:br>
              <a:rPr lang="en-IN" dirty="0"/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4D92D78-1EB0-1A6D-EDAB-ACFEF53566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3" y="1937707"/>
            <a:ext cx="8000410" cy="440044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t>13</a:t>
            </a:fld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4.2 E-R Diagram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r>
              <a:rPr lang="en-IN" dirty="0"/>
              <a:t>System E-R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t>14</a:t>
            </a:fld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39678B-3B58-0FD9-0928-DBAF3F16E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629" y="2158279"/>
            <a:ext cx="7451771" cy="417987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pPr>
              <a:spcBef>
                <a:spcPts val="1725"/>
              </a:spcBef>
            </a:pPr>
            <a:r>
              <a:rPr lang="en-US" sz="2400" b="1" u="sng" spc="-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https://github.com/mustafa1850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1725"/>
              </a:spcBef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https://github.com/hariiom08/Attendance-Management-System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t>15</a:t>
            </a:fld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2400" b="1" kern="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Journal </a:t>
            </a:r>
            <a:endParaRPr lang="en-IN" sz="2400" b="1" ker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2400" b="0" kern="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Bharti, P. and Kumar, R. Automated Attendance Management System using Biometrics and Embedded Technology. Journal of computer science and Applications (2021)</a:t>
            </a:r>
            <a:endParaRPr lang="en-IN" sz="2400" b="1" ker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2400" b="0" kern="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[2] Wakode, S., Shingade, S., and Pawar, P. Web-based Attendance Management System. International Journal of Computer Applications, 182(26), pp. 25-30. (2019)</a:t>
            </a:r>
            <a:endParaRPr lang="en-IN" sz="2400" b="1" ker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9850" indent="0" algn="just">
              <a:lnSpc>
                <a:spcPct val="15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2400" b="1" kern="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Research Paper</a:t>
            </a:r>
            <a:endParaRPr lang="en-IN" sz="2400" b="1" ker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9850" indent="0" algn="just">
              <a:lnSpc>
                <a:spcPct val="150000"/>
              </a:lnSpc>
              <a:spcBef>
                <a:spcPts val="310"/>
              </a:spcBef>
              <a:spcAft>
                <a:spcPts val="0"/>
              </a:spcAft>
              <a:buNone/>
            </a:pPr>
            <a:r>
              <a:rPr lang="en-US" sz="2400" b="0" kern="0" spc="-1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[1] Dey, T., &amp; Mukherjee, R. -  Integration of Analytics in Attendance Management System at IEEE Xplore (2020)</a:t>
            </a:r>
            <a:endParaRPr lang="en-IN" sz="2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t>16</a:t>
            </a:fld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t>17</a:t>
            </a:fld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057618" y="2967335"/>
            <a:ext cx="36471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</a:t>
            </a:r>
          </a:p>
        </p:txBody>
      </p:sp>
      <p:sp>
        <p:nvSpPr>
          <p:cNvPr id="6" name="Rectangle 5"/>
          <p:cNvSpPr/>
          <p:nvPr/>
        </p:nvSpPr>
        <p:spPr>
          <a:xfrm>
            <a:off x="5310893" y="4262735"/>
            <a:ext cx="28200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Queries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75750"/>
            <a:ext cx="8911687" cy="1280890"/>
          </a:xfrm>
        </p:spPr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52938"/>
            <a:ext cx="8915400" cy="5466523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Introduction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1.1</a:t>
            </a:r>
            <a:r>
              <a:rPr lang="en-IN" dirty="0"/>
              <a:t> Overview</a:t>
            </a:r>
          </a:p>
          <a:p>
            <a:pPr marL="45720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1.2</a:t>
            </a:r>
            <a:r>
              <a:rPr lang="en-IN" dirty="0"/>
              <a:t> Purpose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Requirement Engineering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2.1</a:t>
            </a:r>
            <a:r>
              <a:rPr lang="en-IN" dirty="0"/>
              <a:t> Requirement Collection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2.2</a:t>
            </a:r>
            <a:r>
              <a:rPr lang="en-IN" dirty="0"/>
              <a:t> Functional Requirements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2.3</a:t>
            </a:r>
            <a:r>
              <a:rPr lang="en-IN" dirty="0"/>
              <a:t> Non Functional Requirements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2.4</a:t>
            </a:r>
            <a:r>
              <a:rPr lang="en-IN" dirty="0"/>
              <a:t> Use Case Diagram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Technical Design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3.1</a:t>
            </a:r>
            <a:r>
              <a:rPr lang="en-IN" dirty="0"/>
              <a:t> Technical Architecture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3.2</a:t>
            </a:r>
            <a:r>
              <a:rPr lang="en-IN" dirty="0"/>
              <a:t> Sequence Diagram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3.3</a:t>
            </a:r>
            <a:r>
              <a:rPr lang="en-IN" dirty="0"/>
              <a:t> Class Diagram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3.4</a:t>
            </a:r>
            <a:r>
              <a:rPr lang="en-IN" dirty="0"/>
              <a:t> DFD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User Interface Design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Data Design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5.1</a:t>
            </a:r>
            <a:r>
              <a:rPr lang="en-IN" dirty="0"/>
              <a:t> Schema Design</a:t>
            </a:r>
          </a:p>
          <a:p>
            <a:pPr marL="400050" lvl="1" indent="0">
              <a:buNone/>
            </a:pPr>
            <a:r>
              <a:rPr lang="en-IN" dirty="0">
                <a:solidFill>
                  <a:srgbClr val="C00000"/>
                </a:solidFill>
              </a:rPr>
              <a:t>5.2</a:t>
            </a:r>
            <a:r>
              <a:rPr lang="en-IN" dirty="0"/>
              <a:t> E-R Diagram</a:t>
            </a:r>
          </a:p>
          <a:p>
            <a:pPr marL="0" indent="0">
              <a:buNone/>
            </a:pPr>
            <a:r>
              <a:rPr lang="en-IN" dirty="0"/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t>2</a:t>
            </a:fld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39956"/>
            <a:ext cx="8915400" cy="45939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1.1 Overview</a:t>
            </a:r>
          </a:p>
          <a:p>
            <a:pPr lvl="1"/>
            <a:r>
              <a:rPr lang="en-US" dirty="0"/>
              <a:t>Streamlines the process by automating attendance marking, reducing manual effort and ensuring accuracy.</a:t>
            </a:r>
          </a:p>
          <a:p>
            <a:pPr lvl="1"/>
            <a:r>
              <a:rPr lang="en-US" dirty="0"/>
              <a:t>Provides instant access to attendance data for both students and faculty, enhancing transparency and efficiency.</a:t>
            </a:r>
          </a:p>
          <a:p>
            <a:pPr lvl="1"/>
            <a:r>
              <a:rPr lang="en-US" dirty="0"/>
              <a:t>Designed for ease of use, allowing students and faculty to quickly mark attendance, view records, and analyze trends.</a:t>
            </a:r>
            <a:endParaRPr lang="en-IN" dirty="0"/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1.2 Purpose</a:t>
            </a:r>
          </a:p>
          <a:p>
            <a:pPr lvl="1"/>
            <a:r>
              <a:rPr lang="en-US" dirty="0"/>
              <a:t>Replaces manual paper and Excel methods for accurate attendance management. </a:t>
            </a:r>
          </a:p>
          <a:p>
            <a:pPr lvl="1"/>
            <a:r>
              <a:rPr lang="en-US" dirty="0"/>
              <a:t>Provides insights into student attendance trends.</a:t>
            </a:r>
          </a:p>
          <a:p>
            <a:pPr lvl="1"/>
            <a:r>
              <a:rPr lang="en-US" dirty="0"/>
              <a:t>Generates detailed reports for better evaluation.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t>3</a:t>
            </a:fld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84480"/>
            <a:ext cx="8911687" cy="881130"/>
          </a:xfrm>
        </p:spPr>
        <p:txBody>
          <a:bodyPr>
            <a:normAutofit/>
          </a:bodyPr>
          <a:lstStyle/>
          <a:p>
            <a:r>
              <a:rPr lang="en-IN" dirty="0"/>
              <a:t>2. Requirement Engineering</a:t>
            </a:r>
            <a:endParaRPr lang="en-IN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4513" y="1045028"/>
            <a:ext cx="9017399" cy="51882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/>
              <a:t>2.1 Required collection</a:t>
            </a:r>
          </a:p>
          <a:p>
            <a:r>
              <a:rPr lang="en-US" sz="2800" dirty="0"/>
              <a:t>Students: Name, ID, attendance history.</a:t>
            </a:r>
          </a:p>
          <a:p>
            <a:r>
              <a:rPr lang="en-US" sz="2800" dirty="0"/>
              <a:t>Name, ID, assigned courses.</a:t>
            </a:r>
          </a:p>
          <a:p>
            <a:r>
              <a:rPr lang="en-US" sz="2800" dirty="0"/>
              <a:t>Attendance: Date, present/absent status.</a:t>
            </a:r>
          </a:p>
          <a:p>
            <a:r>
              <a:rPr lang="en-US" sz="2800" dirty="0"/>
              <a:t>Admin Records: System settings and role-based access details.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t>4</a:t>
            </a:fld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2.2 Function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39956"/>
            <a:ext cx="8915400" cy="4593933"/>
          </a:xfrm>
        </p:spPr>
        <p:txBody>
          <a:bodyPr/>
          <a:lstStyle/>
          <a:p>
            <a:r>
              <a:rPr lang="en-IN" b="1" dirty="0"/>
              <a:t>Attendance Management</a:t>
            </a:r>
            <a:r>
              <a:rPr lang="en-IN" dirty="0"/>
              <a:t>:-</a:t>
            </a:r>
            <a:r>
              <a:rPr lang="en-US" dirty="0"/>
              <a:t>Enable teachers to mark and update attendance for students.</a:t>
            </a:r>
          </a:p>
          <a:p>
            <a:r>
              <a:rPr lang="en-IN" b="1" dirty="0"/>
              <a:t>Role-Based Access</a:t>
            </a:r>
            <a:r>
              <a:rPr lang="en-IN" dirty="0"/>
              <a:t>:-</a:t>
            </a:r>
            <a:r>
              <a:rPr lang="en-US" dirty="0"/>
              <a:t>Provide separate dashboards for Admin, Teachers, and Students.</a:t>
            </a:r>
          </a:p>
          <a:p>
            <a:r>
              <a:rPr lang="en-US" b="1" dirty="0"/>
              <a:t>Notification System</a:t>
            </a:r>
            <a:r>
              <a:rPr lang="en-US" dirty="0"/>
              <a:t>:-Send SMS or email alerts to students and parents for absentees.</a:t>
            </a:r>
          </a:p>
          <a:p>
            <a:r>
              <a:rPr lang="en-US" b="1" dirty="0"/>
              <a:t>Attendance Reports</a:t>
            </a:r>
            <a:r>
              <a:rPr lang="en-US" dirty="0"/>
              <a:t>: Generate and export monthly or semester-wise attendance reports.</a:t>
            </a:r>
          </a:p>
          <a:p>
            <a:r>
              <a:rPr lang="en-US" b="1" dirty="0"/>
              <a:t>Login System</a:t>
            </a:r>
            <a:r>
              <a:rPr lang="en-US" dirty="0"/>
              <a:t>:-Secure login for all users with unique credential.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t>5</a:t>
            </a:fld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2.2 Non Functional Requirements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r>
              <a:rPr lang="en-US" b="1" dirty="0"/>
              <a:t>Performance</a:t>
            </a:r>
            <a:r>
              <a:rPr lang="en-US" dirty="0"/>
              <a:t>: System should handle up to 1000 simultaneous users without lag.</a:t>
            </a:r>
          </a:p>
          <a:p>
            <a:r>
              <a:rPr lang="en-US" b="1" dirty="0"/>
              <a:t>Scalability</a:t>
            </a:r>
            <a:r>
              <a:rPr lang="en-US" dirty="0"/>
              <a:t>: Allow easy addition of new users, courses, and attendance categories.</a:t>
            </a:r>
          </a:p>
          <a:p>
            <a:r>
              <a:rPr lang="en-US" b="1" dirty="0"/>
              <a:t>Security</a:t>
            </a:r>
            <a:r>
              <a:rPr lang="en-US" dirty="0"/>
              <a:t>: Ensure encrypted data storage and secure user authentication.</a:t>
            </a:r>
          </a:p>
          <a:p>
            <a:r>
              <a:rPr lang="en-US" b="1" dirty="0"/>
              <a:t>Usability</a:t>
            </a:r>
            <a:r>
              <a:rPr lang="en-US" dirty="0"/>
              <a:t>: Provide an intuitive and user-friendly interface for all roles.</a:t>
            </a:r>
            <a:endParaRPr lang="en-IN" dirty="0"/>
          </a:p>
          <a:p>
            <a:r>
              <a:rPr lang="en-US" b="1" dirty="0"/>
              <a:t>Availability</a:t>
            </a:r>
            <a:r>
              <a:rPr lang="en-US" dirty="0"/>
              <a:t>: Maintain 99.9% uptime for consistent access to the system.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t>6</a:t>
            </a:fld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2.3 Use 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39957"/>
            <a:ext cx="8915400" cy="4363278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t>7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6198" y="1299864"/>
            <a:ext cx="5263996" cy="48570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3. Technical Design</a:t>
            </a:r>
            <a:br>
              <a:rPr lang="en-IN" dirty="0"/>
            </a:br>
            <a:r>
              <a:rPr lang="en-IN" dirty="0"/>
              <a:t>	</a:t>
            </a:r>
            <a:r>
              <a:rPr lang="en-IN" dirty="0">
                <a:solidFill>
                  <a:schemeClr val="tx1"/>
                </a:solidFill>
              </a:rPr>
              <a:t>3.1</a:t>
            </a:r>
            <a:r>
              <a:rPr lang="en-IN" dirty="0"/>
              <a:t> Technical Architecture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92925" y="1905000"/>
            <a:ext cx="8223122" cy="432889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t>8</a:t>
            </a:fld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0342" y="433795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3.2</a:t>
            </a:r>
            <a:r>
              <a:rPr lang="en-IN" dirty="0"/>
              <a:t> Sequence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4191" y="1179628"/>
            <a:ext cx="8915400" cy="4363278"/>
          </a:xfrm>
        </p:spPr>
        <p:txBody>
          <a:bodyPr/>
          <a:lstStyle/>
          <a:p>
            <a:r>
              <a:rPr lang="en-IN" dirty="0"/>
              <a:t>System Sequence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ECA5-96F4-415B-9B7B-F5BEE4B08E09}" type="slidenum">
              <a:rPr lang="en-IN" smtClean="0"/>
              <a:t>9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1DDAF9-C167-C1B8-0209-7F33C673121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342" y="1714686"/>
            <a:ext cx="8645525" cy="48399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Presentation_II_Format</Template>
  <TotalTime>3902</TotalTime>
  <Words>593</Words>
  <Application>Microsoft Office PowerPoint</Application>
  <PresentationFormat>Widescreen</PresentationFormat>
  <Paragraphs>94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Times New Roman</vt:lpstr>
      <vt:lpstr>Wingdings 3</vt:lpstr>
      <vt:lpstr>Wisp</vt:lpstr>
      <vt:lpstr>          Presentation on  Attendance Management System </vt:lpstr>
      <vt:lpstr>Contents</vt:lpstr>
      <vt:lpstr>1. Introduction</vt:lpstr>
      <vt:lpstr>2. Requirement Engineering</vt:lpstr>
      <vt:lpstr>2.2 Function Requirements</vt:lpstr>
      <vt:lpstr>2.2 Non Functional Requirements </vt:lpstr>
      <vt:lpstr>2.3 Use Case Diagram</vt:lpstr>
      <vt:lpstr>3. Technical Design  3.1 Technical Architecture</vt:lpstr>
      <vt:lpstr>3.2 Sequence Diagram</vt:lpstr>
      <vt:lpstr>3.3 Class Diagram</vt:lpstr>
      <vt:lpstr>3.4 DFD</vt:lpstr>
      <vt:lpstr>4. User Inface Design </vt:lpstr>
      <vt:lpstr>4. Data Design  4.1 Schema Definition </vt:lpstr>
      <vt:lpstr>4.2 E-R Diagram </vt:lpstr>
      <vt:lpstr>GitHub Link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Anukriti ujjainiya</dc:creator>
  <cp:lastModifiedBy>Hariom Mandloi</cp:lastModifiedBy>
  <cp:revision>16</cp:revision>
  <dcterms:created xsi:type="dcterms:W3CDTF">2024-11-25T08:44:00Z</dcterms:created>
  <dcterms:modified xsi:type="dcterms:W3CDTF">2024-12-23T13:12:04Z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8618B1E51F6B440FAF0BDEB16314092A_12</vt:lpwstr>
  </property>
  <property fmtid="{D5CDD505-2E9C-101B-9397-08002B2CF9AE}" pid="3" name="KSOProductBuildVer">
    <vt:lpwstr>1033-12.2.0.18911</vt:lpwstr>
  </property>
</Properties>
</file>