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74" r:id="rId5"/>
    <p:sldId id="259" r:id="rId6"/>
    <p:sldId id="261" r:id="rId7"/>
    <p:sldId id="263" r:id="rId8"/>
    <p:sldId id="264" r:id="rId9"/>
    <p:sldId id="265" r:id="rId10"/>
    <p:sldId id="266" r:id="rId11"/>
    <p:sldId id="267" r:id="rId12"/>
    <p:sldId id="273" r:id="rId13"/>
    <p:sldId id="270" r:id="rId14"/>
    <p:sldId id="271" r:id="rId15"/>
    <p:sldId id="269" r:id="rId16"/>
    <p:sldId id="272"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592"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170C91B-AE6F-4D0D-B60B-E235EF6C04B7}" type="datetimeFigureOut">
              <a:rPr lang="en-IN" smtClean="0"/>
              <a:t>21-04-2025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5FBD498-BE20-4799-8F85-8F6254A97B3D}" type="slidenum">
              <a:rPr lang="en-IN" smtClean="0"/>
              <a:t>‹#›</a:t>
            </a:fld>
            <a:endParaRPr lang="en-IN"/>
          </a:p>
        </p:txBody>
      </p:sp>
    </p:spTree>
    <p:extLst>
      <p:ext uri="{BB962C8B-B14F-4D97-AF65-F5344CB8AC3E}">
        <p14:creationId xmlns:p14="http://schemas.microsoft.com/office/powerpoint/2010/main" val="52267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FBD498-BE20-4799-8F85-8F6254A97B3D}" type="slidenum">
              <a:rPr lang="en-IN" smtClean="0"/>
              <a:t>14</a:t>
            </a:fld>
            <a:endParaRPr lang="en-IN"/>
          </a:p>
        </p:txBody>
      </p:sp>
    </p:spTree>
    <p:extLst>
      <p:ext uri="{BB962C8B-B14F-4D97-AF65-F5344CB8AC3E}">
        <p14:creationId xmlns:p14="http://schemas.microsoft.com/office/powerpoint/2010/main" val="152475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7777" y="1284858"/>
            <a:ext cx="1821814" cy="467994"/>
          </a:xfrm>
          <a:prstGeom prst="rect">
            <a:avLst/>
          </a:prstGeom>
        </p:spPr>
        <p:txBody>
          <a:bodyPr wrap="square" lIns="0" tIns="0" rIns="0" bIns="0">
            <a:spAutoFit/>
          </a:bodyPr>
          <a:lstStyle>
            <a:lvl1pPr>
              <a:defRPr sz="4000" b="0" i="0">
                <a:solidFill>
                  <a:srgbClr val="252525"/>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p:txBody>
          <a:bodyPr lIns="0" tIns="0" rIns="0" bIns="0"/>
          <a:lstStyle>
            <a:lvl1pPr>
              <a:defRPr sz="2000" b="0" i="0">
                <a:solidFill>
                  <a:schemeClr val="bg1"/>
                </a:solidFill>
                <a:latin typeface="Verdana"/>
                <a:cs typeface="Verdana"/>
              </a:defRPr>
            </a:lvl1pPr>
          </a:lstStyle>
          <a:p>
            <a:pPr marL="179705">
              <a:lnSpc>
                <a:spcPct val="100000"/>
              </a:lnSpc>
              <a:spcBef>
                <a:spcPts val="114"/>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p:txBody>
          <a:bodyPr lIns="0" tIns="0" rIns="0" bIns="0"/>
          <a:lstStyle>
            <a:lvl1pPr>
              <a:defRPr sz="2000" b="0" i="0">
                <a:solidFill>
                  <a:schemeClr val="bg1"/>
                </a:solidFill>
                <a:latin typeface="Verdana"/>
                <a:cs typeface="Verdana"/>
              </a:defRPr>
            </a:lvl1pPr>
          </a:lstStyle>
          <a:p>
            <a:pPr marL="179705">
              <a:lnSpc>
                <a:spcPct val="100000"/>
              </a:lnSpc>
              <a:spcBef>
                <a:spcPts val="114"/>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52525"/>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7" name="Holder 7"/>
          <p:cNvSpPr>
            <a:spLocks noGrp="1"/>
          </p:cNvSpPr>
          <p:nvPr>
            <p:ph type="sldNum" sz="quarter" idx="7"/>
          </p:nvPr>
        </p:nvSpPr>
        <p:spPr/>
        <p:txBody>
          <a:bodyPr lIns="0" tIns="0" rIns="0" bIns="0"/>
          <a:lstStyle>
            <a:lvl1pPr>
              <a:defRPr sz="2000" b="0" i="0">
                <a:solidFill>
                  <a:schemeClr val="bg1"/>
                </a:solidFill>
                <a:latin typeface="Verdana"/>
                <a:cs typeface="Verdana"/>
              </a:defRPr>
            </a:lvl1pPr>
          </a:lstStyle>
          <a:p>
            <a:pPr marL="179705">
              <a:lnSpc>
                <a:spcPct val="100000"/>
              </a:lnSpc>
              <a:spcBef>
                <a:spcPts val="114"/>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25252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5" name="Holder 5"/>
          <p:cNvSpPr>
            <a:spLocks noGrp="1"/>
          </p:cNvSpPr>
          <p:nvPr>
            <p:ph type="sldNum" sz="quarter" idx="7"/>
          </p:nvPr>
        </p:nvSpPr>
        <p:spPr/>
        <p:txBody>
          <a:bodyPr lIns="0" tIns="0" rIns="0" bIns="0"/>
          <a:lstStyle>
            <a:lvl1pPr>
              <a:defRPr sz="2000" b="0" i="0">
                <a:solidFill>
                  <a:schemeClr val="bg1"/>
                </a:solidFill>
                <a:latin typeface="Verdana"/>
                <a:cs typeface="Verdana"/>
              </a:defRPr>
            </a:lvl1pPr>
          </a:lstStyle>
          <a:p>
            <a:pPr marL="179705">
              <a:lnSpc>
                <a:spcPct val="100000"/>
              </a:lnSpc>
              <a:spcBef>
                <a:spcPts val="114"/>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4" name="Holder 4"/>
          <p:cNvSpPr>
            <a:spLocks noGrp="1"/>
          </p:cNvSpPr>
          <p:nvPr>
            <p:ph type="sldNum" sz="quarter" idx="7"/>
          </p:nvPr>
        </p:nvSpPr>
        <p:spPr/>
        <p:txBody>
          <a:bodyPr lIns="0" tIns="0" rIns="0" bIns="0"/>
          <a:lstStyle>
            <a:lvl1pPr>
              <a:defRPr sz="2000" b="0" i="0">
                <a:solidFill>
                  <a:schemeClr val="bg1"/>
                </a:solidFill>
                <a:latin typeface="Verdana"/>
                <a:cs typeface="Verdana"/>
              </a:defRPr>
            </a:lvl1pPr>
          </a:lstStyle>
          <a:p>
            <a:pPr marL="179705">
              <a:lnSpc>
                <a:spcPct val="100000"/>
              </a:lnSpc>
              <a:spcBef>
                <a:spcPts val="114"/>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761"/>
            <a:ext cx="2851530" cy="6858761"/>
          </a:xfrm>
          <a:prstGeom prst="rect">
            <a:avLst/>
          </a:prstGeom>
        </p:spPr>
      </p:pic>
      <p:sp>
        <p:nvSpPr>
          <p:cNvPr id="18" name="bg object 18"/>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sp>
        <p:nvSpPr>
          <p:cNvPr id="19" name="bg object 19"/>
          <p:cNvSpPr/>
          <p:nvPr/>
        </p:nvSpPr>
        <p:spPr>
          <a:xfrm>
            <a:off x="10580814" y="6247180"/>
            <a:ext cx="1595755" cy="507365"/>
          </a:xfrm>
          <a:custGeom>
            <a:avLst/>
            <a:gdLst/>
            <a:ahLst/>
            <a:cxnLst/>
            <a:rect l="l" t="t" r="r" b="b"/>
            <a:pathLst>
              <a:path w="1595754" h="507365">
                <a:moveTo>
                  <a:pt x="345884" y="0"/>
                </a:moveTo>
                <a:lnTo>
                  <a:pt x="245681" y="0"/>
                </a:lnTo>
                <a:lnTo>
                  <a:pt x="240982" y="4775"/>
                </a:lnTo>
                <a:lnTo>
                  <a:pt x="239458" y="6400"/>
                </a:lnTo>
                <a:lnTo>
                  <a:pt x="237553" y="7912"/>
                </a:lnTo>
                <a:lnTo>
                  <a:pt x="236029" y="9537"/>
                </a:lnTo>
                <a:lnTo>
                  <a:pt x="7048" y="238480"/>
                </a:lnTo>
                <a:lnTo>
                  <a:pt x="1762" y="245633"/>
                </a:lnTo>
                <a:lnTo>
                  <a:pt x="0" y="252787"/>
                </a:lnTo>
                <a:lnTo>
                  <a:pt x="1762" y="259940"/>
                </a:lnTo>
                <a:lnTo>
                  <a:pt x="7048" y="267093"/>
                </a:lnTo>
                <a:lnTo>
                  <a:pt x="236029" y="496037"/>
                </a:lnTo>
                <a:lnTo>
                  <a:pt x="240982" y="496037"/>
                </a:lnTo>
                <a:lnTo>
                  <a:pt x="240982" y="500806"/>
                </a:lnTo>
                <a:lnTo>
                  <a:pt x="245681" y="500806"/>
                </a:lnTo>
                <a:lnTo>
                  <a:pt x="250380" y="505575"/>
                </a:lnTo>
                <a:lnTo>
                  <a:pt x="1591246" y="507300"/>
                </a:lnTo>
                <a:lnTo>
                  <a:pt x="1595513" y="9537"/>
                </a:lnTo>
                <a:lnTo>
                  <a:pt x="1595564" y="3556"/>
                </a:lnTo>
                <a:lnTo>
                  <a:pt x="345884" y="0"/>
                </a:lnTo>
                <a:close/>
              </a:path>
            </a:pathLst>
          </a:custGeom>
          <a:solidFill>
            <a:srgbClr val="A42F0F"/>
          </a:solidFill>
        </p:spPr>
        <p:txBody>
          <a:bodyPr wrap="square" lIns="0" tIns="0" rIns="0" bIns="0" rtlCol="0"/>
          <a:lstStyle/>
          <a:p>
            <a:endParaRPr/>
          </a:p>
        </p:txBody>
      </p:sp>
      <p:pic>
        <p:nvPicPr>
          <p:cNvPr id="20" name="bg object 20"/>
          <p:cNvPicPr/>
          <p:nvPr/>
        </p:nvPicPr>
        <p:blipFill>
          <a:blip r:embed="rId9" cstate="print"/>
          <a:stretch>
            <a:fillRect/>
          </a:stretch>
        </p:blipFill>
        <p:spPr>
          <a:xfrm>
            <a:off x="155714" y="63"/>
            <a:ext cx="1457325" cy="1242885"/>
          </a:xfrm>
          <a:prstGeom prst="rect">
            <a:avLst/>
          </a:prstGeom>
        </p:spPr>
      </p:pic>
      <p:pic>
        <p:nvPicPr>
          <p:cNvPr id="21" name="bg object 21"/>
          <p:cNvPicPr/>
          <p:nvPr/>
        </p:nvPicPr>
        <p:blipFill>
          <a:blip r:embed="rId10" cstate="print"/>
          <a:stretch>
            <a:fillRect/>
          </a:stretch>
        </p:blipFill>
        <p:spPr>
          <a:xfrm>
            <a:off x="11103356" y="0"/>
            <a:ext cx="1017041" cy="1413890"/>
          </a:xfrm>
          <a:prstGeom prst="rect">
            <a:avLst/>
          </a:prstGeom>
        </p:spPr>
      </p:pic>
      <p:sp>
        <p:nvSpPr>
          <p:cNvPr id="2" name="Holder 2"/>
          <p:cNvSpPr>
            <a:spLocks noGrp="1"/>
          </p:cNvSpPr>
          <p:nvPr>
            <p:ph type="title"/>
          </p:nvPr>
        </p:nvSpPr>
        <p:spPr>
          <a:xfrm>
            <a:off x="1748408" y="265252"/>
            <a:ext cx="4841621" cy="872743"/>
          </a:xfrm>
          <a:prstGeom prst="rect">
            <a:avLst/>
          </a:prstGeom>
        </p:spPr>
        <p:txBody>
          <a:bodyPr wrap="square" lIns="0" tIns="0" rIns="0" bIns="0">
            <a:spAutoFit/>
          </a:bodyPr>
          <a:lstStyle>
            <a:lvl1pPr>
              <a:defRPr sz="4000" b="0" i="0">
                <a:solidFill>
                  <a:srgbClr val="252525"/>
                </a:solidFill>
                <a:latin typeface="Times New Roman"/>
                <a:cs typeface="Times New Roman"/>
              </a:defRPr>
            </a:lvl1pPr>
          </a:lstStyle>
          <a:p>
            <a:endParaRPr/>
          </a:p>
        </p:txBody>
      </p:sp>
      <p:sp>
        <p:nvSpPr>
          <p:cNvPr id="3" name="Holder 3"/>
          <p:cNvSpPr>
            <a:spLocks noGrp="1"/>
          </p:cNvSpPr>
          <p:nvPr>
            <p:ph type="body" idx="1"/>
          </p:nvPr>
        </p:nvSpPr>
        <p:spPr>
          <a:xfrm>
            <a:off x="1717294" y="1571701"/>
            <a:ext cx="9605010" cy="4304665"/>
          </a:xfrm>
          <a:prstGeom prst="rect">
            <a:avLst/>
          </a:prstGeom>
        </p:spPr>
        <p:txBody>
          <a:bodyPr wrap="square" lIns="0" tIns="0" rIns="0" bIns="0">
            <a:spAutoFit/>
          </a:bodyPr>
          <a:lstStyle>
            <a:lvl1pPr>
              <a:defRPr sz="2400" b="0" i="0">
                <a:solidFill>
                  <a:srgbClr val="404040"/>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4/21/2025</a:t>
            </a:fld>
            <a:endParaRPr lang="en-US"/>
          </a:p>
        </p:txBody>
      </p:sp>
      <p:sp>
        <p:nvSpPr>
          <p:cNvPr id="6" name="Holder 6"/>
          <p:cNvSpPr>
            <a:spLocks noGrp="1"/>
          </p:cNvSpPr>
          <p:nvPr>
            <p:ph type="sldNum" sz="quarter" idx="7"/>
          </p:nvPr>
        </p:nvSpPr>
        <p:spPr>
          <a:xfrm>
            <a:off x="11589131" y="6349116"/>
            <a:ext cx="372745" cy="337820"/>
          </a:xfrm>
          <a:prstGeom prst="rect">
            <a:avLst/>
          </a:prstGeom>
        </p:spPr>
        <p:txBody>
          <a:bodyPr wrap="square" lIns="0" tIns="0" rIns="0" bIns="0">
            <a:spAutoFit/>
          </a:bodyPr>
          <a:lstStyle>
            <a:lvl1pPr>
              <a:defRPr sz="2000" b="0" i="0">
                <a:solidFill>
                  <a:schemeClr val="bg1"/>
                </a:solidFill>
                <a:latin typeface="Verdana"/>
                <a:cs typeface="Verdana"/>
              </a:defRPr>
            </a:lvl1pPr>
          </a:lstStyle>
          <a:p>
            <a:pPr marL="179705">
              <a:lnSpc>
                <a:spcPct val="100000"/>
              </a:lnSpc>
              <a:spcBef>
                <a:spcPts val="114"/>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761"/>
            <a:ext cx="12192000" cy="6859270"/>
            <a:chOff x="0" y="-761"/>
            <a:chExt cx="12192000" cy="6859270"/>
          </a:xfrm>
        </p:grpSpPr>
        <p:pic>
          <p:nvPicPr>
            <p:cNvPr id="3" name="object 3"/>
            <p:cNvPicPr/>
            <p:nvPr/>
          </p:nvPicPr>
          <p:blipFill>
            <a:blip r:embed="rId2" cstate="print"/>
            <a:stretch>
              <a:fillRect/>
            </a:stretch>
          </p:blipFill>
          <p:spPr>
            <a:xfrm>
              <a:off x="0" y="0"/>
              <a:ext cx="12192000" cy="6858000"/>
            </a:xfrm>
            <a:prstGeom prst="rect">
              <a:avLst/>
            </a:prstGeom>
          </p:spPr>
        </p:pic>
        <p:pic>
          <p:nvPicPr>
            <p:cNvPr id="4" name="object 4"/>
            <p:cNvPicPr/>
            <p:nvPr/>
          </p:nvPicPr>
          <p:blipFill>
            <a:blip r:embed="rId3" cstate="print"/>
            <a:stretch>
              <a:fillRect/>
            </a:stretch>
          </p:blipFill>
          <p:spPr>
            <a:xfrm>
              <a:off x="0" y="-761"/>
              <a:ext cx="2851530" cy="6858761"/>
            </a:xfrm>
            <a:prstGeom prst="rect">
              <a:avLst/>
            </a:prstGeom>
          </p:spPr>
        </p:pic>
        <p:sp>
          <p:nvSpPr>
            <p:cNvPr id="5" name="object 5"/>
            <p:cNvSpPr/>
            <p:nvPr/>
          </p:nvSpPr>
          <p:spPr>
            <a:xfrm>
              <a:off x="0" y="0"/>
              <a:ext cx="182880" cy="6858000"/>
            </a:xfrm>
            <a:custGeom>
              <a:avLst/>
              <a:gdLst/>
              <a:ahLst/>
              <a:cxnLst/>
              <a:rect l="l" t="t" r="r" b="b"/>
              <a:pathLst>
                <a:path w="182880" h="6858000">
                  <a:moveTo>
                    <a:pt x="182880" y="0"/>
                  </a:moveTo>
                  <a:lnTo>
                    <a:pt x="0" y="0"/>
                  </a:lnTo>
                  <a:lnTo>
                    <a:pt x="0" y="6858000"/>
                  </a:lnTo>
                  <a:lnTo>
                    <a:pt x="182880" y="6858000"/>
                  </a:lnTo>
                  <a:lnTo>
                    <a:pt x="182880" y="0"/>
                  </a:lnTo>
                  <a:close/>
                </a:path>
              </a:pathLst>
            </a:custGeom>
            <a:solidFill>
              <a:srgbClr val="766E53"/>
            </a:solidFill>
          </p:spPr>
          <p:txBody>
            <a:bodyPr wrap="square" lIns="0" tIns="0" rIns="0" bIns="0" rtlCol="0"/>
            <a:lstStyle/>
            <a:p>
              <a:endParaRPr/>
            </a:p>
          </p:txBody>
        </p:sp>
      </p:grpSp>
      <p:sp>
        <p:nvSpPr>
          <p:cNvPr id="6" name="object 6"/>
          <p:cNvSpPr txBox="1">
            <a:spLocks noGrp="1"/>
          </p:cNvSpPr>
          <p:nvPr>
            <p:ph type="title"/>
          </p:nvPr>
        </p:nvSpPr>
        <p:spPr>
          <a:xfrm>
            <a:off x="2938398" y="1620773"/>
            <a:ext cx="7559040" cy="1613262"/>
          </a:xfrm>
          <a:prstGeom prst="rect">
            <a:avLst/>
          </a:prstGeom>
        </p:spPr>
        <p:txBody>
          <a:bodyPr vert="horz" wrap="square" lIns="0" tIns="12700" rIns="0" bIns="0" rtlCol="0">
            <a:spAutoFit/>
          </a:bodyPr>
          <a:lstStyle/>
          <a:p>
            <a:pPr marL="1768475" marR="1758950" algn="ctr">
              <a:lnSpc>
                <a:spcPct val="100000"/>
              </a:lnSpc>
              <a:spcBef>
                <a:spcPts val="100"/>
              </a:spcBef>
            </a:pPr>
            <a:r>
              <a:rPr sz="3600" dirty="0"/>
              <a:t>Synopsis</a:t>
            </a:r>
            <a:r>
              <a:rPr sz="3600" spc="-10" dirty="0"/>
              <a:t> Presentation </a:t>
            </a:r>
            <a:r>
              <a:rPr sz="3600" spc="-25" dirty="0"/>
              <a:t>on</a:t>
            </a:r>
            <a:endParaRPr sz="3600" dirty="0"/>
          </a:p>
          <a:p>
            <a:pPr algn="ctr">
              <a:lnSpc>
                <a:spcPct val="100000"/>
              </a:lnSpc>
              <a:spcBef>
                <a:spcPts val="30"/>
              </a:spcBef>
            </a:pPr>
            <a:r>
              <a:rPr lang="en-IN" sz="3200" spc="-110" dirty="0">
                <a:latin typeface="Times New Roman" panose="02020603050405020304" pitchFamily="18" charset="0"/>
                <a:cs typeface="Times New Roman" panose="02020603050405020304" pitchFamily="18" charset="0"/>
              </a:rPr>
              <a:t>QUIZ SYSTEM</a:t>
            </a:r>
            <a:endParaRPr sz="3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2454655" y="4450679"/>
            <a:ext cx="2498345" cy="822020"/>
          </a:xfrm>
          <a:prstGeom prst="rect">
            <a:avLst/>
          </a:prstGeom>
        </p:spPr>
        <p:txBody>
          <a:bodyPr vert="horz" wrap="square" lIns="0" tIns="138430" rIns="0" bIns="0" rtlCol="0">
            <a:spAutoFit/>
          </a:bodyPr>
          <a:lstStyle/>
          <a:p>
            <a:pPr marL="12700">
              <a:lnSpc>
                <a:spcPct val="100000"/>
              </a:lnSpc>
              <a:spcBef>
                <a:spcPts val="1090"/>
              </a:spcBef>
            </a:pPr>
            <a:r>
              <a:rPr sz="1800" b="1" dirty="0">
                <a:solidFill>
                  <a:srgbClr val="585858"/>
                </a:solidFill>
                <a:latin typeface="Times New Roman"/>
                <a:cs typeface="Times New Roman"/>
              </a:rPr>
              <a:t>Guided</a:t>
            </a:r>
            <a:r>
              <a:rPr sz="1800" b="1" spc="-10" dirty="0">
                <a:solidFill>
                  <a:srgbClr val="585858"/>
                </a:solidFill>
                <a:latin typeface="Times New Roman"/>
                <a:cs typeface="Times New Roman"/>
              </a:rPr>
              <a:t> </a:t>
            </a:r>
            <a:r>
              <a:rPr sz="1800" b="1" spc="-25" dirty="0">
                <a:solidFill>
                  <a:srgbClr val="585858"/>
                </a:solidFill>
                <a:latin typeface="Times New Roman"/>
                <a:cs typeface="Times New Roman"/>
              </a:rPr>
              <a:t>By:</a:t>
            </a:r>
            <a:endParaRPr sz="1800" dirty="0">
              <a:latin typeface="Times New Roman"/>
              <a:cs typeface="Times New Roman"/>
            </a:endParaRPr>
          </a:p>
          <a:p>
            <a:pPr marL="12700">
              <a:lnSpc>
                <a:spcPct val="100000"/>
              </a:lnSpc>
              <a:spcBef>
                <a:spcPts val="994"/>
              </a:spcBef>
            </a:pPr>
            <a:r>
              <a:rPr lang="en-IN" dirty="0">
                <a:solidFill>
                  <a:srgbClr val="585858"/>
                </a:solidFill>
                <a:latin typeface="Times New Roman"/>
                <a:cs typeface="Times New Roman"/>
              </a:rPr>
              <a:t>Prof. Varsha Choudhary</a:t>
            </a:r>
            <a:endParaRPr sz="1800" dirty="0">
              <a:latin typeface="Verdana"/>
              <a:cs typeface="Verdana"/>
            </a:endParaRPr>
          </a:p>
        </p:txBody>
      </p:sp>
      <p:sp>
        <p:nvSpPr>
          <p:cNvPr id="8" name="object 8"/>
          <p:cNvSpPr txBox="1"/>
          <p:nvPr/>
        </p:nvSpPr>
        <p:spPr>
          <a:xfrm>
            <a:off x="7484491" y="4576698"/>
            <a:ext cx="3570604" cy="1772920"/>
          </a:xfrm>
          <a:prstGeom prst="rect">
            <a:avLst/>
          </a:prstGeom>
        </p:spPr>
        <p:txBody>
          <a:bodyPr vert="horz" wrap="square" lIns="0" tIns="12700" rIns="0" bIns="0" rtlCol="0">
            <a:spAutoFit/>
          </a:bodyPr>
          <a:lstStyle/>
          <a:p>
            <a:pPr marL="68580">
              <a:lnSpc>
                <a:spcPct val="100000"/>
              </a:lnSpc>
              <a:spcBef>
                <a:spcPts val="100"/>
              </a:spcBef>
            </a:pPr>
            <a:r>
              <a:rPr sz="1800" b="1" dirty="0">
                <a:solidFill>
                  <a:srgbClr val="585858"/>
                </a:solidFill>
                <a:latin typeface="Times New Roman"/>
                <a:cs typeface="Times New Roman"/>
              </a:rPr>
              <a:t>Presented</a:t>
            </a:r>
            <a:r>
              <a:rPr sz="1800" b="1" spc="-75" dirty="0">
                <a:solidFill>
                  <a:srgbClr val="585858"/>
                </a:solidFill>
                <a:latin typeface="Times New Roman"/>
                <a:cs typeface="Times New Roman"/>
              </a:rPr>
              <a:t> </a:t>
            </a:r>
            <a:r>
              <a:rPr sz="1800" b="1" spc="-25" dirty="0">
                <a:solidFill>
                  <a:srgbClr val="585858"/>
                </a:solidFill>
                <a:latin typeface="Times New Roman"/>
                <a:cs typeface="Times New Roman"/>
              </a:rPr>
              <a:t>By:</a:t>
            </a:r>
            <a:endParaRPr sz="1800" dirty="0">
              <a:latin typeface="Times New Roman"/>
              <a:cs typeface="Times New Roman"/>
            </a:endParaRPr>
          </a:p>
          <a:p>
            <a:pPr marL="12700">
              <a:lnSpc>
                <a:spcPct val="100000"/>
              </a:lnSpc>
              <a:spcBef>
                <a:spcPts val="1395"/>
              </a:spcBef>
            </a:pPr>
            <a:r>
              <a:rPr lang="en-IN" sz="1400" spc="-20" dirty="0">
                <a:solidFill>
                  <a:srgbClr val="585858"/>
                </a:solidFill>
                <a:latin typeface="Verdana"/>
                <a:cs typeface="Verdana"/>
              </a:rPr>
              <a:t>Hariom Mandloi</a:t>
            </a:r>
            <a:r>
              <a:rPr sz="1400" spc="-90" dirty="0">
                <a:solidFill>
                  <a:srgbClr val="585858"/>
                </a:solidFill>
                <a:latin typeface="Verdana"/>
                <a:cs typeface="Verdana"/>
              </a:rPr>
              <a:t> </a:t>
            </a:r>
            <a:r>
              <a:rPr sz="1400" spc="-80" dirty="0">
                <a:solidFill>
                  <a:srgbClr val="585858"/>
                </a:solidFill>
                <a:latin typeface="Verdana"/>
                <a:cs typeface="Verdana"/>
              </a:rPr>
              <a:t>(0827CD2210</a:t>
            </a:r>
            <a:r>
              <a:rPr lang="en-IN" sz="1400" spc="-80" dirty="0">
                <a:solidFill>
                  <a:srgbClr val="585858"/>
                </a:solidFill>
                <a:latin typeface="Verdana"/>
                <a:cs typeface="Verdana"/>
              </a:rPr>
              <a:t>33</a:t>
            </a:r>
            <a:r>
              <a:rPr sz="1400" spc="-80" dirty="0">
                <a:solidFill>
                  <a:srgbClr val="585858"/>
                </a:solidFill>
                <a:latin typeface="Verdana"/>
                <a:cs typeface="Verdana"/>
              </a:rPr>
              <a:t>)</a:t>
            </a:r>
            <a:endParaRPr sz="1400" dirty="0">
              <a:latin typeface="Verdana"/>
              <a:cs typeface="Verdana"/>
            </a:endParaRPr>
          </a:p>
          <a:p>
            <a:pPr marL="12700" marR="635635">
              <a:lnSpc>
                <a:spcPct val="160000"/>
              </a:lnSpc>
              <a:spcBef>
                <a:spcPts val="100"/>
              </a:spcBef>
            </a:pPr>
            <a:r>
              <a:rPr sz="1400" spc="-80" dirty="0">
                <a:solidFill>
                  <a:srgbClr val="585858"/>
                </a:solidFill>
                <a:latin typeface="Verdana"/>
                <a:cs typeface="Verdana"/>
              </a:rPr>
              <a:t>D</a:t>
            </a:r>
            <a:r>
              <a:rPr lang="en-IN" sz="1400" spc="-80" dirty="0" err="1">
                <a:solidFill>
                  <a:srgbClr val="585858"/>
                </a:solidFill>
                <a:latin typeface="Verdana"/>
                <a:cs typeface="Verdana"/>
              </a:rPr>
              <a:t>eepak</a:t>
            </a:r>
            <a:r>
              <a:rPr lang="en-IN" sz="1400" spc="-80" dirty="0">
                <a:solidFill>
                  <a:srgbClr val="585858"/>
                </a:solidFill>
                <a:latin typeface="Verdana"/>
                <a:cs typeface="Verdana"/>
              </a:rPr>
              <a:t> Patel</a:t>
            </a:r>
            <a:r>
              <a:rPr sz="1400" spc="-70" dirty="0">
                <a:solidFill>
                  <a:srgbClr val="585858"/>
                </a:solidFill>
                <a:latin typeface="Verdana"/>
                <a:cs typeface="Verdana"/>
              </a:rPr>
              <a:t> </a:t>
            </a:r>
            <a:r>
              <a:rPr sz="1400" spc="-25" dirty="0">
                <a:solidFill>
                  <a:srgbClr val="585858"/>
                </a:solidFill>
                <a:latin typeface="Verdana"/>
                <a:cs typeface="Verdana"/>
              </a:rPr>
              <a:t>(0827C</a:t>
            </a:r>
            <a:r>
              <a:rPr lang="en-IN" sz="1400" spc="-25" dirty="0">
                <a:solidFill>
                  <a:srgbClr val="585858"/>
                </a:solidFill>
                <a:latin typeface="Verdana"/>
                <a:cs typeface="Verdana"/>
              </a:rPr>
              <a:t>D2</a:t>
            </a:r>
            <a:r>
              <a:rPr sz="1400" spc="-25" dirty="0">
                <a:solidFill>
                  <a:srgbClr val="585858"/>
                </a:solidFill>
                <a:latin typeface="Verdana"/>
                <a:cs typeface="Verdana"/>
              </a:rPr>
              <a:t>210</a:t>
            </a:r>
            <a:r>
              <a:rPr lang="en-IN" sz="1400" spc="-25" dirty="0">
                <a:solidFill>
                  <a:srgbClr val="585858"/>
                </a:solidFill>
                <a:latin typeface="Verdana"/>
                <a:cs typeface="Verdana"/>
              </a:rPr>
              <a:t>23</a:t>
            </a:r>
            <a:r>
              <a:rPr sz="1400" spc="-25" dirty="0">
                <a:solidFill>
                  <a:srgbClr val="585858"/>
                </a:solidFill>
                <a:latin typeface="Verdana"/>
                <a:cs typeface="Verdana"/>
              </a:rPr>
              <a:t>) </a:t>
            </a:r>
            <a:r>
              <a:rPr lang="en-IN" sz="1400" spc="-80" dirty="0">
                <a:solidFill>
                  <a:srgbClr val="585858"/>
                </a:solidFill>
                <a:latin typeface="Verdana"/>
                <a:cs typeface="Verdana"/>
              </a:rPr>
              <a:t>Deepak Patel</a:t>
            </a:r>
            <a:r>
              <a:rPr sz="1400" spc="5" dirty="0">
                <a:solidFill>
                  <a:srgbClr val="585858"/>
                </a:solidFill>
                <a:latin typeface="Verdana"/>
                <a:cs typeface="Verdana"/>
              </a:rPr>
              <a:t> </a:t>
            </a:r>
            <a:r>
              <a:rPr sz="1400" spc="-90" dirty="0">
                <a:solidFill>
                  <a:srgbClr val="585858"/>
                </a:solidFill>
                <a:latin typeface="Verdana"/>
                <a:cs typeface="Verdana"/>
              </a:rPr>
              <a:t>(0827CD2210</a:t>
            </a:r>
            <a:r>
              <a:rPr lang="en-IN" sz="1400" spc="-90" dirty="0">
                <a:solidFill>
                  <a:srgbClr val="585858"/>
                </a:solidFill>
                <a:latin typeface="Verdana"/>
                <a:cs typeface="Verdana"/>
              </a:rPr>
              <a:t>24</a:t>
            </a:r>
            <a:r>
              <a:rPr sz="1400" spc="-90" dirty="0">
                <a:solidFill>
                  <a:srgbClr val="585858"/>
                </a:solidFill>
                <a:latin typeface="Verdana"/>
                <a:cs typeface="Verdana"/>
              </a:rPr>
              <a:t>)</a:t>
            </a:r>
            <a:endParaRPr sz="1400" dirty="0">
              <a:latin typeface="Verdana"/>
              <a:cs typeface="Verdana"/>
            </a:endParaRPr>
          </a:p>
          <a:p>
            <a:pPr marL="12700">
              <a:lnSpc>
                <a:spcPct val="100000"/>
              </a:lnSpc>
              <a:spcBef>
                <a:spcPts val="1365"/>
              </a:spcBef>
            </a:pPr>
            <a:r>
              <a:rPr lang="en-IN" sz="1400" spc="-40" dirty="0">
                <a:solidFill>
                  <a:srgbClr val="585858"/>
                </a:solidFill>
                <a:latin typeface="Verdana"/>
                <a:cs typeface="Verdana"/>
              </a:rPr>
              <a:t>Shubham </a:t>
            </a:r>
            <a:r>
              <a:rPr lang="en-IN" sz="1400" spc="-40" dirty="0" err="1">
                <a:solidFill>
                  <a:srgbClr val="585858"/>
                </a:solidFill>
                <a:latin typeface="Verdana"/>
                <a:cs typeface="Verdana"/>
              </a:rPr>
              <a:t>Siloriya</a:t>
            </a:r>
            <a:r>
              <a:rPr sz="1400" spc="-25" dirty="0">
                <a:solidFill>
                  <a:srgbClr val="585858"/>
                </a:solidFill>
                <a:latin typeface="Verdana"/>
                <a:cs typeface="Verdana"/>
              </a:rPr>
              <a:t>(0827CD2210</a:t>
            </a:r>
            <a:r>
              <a:rPr lang="en-IN" sz="1400" spc="-25" dirty="0">
                <a:solidFill>
                  <a:srgbClr val="585858"/>
                </a:solidFill>
                <a:latin typeface="Verdana"/>
                <a:cs typeface="Verdana"/>
              </a:rPr>
              <a:t>68</a:t>
            </a:r>
            <a:r>
              <a:rPr sz="1400" spc="-25" dirty="0">
                <a:solidFill>
                  <a:srgbClr val="585858"/>
                </a:solidFill>
                <a:latin typeface="Verdana"/>
                <a:cs typeface="Verdana"/>
              </a:rPr>
              <a:t>)</a:t>
            </a:r>
            <a:endParaRPr sz="1400" dirty="0">
              <a:latin typeface="Verdana"/>
              <a:cs typeface="Verdana"/>
            </a:endParaRPr>
          </a:p>
        </p:txBody>
      </p:sp>
      <p:pic>
        <p:nvPicPr>
          <p:cNvPr id="9" name="object 9"/>
          <p:cNvPicPr/>
          <p:nvPr/>
        </p:nvPicPr>
        <p:blipFill>
          <a:blip r:embed="rId4" cstate="print"/>
          <a:stretch>
            <a:fillRect/>
          </a:stretch>
        </p:blipFill>
        <p:spPr>
          <a:xfrm>
            <a:off x="10867008" y="0"/>
            <a:ext cx="1175715" cy="1735963"/>
          </a:xfrm>
          <a:prstGeom prst="rect">
            <a:avLst/>
          </a:prstGeom>
        </p:spPr>
      </p:pic>
      <p:pic>
        <p:nvPicPr>
          <p:cNvPr id="10" name="object 10"/>
          <p:cNvPicPr/>
          <p:nvPr/>
        </p:nvPicPr>
        <p:blipFill>
          <a:blip r:embed="rId5" cstate="print"/>
          <a:stretch>
            <a:fillRect/>
          </a:stretch>
        </p:blipFill>
        <p:spPr>
          <a:xfrm>
            <a:off x="221970" y="0"/>
            <a:ext cx="1620139" cy="13818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6425" y="609600"/>
            <a:ext cx="446532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404040"/>
                </a:solidFill>
              </a:rPr>
              <a:t>6.3</a:t>
            </a:r>
            <a:r>
              <a:rPr sz="3200" spc="-5" dirty="0">
                <a:solidFill>
                  <a:srgbClr val="404040"/>
                </a:solidFill>
              </a:rPr>
              <a:t> </a:t>
            </a:r>
            <a:r>
              <a:rPr sz="3200" dirty="0">
                <a:solidFill>
                  <a:srgbClr val="404040"/>
                </a:solidFill>
              </a:rPr>
              <a:t>Software</a:t>
            </a:r>
            <a:r>
              <a:rPr sz="3200" spc="-15" dirty="0">
                <a:solidFill>
                  <a:srgbClr val="404040"/>
                </a:solidFill>
              </a:rPr>
              <a:t> </a:t>
            </a:r>
            <a:r>
              <a:rPr sz="3200" spc="-10" dirty="0">
                <a:solidFill>
                  <a:srgbClr val="404040"/>
                </a:solidFill>
              </a:rPr>
              <a:t>Requirements</a:t>
            </a:r>
            <a:endParaRPr sz="3200" dirty="0"/>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25" dirty="0"/>
              <a:t>10</a:t>
            </a:fld>
            <a:endParaRPr spc="-25" dirty="0"/>
          </a:p>
        </p:txBody>
      </p:sp>
      <p:sp>
        <p:nvSpPr>
          <p:cNvPr id="3" name="object 3"/>
          <p:cNvSpPr txBox="1"/>
          <p:nvPr/>
        </p:nvSpPr>
        <p:spPr>
          <a:xfrm>
            <a:off x="1876425" y="1066800"/>
            <a:ext cx="9230995" cy="4946226"/>
          </a:xfrm>
          <a:prstGeom prst="rect">
            <a:avLst/>
          </a:prstGeom>
        </p:spPr>
        <p:txBody>
          <a:bodyPr vert="horz" wrap="square" lIns="0" tIns="140970" rIns="0" bIns="0" rtlCol="0">
            <a:spAutoFit/>
          </a:bodyPr>
          <a:lstStyle/>
          <a:p>
            <a:pPr marL="676910" algn="just"/>
            <a:r>
              <a:rPr lang="en-US" sz="2000" b="1" spc="-10" dirty="0">
                <a:effectLst/>
                <a:latin typeface="Times New Roman" panose="02020603050405020304" pitchFamily="18" charset="0"/>
                <a:ea typeface="Times New Roman" panose="02020603050405020304" pitchFamily="18" charset="0"/>
              </a:rPr>
              <a:t> </a:t>
            </a:r>
            <a:endParaRPr lang="en-IN" sz="2400" b="1"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Operating System</a:t>
            </a:r>
            <a:r>
              <a:rPr lang="en-US" sz="2400" b="1" dirty="0">
                <a:effectLst/>
                <a:latin typeface="Times New Roman" panose="02020603050405020304" pitchFamily="18" charset="0"/>
                <a:ea typeface="Times New Roman" panose="02020603050405020304" pitchFamily="18" charset="0"/>
              </a:rPr>
              <a:t>:</a:t>
            </a:r>
            <a:r>
              <a:rPr lang="en-US" sz="2400" b="0" dirty="0">
                <a:effectLst/>
                <a:latin typeface="Times New Roman" panose="02020603050405020304" pitchFamily="18" charset="0"/>
                <a:ea typeface="Times New Roman" panose="02020603050405020304" pitchFamily="18" charset="0"/>
              </a:rPr>
              <a:t> Linux or Windows Server</a:t>
            </a:r>
          </a:p>
          <a:p>
            <a:pPr marL="676910" algn="just"/>
            <a:endParaRPr lang="en-US" sz="2400" b="0"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Frontend: HTML5, CSS3, JavaScript.</a:t>
            </a:r>
          </a:p>
          <a:p>
            <a:pPr marL="676910" algn="just"/>
            <a:endParaRPr lang="en-US" sz="2400" dirty="0">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Libraries/Frameworks</a:t>
            </a:r>
            <a:r>
              <a:rPr lang="en-US" sz="2400" b="1" dirty="0">
                <a:effectLst/>
                <a:latin typeface="Times New Roman" panose="02020603050405020304" pitchFamily="18" charset="0"/>
                <a:ea typeface="Times New Roman" panose="02020603050405020304" pitchFamily="18" charset="0"/>
              </a:rPr>
              <a:t>:</a:t>
            </a:r>
            <a:r>
              <a:rPr lang="en-US" sz="2400" b="0" dirty="0">
                <a:effectLst/>
                <a:latin typeface="Times New Roman" panose="02020603050405020304" pitchFamily="18" charset="0"/>
                <a:ea typeface="Times New Roman" panose="02020603050405020304" pitchFamily="18" charset="0"/>
              </a:rPr>
              <a:t> React, Angular, Vue.js (optional</a:t>
            </a:r>
            <a:endParaRPr lang="en-IN" sz="2400" b="1"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 </a:t>
            </a:r>
            <a:endParaRPr lang="en-IN" sz="2400" b="1"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Backend Language: Node.js </a:t>
            </a:r>
            <a:endParaRPr lang="en-IN" sz="2400" b="1"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 </a:t>
            </a:r>
            <a:endParaRPr lang="en-IN" sz="2400" b="1"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Database: MongoDB</a:t>
            </a:r>
            <a:endParaRPr lang="en-IN" sz="2400" b="1"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 </a:t>
            </a:r>
            <a:endParaRPr lang="en-IN" sz="2400" b="1" dirty="0">
              <a:effectLst/>
              <a:latin typeface="Times New Roman" panose="02020603050405020304" pitchFamily="18" charset="0"/>
              <a:ea typeface="Times New Roman" panose="02020603050405020304" pitchFamily="18" charset="0"/>
            </a:endParaRPr>
          </a:p>
          <a:p>
            <a:pPr marL="676910" algn="just"/>
            <a:r>
              <a:rPr lang="en-US" sz="2400" b="0" dirty="0">
                <a:effectLst/>
                <a:latin typeface="Times New Roman" panose="02020603050405020304" pitchFamily="18" charset="0"/>
                <a:ea typeface="Times New Roman" panose="02020603050405020304" pitchFamily="18" charset="0"/>
              </a:rPr>
              <a:t>Frameworks</a:t>
            </a:r>
            <a:r>
              <a:rPr lang="en-US" sz="2400" b="1" dirty="0">
                <a:effectLst/>
                <a:latin typeface="Times New Roman" panose="02020603050405020304" pitchFamily="18" charset="0"/>
                <a:ea typeface="Times New Roman" panose="02020603050405020304" pitchFamily="18" charset="0"/>
              </a:rPr>
              <a:t>:</a:t>
            </a:r>
            <a:r>
              <a:rPr lang="en-US" sz="2400" b="0" dirty="0">
                <a:effectLst/>
                <a:latin typeface="Times New Roman" panose="02020603050405020304" pitchFamily="18" charset="0"/>
                <a:ea typeface="Times New Roman" panose="02020603050405020304" pitchFamily="18" charset="0"/>
              </a:rPr>
              <a:t> Laravel, Django, Express, etc. </a:t>
            </a:r>
            <a:endParaRPr lang="en-IN" sz="2400" b="1" dirty="0">
              <a:effectLst/>
              <a:latin typeface="Times New Roman" panose="02020603050405020304" pitchFamily="18" charset="0"/>
              <a:ea typeface="Times New Roman" panose="02020603050405020304" pitchFamily="18" charset="0"/>
            </a:endParaRPr>
          </a:p>
          <a:p>
            <a:pPr marL="354965" indent="-342265">
              <a:lnSpc>
                <a:spcPct val="100000"/>
              </a:lnSpc>
              <a:spcBef>
                <a:spcPts val="1110"/>
              </a:spcBef>
              <a:buClr>
                <a:srgbClr val="A42F0F"/>
              </a:buClr>
              <a:buAutoNum type="arabicPeriod"/>
              <a:tabLst>
                <a:tab pos="354965" algn="l"/>
              </a:tabLst>
            </a:pPr>
            <a:endParaRPr sz="19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228600"/>
            <a:ext cx="5410200" cy="739227"/>
          </a:xfrm>
          <a:prstGeom prst="rect">
            <a:avLst/>
          </a:prstGeom>
        </p:spPr>
        <p:txBody>
          <a:bodyPr vert="horz" wrap="square" lIns="0" tIns="122478" rIns="0" bIns="0" rtlCol="0">
            <a:spAutoFit/>
          </a:bodyPr>
          <a:lstStyle/>
          <a:p>
            <a:pPr marL="368935">
              <a:lnSpc>
                <a:spcPct val="100000"/>
              </a:lnSpc>
              <a:spcBef>
                <a:spcPts val="95"/>
              </a:spcBef>
            </a:pPr>
            <a:r>
              <a:rPr lang="en-IN" spc="-10" dirty="0"/>
              <a:t>7. </a:t>
            </a:r>
            <a:r>
              <a:rPr spc="-10" dirty="0"/>
              <a:t>Applications</a:t>
            </a: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25" dirty="0"/>
              <a:t>11</a:t>
            </a:fld>
            <a:endParaRPr spc="-25" dirty="0"/>
          </a:p>
        </p:txBody>
      </p:sp>
      <p:sp>
        <p:nvSpPr>
          <p:cNvPr id="3" name="object 3"/>
          <p:cNvSpPr txBox="1">
            <a:spLocks noGrp="1"/>
          </p:cNvSpPr>
          <p:nvPr>
            <p:ph type="body" idx="1"/>
          </p:nvPr>
        </p:nvSpPr>
        <p:spPr>
          <a:xfrm>
            <a:off x="2129790" y="1143000"/>
            <a:ext cx="9605010" cy="7412286"/>
          </a:xfrm>
          <a:prstGeom prst="rect">
            <a:avLst/>
          </a:prstGeom>
        </p:spPr>
        <p:txBody>
          <a:bodyPr vert="horz" wrap="square" lIns="0" tIns="12700" rIns="0" bIns="0" rtlCol="0">
            <a:spAutoFit/>
          </a:bodyPr>
          <a:lstStyle/>
          <a:p>
            <a:pPr marL="342900" marR="72771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Educational Institutions</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Conduct online exams, practice tests, and assignments.</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Evaluate students’ understanding and track progress.</a:t>
            </a:r>
            <a:endParaRPr lang="en-IN" dirty="0">
              <a:effectLst/>
              <a:latin typeface="Times New Roman" panose="02020603050405020304" pitchFamily="18" charset="0"/>
              <a:ea typeface="Times New Roman" panose="02020603050405020304" pitchFamily="18" charset="0"/>
            </a:endParaRPr>
          </a:p>
          <a:p>
            <a:pPr marR="727710"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72771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Corporate Training</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Assess employee learning during training programs.</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Conduct skill tests and compliance quizzes.</a:t>
            </a:r>
            <a:endParaRPr lang="en-IN" dirty="0">
              <a:effectLst/>
              <a:latin typeface="Times New Roman" panose="02020603050405020304" pitchFamily="18" charset="0"/>
              <a:ea typeface="Times New Roman" panose="02020603050405020304" pitchFamily="18" charset="0"/>
            </a:endParaRPr>
          </a:p>
          <a:p>
            <a:pPr marL="447675" marR="727710"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72771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Recruitment &amp; Hiring</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Pre-screen candidates using aptitude and technical quizzes.</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Automate the first round of assessments.</a:t>
            </a:r>
            <a:endParaRPr lang="en-IN" dirty="0">
              <a:effectLst/>
              <a:latin typeface="Times New Roman" panose="02020603050405020304" pitchFamily="18" charset="0"/>
              <a:ea typeface="Times New Roman" panose="02020603050405020304" pitchFamily="18" charset="0"/>
            </a:endParaRPr>
          </a:p>
          <a:p>
            <a:pPr marL="447675" marR="727710"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72771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E-Learning Platforms</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Offer interactive quizzes for learners to test their knowledge.</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Provide immediate feedback and performance analytics</a:t>
            </a:r>
            <a:endParaRPr lang="en-IN" dirty="0">
              <a:effectLst/>
              <a:latin typeface="Times New Roman" panose="02020603050405020304" pitchFamily="18" charset="0"/>
              <a:ea typeface="Times New Roman" panose="02020603050405020304" pitchFamily="18" charset="0"/>
            </a:endParaRPr>
          </a:p>
          <a:p>
            <a:pPr marL="447675" marR="727710"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72771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Competitive Exam Preparation</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Simulate real test environments for exams like GRE, IELTS, etc.</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Provide practice with time limits and scoring.</a:t>
            </a:r>
            <a:endParaRPr lang="en-IN" dirty="0">
              <a:effectLst/>
              <a:latin typeface="Times New Roman" panose="02020603050405020304" pitchFamily="18" charset="0"/>
              <a:ea typeface="Times New Roman" panose="02020603050405020304" pitchFamily="18" charset="0"/>
            </a:endParaRPr>
          </a:p>
          <a:p>
            <a:pPr marL="354330" marR="189865" indent="-341630">
              <a:lnSpc>
                <a:spcPct val="100000"/>
              </a:lnSpc>
              <a:spcBef>
                <a:spcPts val="100"/>
              </a:spcBef>
              <a:buClr>
                <a:srgbClr val="A42F0F"/>
              </a:buClr>
              <a:buAutoNum type="arabicPeriod"/>
              <a:tabLst>
                <a:tab pos="355600" algn="l"/>
              </a:tabLst>
            </a:pPr>
            <a:endParaRPr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725F5-7C73-2C45-B68F-C21C98CC9660}"/>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D38A9B87-4B05-AD96-DAF4-F257DF879F28}"/>
              </a:ext>
            </a:extLst>
          </p:cNvPr>
          <p:cNvSpPr>
            <a:spLocks noGrp="1"/>
          </p:cNvSpPr>
          <p:nvPr>
            <p:ph type="body" idx="1"/>
          </p:nvPr>
        </p:nvSpPr>
        <p:spPr>
          <a:xfrm>
            <a:off x="1717294" y="1571701"/>
            <a:ext cx="9605010" cy="3990899"/>
          </a:xfrm>
        </p:spPr>
        <p:txBody>
          <a:bodyPr/>
          <a:lstStyle/>
          <a:p>
            <a:pPr marL="342900" marR="72771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E-Learning Platforms</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Offer interactive quizzes for learners to test their knowledge.</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Provide immediate feedback and performance analytics</a:t>
            </a:r>
            <a:endParaRPr lang="en-IN" dirty="0">
              <a:effectLst/>
              <a:latin typeface="Times New Roman" panose="02020603050405020304" pitchFamily="18" charset="0"/>
              <a:ea typeface="Times New Roman" panose="02020603050405020304" pitchFamily="18" charset="0"/>
            </a:endParaRPr>
          </a:p>
          <a:p>
            <a:pPr marL="447675" marR="727710" algn="just"/>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342900" marR="727710" lvl="0" indent="-342900" algn="just">
              <a:buFont typeface="Symbol" panose="05050102010706020507" pitchFamily="18" charset="2"/>
              <a:buChar char=""/>
            </a:pPr>
            <a:r>
              <a:rPr lang="en-US" b="1" dirty="0">
                <a:effectLst/>
                <a:latin typeface="Times New Roman" panose="02020603050405020304" pitchFamily="18" charset="0"/>
                <a:ea typeface="Times New Roman" panose="02020603050405020304" pitchFamily="18" charset="0"/>
              </a:rPr>
              <a:t>Competitive Exam Preparation</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Simulate real test environments for exams like GRE, IELTS, etc.</a:t>
            </a:r>
            <a:endParaRPr lang="en-IN" dirty="0">
              <a:effectLst/>
              <a:latin typeface="Times New Roman" panose="02020603050405020304" pitchFamily="18" charset="0"/>
              <a:ea typeface="Times New Roman" panose="02020603050405020304" pitchFamily="18" charset="0"/>
            </a:endParaRPr>
          </a:p>
          <a:p>
            <a:pPr marL="914400" marR="727710" algn="just"/>
            <a:r>
              <a:rPr lang="en-US" dirty="0">
                <a:effectLst/>
                <a:latin typeface="Times New Roman" panose="02020603050405020304" pitchFamily="18" charset="0"/>
                <a:ea typeface="Times New Roman" panose="02020603050405020304" pitchFamily="18" charset="0"/>
              </a:rPr>
              <a:t>Provide practice with time limits and scoring.</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09215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9808" rIns="0" bIns="0" rtlCol="0">
            <a:spAutoFit/>
          </a:bodyPr>
          <a:lstStyle/>
          <a:p>
            <a:pPr marL="195580">
              <a:lnSpc>
                <a:spcPct val="100000"/>
              </a:lnSpc>
              <a:spcBef>
                <a:spcPts val="95"/>
              </a:spcBef>
            </a:pPr>
            <a:r>
              <a:rPr spc="-10" dirty="0"/>
              <a:t>REFERENCES</a:t>
            </a: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25" dirty="0"/>
              <a:t>13</a:t>
            </a:fld>
            <a:endParaRPr spc="-25" dirty="0"/>
          </a:p>
        </p:txBody>
      </p:sp>
      <p:sp>
        <p:nvSpPr>
          <p:cNvPr id="6" name="TextBox 5">
            <a:extLst>
              <a:ext uri="{FF2B5EF4-FFF2-40B4-BE49-F238E27FC236}">
                <a16:creationId xmlns:a16="http://schemas.microsoft.com/office/drawing/2014/main" id="{C754F557-F4D6-4FE0-FBB2-AC482EF0F891}"/>
              </a:ext>
            </a:extLst>
          </p:cNvPr>
          <p:cNvSpPr txBox="1"/>
          <p:nvPr/>
        </p:nvSpPr>
        <p:spPr>
          <a:xfrm>
            <a:off x="1748408" y="1600200"/>
            <a:ext cx="9067800" cy="4452501"/>
          </a:xfrm>
          <a:prstGeom prst="rect">
            <a:avLst/>
          </a:prstGeom>
          <a:noFill/>
        </p:spPr>
        <p:txBody>
          <a:bodyPr wrap="square" rtlCol="0">
            <a:spAutoFit/>
          </a:bodyPr>
          <a:lstStyle/>
          <a:p>
            <a:pPr marR="772795" lvl="0" algn="l">
              <a:lnSpc>
                <a:spcPct val="150000"/>
              </a:lnSpc>
              <a:spcBef>
                <a:spcPts val="800"/>
              </a:spcBef>
              <a:buSzPts val="1200"/>
              <a:tabLst>
                <a:tab pos="960120" algn="l"/>
              </a:tabLst>
            </a:pPr>
            <a:r>
              <a:rPr lang="en-US" sz="2400" spc="0" dirty="0">
                <a:effectLst/>
                <a:latin typeface="Times New Roman" panose="02020603050405020304" pitchFamily="18" charset="0"/>
                <a:ea typeface="Times New Roman" panose="02020603050405020304" pitchFamily="18" charset="0"/>
              </a:rPr>
              <a:t>[1] Moodle Documentation – Moodle Quiz Module, https://docs.moodle.org</a:t>
            </a:r>
            <a:endParaRPr lang="en-IN" sz="2400" spc="0" dirty="0">
              <a:effectLst/>
              <a:latin typeface="Times New Roman" panose="02020603050405020304" pitchFamily="18" charset="0"/>
              <a:ea typeface="Times New Roman" panose="02020603050405020304" pitchFamily="18" charset="0"/>
            </a:endParaRPr>
          </a:p>
          <a:p>
            <a:pPr marR="772795" lvl="0" algn="l">
              <a:lnSpc>
                <a:spcPct val="150000"/>
              </a:lnSpc>
              <a:spcBef>
                <a:spcPts val="800"/>
              </a:spcBef>
              <a:buSzPts val="1200"/>
              <a:tabLst>
                <a:tab pos="960120" algn="l"/>
              </a:tabLst>
            </a:pPr>
            <a:r>
              <a:rPr lang="en-US" sz="2400" spc="0" dirty="0">
                <a:effectLst/>
                <a:latin typeface="Times New Roman" panose="02020603050405020304" pitchFamily="18" charset="0"/>
                <a:ea typeface="Times New Roman" panose="02020603050405020304" pitchFamily="18" charset="0"/>
              </a:rPr>
              <a:t>[2] Google Forms Help – Create a quiz with Google Forms, https://support.google.com</a:t>
            </a:r>
            <a:endParaRPr lang="en-IN" sz="2400" spc="0" dirty="0">
              <a:effectLst/>
              <a:latin typeface="Times New Roman" panose="02020603050405020304" pitchFamily="18" charset="0"/>
              <a:ea typeface="Times New Roman" panose="02020603050405020304" pitchFamily="18" charset="0"/>
            </a:endParaRPr>
          </a:p>
          <a:p>
            <a:pPr marR="772795" lvl="0" algn="l">
              <a:lnSpc>
                <a:spcPct val="150000"/>
              </a:lnSpc>
              <a:spcBef>
                <a:spcPts val="800"/>
              </a:spcBef>
              <a:buSzPts val="1200"/>
              <a:tabLst>
                <a:tab pos="960120" algn="l"/>
              </a:tabLst>
            </a:pPr>
            <a:r>
              <a:rPr lang="en-US" sz="2400" spc="0" dirty="0">
                <a:effectLst/>
                <a:latin typeface="Times New Roman" panose="02020603050405020304" pitchFamily="18" charset="0"/>
                <a:ea typeface="Times New Roman" panose="02020603050405020304" pitchFamily="18" charset="0"/>
              </a:rPr>
              <a:t>[3] Black, P., &amp; Wiliam, D. (1998). Assessment and classroom learning. Assessment in Education: Principles, Policy &amp; Practice, 5(1), 7–74.</a:t>
            </a:r>
            <a:endParaRPr lang="en-IN" sz="2400" spc="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25" dirty="0"/>
              <a:t>14</a:t>
            </a:fld>
            <a:endParaRPr spc="-25" dirty="0"/>
          </a:p>
        </p:txBody>
      </p:sp>
      <p:sp>
        <p:nvSpPr>
          <p:cNvPr id="6" name="Title 5">
            <a:extLst>
              <a:ext uri="{FF2B5EF4-FFF2-40B4-BE49-F238E27FC236}">
                <a16:creationId xmlns:a16="http://schemas.microsoft.com/office/drawing/2014/main" id="{42220069-4FAA-9CC8-B144-B482B03A0111}"/>
              </a:ext>
            </a:extLst>
          </p:cNvPr>
          <p:cNvSpPr>
            <a:spLocks noGrp="1"/>
          </p:cNvSpPr>
          <p:nvPr>
            <p:ph type="ctrTitle"/>
          </p:nvPr>
        </p:nvSpPr>
        <p:spPr>
          <a:xfrm>
            <a:off x="1295400" y="1447801"/>
            <a:ext cx="8991600" cy="3582712"/>
          </a:xfrm>
        </p:spPr>
        <p:txBody>
          <a:bodyPr/>
          <a:lstStyle/>
          <a:p>
            <a:pPr marL="342900" marR="772795" lvl="0" indent="-342900">
              <a:lnSpc>
                <a:spcPct val="150000"/>
              </a:lnSpc>
              <a:spcBef>
                <a:spcPts val="800"/>
              </a:spcBef>
              <a:tabLst>
                <a:tab pos="960120" algn="l"/>
              </a:tabLst>
            </a:pPr>
            <a:r>
              <a:rPr lang="en-US" sz="2400" spc="0" dirty="0">
                <a:effectLst/>
                <a:latin typeface="Times New Roman" panose="02020603050405020304" pitchFamily="18" charset="0"/>
                <a:ea typeface="Times New Roman" panose="02020603050405020304" pitchFamily="18" charset="0"/>
              </a:rPr>
              <a:t>    [4]  Anderson, L. W., &amp; Krathwohl, D. R. (2001). A Taxonomy for Learning, Teaching, and Assessing: A Revision of Bloom's Taxonomy of Educational Objectives.</a:t>
            </a:r>
            <a:br>
              <a:rPr lang="en-IN" sz="2400" spc="0" dirty="0">
                <a:effectLst/>
                <a:latin typeface="Times New Roman" panose="02020603050405020304" pitchFamily="18" charset="0"/>
                <a:ea typeface="Times New Roman" panose="02020603050405020304" pitchFamily="18" charset="0"/>
              </a:rPr>
            </a:br>
            <a:r>
              <a:rPr lang="en-IN" sz="2400" spc="0" dirty="0">
                <a:effectLst/>
                <a:latin typeface="Times New Roman" panose="02020603050405020304" pitchFamily="18" charset="0"/>
                <a:ea typeface="Times New Roman" panose="02020603050405020304" pitchFamily="18" charset="0"/>
              </a:rPr>
              <a:t>[5] </a:t>
            </a:r>
            <a:r>
              <a:rPr lang="en-US" sz="2400" spc="0" dirty="0">
                <a:effectLst/>
                <a:latin typeface="Times New Roman" panose="02020603050405020304" pitchFamily="18" charset="0"/>
                <a:ea typeface="Times New Roman" panose="02020603050405020304" pitchFamily="18" charset="0"/>
              </a:rPr>
              <a:t>Kahoot! – Game-based learning platform, https://kahoot.com</a:t>
            </a:r>
            <a:br>
              <a:rPr lang="en-IN" sz="4000" spc="0" dirty="0">
                <a:effectLst/>
                <a:latin typeface="Times New Roman" panose="02020603050405020304" pitchFamily="18" charset="0"/>
                <a:ea typeface="Times New Roman" panose="02020603050405020304" pitchFamily="18" charset="0"/>
              </a:rPr>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7000" y="1201927"/>
            <a:ext cx="7551420" cy="1280479"/>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404040"/>
                </a:solidFill>
                <a:latin typeface="Times New Roman"/>
                <a:cs typeface="Times New Roman"/>
              </a:rPr>
              <a:t>Github</a:t>
            </a:r>
            <a:r>
              <a:rPr sz="3200" spc="-20" dirty="0">
                <a:solidFill>
                  <a:srgbClr val="404040"/>
                </a:solidFill>
                <a:latin typeface="Times New Roman"/>
                <a:cs typeface="Times New Roman"/>
              </a:rPr>
              <a:t> </a:t>
            </a:r>
            <a:r>
              <a:rPr sz="3200" spc="-10" dirty="0">
                <a:solidFill>
                  <a:srgbClr val="404040"/>
                </a:solidFill>
                <a:latin typeface="Times New Roman"/>
                <a:cs typeface="Times New Roman"/>
              </a:rPr>
              <a:t>link:-</a:t>
            </a:r>
            <a:endParaRPr sz="3200" dirty="0">
              <a:latin typeface="Times New Roman"/>
              <a:cs typeface="Times New Roman"/>
            </a:endParaRPr>
          </a:p>
          <a:p>
            <a:pPr>
              <a:lnSpc>
                <a:spcPct val="100000"/>
              </a:lnSpc>
              <a:spcBef>
                <a:spcPts val="2150"/>
              </a:spcBef>
            </a:pPr>
            <a:r>
              <a:rPr lang="en-IN" sz="3200" dirty="0">
                <a:latin typeface="Times New Roman"/>
                <a:cs typeface="Times New Roman"/>
              </a:rPr>
              <a:t>https://github.com/hariiom08/Minor-project-2</a:t>
            </a:r>
            <a:endParaRPr sz="3200" dirty="0">
              <a:latin typeface="Times New Roman"/>
              <a:cs typeface="Times New Roman"/>
            </a:endParaRPr>
          </a:p>
        </p:txBody>
      </p:sp>
      <p:sp>
        <p:nvSpPr>
          <p:cNvPr id="3" name="object 3"/>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25" dirty="0"/>
              <a:t>15</a:t>
            </a:fld>
            <a:endParaRPr spc="-2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00015" y="2747264"/>
            <a:ext cx="3498850" cy="2012950"/>
            <a:chOff x="4700015" y="2747264"/>
            <a:chExt cx="3498850" cy="2012950"/>
          </a:xfrm>
        </p:grpSpPr>
        <p:pic>
          <p:nvPicPr>
            <p:cNvPr id="3" name="object 3"/>
            <p:cNvPicPr/>
            <p:nvPr/>
          </p:nvPicPr>
          <p:blipFill>
            <a:blip r:embed="rId2" cstate="print"/>
            <a:stretch>
              <a:fillRect/>
            </a:stretch>
          </p:blipFill>
          <p:spPr>
            <a:xfrm>
              <a:off x="4748783" y="2756916"/>
              <a:ext cx="3406902" cy="544829"/>
            </a:xfrm>
            <a:prstGeom prst="rect">
              <a:avLst/>
            </a:prstGeom>
          </p:spPr>
        </p:pic>
        <p:pic>
          <p:nvPicPr>
            <p:cNvPr id="4" name="object 4"/>
            <p:cNvPicPr/>
            <p:nvPr/>
          </p:nvPicPr>
          <p:blipFill>
            <a:blip r:embed="rId3" cstate="print"/>
            <a:stretch>
              <a:fillRect/>
            </a:stretch>
          </p:blipFill>
          <p:spPr>
            <a:xfrm>
              <a:off x="4738750" y="2747264"/>
              <a:ext cx="3384930" cy="523494"/>
            </a:xfrm>
            <a:prstGeom prst="rect">
              <a:avLst/>
            </a:prstGeom>
          </p:spPr>
        </p:pic>
        <p:pic>
          <p:nvPicPr>
            <p:cNvPr id="5" name="object 5"/>
            <p:cNvPicPr/>
            <p:nvPr/>
          </p:nvPicPr>
          <p:blipFill>
            <a:blip r:embed="rId4" cstate="print"/>
            <a:stretch>
              <a:fillRect/>
            </a:stretch>
          </p:blipFill>
          <p:spPr>
            <a:xfrm>
              <a:off x="4700015" y="3255264"/>
              <a:ext cx="3498341" cy="1504950"/>
            </a:xfrm>
            <a:prstGeom prst="rect">
              <a:avLst/>
            </a:prstGeom>
          </p:spPr>
        </p:pic>
      </p:grpSp>
      <p:sp>
        <p:nvSpPr>
          <p:cNvPr id="6" name="object 6"/>
          <p:cNvSpPr txBox="1">
            <a:spLocks noGrp="1"/>
          </p:cNvSpPr>
          <p:nvPr>
            <p:ph type="title"/>
          </p:nvPr>
        </p:nvSpPr>
        <p:spPr>
          <a:xfrm>
            <a:off x="5132578" y="3439744"/>
            <a:ext cx="263525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A42F0F"/>
                </a:solidFill>
              </a:rPr>
              <a:t>Queries </a:t>
            </a:r>
            <a:r>
              <a:rPr sz="5400" spc="-50" dirty="0">
                <a:solidFill>
                  <a:srgbClr val="A42F0F"/>
                </a:solidFill>
              </a:rPr>
              <a:t>?</a:t>
            </a:r>
            <a:endParaRPr sz="5400"/>
          </a:p>
        </p:txBody>
      </p:sp>
      <p:sp>
        <p:nvSpPr>
          <p:cNvPr id="7" name="object 7"/>
          <p:cNvSpPr txBox="1"/>
          <p:nvPr/>
        </p:nvSpPr>
        <p:spPr>
          <a:xfrm>
            <a:off x="11458447" y="6349116"/>
            <a:ext cx="309245" cy="337820"/>
          </a:xfrm>
          <a:prstGeom prst="rect">
            <a:avLst/>
          </a:prstGeom>
        </p:spPr>
        <p:txBody>
          <a:bodyPr vert="horz" wrap="square" lIns="0" tIns="14604" rIns="0" bIns="0" rtlCol="0">
            <a:spAutoFit/>
          </a:bodyPr>
          <a:lstStyle/>
          <a:p>
            <a:pPr marL="12700">
              <a:lnSpc>
                <a:spcPct val="100000"/>
              </a:lnSpc>
              <a:spcBef>
                <a:spcPts val="114"/>
              </a:spcBef>
            </a:pPr>
            <a:r>
              <a:rPr sz="2000" spc="-140" dirty="0">
                <a:solidFill>
                  <a:srgbClr val="FFFFFF"/>
                </a:solidFill>
                <a:latin typeface="Verdana"/>
                <a:cs typeface="Verdana"/>
              </a:rPr>
              <a:t>17</a:t>
            </a:r>
            <a:endParaRPr sz="20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8270" y="492379"/>
            <a:ext cx="1832610" cy="635000"/>
          </a:xfrm>
          <a:prstGeom prst="rect">
            <a:avLst/>
          </a:prstGeom>
        </p:spPr>
        <p:txBody>
          <a:bodyPr vert="horz" wrap="square" lIns="0" tIns="12065" rIns="0" bIns="0" rtlCol="0">
            <a:spAutoFit/>
          </a:bodyPr>
          <a:lstStyle/>
          <a:p>
            <a:pPr marL="12700">
              <a:lnSpc>
                <a:spcPct val="100000"/>
              </a:lnSpc>
              <a:spcBef>
                <a:spcPts val="95"/>
              </a:spcBef>
            </a:pPr>
            <a:r>
              <a:rPr spc="-10" dirty="0"/>
              <a:t>Contents</a:t>
            </a: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179705">
              <a:lnSpc>
                <a:spcPct val="100000"/>
              </a:lnSpc>
              <a:spcBef>
                <a:spcPts val="114"/>
              </a:spcBef>
            </a:pPr>
            <a:fld id="{81D60167-4931-47E6-BA6A-407CBD079E47}" type="slidenum">
              <a:rPr spc="-50" dirty="0"/>
              <a:t>2</a:t>
            </a:fld>
            <a:endParaRPr spc="-50" dirty="0"/>
          </a:p>
        </p:txBody>
      </p:sp>
      <p:sp>
        <p:nvSpPr>
          <p:cNvPr id="3" name="object 3"/>
          <p:cNvSpPr txBox="1"/>
          <p:nvPr/>
        </p:nvSpPr>
        <p:spPr>
          <a:xfrm>
            <a:off x="2668270" y="1028321"/>
            <a:ext cx="3190875" cy="5388610"/>
          </a:xfrm>
          <a:prstGeom prst="rect">
            <a:avLst/>
          </a:prstGeom>
        </p:spPr>
        <p:txBody>
          <a:bodyPr vert="horz" wrap="square" lIns="0" tIns="127635" rIns="0" bIns="0" rtlCol="0">
            <a:spAutoFit/>
          </a:bodyPr>
          <a:lstStyle/>
          <a:p>
            <a:pPr marL="469265" indent="-456565">
              <a:lnSpc>
                <a:spcPct val="100000"/>
              </a:lnSpc>
              <a:spcBef>
                <a:spcPts val="1005"/>
              </a:spcBef>
              <a:buClr>
                <a:srgbClr val="A42F0F"/>
              </a:buClr>
              <a:buAutoNum type="arabicPeriod"/>
              <a:tabLst>
                <a:tab pos="469265" algn="l"/>
              </a:tabLst>
            </a:pPr>
            <a:r>
              <a:rPr sz="2200" spc="-10" dirty="0">
                <a:solidFill>
                  <a:srgbClr val="404040"/>
                </a:solidFill>
                <a:latin typeface="Times New Roman"/>
                <a:cs typeface="Times New Roman"/>
              </a:rPr>
              <a:t>Introduction</a:t>
            </a:r>
            <a:endParaRPr sz="2200">
              <a:latin typeface="Times New Roman"/>
              <a:cs typeface="Times New Roman"/>
            </a:endParaRPr>
          </a:p>
          <a:p>
            <a:pPr marL="830580" lvl="1" indent="-360680">
              <a:lnSpc>
                <a:spcPct val="100000"/>
              </a:lnSpc>
              <a:spcBef>
                <a:spcPts val="780"/>
              </a:spcBef>
              <a:buClr>
                <a:srgbClr val="C00000"/>
              </a:buClr>
              <a:buAutoNum type="arabicPeriod"/>
              <a:tabLst>
                <a:tab pos="830580" algn="l"/>
              </a:tabLst>
            </a:pPr>
            <a:r>
              <a:rPr sz="1900" spc="-10" dirty="0">
                <a:solidFill>
                  <a:srgbClr val="404040"/>
                </a:solidFill>
                <a:latin typeface="Times New Roman"/>
                <a:cs typeface="Times New Roman"/>
              </a:rPr>
              <a:t>Overview</a:t>
            </a:r>
            <a:endParaRPr sz="1900">
              <a:latin typeface="Times New Roman"/>
              <a:cs typeface="Times New Roman"/>
            </a:endParaRPr>
          </a:p>
          <a:p>
            <a:pPr marL="830580" lvl="1" indent="-360680">
              <a:lnSpc>
                <a:spcPct val="100000"/>
              </a:lnSpc>
              <a:spcBef>
                <a:spcPts val="780"/>
              </a:spcBef>
              <a:buClr>
                <a:srgbClr val="C00000"/>
              </a:buClr>
              <a:buAutoNum type="arabicPeriod"/>
              <a:tabLst>
                <a:tab pos="830580" algn="l"/>
              </a:tabLst>
            </a:pPr>
            <a:r>
              <a:rPr sz="1900" spc="-10" dirty="0">
                <a:solidFill>
                  <a:srgbClr val="404040"/>
                </a:solidFill>
                <a:latin typeface="Times New Roman"/>
                <a:cs typeface="Times New Roman"/>
              </a:rPr>
              <a:t>Purpose</a:t>
            </a:r>
            <a:endParaRPr sz="1900">
              <a:latin typeface="Times New Roman"/>
              <a:cs typeface="Times New Roman"/>
            </a:endParaRPr>
          </a:p>
          <a:p>
            <a:pPr marL="469265" indent="-456565">
              <a:lnSpc>
                <a:spcPct val="100000"/>
              </a:lnSpc>
              <a:spcBef>
                <a:spcPts val="720"/>
              </a:spcBef>
              <a:buClr>
                <a:srgbClr val="A42F0F"/>
              </a:buClr>
              <a:buAutoNum type="arabicPeriod"/>
              <a:tabLst>
                <a:tab pos="469265" algn="l"/>
              </a:tabLst>
            </a:pPr>
            <a:r>
              <a:rPr sz="2200" dirty="0">
                <a:solidFill>
                  <a:srgbClr val="404040"/>
                </a:solidFill>
                <a:latin typeface="Times New Roman"/>
                <a:cs typeface="Times New Roman"/>
              </a:rPr>
              <a:t>Literature</a:t>
            </a:r>
            <a:r>
              <a:rPr sz="2200" spc="-70" dirty="0">
                <a:solidFill>
                  <a:srgbClr val="404040"/>
                </a:solidFill>
                <a:latin typeface="Times New Roman"/>
                <a:cs typeface="Times New Roman"/>
              </a:rPr>
              <a:t> </a:t>
            </a:r>
            <a:r>
              <a:rPr sz="2200" spc="-10" dirty="0">
                <a:solidFill>
                  <a:srgbClr val="404040"/>
                </a:solidFill>
                <a:latin typeface="Times New Roman"/>
                <a:cs typeface="Times New Roman"/>
              </a:rPr>
              <a:t>Review</a:t>
            </a:r>
            <a:endParaRPr sz="2200">
              <a:latin typeface="Times New Roman"/>
              <a:cs typeface="Times New Roman"/>
            </a:endParaRPr>
          </a:p>
          <a:p>
            <a:pPr marL="469265" indent="-456565">
              <a:lnSpc>
                <a:spcPct val="100000"/>
              </a:lnSpc>
              <a:spcBef>
                <a:spcPts val="730"/>
              </a:spcBef>
              <a:buClr>
                <a:srgbClr val="A42F0F"/>
              </a:buClr>
              <a:buAutoNum type="arabicPeriod"/>
              <a:tabLst>
                <a:tab pos="469265" algn="l"/>
              </a:tabLst>
            </a:pPr>
            <a:r>
              <a:rPr sz="2200" dirty="0">
                <a:solidFill>
                  <a:srgbClr val="404040"/>
                </a:solidFill>
                <a:latin typeface="Times New Roman"/>
                <a:cs typeface="Times New Roman"/>
              </a:rPr>
              <a:t>Problem</a:t>
            </a:r>
            <a:r>
              <a:rPr sz="2200" spc="-70" dirty="0">
                <a:solidFill>
                  <a:srgbClr val="404040"/>
                </a:solidFill>
                <a:latin typeface="Times New Roman"/>
                <a:cs typeface="Times New Roman"/>
              </a:rPr>
              <a:t> </a:t>
            </a:r>
            <a:r>
              <a:rPr sz="2200" spc="-10" dirty="0">
                <a:solidFill>
                  <a:srgbClr val="404040"/>
                </a:solidFill>
                <a:latin typeface="Times New Roman"/>
                <a:cs typeface="Times New Roman"/>
              </a:rPr>
              <a:t>Statement</a:t>
            </a:r>
            <a:endParaRPr sz="2200">
              <a:latin typeface="Times New Roman"/>
              <a:cs typeface="Times New Roman"/>
            </a:endParaRPr>
          </a:p>
          <a:p>
            <a:pPr marL="469265" indent="-456565">
              <a:lnSpc>
                <a:spcPct val="100000"/>
              </a:lnSpc>
              <a:spcBef>
                <a:spcPts val="745"/>
              </a:spcBef>
              <a:buClr>
                <a:srgbClr val="A42F0F"/>
              </a:buClr>
              <a:buAutoNum type="arabicPeriod"/>
              <a:tabLst>
                <a:tab pos="469265" algn="l"/>
              </a:tabLst>
            </a:pPr>
            <a:r>
              <a:rPr sz="2200" dirty="0">
                <a:solidFill>
                  <a:srgbClr val="404040"/>
                </a:solidFill>
                <a:latin typeface="Times New Roman"/>
                <a:cs typeface="Times New Roman"/>
              </a:rPr>
              <a:t>Proposed</a:t>
            </a:r>
            <a:r>
              <a:rPr sz="2200" spc="-55" dirty="0">
                <a:solidFill>
                  <a:srgbClr val="404040"/>
                </a:solidFill>
                <a:latin typeface="Times New Roman"/>
                <a:cs typeface="Times New Roman"/>
              </a:rPr>
              <a:t> </a:t>
            </a:r>
            <a:r>
              <a:rPr sz="2200" spc="-10" dirty="0">
                <a:solidFill>
                  <a:srgbClr val="404040"/>
                </a:solidFill>
                <a:latin typeface="Times New Roman"/>
                <a:cs typeface="Times New Roman"/>
              </a:rPr>
              <a:t>Solution</a:t>
            </a:r>
            <a:endParaRPr sz="2200">
              <a:latin typeface="Times New Roman"/>
              <a:cs typeface="Times New Roman"/>
            </a:endParaRPr>
          </a:p>
          <a:p>
            <a:pPr marL="469265" indent="-456565">
              <a:lnSpc>
                <a:spcPct val="100000"/>
              </a:lnSpc>
              <a:spcBef>
                <a:spcPts val="735"/>
              </a:spcBef>
              <a:buClr>
                <a:srgbClr val="A42F0F"/>
              </a:buClr>
              <a:buAutoNum type="arabicPeriod"/>
              <a:tabLst>
                <a:tab pos="469265" algn="l"/>
              </a:tabLst>
            </a:pPr>
            <a:r>
              <a:rPr sz="2200" spc="-10" dirty="0">
                <a:solidFill>
                  <a:srgbClr val="404040"/>
                </a:solidFill>
                <a:latin typeface="Times New Roman"/>
                <a:cs typeface="Times New Roman"/>
              </a:rPr>
              <a:t>Objectives</a:t>
            </a:r>
            <a:endParaRPr sz="2200">
              <a:latin typeface="Times New Roman"/>
              <a:cs typeface="Times New Roman"/>
            </a:endParaRPr>
          </a:p>
          <a:p>
            <a:pPr marL="469265" indent="-456565">
              <a:lnSpc>
                <a:spcPct val="100000"/>
              </a:lnSpc>
              <a:spcBef>
                <a:spcPts val="765"/>
              </a:spcBef>
              <a:buClr>
                <a:srgbClr val="A42F0F"/>
              </a:buClr>
              <a:buAutoNum type="arabicPeriod"/>
              <a:tabLst>
                <a:tab pos="469265" algn="l"/>
              </a:tabLst>
            </a:pPr>
            <a:r>
              <a:rPr sz="2000" spc="-10" dirty="0">
                <a:solidFill>
                  <a:srgbClr val="404040"/>
                </a:solidFill>
                <a:latin typeface="Times New Roman"/>
                <a:cs typeface="Times New Roman"/>
              </a:rPr>
              <a:t>Theoretical</a:t>
            </a:r>
            <a:r>
              <a:rPr sz="2000" spc="-45" dirty="0">
                <a:solidFill>
                  <a:srgbClr val="404040"/>
                </a:solidFill>
                <a:latin typeface="Times New Roman"/>
                <a:cs typeface="Times New Roman"/>
              </a:rPr>
              <a:t> </a:t>
            </a:r>
            <a:r>
              <a:rPr sz="2000" spc="-10" dirty="0">
                <a:solidFill>
                  <a:srgbClr val="404040"/>
                </a:solidFill>
                <a:latin typeface="Times New Roman"/>
                <a:cs typeface="Times New Roman"/>
              </a:rPr>
              <a:t>Analysis</a:t>
            </a:r>
            <a:endParaRPr sz="2000">
              <a:latin typeface="Times New Roman"/>
              <a:cs typeface="Times New Roman"/>
            </a:endParaRPr>
          </a:p>
          <a:p>
            <a:pPr marL="830580" lvl="1" indent="-360680">
              <a:lnSpc>
                <a:spcPct val="100000"/>
              </a:lnSpc>
              <a:spcBef>
                <a:spcPts val="785"/>
              </a:spcBef>
              <a:buClr>
                <a:srgbClr val="C00000"/>
              </a:buClr>
              <a:buAutoNum type="arabicPeriod"/>
              <a:tabLst>
                <a:tab pos="830580" algn="l"/>
              </a:tabLst>
            </a:pPr>
            <a:r>
              <a:rPr sz="1900" dirty="0">
                <a:solidFill>
                  <a:srgbClr val="404040"/>
                </a:solidFill>
                <a:latin typeface="Times New Roman"/>
                <a:cs typeface="Times New Roman"/>
              </a:rPr>
              <a:t>Block</a:t>
            </a:r>
            <a:r>
              <a:rPr sz="1900" spc="-5" dirty="0">
                <a:solidFill>
                  <a:srgbClr val="404040"/>
                </a:solidFill>
                <a:latin typeface="Times New Roman"/>
                <a:cs typeface="Times New Roman"/>
              </a:rPr>
              <a:t> </a:t>
            </a:r>
            <a:r>
              <a:rPr sz="1900" spc="-10" dirty="0">
                <a:solidFill>
                  <a:srgbClr val="404040"/>
                </a:solidFill>
                <a:latin typeface="Times New Roman"/>
                <a:cs typeface="Times New Roman"/>
              </a:rPr>
              <a:t>Diagram</a:t>
            </a:r>
            <a:endParaRPr sz="1900">
              <a:latin typeface="Times New Roman"/>
              <a:cs typeface="Times New Roman"/>
            </a:endParaRPr>
          </a:p>
          <a:p>
            <a:pPr marL="830580" lvl="1" indent="-360680">
              <a:lnSpc>
                <a:spcPct val="100000"/>
              </a:lnSpc>
              <a:spcBef>
                <a:spcPts val="765"/>
              </a:spcBef>
              <a:buClr>
                <a:srgbClr val="C00000"/>
              </a:buClr>
              <a:buAutoNum type="arabicPeriod"/>
              <a:tabLst>
                <a:tab pos="830580" algn="l"/>
              </a:tabLst>
            </a:pPr>
            <a:r>
              <a:rPr sz="1900" dirty="0">
                <a:solidFill>
                  <a:srgbClr val="404040"/>
                </a:solidFill>
                <a:latin typeface="Times New Roman"/>
                <a:cs typeface="Times New Roman"/>
              </a:rPr>
              <a:t>Hardware</a:t>
            </a:r>
            <a:r>
              <a:rPr sz="1900" spc="-70" dirty="0">
                <a:solidFill>
                  <a:srgbClr val="404040"/>
                </a:solidFill>
                <a:latin typeface="Times New Roman"/>
                <a:cs typeface="Times New Roman"/>
              </a:rPr>
              <a:t> </a:t>
            </a:r>
            <a:r>
              <a:rPr sz="1900" spc="-10" dirty="0">
                <a:solidFill>
                  <a:srgbClr val="404040"/>
                </a:solidFill>
                <a:latin typeface="Times New Roman"/>
                <a:cs typeface="Times New Roman"/>
              </a:rPr>
              <a:t>Requirements</a:t>
            </a:r>
            <a:endParaRPr sz="1900">
              <a:latin typeface="Times New Roman"/>
              <a:cs typeface="Times New Roman"/>
            </a:endParaRPr>
          </a:p>
          <a:p>
            <a:pPr marL="830580" lvl="1" indent="-360680">
              <a:lnSpc>
                <a:spcPct val="100000"/>
              </a:lnSpc>
              <a:spcBef>
                <a:spcPts val="770"/>
              </a:spcBef>
              <a:buClr>
                <a:srgbClr val="C00000"/>
              </a:buClr>
              <a:buAutoNum type="arabicPeriod"/>
              <a:tabLst>
                <a:tab pos="830580" algn="l"/>
              </a:tabLst>
            </a:pPr>
            <a:r>
              <a:rPr sz="1900" dirty="0">
                <a:solidFill>
                  <a:srgbClr val="404040"/>
                </a:solidFill>
                <a:latin typeface="Times New Roman"/>
                <a:cs typeface="Times New Roman"/>
              </a:rPr>
              <a:t>Software</a:t>
            </a:r>
            <a:r>
              <a:rPr sz="1900" spc="-55" dirty="0">
                <a:solidFill>
                  <a:srgbClr val="404040"/>
                </a:solidFill>
                <a:latin typeface="Times New Roman"/>
                <a:cs typeface="Times New Roman"/>
              </a:rPr>
              <a:t> </a:t>
            </a:r>
            <a:r>
              <a:rPr sz="1900" spc="-10" dirty="0">
                <a:solidFill>
                  <a:srgbClr val="404040"/>
                </a:solidFill>
                <a:latin typeface="Times New Roman"/>
                <a:cs typeface="Times New Roman"/>
              </a:rPr>
              <a:t>Requirements</a:t>
            </a:r>
            <a:endParaRPr sz="1900">
              <a:latin typeface="Times New Roman"/>
              <a:cs typeface="Times New Roman"/>
            </a:endParaRPr>
          </a:p>
          <a:p>
            <a:pPr marL="469265" indent="-456565">
              <a:lnSpc>
                <a:spcPct val="100000"/>
              </a:lnSpc>
              <a:spcBef>
                <a:spcPts val="735"/>
              </a:spcBef>
              <a:buClr>
                <a:srgbClr val="A42F0F"/>
              </a:buClr>
              <a:buAutoNum type="arabicPeriod"/>
              <a:tabLst>
                <a:tab pos="469265" algn="l"/>
              </a:tabLst>
            </a:pPr>
            <a:r>
              <a:rPr sz="2200" spc="-10" dirty="0">
                <a:solidFill>
                  <a:srgbClr val="404040"/>
                </a:solidFill>
                <a:latin typeface="Times New Roman"/>
                <a:cs typeface="Times New Roman"/>
              </a:rPr>
              <a:t>Applications</a:t>
            </a:r>
            <a:endParaRPr sz="2200">
              <a:latin typeface="Times New Roman"/>
              <a:cs typeface="Times New Roman"/>
            </a:endParaRPr>
          </a:p>
          <a:p>
            <a:pPr marL="12700">
              <a:lnSpc>
                <a:spcPct val="100000"/>
              </a:lnSpc>
              <a:spcBef>
                <a:spcPts val="730"/>
              </a:spcBef>
            </a:pPr>
            <a:r>
              <a:rPr sz="2200" spc="-10" dirty="0">
                <a:solidFill>
                  <a:srgbClr val="404040"/>
                </a:solidFill>
                <a:latin typeface="Times New Roman"/>
                <a:cs typeface="Times New Roman"/>
              </a:rPr>
              <a:t>REFERENCES</a:t>
            </a:r>
            <a:endParaRPr sz="22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8408" y="448132"/>
            <a:ext cx="3046095" cy="635000"/>
          </a:xfrm>
          <a:prstGeom prst="rect">
            <a:avLst/>
          </a:prstGeom>
        </p:spPr>
        <p:txBody>
          <a:bodyPr vert="horz" wrap="square" lIns="0" tIns="12065" rIns="0" bIns="0" rtlCol="0">
            <a:spAutoFit/>
          </a:bodyPr>
          <a:lstStyle/>
          <a:p>
            <a:pPr marL="12700">
              <a:lnSpc>
                <a:spcPct val="100000"/>
              </a:lnSpc>
              <a:spcBef>
                <a:spcPts val="95"/>
              </a:spcBef>
            </a:pPr>
            <a:r>
              <a:rPr dirty="0"/>
              <a:t>1.</a:t>
            </a:r>
            <a:r>
              <a:rPr spc="-35" dirty="0"/>
              <a:t> </a:t>
            </a:r>
            <a:r>
              <a:rPr spc="-10" dirty="0"/>
              <a:t>Introduction</a:t>
            </a:r>
          </a:p>
        </p:txBody>
      </p:sp>
      <p:sp>
        <p:nvSpPr>
          <p:cNvPr id="5" name="object 5"/>
          <p:cNvSpPr txBox="1">
            <a:spLocks noGrp="1"/>
          </p:cNvSpPr>
          <p:nvPr>
            <p:ph type="sldNum" sz="quarter" idx="7"/>
          </p:nvPr>
        </p:nvSpPr>
        <p:spPr>
          <a:prstGeom prst="rect">
            <a:avLst/>
          </a:prstGeom>
        </p:spPr>
        <p:txBody>
          <a:bodyPr vert="horz" wrap="square" lIns="0" tIns="14604" rIns="0" bIns="0" rtlCol="0">
            <a:spAutoFit/>
          </a:bodyPr>
          <a:lstStyle/>
          <a:p>
            <a:pPr marL="179705">
              <a:lnSpc>
                <a:spcPct val="100000"/>
              </a:lnSpc>
              <a:spcBef>
                <a:spcPts val="114"/>
              </a:spcBef>
            </a:pPr>
            <a:fld id="{81D60167-4931-47E6-BA6A-407CBD079E47}" type="slidenum">
              <a:rPr spc="-50" dirty="0"/>
              <a:t>3</a:t>
            </a:fld>
            <a:endParaRPr spc="-50" dirty="0"/>
          </a:p>
        </p:txBody>
      </p:sp>
      <p:sp>
        <p:nvSpPr>
          <p:cNvPr id="3" name="object 3"/>
          <p:cNvSpPr txBox="1"/>
          <p:nvPr/>
        </p:nvSpPr>
        <p:spPr>
          <a:xfrm>
            <a:off x="1748408" y="1134594"/>
            <a:ext cx="9944100" cy="6481903"/>
          </a:xfrm>
          <a:prstGeom prst="rect">
            <a:avLst/>
          </a:prstGeom>
        </p:spPr>
        <p:txBody>
          <a:bodyPr vert="horz" wrap="square" lIns="0" tIns="165735" rIns="0" bIns="0" rtlCol="0">
            <a:spAutoFit/>
          </a:bodyPr>
          <a:lstStyle/>
          <a:p>
            <a:pPr marL="469900" lvl="1" indent="-457200">
              <a:lnSpc>
                <a:spcPct val="100000"/>
              </a:lnSpc>
              <a:spcBef>
                <a:spcPts val="1305"/>
              </a:spcBef>
              <a:buAutoNum type="arabicPeriod"/>
              <a:tabLst>
                <a:tab pos="469900" algn="l"/>
              </a:tabLst>
            </a:pPr>
            <a:r>
              <a:rPr sz="2400" spc="-10" dirty="0">
                <a:solidFill>
                  <a:srgbClr val="404040"/>
                </a:solidFill>
                <a:latin typeface="Times New Roman"/>
                <a:cs typeface="Times New Roman"/>
              </a:rPr>
              <a:t>Overview</a:t>
            </a:r>
            <a:endParaRPr sz="2400" dirty="0">
              <a:latin typeface="Times New Roman"/>
              <a:cs typeface="Times New Roman"/>
            </a:endParaRPr>
          </a:p>
          <a:p>
            <a:pPr algn="just">
              <a:spcBef>
                <a:spcPts val="2090"/>
              </a:spcBef>
            </a:pPr>
            <a:r>
              <a:rPr lang="en-US" sz="2000" dirty="0">
                <a:effectLst/>
                <a:latin typeface="Times New Roman" panose="02020603050405020304" pitchFamily="18" charset="0"/>
                <a:ea typeface="Times New Roman" panose="02020603050405020304" pitchFamily="18" charset="0"/>
              </a:rPr>
              <a:t>Quiz System is a software application designed to create, manage, and evaluate quizzes for educational, training, or entertainment purposes. It typically involves roles like Admin/Teacher, Student/User, and sometimes Evaluator/Moderator. It offers a user-friendly interface for students to attempt quizzes and get immediate results. The system also includes an admin panel for managing quiz questions.</a:t>
            </a:r>
            <a:endParaRPr lang="en-IN" sz="2000" dirty="0">
              <a:effectLst/>
              <a:latin typeface="Times New Roman" panose="02020603050405020304" pitchFamily="18" charset="0"/>
              <a:ea typeface="Times New Roman" panose="02020603050405020304" pitchFamily="18" charset="0"/>
            </a:endParaRPr>
          </a:p>
          <a:p>
            <a:pPr>
              <a:lnSpc>
                <a:spcPct val="100000"/>
              </a:lnSpc>
              <a:spcBef>
                <a:spcPts val="2090"/>
              </a:spcBef>
            </a:pPr>
            <a:endParaRPr sz="2000" dirty="0">
              <a:latin typeface="Times New Roman"/>
              <a:cs typeface="Times New Roman"/>
            </a:endParaRPr>
          </a:p>
          <a:p>
            <a:pPr marL="469900" lvl="1" indent="-457200">
              <a:lnSpc>
                <a:spcPct val="100000"/>
              </a:lnSpc>
              <a:buAutoNum type="arabicPeriod" startAt="2"/>
              <a:tabLst>
                <a:tab pos="469900" algn="l"/>
              </a:tabLst>
            </a:pPr>
            <a:r>
              <a:rPr sz="2400" spc="-10" dirty="0">
                <a:latin typeface="Times New Roman"/>
                <a:cs typeface="Times New Roman"/>
              </a:rPr>
              <a:t>Purpose</a:t>
            </a:r>
            <a:endParaRPr lang="en-IN" sz="2400" spc="-10" dirty="0">
              <a:latin typeface="Times New Roman"/>
              <a:cs typeface="Times New Roman"/>
            </a:endParaRPr>
          </a:p>
          <a:p>
            <a:pPr lvl="0" algn="just">
              <a:lnSpc>
                <a:spcPct val="150000"/>
              </a:lnSpc>
              <a:spcBef>
                <a:spcPts val="200"/>
              </a:spcBef>
              <a:spcAft>
                <a:spcPts val="200"/>
              </a:spcAft>
            </a:pPr>
            <a:r>
              <a:rPr lang="en-US" sz="1800" dirty="0">
                <a:effectLst/>
                <a:latin typeface="Times New Roman" panose="02020603050405020304" pitchFamily="18" charset="0"/>
                <a:ea typeface="Times New Roman" panose="02020603050405020304" pitchFamily="18" charset="0"/>
              </a:rPr>
              <a:t>The purpose of a quiz system is to evaluate knowledge, skills, or learning progress through structured questions. It helps in conducting assessments efficiently, providing instant feedback, and improving learning outcomes. Quiz systems are widely used in education, corporate training, and recruitment to support objective and scalable evaluation. It helps in conducting assessments efficiently, saving time and resources. The platform can be used in schools, colleges, and online learning environments for evaluations and self-assessments.</a:t>
            </a:r>
            <a:endParaRPr lang="en-IN"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sz="2400" dirty="0">
              <a:latin typeface="Times New Roman"/>
              <a:cs typeface="Times New Roman"/>
            </a:endParaRPr>
          </a:p>
        </p:txBody>
      </p:sp>
      <p:sp>
        <p:nvSpPr>
          <p:cNvPr id="4" name="object 4"/>
          <p:cNvSpPr txBox="1"/>
          <p:nvPr/>
        </p:nvSpPr>
        <p:spPr>
          <a:xfrm>
            <a:off x="78739" y="72643"/>
            <a:ext cx="8953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Arial MT"/>
                <a:cs typeface="Arial MT"/>
              </a:rPr>
              <a:t>.</a:t>
            </a:r>
            <a:endParaRPr sz="1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05000" y="654600"/>
            <a:ext cx="4841621" cy="872743"/>
          </a:xfrm>
        </p:spPr>
        <p:txBody>
          <a:bodyPr/>
          <a:lstStyle/>
          <a:p>
            <a:r>
              <a:rPr lang="en-IN" dirty="0"/>
              <a:t>2. Literature Review</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1905000" y="1639957"/>
            <a:ext cx="9599612" cy="369332"/>
          </a:xfrm>
        </p:spPr>
        <p:txBody>
          <a:bodyPr/>
          <a:lstStyle/>
          <a:p>
            <a:r>
              <a:rPr lang="en-IN" dirty="0"/>
              <a:t>Currently available systems for Quizzes</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bwMode="gray">
          <a:xfrm>
            <a:off x="11222029" y="6338155"/>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575ECA5-96F4-415B-9B7B-F5BEE4B08E09}" type="slidenum">
              <a:rPr lang="en-IN" smtClean="0"/>
              <a:pPr/>
              <a:t>4</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2394433683"/>
              </p:ext>
            </p:extLst>
          </p:nvPr>
        </p:nvGraphicFramePr>
        <p:xfrm>
          <a:off x="1981200" y="2234517"/>
          <a:ext cx="8938615" cy="4103638"/>
        </p:xfrm>
        <a:graphic>
          <a:graphicData uri="http://schemas.openxmlformats.org/drawingml/2006/table">
            <a:tbl>
              <a:tblPr firstRow="1" bandRow="1">
                <a:tableStyleId>{5C22544A-7EE6-4342-B048-85BDC9FD1C3A}</a:tableStyleId>
              </a:tblPr>
              <a:tblGrid>
                <a:gridCol w="1019515">
                  <a:extLst>
                    <a:ext uri="{9D8B030D-6E8A-4147-A177-3AD203B41FA5}">
                      <a16:colId xmlns:a16="http://schemas.microsoft.com/office/drawing/2014/main" val="3061002685"/>
                    </a:ext>
                  </a:extLst>
                </a:gridCol>
                <a:gridCol w="3080928">
                  <a:extLst>
                    <a:ext uri="{9D8B030D-6E8A-4147-A177-3AD203B41FA5}">
                      <a16:colId xmlns:a16="http://schemas.microsoft.com/office/drawing/2014/main" val="3308928935"/>
                    </a:ext>
                  </a:extLst>
                </a:gridCol>
                <a:gridCol w="2583322">
                  <a:extLst>
                    <a:ext uri="{9D8B030D-6E8A-4147-A177-3AD203B41FA5}">
                      <a16:colId xmlns:a16="http://schemas.microsoft.com/office/drawing/2014/main" val="3184326738"/>
                    </a:ext>
                  </a:extLst>
                </a:gridCol>
                <a:gridCol w="2254850">
                  <a:extLst>
                    <a:ext uri="{9D8B030D-6E8A-4147-A177-3AD203B41FA5}">
                      <a16:colId xmlns:a16="http://schemas.microsoft.com/office/drawing/2014/main" val="3980447352"/>
                    </a:ext>
                  </a:extLst>
                </a:gridCol>
              </a:tblGrid>
              <a:tr h="809049">
                <a:tc>
                  <a:txBody>
                    <a:bodyPr/>
                    <a:lstStyle/>
                    <a:p>
                      <a:pPr algn="ctr"/>
                      <a:r>
                        <a:rPr lang="en-IN" dirty="0"/>
                        <a:t>Sr. No.</a:t>
                      </a:r>
                    </a:p>
                  </a:txBody>
                  <a:tcPr/>
                </a:tc>
                <a:tc>
                  <a:txBody>
                    <a:bodyPr/>
                    <a:lstStyle/>
                    <a:p>
                      <a:pPr algn="ctr"/>
                      <a:r>
                        <a:rPr lang="en-IN" dirty="0"/>
                        <a:t>Name of Solution/System</a:t>
                      </a:r>
                    </a:p>
                  </a:txBody>
                  <a:tcPr/>
                </a:tc>
                <a:tc>
                  <a:txBody>
                    <a:bodyPr/>
                    <a:lstStyle/>
                    <a:p>
                      <a:pPr algn="ctr"/>
                      <a:r>
                        <a:rPr lang="en-IN" dirty="0"/>
                        <a:t>Features</a:t>
                      </a:r>
                    </a:p>
                  </a:txBody>
                  <a:tcPr/>
                </a:tc>
                <a:tc>
                  <a:txBody>
                    <a:bodyPr/>
                    <a:lstStyle/>
                    <a:p>
                      <a:pPr algn="ctr"/>
                      <a:r>
                        <a:rPr lang="en-IN" dirty="0"/>
                        <a:t>Limitations/</a:t>
                      </a:r>
                    </a:p>
                    <a:p>
                      <a:pPr algn="ctr"/>
                      <a:r>
                        <a:rPr lang="en-IN" dirty="0"/>
                        <a:t>Drawbacks</a:t>
                      </a:r>
                    </a:p>
                  </a:txBody>
                  <a:tcPr/>
                </a:tc>
                <a:extLst>
                  <a:ext uri="{0D108BD9-81ED-4DB2-BD59-A6C34878D82A}">
                    <a16:rowId xmlns:a16="http://schemas.microsoft.com/office/drawing/2014/main" val="4291405766"/>
                  </a:ext>
                </a:extLst>
              </a:tr>
              <a:tr h="1155785">
                <a:tc>
                  <a:txBody>
                    <a:bodyPr/>
                    <a:lstStyle/>
                    <a:p>
                      <a:pPr algn="ctr"/>
                      <a:r>
                        <a:rPr lang="en-IN" dirty="0"/>
                        <a:t>1</a:t>
                      </a:r>
                    </a:p>
                  </a:txBody>
                  <a:tcPr/>
                </a:tc>
                <a:tc>
                  <a:txBody>
                    <a:bodyPr/>
                    <a:lstStyle/>
                    <a:p>
                      <a:pPr algn="ctr"/>
                      <a:r>
                        <a:rPr lang="en-US" sz="1400" dirty="0"/>
                        <a:t>Quiz System</a:t>
                      </a:r>
                      <a:endParaRPr lang="en-IN" sz="1400" dirty="0"/>
                    </a:p>
                  </a:txBody>
                  <a:tcPr/>
                </a:tc>
                <a:tc>
                  <a:txBody>
                    <a:bodyPr/>
                    <a:lstStyle/>
                    <a:p>
                      <a:pPr algn="ctr"/>
                      <a:r>
                        <a:rPr lang="en-US" sz="1400" dirty="0"/>
                        <a:t>Clean, structured interface</a:t>
                      </a:r>
                    </a:p>
                    <a:p>
                      <a:pPr algn="ctr"/>
                      <a:r>
                        <a:rPr lang="en-US" sz="1400" b="0" dirty="0"/>
                        <a:t>Centralized database(</a:t>
                      </a:r>
                      <a:r>
                        <a:rPr lang="en-US" sz="1400" b="0" dirty="0" err="1"/>
                        <a:t>MangoDB</a:t>
                      </a:r>
                      <a:r>
                        <a:rPr lang="en-US" sz="1400" b="0" dirty="0"/>
                        <a:t>)</a:t>
                      </a:r>
                    </a:p>
                    <a:p>
                      <a:pPr algn="ctr"/>
                      <a:r>
                        <a:rPr lang="en-US" sz="1400" b="0" dirty="0"/>
                        <a:t>Good for academic purpose</a:t>
                      </a:r>
                    </a:p>
                    <a:p>
                      <a:pPr algn="ctr"/>
                      <a:r>
                        <a:rPr lang="en-US" sz="1400" b="0" dirty="0"/>
                        <a:t>and training use</a:t>
                      </a:r>
                      <a:endParaRPr lang="en-IN" sz="1400" b="0" dirty="0"/>
                    </a:p>
                  </a:txBody>
                  <a:tcPr/>
                </a:tc>
                <a:tc>
                  <a:txBody>
                    <a:bodyPr/>
                    <a:lstStyle/>
                    <a:p>
                      <a:pPr algn="l"/>
                      <a:r>
                        <a:rPr lang="en-US" sz="1400" dirty="0"/>
                        <a:t>Needs internet and hosting environment</a:t>
                      </a:r>
                    </a:p>
                    <a:p>
                      <a:pPr algn="l"/>
                      <a:r>
                        <a:rPr lang="en-US" sz="1400" dirty="0"/>
                        <a:t>Admin needs technical knowledge</a:t>
                      </a:r>
                    </a:p>
                  </a:txBody>
                  <a:tcPr/>
                </a:tc>
                <a:extLst>
                  <a:ext uri="{0D108BD9-81ED-4DB2-BD59-A6C34878D82A}">
                    <a16:rowId xmlns:a16="http://schemas.microsoft.com/office/drawing/2014/main" val="2750208946"/>
                  </a:ext>
                </a:extLst>
              </a:tr>
              <a:tr h="983019">
                <a:tc>
                  <a:txBody>
                    <a:bodyPr/>
                    <a:lstStyle/>
                    <a:p>
                      <a:pPr algn="ctr"/>
                      <a:r>
                        <a:rPr lang="en-IN" dirty="0"/>
                        <a:t>2</a:t>
                      </a:r>
                    </a:p>
                    <a:p>
                      <a:pPr algn="ctr"/>
                      <a:endParaRPr lang="en-IN" dirty="0"/>
                    </a:p>
                  </a:txBody>
                  <a:tcPr/>
                </a:tc>
                <a:tc>
                  <a:txBody>
                    <a:bodyPr/>
                    <a:lstStyle/>
                    <a:p>
                      <a:pPr algn="ctr"/>
                      <a:r>
                        <a:rPr lang="en-IN" sz="1400" dirty="0"/>
                        <a:t>Google form</a:t>
                      </a:r>
                    </a:p>
                  </a:txBody>
                  <a:tcPr/>
                </a:tc>
                <a:tc>
                  <a:txBody>
                    <a:bodyPr/>
                    <a:lstStyle/>
                    <a:p>
                      <a:pPr algn="ctr"/>
                      <a:r>
                        <a:rPr lang="en-US" sz="1400" dirty="0"/>
                        <a:t>Easy to create quiz</a:t>
                      </a:r>
                    </a:p>
                    <a:p>
                      <a:pPr algn="ctr"/>
                      <a:r>
                        <a:rPr lang="en-US" sz="1400" dirty="0"/>
                        <a:t>No coding required</a:t>
                      </a:r>
                    </a:p>
                  </a:txBody>
                  <a:tcPr/>
                </a:tc>
                <a:tc>
                  <a:txBody>
                    <a:bodyPr/>
                    <a:lstStyle/>
                    <a:p>
                      <a:pPr algn="l"/>
                      <a:r>
                        <a:rPr lang="en-US" sz="1400" dirty="0"/>
                        <a:t>Limited customization</a:t>
                      </a:r>
                    </a:p>
                    <a:p>
                      <a:pPr algn="l"/>
                      <a:r>
                        <a:rPr lang="en-US" sz="1400" dirty="0"/>
                        <a:t>Less interactivity</a:t>
                      </a:r>
                    </a:p>
                    <a:p>
                      <a:pPr algn="l"/>
                      <a:r>
                        <a:rPr lang="en-US" sz="1400" dirty="0"/>
                        <a:t>Not ideal for exams</a:t>
                      </a:r>
                    </a:p>
                  </a:txBody>
                  <a:tcPr/>
                </a:tc>
                <a:extLst>
                  <a:ext uri="{0D108BD9-81ED-4DB2-BD59-A6C34878D82A}">
                    <a16:rowId xmlns:a16="http://schemas.microsoft.com/office/drawing/2014/main" val="2850866531"/>
                  </a:ext>
                </a:extLst>
              </a:tr>
              <a:tr h="1155785">
                <a:tc>
                  <a:txBody>
                    <a:bodyPr/>
                    <a:lstStyle/>
                    <a:p>
                      <a:pPr algn="ctr"/>
                      <a:r>
                        <a:rPr lang="en-IN" dirty="0"/>
                        <a:t>3</a:t>
                      </a:r>
                    </a:p>
                  </a:txBody>
                  <a:tcPr/>
                </a:tc>
                <a:tc>
                  <a:txBody>
                    <a:bodyPr/>
                    <a:lstStyle/>
                    <a:p>
                      <a:pPr algn="ctr"/>
                      <a:r>
                        <a:rPr lang="en-IN" sz="1400" dirty="0"/>
                        <a:t>Kahoot</a:t>
                      </a:r>
                    </a:p>
                  </a:txBody>
                  <a:tcPr/>
                </a:tc>
                <a:tc>
                  <a:txBody>
                    <a:bodyPr/>
                    <a:lstStyle/>
                    <a:p>
                      <a:pPr algn="ctr"/>
                      <a:r>
                        <a:rPr lang="en-US" sz="1400" b="0" dirty="0"/>
                        <a:t>Game-based quizzes</a:t>
                      </a:r>
                      <a:br>
                        <a:rPr lang="en-US" sz="1400" b="0" dirty="0"/>
                      </a:br>
                      <a:r>
                        <a:rPr lang="en-US" sz="1400" b="0" dirty="0"/>
                        <a:t>Attractive visual and sound effects</a:t>
                      </a:r>
                    </a:p>
                  </a:txBody>
                  <a:tcPr/>
                </a:tc>
                <a:tc>
                  <a:txBody>
                    <a:bodyPr/>
                    <a:lstStyle/>
                    <a:p>
                      <a:pPr algn="l"/>
                      <a:r>
                        <a:rPr lang="en-US" sz="1400" dirty="0"/>
                        <a:t>Paid services</a:t>
                      </a:r>
                    </a:p>
                    <a:p>
                      <a:pPr algn="l"/>
                      <a:r>
                        <a:rPr lang="en-US" sz="1400" dirty="0"/>
                        <a:t>Less suitable for formal and academic assessment</a:t>
                      </a:r>
                    </a:p>
                  </a:txBody>
                  <a:tcPr/>
                </a:tc>
                <a:extLst>
                  <a:ext uri="{0D108BD9-81ED-4DB2-BD59-A6C34878D82A}">
                    <a16:rowId xmlns:a16="http://schemas.microsoft.com/office/drawing/2014/main" val="684143792"/>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270257"/>
            <a:ext cx="4841621" cy="872743"/>
          </a:xfrm>
          <a:prstGeom prst="rect">
            <a:avLst/>
          </a:prstGeom>
        </p:spPr>
        <p:txBody>
          <a:bodyPr vert="horz" wrap="square" lIns="0" tIns="231520" rIns="0" bIns="0" rtlCol="0">
            <a:spAutoFit/>
          </a:bodyPr>
          <a:lstStyle/>
          <a:p>
            <a:pPr marL="58419">
              <a:lnSpc>
                <a:spcPct val="100000"/>
              </a:lnSpc>
              <a:spcBef>
                <a:spcPts val="95"/>
              </a:spcBef>
            </a:pPr>
            <a:r>
              <a:rPr dirty="0"/>
              <a:t>3.</a:t>
            </a:r>
            <a:r>
              <a:rPr spc="-90" dirty="0"/>
              <a:t> </a:t>
            </a:r>
            <a:r>
              <a:rPr dirty="0"/>
              <a:t>Problem</a:t>
            </a:r>
            <a:r>
              <a:rPr spc="-75" dirty="0"/>
              <a:t> </a:t>
            </a:r>
            <a:r>
              <a:rPr spc="-10" dirty="0"/>
              <a:t>Statement</a:t>
            </a: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179705">
              <a:lnSpc>
                <a:spcPct val="100000"/>
              </a:lnSpc>
              <a:spcBef>
                <a:spcPts val="114"/>
              </a:spcBef>
            </a:pPr>
            <a:fld id="{81D60167-4931-47E6-BA6A-407CBD079E47}" type="slidenum">
              <a:rPr spc="-50" dirty="0"/>
              <a:t>5</a:t>
            </a:fld>
            <a:endParaRPr spc="-50" dirty="0"/>
          </a:p>
        </p:txBody>
      </p:sp>
      <p:sp>
        <p:nvSpPr>
          <p:cNvPr id="3" name="object 3"/>
          <p:cNvSpPr txBox="1"/>
          <p:nvPr/>
        </p:nvSpPr>
        <p:spPr>
          <a:xfrm>
            <a:off x="1676400" y="1143000"/>
            <a:ext cx="9144000" cy="5265544"/>
          </a:xfrm>
          <a:prstGeom prst="rect">
            <a:avLst/>
          </a:prstGeom>
        </p:spPr>
        <p:txBody>
          <a:bodyPr vert="horz" wrap="square" lIns="0" tIns="12700" rIns="0" bIns="0" rtlCol="0">
            <a:spAutoFit/>
          </a:bodyPr>
          <a:lstStyle/>
          <a:p>
            <a:pPr marL="457200" indent="-267335" algn="just">
              <a:spcBef>
                <a:spcPts val="600"/>
              </a:spcBef>
              <a:spcAft>
                <a:spcPts val="200"/>
              </a:spcAft>
              <a:tabLst>
                <a:tab pos="724535" algn="l"/>
              </a:tabLst>
            </a:pPr>
            <a:r>
              <a:rPr lang="en-US" sz="2400" b="0" dirty="0">
                <a:effectLst/>
                <a:latin typeface="Times New Roman" panose="02020603050405020304" pitchFamily="18" charset="0"/>
                <a:ea typeface="Times New Roman" panose="02020603050405020304" pitchFamily="18" charset="0"/>
              </a:rPr>
              <a:t>  </a:t>
            </a:r>
            <a:r>
              <a:rPr lang="en-US" sz="2800" b="0" dirty="0">
                <a:effectLst/>
                <a:latin typeface="Times New Roman" panose="02020603050405020304" pitchFamily="18" charset="0"/>
                <a:ea typeface="Times New Roman" panose="02020603050405020304" pitchFamily="18" charset="0"/>
              </a:rPr>
              <a:t> </a:t>
            </a:r>
            <a:r>
              <a:rPr lang="en-US" sz="2000" b="0" dirty="0">
                <a:effectLst/>
                <a:latin typeface="Times New Roman" panose="02020603050405020304" pitchFamily="18" charset="0"/>
                <a:ea typeface="Times New Roman" panose="02020603050405020304" pitchFamily="18" charset="0"/>
              </a:rPr>
              <a:t>The traditional approach to conducting quizzes and assessments in educational institutions still heavily relies on pen-and-paper methods or simple online forms. This creates several inefficiencies and limitations. Teachers and administrators often face a significant workload due to the manual preparation, distribution, collection, and grading of quizzes. The process becomes even more cumbersome when dealing with large groups of students. Additionally, students do not receive real-time feedback, which can delay their learning progress and reduce the effectiveness of assessments.</a:t>
            </a:r>
            <a:endParaRPr lang="en-IN" sz="2000" b="1" dirty="0">
              <a:effectLst/>
              <a:latin typeface="Times New Roman" panose="02020603050405020304" pitchFamily="18" charset="0"/>
              <a:ea typeface="Times New Roman" panose="02020603050405020304" pitchFamily="18" charset="0"/>
            </a:endParaRPr>
          </a:p>
          <a:p>
            <a:pPr marL="457200" indent="-267335" algn="just">
              <a:spcBef>
                <a:spcPts val="600"/>
              </a:spcBef>
              <a:spcAft>
                <a:spcPts val="200"/>
              </a:spcAft>
              <a:tabLst>
                <a:tab pos="724535" algn="l"/>
              </a:tabLst>
            </a:pPr>
            <a:r>
              <a:rPr lang="en-US" sz="2000" b="0"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a:p>
            <a:pPr marL="457200" indent="-267335" algn="just">
              <a:spcBef>
                <a:spcPts val="600"/>
              </a:spcBef>
              <a:spcAft>
                <a:spcPts val="200"/>
              </a:spcAft>
              <a:tabLst>
                <a:tab pos="724535" algn="l"/>
              </a:tabLst>
            </a:pPr>
            <a:r>
              <a:rPr lang="en-US" sz="2000" b="0" dirty="0">
                <a:effectLst/>
                <a:latin typeface="Times New Roman" panose="02020603050405020304" pitchFamily="18" charset="0"/>
                <a:ea typeface="Times New Roman" panose="02020603050405020304" pitchFamily="18" charset="0"/>
              </a:rPr>
              <a:t>    Accessibility is another major issue, as traditional exams often require physical presence, making it challenging for remote learners or during situations like the COVID-19 pandemic. Even digital alternatives like Google Forms lack proper security features and are prone to cheating or manipulation. Furthermore, there is no centralized system for storing questions, tracking quiz attempts, or analyzing student performance over time. These shortcomings highlight the need for a secure, efficient, and automated solution that benefits both educators and learners.</a:t>
            </a:r>
            <a:endParaRPr sz="28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2478" rIns="0" bIns="0" rtlCol="0">
            <a:spAutoFit/>
          </a:bodyPr>
          <a:lstStyle/>
          <a:p>
            <a:pPr marL="149860">
              <a:lnSpc>
                <a:spcPct val="100000"/>
              </a:lnSpc>
              <a:spcBef>
                <a:spcPts val="95"/>
              </a:spcBef>
            </a:pPr>
            <a:r>
              <a:rPr dirty="0"/>
              <a:t>4.</a:t>
            </a:r>
            <a:r>
              <a:rPr spc="-90" dirty="0"/>
              <a:t> </a:t>
            </a:r>
            <a:r>
              <a:rPr dirty="0"/>
              <a:t>Proposed</a:t>
            </a:r>
            <a:r>
              <a:rPr spc="-80" dirty="0"/>
              <a:t> </a:t>
            </a:r>
            <a:r>
              <a:rPr spc="-10" dirty="0"/>
              <a:t>Solution</a:t>
            </a: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179705">
              <a:lnSpc>
                <a:spcPct val="100000"/>
              </a:lnSpc>
              <a:spcBef>
                <a:spcPts val="114"/>
              </a:spcBef>
            </a:pPr>
            <a:fld id="{81D60167-4931-47E6-BA6A-407CBD079E47}" type="slidenum">
              <a:rPr spc="-50" dirty="0"/>
              <a:t>6</a:t>
            </a:fld>
            <a:endParaRPr spc="-50" dirty="0"/>
          </a:p>
        </p:txBody>
      </p:sp>
      <p:sp>
        <p:nvSpPr>
          <p:cNvPr id="3" name="object 3"/>
          <p:cNvSpPr txBox="1"/>
          <p:nvPr/>
        </p:nvSpPr>
        <p:spPr>
          <a:xfrm>
            <a:off x="1885569" y="1297685"/>
            <a:ext cx="9010015" cy="5198859"/>
          </a:xfrm>
          <a:prstGeom prst="rect">
            <a:avLst/>
          </a:prstGeom>
        </p:spPr>
        <p:txBody>
          <a:bodyPr vert="horz" wrap="square" lIns="0" tIns="12700" rIns="0" bIns="0" rtlCol="0">
            <a:spAutoFit/>
          </a:bodyPr>
          <a:lstStyle/>
          <a:p>
            <a:pPr marL="724535" indent="-267335" algn="just">
              <a:spcBef>
                <a:spcPts val="1465"/>
              </a:spcBef>
              <a:tabLst>
                <a:tab pos="724535" algn="l"/>
              </a:tabLst>
            </a:pPr>
            <a:r>
              <a:rPr lang="en-US" sz="2400" b="0" dirty="0">
                <a:effectLst/>
                <a:latin typeface="Times New Roman" panose="02020603050405020304" pitchFamily="18" charset="0"/>
                <a:ea typeface="Times New Roman" panose="02020603050405020304" pitchFamily="18" charset="0"/>
              </a:rPr>
              <a:t>   To overcome the limitations of traditional quiz systems, we propose a web-based Online Quiz System that allows users to take quizzes online and receive instant results. The platform will use HTML, CSS, and JavaScript for the frontend, with Node.js and Express.js handling the backend, and MongoDB managing the database.</a:t>
            </a:r>
            <a:endParaRPr lang="en-IN" sz="2400" b="1" dirty="0">
              <a:effectLst/>
              <a:latin typeface="Times New Roman" panose="02020603050405020304" pitchFamily="18" charset="0"/>
              <a:ea typeface="Times New Roman" panose="02020603050405020304" pitchFamily="18" charset="0"/>
            </a:endParaRPr>
          </a:p>
          <a:p>
            <a:pPr marL="724535" indent="-267335" algn="just">
              <a:spcBef>
                <a:spcPts val="1465"/>
              </a:spcBef>
              <a:tabLst>
                <a:tab pos="724535" algn="l"/>
              </a:tabLst>
            </a:pPr>
            <a:r>
              <a:rPr lang="en-US" sz="2400" b="0" dirty="0">
                <a:effectLst/>
                <a:latin typeface="Times New Roman" panose="02020603050405020304" pitchFamily="18" charset="0"/>
                <a:ea typeface="Times New Roman" panose="02020603050405020304" pitchFamily="18" charset="0"/>
              </a:rPr>
              <a:t> </a:t>
            </a:r>
            <a:endParaRPr lang="en-IN" sz="2400" b="1" dirty="0">
              <a:effectLst/>
              <a:latin typeface="Times New Roman" panose="02020603050405020304" pitchFamily="18" charset="0"/>
              <a:ea typeface="Times New Roman" panose="02020603050405020304" pitchFamily="18" charset="0"/>
            </a:endParaRPr>
          </a:p>
          <a:p>
            <a:pPr marL="724535" indent="-267335" algn="just">
              <a:spcBef>
                <a:spcPts val="1465"/>
              </a:spcBef>
              <a:tabLst>
                <a:tab pos="724535" algn="l"/>
              </a:tabLst>
            </a:pPr>
            <a:r>
              <a:rPr lang="en-US" sz="2400" b="0" dirty="0">
                <a:effectLst/>
                <a:latin typeface="Times New Roman" panose="02020603050405020304" pitchFamily="18" charset="0"/>
                <a:ea typeface="Times New Roman" panose="02020603050405020304" pitchFamily="18" charset="0"/>
              </a:rPr>
              <a:t>   The system will include an admin panel where authorized users can log in and manage quiz content by adding, editing, or deleting questions. It will offer a user-friendly interface, quick performance evaluation, and a centralized database for storing questions and responses. This solution reduces manual workload, enhances accessibility, and provides a more efficient and secure way to conduct assessments.</a:t>
            </a:r>
            <a:endParaRPr sz="3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066800"/>
            <a:ext cx="8497570" cy="6789038"/>
          </a:xfrm>
          <a:prstGeom prst="rect">
            <a:avLst/>
          </a:prstGeom>
        </p:spPr>
        <p:txBody>
          <a:bodyPr vert="horz" wrap="square" lIns="0" tIns="12700" rIns="0" bIns="0" rtlCol="0">
            <a:spAutoFit/>
          </a:bodyPr>
          <a:lstStyle/>
          <a:p>
            <a:pPr marL="12700" marR="5080">
              <a:lnSpc>
                <a:spcPct val="100000"/>
              </a:lnSpc>
              <a:spcBef>
                <a:spcPts val="100"/>
              </a:spcBef>
            </a:pPr>
            <a:r>
              <a:rPr lang="en-US" sz="2400" dirty="0">
                <a:latin typeface="Times New Roman"/>
                <a:cs typeface="Times New Roman"/>
              </a:rPr>
              <a:t>The primary objective of this project is to design and develop an interactive and user-friendly Online Quiz System that simplifies the process of conducting quizzes and assessments. The system aims to:</a:t>
            </a:r>
          </a:p>
          <a:p>
            <a:pPr marL="12700" marR="5080">
              <a:lnSpc>
                <a:spcPct val="100000"/>
              </a:lnSpc>
              <a:spcBef>
                <a:spcPts val="100"/>
              </a:spcBef>
            </a:pPr>
            <a:endParaRPr lang="en-US" sz="2400" dirty="0">
              <a:latin typeface="Times New Roman"/>
              <a:cs typeface="Times New Roman"/>
            </a:endParaRPr>
          </a:p>
          <a:p>
            <a:pPr marL="12700" marR="5080">
              <a:lnSpc>
                <a:spcPct val="100000"/>
              </a:lnSpc>
              <a:spcBef>
                <a:spcPts val="100"/>
              </a:spcBef>
            </a:pPr>
            <a:r>
              <a:rPr lang="en-US" sz="2400" dirty="0">
                <a:latin typeface="Times New Roman"/>
                <a:cs typeface="Times New Roman"/>
              </a:rPr>
              <a:t>Provide a digital platform for students or users to take quizzes online from any location.</a:t>
            </a:r>
          </a:p>
          <a:p>
            <a:pPr marL="12700" marR="5080">
              <a:lnSpc>
                <a:spcPct val="100000"/>
              </a:lnSpc>
              <a:spcBef>
                <a:spcPts val="100"/>
              </a:spcBef>
            </a:pPr>
            <a:endParaRPr lang="en-US" sz="2400" dirty="0">
              <a:latin typeface="Times New Roman"/>
              <a:cs typeface="Times New Roman"/>
            </a:endParaRPr>
          </a:p>
          <a:p>
            <a:pPr marL="12700" marR="5080">
              <a:lnSpc>
                <a:spcPct val="100000"/>
              </a:lnSpc>
              <a:spcBef>
                <a:spcPts val="100"/>
              </a:spcBef>
            </a:pPr>
            <a:r>
              <a:rPr lang="en-US" sz="2400" dirty="0">
                <a:latin typeface="Times New Roman"/>
                <a:cs typeface="Times New Roman"/>
              </a:rPr>
              <a:t>Enable instant evaluation and feedback to enhance the learning experience.</a:t>
            </a:r>
          </a:p>
          <a:p>
            <a:pPr marL="12700" marR="5080">
              <a:lnSpc>
                <a:spcPct val="100000"/>
              </a:lnSpc>
              <a:spcBef>
                <a:spcPts val="100"/>
              </a:spcBef>
            </a:pPr>
            <a:endParaRPr lang="en-US" sz="2400" dirty="0">
              <a:latin typeface="Times New Roman"/>
              <a:cs typeface="Times New Roman"/>
            </a:endParaRPr>
          </a:p>
          <a:p>
            <a:pPr marL="12700" marR="5080">
              <a:lnSpc>
                <a:spcPct val="100000"/>
              </a:lnSpc>
              <a:spcBef>
                <a:spcPts val="100"/>
              </a:spcBef>
            </a:pPr>
            <a:r>
              <a:rPr lang="en-US" sz="2400" dirty="0">
                <a:latin typeface="Times New Roman"/>
                <a:cs typeface="Times New Roman"/>
              </a:rPr>
              <a:t>Allow administrators to manage quiz content efficiently through a secure admin panel.</a:t>
            </a:r>
          </a:p>
          <a:p>
            <a:pPr marL="12700" marR="5080">
              <a:lnSpc>
                <a:spcPct val="100000"/>
              </a:lnSpc>
              <a:spcBef>
                <a:spcPts val="100"/>
              </a:spcBef>
            </a:pPr>
            <a:endParaRPr lang="en-US" sz="2400" dirty="0">
              <a:latin typeface="Times New Roman"/>
              <a:cs typeface="Times New Roman"/>
            </a:endParaRPr>
          </a:p>
          <a:p>
            <a:pPr marL="12700" marR="5080">
              <a:lnSpc>
                <a:spcPct val="100000"/>
              </a:lnSpc>
              <a:spcBef>
                <a:spcPts val="100"/>
              </a:spcBef>
            </a:pPr>
            <a:r>
              <a:rPr lang="en-US" sz="2400" dirty="0">
                <a:latin typeface="Times New Roman"/>
                <a:cs typeface="Times New Roman"/>
              </a:rPr>
              <a:t>Maintain a centralized database for storing questions, responses, and user scores.</a:t>
            </a:r>
          </a:p>
          <a:p>
            <a:pPr marL="12700" marR="5080">
              <a:lnSpc>
                <a:spcPct val="100000"/>
              </a:lnSpc>
              <a:spcBef>
                <a:spcPts val="100"/>
              </a:spcBef>
            </a:pPr>
            <a:endParaRPr lang="en-US" sz="2400" dirty="0">
              <a:latin typeface="Times New Roman"/>
              <a:cs typeface="Times New Roman"/>
            </a:endParaRPr>
          </a:p>
          <a:p>
            <a:pPr marL="12700" marR="5080">
              <a:lnSpc>
                <a:spcPct val="100000"/>
              </a:lnSpc>
              <a:spcBef>
                <a:spcPts val="100"/>
              </a:spcBef>
            </a:pPr>
            <a:r>
              <a:rPr lang="en-US" sz="2400" dirty="0">
                <a:latin typeface="Times New Roman"/>
                <a:cs typeface="Times New Roman"/>
              </a:rPr>
              <a:t>Ensure accessibility, reduce manual effort, and improve the overall efficiency of the examination process.</a:t>
            </a:r>
            <a:endParaRPr sz="2400" dirty="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179705">
              <a:lnSpc>
                <a:spcPct val="100000"/>
              </a:lnSpc>
              <a:spcBef>
                <a:spcPts val="114"/>
              </a:spcBef>
            </a:pPr>
            <a:fld id="{81D60167-4931-47E6-BA6A-407CBD079E47}" type="slidenum">
              <a:rPr spc="-50" dirty="0"/>
              <a:t>7</a:t>
            </a:fld>
            <a:endParaRPr spc="-50" dirty="0"/>
          </a:p>
        </p:txBody>
      </p:sp>
      <p:sp>
        <p:nvSpPr>
          <p:cNvPr id="3" name="object 3"/>
          <p:cNvSpPr txBox="1">
            <a:spLocks noGrp="1"/>
          </p:cNvSpPr>
          <p:nvPr>
            <p:ph type="title"/>
          </p:nvPr>
        </p:nvSpPr>
        <p:spPr>
          <a:xfrm>
            <a:off x="1748408" y="117857"/>
            <a:ext cx="4841621" cy="872743"/>
          </a:xfrm>
          <a:prstGeom prst="rect">
            <a:avLst/>
          </a:prstGeom>
        </p:spPr>
        <p:txBody>
          <a:bodyPr vert="horz" wrap="square" lIns="0" tIns="198374" rIns="0" bIns="0" rtlCol="0">
            <a:spAutoFit/>
          </a:bodyPr>
          <a:lstStyle/>
          <a:p>
            <a:pPr marL="258445">
              <a:lnSpc>
                <a:spcPct val="100000"/>
              </a:lnSpc>
              <a:spcBef>
                <a:spcPts val="100"/>
              </a:spcBef>
            </a:pPr>
            <a:r>
              <a:rPr sz="3600" spc="-310" dirty="0">
                <a:solidFill>
                  <a:srgbClr val="000000"/>
                </a:solidFill>
                <a:latin typeface="Verdana"/>
                <a:cs typeface="Verdana"/>
              </a:rPr>
              <a:t>5.</a:t>
            </a:r>
            <a:r>
              <a:rPr sz="3600" spc="-265" dirty="0">
                <a:solidFill>
                  <a:srgbClr val="000000"/>
                </a:solidFill>
                <a:latin typeface="Verdana"/>
                <a:cs typeface="Verdana"/>
              </a:rPr>
              <a:t> </a:t>
            </a:r>
            <a:r>
              <a:rPr sz="3600" spc="-40" dirty="0">
                <a:solidFill>
                  <a:srgbClr val="000000"/>
                </a:solidFill>
                <a:latin typeface="Verdana"/>
                <a:cs typeface="Verdana"/>
              </a:rPr>
              <a:t>Objective:</a:t>
            </a:r>
            <a:endParaRPr sz="36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48408" y="152400"/>
            <a:ext cx="4841621" cy="872743"/>
          </a:xfrm>
          <a:prstGeom prst="rect">
            <a:avLst/>
          </a:prstGeom>
        </p:spPr>
        <p:txBody>
          <a:bodyPr vert="horz" wrap="square" lIns="0" tIns="12065" rIns="0" bIns="0" rtlCol="0">
            <a:spAutoFit/>
          </a:bodyPr>
          <a:lstStyle/>
          <a:p>
            <a:pPr marL="103505">
              <a:lnSpc>
                <a:spcPct val="100000"/>
              </a:lnSpc>
              <a:spcBef>
                <a:spcPts val="95"/>
              </a:spcBef>
            </a:pPr>
            <a:r>
              <a:rPr dirty="0"/>
              <a:t>6.</a:t>
            </a:r>
            <a:r>
              <a:rPr spc="-75" dirty="0"/>
              <a:t> </a:t>
            </a:r>
            <a:r>
              <a:rPr spc="-20" dirty="0"/>
              <a:t>Theoretical</a:t>
            </a:r>
            <a:r>
              <a:rPr spc="-220" dirty="0"/>
              <a:t> </a:t>
            </a:r>
            <a:r>
              <a:rPr spc="-10" dirty="0"/>
              <a:t>Analysis</a:t>
            </a: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179705">
              <a:lnSpc>
                <a:spcPct val="100000"/>
              </a:lnSpc>
              <a:spcBef>
                <a:spcPts val="114"/>
              </a:spcBef>
            </a:pPr>
            <a:fld id="{81D60167-4931-47E6-BA6A-407CBD079E47}" type="slidenum">
              <a:rPr spc="-50" dirty="0"/>
              <a:t>8</a:t>
            </a:fld>
            <a:endParaRPr spc="-50" dirty="0"/>
          </a:p>
        </p:txBody>
      </p:sp>
      <p:sp>
        <p:nvSpPr>
          <p:cNvPr id="5" name="AutoShape 2">
            <a:extLst>
              <a:ext uri="{FF2B5EF4-FFF2-40B4-BE49-F238E27FC236}">
                <a16:creationId xmlns:a16="http://schemas.microsoft.com/office/drawing/2014/main" id="{D130A9DE-4D23-CF98-5B3B-42E20E40FFF8}"/>
              </a:ext>
            </a:extLst>
          </p:cNvPr>
          <p:cNvSpPr>
            <a:spLocks noChangeAspect="1" noChangeArrowheads="1"/>
          </p:cNvSpPr>
          <p:nvPr/>
        </p:nvSpPr>
        <p:spPr bwMode="auto">
          <a:xfrm>
            <a:off x="5791200" y="3962400"/>
            <a:ext cx="3352800" cy="3352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EF509F23-D3C1-9B63-B5CB-B389DA1277AE}"/>
              </a:ext>
            </a:extLst>
          </p:cNvPr>
          <p:cNvSpPr>
            <a:spLocks noChangeAspect="1" noChangeArrowheads="1"/>
          </p:cNvSpPr>
          <p:nvPr/>
        </p:nvSpPr>
        <p:spPr bwMode="auto">
          <a:xfrm>
            <a:off x="59436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856E18F8-8097-9ED2-4D89-C83D423A3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914400"/>
            <a:ext cx="7543800" cy="5257800"/>
          </a:xfrm>
          <a:prstGeom prst="rect">
            <a:avLst/>
          </a:prstGeom>
        </p:spPr>
      </p:pic>
      <p:sp>
        <p:nvSpPr>
          <p:cNvPr id="9" name="TextBox 8">
            <a:extLst>
              <a:ext uri="{FF2B5EF4-FFF2-40B4-BE49-F238E27FC236}">
                <a16:creationId xmlns:a16="http://schemas.microsoft.com/office/drawing/2014/main" id="{5716F927-715A-9C40-5717-86D65F67AE16}"/>
              </a:ext>
            </a:extLst>
          </p:cNvPr>
          <p:cNvSpPr txBox="1"/>
          <p:nvPr/>
        </p:nvSpPr>
        <p:spPr>
          <a:xfrm>
            <a:off x="3124200" y="6305490"/>
            <a:ext cx="6019800" cy="400110"/>
          </a:xfrm>
          <a:prstGeom prst="rect">
            <a:avLst/>
          </a:prstGeom>
          <a:noFill/>
        </p:spPr>
        <p:txBody>
          <a:bodyPr wrap="square" rtlCol="0">
            <a:spAutoFit/>
          </a:bodyPr>
          <a:lstStyle/>
          <a:p>
            <a:r>
              <a:rPr lang="en-IN" dirty="0"/>
              <a:t>                      </a:t>
            </a:r>
            <a:r>
              <a:rPr lang="en-IN" sz="2000" dirty="0"/>
              <a:t>Fig.  Block Diagram of Quiz System</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5217" rIns="0" bIns="0" rtlCol="0">
            <a:spAutoFit/>
          </a:bodyPr>
          <a:lstStyle/>
          <a:p>
            <a:pPr marL="140335">
              <a:lnSpc>
                <a:spcPct val="100000"/>
              </a:lnSpc>
              <a:spcBef>
                <a:spcPts val="95"/>
              </a:spcBef>
            </a:pPr>
            <a:r>
              <a:rPr dirty="0"/>
              <a:t>6.</a:t>
            </a:r>
            <a:r>
              <a:rPr spc="-75" dirty="0"/>
              <a:t> </a:t>
            </a:r>
            <a:r>
              <a:rPr spc="-20" dirty="0"/>
              <a:t>Theoretical</a:t>
            </a:r>
            <a:r>
              <a:rPr spc="-220" dirty="0"/>
              <a:t> </a:t>
            </a:r>
            <a:r>
              <a:rPr spc="-10" dirty="0"/>
              <a:t>Analysis</a:t>
            </a:r>
          </a:p>
        </p:txBody>
      </p:sp>
      <p:sp>
        <p:nvSpPr>
          <p:cNvPr id="4" name="object 4"/>
          <p:cNvSpPr txBox="1">
            <a:spLocks noGrp="1"/>
          </p:cNvSpPr>
          <p:nvPr>
            <p:ph type="sldNum" sz="quarter" idx="7"/>
          </p:nvPr>
        </p:nvSpPr>
        <p:spPr>
          <a:prstGeom prst="rect">
            <a:avLst/>
          </a:prstGeom>
        </p:spPr>
        <p:txBody>
          <a:bodyPr vert="horz" wrap="square" lIns="0" tIns="14604" rIns="0" bIns="0" rtlCol="0">
            <a:spAutoFit/>
          </a:bodyPr>
          <a:lstStyle/>
          <a:p>
            <a:pPr marL="38100">
              <a:lnSpc>
                <a:spcPct val="100000"/>
              </a:lnSpc>
              <a:spcBef>
                <a:spcPts val="114"/>
              </a:spcBef>
            </a:pPr>
            <a:fld id="{81D60167-4931-47E6-BA6A-407CBD079E47}" type="slidenum">
              <a:rPr spc="-25" dirty="0"/>
              <a:t>9</a:t>
            </a:fld>
            <a:endParaRPr spc="-25" dirty="0"/>
          </a:p>
        </p:txBody>
      </p:sp>
      <p:sp>
        <p:nvSpPr>
          <p:cNvPr id="3" name="object 3"/>
          <p:cNvSpPr txBox="1"/>
          <p:nvPr/>
        </p:nvSpPr>
        <p:spPr>
          <a:xfrm>
            <a:off x="1876425" y="1149386"/>
            <a:ext cx="9244965" cy="5708614"/>
          </a:xfrm>
          <a:prstGeom prst="rect">
            <a:avLst/>
          </a:prstGeom>
        </p:spPr>
        <p:txBody>
          <a:bodyPr vert="horz" wrap="square" lIns="0" tIns="184785" rIns="0" bIns="0" rtlCol="0">
            <a:spAutoFit/>
          </a:bodyPr>
          <a:lstStyle/>
          <a:p>
            <a:pPr marL="12700">
              <a:lnSpc>
                <a:spcPct val="100000"/>
              </a:lnSpc>
              <a:spcBef>
                <a:spcPts val="1455"/>
              </a:spcBef>
            </a:pPr>
            <a:r>
              <a:rPr sz="2400" b="1" dirty="0">
                <a:solidFill>
                  <a:srgbClr val="404040"/>
                </a:solidFill>
                <a:latin typeface="Times New Roman"/>
                <a:cs typeface="Times New Roman"/>
              </a:rPr>
              <a:t>6.2</a:t>
            </a:r>
            <a:r>
              <a:rPr sz="2400" b="1" spc="-50" dirty="0">
                <a:solidFill>
                  <a:srgbClr val="404040"/>
                </a:solidFill>
                <a:latin typeface="Times New Roman"/>
                <a:cs typeface="Times New Roman"/>
              </a:rPr>
              <a:t> </a:t>
            </a:r>
            <a:r>
              <a:rPr sz="2400" b="1" dirty="0">
                <a:solidFill>
                  <a:srgbClr val="404040"/>
                </a:solidFill>
                <a:latin typeface="Times New Roman"/>
                <a:cs typeface="Times New Roman"/>
              </a:rPr>
              <a:t>Hardware</a:t>
            </a:r>
            <a:r>
              <a:rPr sz="2400" b="1" spc="-40" dirty="0">
                <a:solidFill>
                  <a:srgbClr val="404040"/>
                </a:solidFill>
                <a:latin typeface="Times New Roman"/>
                <a:cs typeface="Times New Roman"/>
              </a:rPr>
              <a:t> </a:t>
            </a:r>
            <a:r>
              <a:rPr sz="2400" b="1" spc="-10" dirty="0">
                <a:solidFill>
                  <a:srgbClr val="404040"/>
                </a:solidFill>
                <a:latin typeface="Times New Roman"/>
                <a:cs typeface="Times New Roman"/>
              </a:rPr>
              <a:t>Requirements</a:t>
            </a:r>
            <a:endParaRPr lang="en-IN" sz="2400" b="1" spc="-10" dirty="0">
              <a:solidFill>
                <a:srgbClr val="404040"/>
              </a:solidFill>
              <a:latin typeface="Times New Roman"/>
              <a:cs typeface="Times New Roman"/>
            </a:endParaRPr>
          </a:p>
          <a:p>
            <a:pPr marL="678180" algn="just">
              <a:spcBef>
                <a:spcPts val="695"/>
              </a:spcBef>
            </a:pPr>
            <a:r>
              <a:rPr lang="en-US" sz="2400" b="1" dirty="0">
                <a:effectLst/>
                <a:latin typeface="Times New Roman" panose="02020603050405020304" pitchFamily="18" charset="0"/>
                <a:ea typeface="Times New Roman" panose="02020603050405020304" pitchFamily="18" charset="0"/>
              </a:rPr>
              <a:t>Server</a:t>
            </a:r>
            <a:r>
              <a:rPr lang="en-US" sz="2400" b="1" spc="-4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Hardware:</a:t>
            </a:r>
            <a:r>
              <a:rPr lang="en-US" sz="2400" b="1" spc="-25" dirty="0">
                <a:effectLst/>
                <a:latin typeface="Times New Roman" panose="02020603050405020304" pitchFamily="18" charset="0"/>
                <a:ea typeface="Times New Roman" panose="02020603050405020304" pitchFamily="18" charset="0"/>
              </a:rPr>
              <a:t> </a:t>
            </a:r>
            <a:r>
              <a:rPr lang="en-US" sz="2400" b="1" spc="-5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Processor: Intel i3/ i5/i7, Ryzen 3/5/7 or higher.</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RAM: Minimum 8 GB.</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Storage: SSD with at least 100 GB.</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Network: High-speed internet, minimum 100 Mbps</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Backup: External storage or cloud backup support</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b="1" spc="-10" dirty="0">
                <a:effectLst/>
                <a:latin typeface="Times New Roman" panose="02020603050405020304" pitchFamily="18" charset="0"/>
                <a:ea typeface="Times New Roman" panose="02020603050405020304" pitchFamily="18" charset="0"/>
              </a:rPr>
              <a:t>For Client Devices (Users):</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Device: Smartphone, tablet, laptop, or desktop</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RAM: 2 GB or more</a:t>
            </a:r>
            <a:endParaRPr lang="en-IN" sz="2400" dirty="0">
              <a:effectLst/>
              <a:latin typeface="Times New Roman" panose="02020603050405020304" pitchFamily="18" charset="0"/>
              <a:ea typeface="Times New Roman" panose="02020603050405020304" pitchFamily="18" charset="0"/>
            </a:endParaRPr>
          </a:p>
          <a:p>
            <a:pPr marL="676910" algn="just">
              <a:spcBef>
                <a:spcPts val="690"/>
              </a:spcBef>
            </a:pPr>
            <a:r>
              <a:rPr lang="en-US" sz="2400" spc="-10" dirty="0">
                <a:effectLst/>
                <a:latin typeface="Times New Roman" panose="02020603050405020304" pitchFamily="18" charset="0"/>
                <a:ea typeface="Times New Roman" panose="02020603050405020304" pitchFamily="18" charset="0"/>
              </a:rPr>
              <a:t>Internet: Stable connection, minimum 2 Mbps. </a:t>
            </a:r>
            <a:endParaRPr lang="en-IN" sz="2400" dirty="0">
              <a:effectLst/>
              <a:latin typeface="Times New Roman" panose="02020603050405020304" pitchFamily="18" charset="0"/>
              <a:ea typeface="Times New Roman" panose="02020603050405020304" pitchFamily="18" charset="0"/>
            </a:endParaRPr>
          </a:p>
          <a:p>
            <a:pPr marL="12700">
              <a:lnSpc>
                <a:spcPct val="100000"/>
              </a:lnSpc>
              <a:spcBef>
                <a:spcPts val="1455"/>
              </a:spcBef>
            </a:pPr>
            <a:endParaRPr sz="24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0404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1536</TotalTime>
  <Words>1198</Words>
  <Application>Microsoft Office PowerPoint</Application>
  <PresentationFormat>Widescreen</PresentationFormat>
  <Paragraphs>154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 MT</vt:lpstr>
      <vt:lpstr>Calibri</vt:lpstr>
      <vt:lpstr>Symbol</vt:lpstr>
      <vt:lpstr>Times New Roman</vt:lpstr>
      <vt:lpstr>Verdana</vt:lpstr>
      <vt:lpstr>Office Theme</vt:lpstr>
      <vt:lpstr>Synopsis Presentation on QUIZ SYSTEM</vt:lpstr>
      <vt:lpstr>Contents</vt:lpstr>
      <vt:lpstr>1. Introduction</vt:lpstr>
      <vt:lpstr>2. Literature Review</vt:lpstr>
      <vt:lpstr>3. Problem Statement</vt:lpstr>
      <vt:lpstr>4. Proposed Solution</vt:lpstr>
      <vt:lpstr>5. Objective:</vt:lpstr>
      <vt:lpstr>6. Theoretical Analysis</vt:lpstr>
      <vt:lpstr>6. Theoretical Analysis</vt:lpstr>
      <vt:lpstr>6.3 Software Requirements</vt:lpstr>
      <vt:lpstr>7. Applications</vt:lpstr>
      <vt:lpstr>PowerPoint Presentation</vt:lpstr>
      <vt:lpstr>REFERENCES</vt:lpstr>
      <vt:lpstr>    [4]  Anderson, L. W., &amp; Krathwohl, D. R. (2001). A Taxonomy for Learning, Teaching, and Assessing: A Revision of Bloom's Taxonomy of Educational Objectives. [5] Kahoot! – Game-based learning platform, https://kahoot.com </vt:lpstr>
      <vt:lpstr>PowerPoint Presentation</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 on  “FOCUSTRACK – A MONITORING SOFTWARE”</dc:title>
  <dc:creator>Deepak Singh Chouhan</dc:creator>
  <cp:lastModifiedBy>Hariom Mandloi</cp:lastModifiedBy>
  <cp:revision>9</cp:revision>
  <dcterms:created xsi:type="dcterms:W3CDTF">2025-04-08T06:25:43Z</dcterms:created>
  <dcterms:modified xsi:type="dcterms:W3CDTF">2025-04-21T16:44:09Z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2025-02-28T00:00:00Z</vt:filetime>
  </property>
  <property fmtid="{D5CDD505-2E9C-101B-9397-08002B2CF9AE}" pid="3" name="Creator">
    <vt:lpwstr>Microsoft® PowerPoint® for Microsoft 365</vt:lpwstr>
  </property>
  <property fmtid="{D5CDD505-2E9C-101B-9397-08002B2CF9AE}" pid="4" name="LastSaved">
    <vt:filetime>2025-04-08T00:00:00Z</vt:filetime>
  </property>
  <property fmtid="{D5CDD505-2E9C-101B-9397-08002B2CF9AE}" pid="5" name="Producer">
    <vt:lpwstr>Microsoft® PowerPoint® for Microsoft 365</vt:lpwstr>
  </property>
</Properties>
</file>