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62" r:id="rId20"/>
  </p:sldIdLst>
  <p:sldSz cx="12192000" cy="6858000"/>
  <p:notesSz cx="6858000" cy="9144000"/>
  <p:embeddedFontLst>
    <p:embeddedFont>
      <p:font typeface="Avenir" panose="02000503020000020003" pitchFamily="2" charset="0"/>
      <p:regular r:id="rId22"/>
      <p:italic r:id="rId23"/>
    </p:embeddedFont>
    <p:embeddedFont>
      <p:font typeface="Helvetica Neue" panose="02000503000000020004"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7"/>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517870" y="978408"/>
            <a:ext cx="5021183" cy="507422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662167" y="3602038"/>
            <a:ext cx="5021183" cy="224458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1000"/>
              </a:spcBef>
              <a:spcAft>
                <a:spcPts val="0"/>
              </a:spcAft>
              <a:buClr>
                <a:schemeClr val="dk1"/>
              </a:buClr>
              <a:buSzPts val="2200"/>
              <a:buNone/>
              <a:defRPr sz="2200" i="1"/>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2"/>
          <p:cNvSpPr/>
          <p:nvPr/>
        </p:nvSpPr>
        <p:spPr>
          <a:xfrm>
            <a:off x="6662168" y="6209925"/>
            <a:ext cx="5021183"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6737530" y="893901"/>
            <a:ext cx="4870457" cy="502118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1"/>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p:nvPr/>
        </p:nvSpPr>
        <p:spPr>
          <a:xfrm>
            <a:off x="0" y="0"/>
            <a:ext cx="12188952" cy="6857995"/>
          </a:xfrm>
          <a:prstGeom prst="rect">
            <a:avLst/>
          </a:prstGeom>
          <a:solidFill>
            <a:srgbClr val="DEDEDE">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5" name="Google Shape;85;p12"/>
          <p:cNvSpPr txBox="1">
            <a:spLocks noGrp="1"/>
          </p:cNvSpPr>
          <p:nvPr>
            <p:ph type="title"/>
          </p:nvPr>
        </p:nvSpPr>
        <p:spPr>
          <a:xfrm rot="5400000">
            <a:off x="6689685" y="969274"/>
            <a:ext cx="4956928" cy="501196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9997" y="964664"/>
            <a:ext cx="4956928" cy="5021183"/>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2"/>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2"/>
          <p:cNvSpPr/>
          <p:nvPr/>
        </p:nvSpPr>
        <p:spPr>
          <a:xfrm>
            <a:off x="6662168" y="6209925"/>
            <a:ext cx="5021183"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6662168" y="969264"/>
            <a:ext cx="5021182" cy="487045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17870" y="978408"/>
            <a:ext cx="5020056" cy="487097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662167" y="3566639"/>
            <a:ext cx="5021183" cy="2279979"/>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i="1">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4"/>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517870" y="978408"/>
            <a:ext cx="5021182" cy="520769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63049" y="969264"/>
            <a:ext cx="5290751" cy="255511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063049" y="3621849"/>
            <a:ext cx="5290751" cy="255511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p:nvPr/>
        </p:nvSpPr>
        <p:spPr>
          <a:xfrm>
            <a:off x="0" y="0"/>
            <a:ext cx="12188952" cy="6857995"/>
          </a:xfrm>
          <a:prstGeom prst="rect">
            <a:avLst/>
          </a:prstGeom>
          <a:solidFill>
            <a:srgbClr val="DEDEDE">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4" name="Google Shape;44;p6"/>
          <p:cNvSpPr/>
          <p:nvPr/>
        </p:nvSpPr>
        <p:spPr>
          <a:xfrm>
            <a:off x="517869" y="508090"/>
            <a:ext cx="11155680" cy="14927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5" name="Google Shape;45;p6"/>
          <p:cNvSpPr txBox="1">
            <a:spLocks noGrp="1"/>
          </p:cNvSpPr>
          <p:nvPr>
            <p:ph type="title"/>
          </p:nvPr>
        </p:nvSpPr>
        <p:spPr>
          <a:xfrm>
            <a:off x="517869" y="978119"/>
            <a:ext cx="11165481" cy="10730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517870" y="2178908"/>
            <a:ext cx="5020056" cy="654908"/>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2"/>
          </p:nvPr>
        </p:nvSpPr>
        <p:spPr>
          <a:xfrm>
            <a:off x="517870" y="2876085"/>
            <a:ext cx="5020056" cy="332289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body" idx="3"/>
          </p:nvPr>
        </p:nvSpPr>
        <p:spPr>
          <a:xfrm>
            <a:off x="6662168" y="2178908"/>
            <a:ext cx="5021182" cy="654908"/>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4"/>
          </p:nvPr>
        </p:nvSpPr>
        <p:spPr>
          <a:xfrm>
            <a:off x="6662168" y="2876085"/>
            <a:ext cx="5021182" cy="332289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517870" y="978408"/>
            <a:ext cx="5020948" cy="227064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6653182" y="987423"/>
            <a:ext cx="5020948"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000"/>
              <a:buNone/>
              <a:defRPr sz="2000"/>
            </a:lvl1pPr>
            <a:lvl2pPr marL="914400" lvl="1" indent="-342900" algn="l">
              <a:lnSpc>
                <a:spcPct val="110000"/>
              </a:lnSpc>
              <a:spcBef>
                <a:spcPts val="500"/>
              </a:spcBef>
              <a:spcAft>
                <a:spcPts val="0"/>
              </a:spcAft>
              <a:buClr>
                <a:schemeClr val="dk1"/>
              </a:buClr>
              <a:buSzPts val="1800"/>
              <a:buChar char="•"/>
              <a:defRPr sz="1800"/>
            </a:lvl2pPr>
            <a:lvl3pPr marL="1371600" lvl="2" indent="-228600" algn="l">
              <a:lnSpc>
                <a:spcPct val="110000"/>
              </a:lnSpc>
              <a:spcBef>
                <a:spcPts val="500"/>
              </a:spcBef>
              <a:spcAft>
                <a:spcPts val="0"/>
              </a:spcAft>
              <a:buClr>
                <a:schemeClr val="dk1"/>
              </a:buClr>
              <a:buSzPts val="1600"/>
              <a:buNone/>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228600" algn="l">
              <a:lnSpc>
                <a:spcPct val="110000"/>
              </a:lnSpc>
              <a:spcBef>
                <a:spcPts val="500"/>
              </a:spcBef>
              <a:spcAft>
                <a:spcPts val="0"/>
              </a:spcAft>
              <a:buClr>
                <a:schemeClr val="dk1"/>
              </a:buClr>
              <a:buSzPts val="1400"/>
              <a:buNone/>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9"/>
          <p:cNvSpPr txBox="1">
            <a:spLocks noGrp="1"/>
          </p:cNvSpPr>
          <p:nvPr>
            <p:ph type="body" idx="2"/>
          </p:nvPr>
        </p:nvSpPr>
        <p:spPr>
          <a:xfrm>
            <a:off x="517870" y="3361038"/>
            <a:ext cx="5020948" cy="2507949"/>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sz="2400" b="0" i="1"/>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9"/>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17870" y="978408"/>
            <a:ext cx="5020948" cy="227064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6662168" y="987425"/>
            <a:ext cx="5027005" cy="4873625"/>
          </a:xfrm>
          <a:prstGeom prst="rect">
            <a:avLst/>
          </a:prstGeom>
          <a:noFill/>
          <a:ln>
            <a:noFill/>
          </a:ln>
        </p:spPr>
      </p:sp>
      <p:sp>
        <p:nvSpPr>
          <p:cNvPr id="72" name="Google Shape;72;p10"/>
          <p:cNvSpPr txBox="1">
            <a:spLocks noGrp="1"/>
          </p:cNvSpPr>
          <p:nvPr>
            <p:ph type="body" idx="1"/>
          </p:nvPr>
        </p:nvSpPr>
        <p:spPr>
          <a:xfrm>
            <a:off x="517870" y="3340442"/>
            <a:ext cx="5020948" cy="252854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0"/>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6" name="Google Shape;76;p10"/>
          <p:cNvCxnSpPr/>
          <p:nvPr/>
        </p:nvCxnSpPr>
        <p:spPr>
          <a:xfrm>
            <a:off x="11689174" y="2172428"/>
            <a:ext cx="0" cy="3354741"/>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5400"/>
              <a:buFont typeface="Arial"/>
              <a:buNone/>
              <a:defRPr sz="5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662168" y="969264"/>
            <a:ext cx="5021182" cy="487045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228600" algn="l" rtl="0">
              <a:lnSpc>
                <a:spcPct val="11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228600" algn="l" rtl="0">
              <a:lnSpc>
                <a:spcPct val="11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0" marR="0" lvl="1" indent="0" algn="r" rtl="0">
              <a:spcBef>
                <a:spcPts val="0"/>
              </a:spcBef>
              <a:buNone/>
              <a:defRPr sz="900" b="0" i="0" u="none" strike="noStrike" cap="none">
                <a:solidFill>
                  <a:schemeClr val="dk1"/>
                </a:solidFill>
                <a:latin typeface="Arial"/>
                <a:ea typeface="Arial"/>
                <a:cs typeface="Arial"/>
                <a:sym typeface="Arial"/>
              </a:defRPr>
            </a:lvl2pPr>
            <a:lvl3pPr marL="0" marR="0" lvl="2" indent="0" algn="r" rtl="0">
              <a:spcBef>
                <a:spcPts val="0"/>
              </a:spcBef>
              <a:buNone/>
              <a:defRPr sz="900" b="0" i="0" u="none" strike="noStrike" cap="none">
                <a:solidFill>
                  <a:schemeClr val="dk1"/>
                </a:solidFill>
                <a:latin typeface="Arial"/>
                <a:ea typeface="Arial"/>
                <a:cs typeface="Arial"/>
                <a:sym typeface="Arial"/>
              </a:defRPr>
            </a:lvl3pPr>
            <a:lvl4pPr marL="0" marR="0" lvl="3" indent="0" algn="r" rtl="0">
              <a:spcBef>
                <a:spcPts val="0"/>
              </a:spcBef>
              <a:buNone/>
              <a:defRPr sz="900" b="0" i="0" u="none" strike="noStrike" cap="none">
                <a:solidFill>
                  <a:schemeClr val="dk1"/>
                </a:solidFill>
                <a:latin typeface="Arial"/>
                <a:ea typeface="Arial"/>
                <a:cs typeface="Arial"/>
                <a:sym typeface="Arial"/>
              </a:defRPr>
            </a:lvl4pPr>
            <a:lvl5pPr marL="0" marR="0" lvl="4" indent="0" algn="r" rtl="0">
              <a:spcBef>
                <a:spcPts val="0"/>
              </a:spcBef>
              <a:buNone/>
              <a:defRPr sz="900" b="0" i="0" u="none" strike="noStrike" cap="none">
                <a:solidFill>
                  <a:schemeClr val="dk1"/>
                </a:solidFill>
                <a:latin typeface="Arial"/>
                <a:ea typeface="Arial"/>
                <a:cs typeface="Arial"/>
                <a:sym typeface="Arial"/>
              </a:defRPr>
            </a:lvl5pPr>
            <a:lvl6pPr marL="0" marR="0" lvl="5" indent="0" algn="r" rtl="0">
              <a:spcBef>
                <a:spcPts val="0"/>
              </a:spcBef>
              <a:buNone/>
              <a:defRPr sz="900" b="0" i="0" u="none" strike="noStrike" cap="none">
                <a:solidFill>
                  <a:schemeClr val="dk1"/>
                </a:solidFill>
                <a:latin typeface="Arial"/>
                <a:ea typeface="Arial"/>
                <a:cs typeface="Arial"/>
                <a:sym typeface="Arial"/>
              </a:defRPr>
            </a:lvl6pPr>
            <a:lvl7pPr marL="0" marR="0" lvl="6" indent="0" algn="r" rtl="0">
              <a:spcBef>
                <a:spcPts val="0"/>
              </a:spcBef>
              <a:buNone/>
              <a:defRPr sz="900" b="0" i="0" u="none" strike="noStrike" cap="none">
                <a:solidFill>
                  <a:schemeClr val="dk1"/>
                </a:solidFill>
                <a:latin typeface="Arial"/>
                <a:ea typeface="Arial"/>
                <a:cs typeface="Arial"/>
                <a:sym typeface="Arial"/>
              </a:defRPr>
            </a:lvl7pPr>
            <a:lvl8pPr marL="0" marR="0" lvl="7" indent="0" algn="r" rtl="0">
              <a:spcBef>
                <a:spcPts val="0"/>
              </a:spcBef>
              <a:buNone/>
              <a:defRPr sz="900" b="0" i="0" u="none" strike="noStrike" cap="none">
                <a:solidFill>
                  <a:schemeClr val="dk1"/>
                </a:solidFill>
                <a:latin typeface="Arial"/>
                <a:ea typeface="Arial"/>
                <a:cs typeface="Arial"/>
                <a:sym typeface="Arial"/>
              </a:defRPr>
            </a:lvl8pPr>
            <a:lvl9pPr marL="0" marR="0" lvl="8" indent="0" algn="r" rtl="0">
              <a:spcBef>
                <a:spcPts val="0"/>
              </a:spcBef>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517870" y="508090"/>
            <a:ext cx="5021183" cy="14927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arika003/UMBC-DATA606-Capstone/blob/main/images/df_size.jpe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4"/>
        <p:cNvGrpSpPr/>
        <p:nvPr/>
      </p:nvGrpSpPr>
      <p:grpSpPr>
        <a:xfrm>
          <a:off x="0" y="0"/>
          <a:ext cx="0" cy="0"/>
          <a:chOff x="0" y="0"/>
          <a:chExt cx="0" cy="0"/>
        </a:xfrm>
      </p:grpSpPr>
      <p:sp>
        <p:nvSpPr>
          <p:cNvPr id="95" name="Google Shape;95;p13"/>
          <p:cNvSpPr/>
          <p:nvPr/>
        </p:nvSpPr>
        <p:spPr>
          <a:xfrm>
            <a:off x="0" y="0"/>
            <a:ext cx="12192000" cy="685800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6" name="Google Shape;96;p13"/>
          <p:cNvSpPr/>
          <p:nvPr/>
        </p:nvSpPr>
        <p:spPr>
          <a:xfrm>
            <a:off x="0" y="-2"/>
            <a:ext cx="12192000" cy="6858001"/>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97" name="Google Shape;97;p13" descr="Background pattern&#10;&#10;Description automatically generated"/>
          <p:cNvPicPr preferRelativeResize="0"/>
          <p:nvPr/>
        </p:nvPicPr>
        <p:blipFill rotWithShape="1">
          <a:blip r:embed="rId3">
            <a:alphaModFix amt="40000"/>
          </a:blip>
          <a:srcRect t="12236" r="1"/>
          <a:stretch/>
        </p:blipFill>
        <p:spPr>
          <a:xfrm>
            <a:off x="-4" y="4"/>
            <a:ext cx="12192002" cy="6858001"/>
          </a:xfrm>
          <a:prstGeom prst="rect">
            <a:avLst/>
          </a:prstGeom>
          <a:noFill/>
          <a:ln>
            <a:noFill/>
          </a:ln>
        </p:spPr>
      </p:pic>
      <p:sp>
        <p:nvSpPr>
          <p:cNvPr id="98" name="Google Shape;98;p13"/>
          <p:cNvSpPr txBox="1">
            <a:spLocks noGrp="1"/>
          </p:cNvSpPr>
          <p:nvPr>
            <p:ph type="ctrTitle"/>
          </p:nvPr>
        </p:nvSpPr>
        <p:spPr>
          <a:xfrm>
            <a:off x="298500" y="1563425"/>
            <a:ext cx="11595000" cy="4198200"/>
          </a:xfrm>
          <a:prstGeom prst="rect">
            <a:avLst/>
          </a:prstGeom>
          <a:noFill/>
          <a:ln>
            <a:noFill/>
          </a:ln>
        </p:spPr>
        <p:txBody>
          <a:bodyPr spcFirstLastPara="1" wrap="square" lIns="0" tIns="0" rIns="0" bIns="0" anchor="t" anchorCtr="0">
            <a:normAutofit/>
          </a:bodyPr>
          <a:lstStyle/>
          <a:p>
            <a:pPr marL="0" lvl="0" indent="0" algn="ctr" rtl="0">
              <a:lnSpc>
                <a:spcPct val="90000"/>
              </a:lnSpc>
              <a:spcBef>
                <a:spcPts val="0"/>
              </a:spcBef>
              <a:spcAft>
                <a:spcPts val="0"/>
              </a:spcAft>
              <a:buClr>
                <a:srgbClr val="FFFFFF"/>
              </a:buClr>
              <a:buSzPts val="4200"/>
              <a:buFont typeface="Times New Roman"/>
              <a:buNone/>
            </a:pPr>
            <a:endParaRPr sz="4200">
              <a:solidFill>
                <a:srgbClr val="FFFFFF"/>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rgbClr val="FFFFFF"/>
              </a:buClr>
              <a:buSzPts val="4200"/>
              <a:buFont typeface="Times New Roman"/>
              <a:buNone/>
            </a:pPr>
            <a:r>
              <a:rPr lang="en-US" sz="4200" cap="none">
                <a:solidFill>
                  <a:srgbClr val="FFFFFF"/>
                </a:solidFill>
                <a:latin typeface="Times New Roman"/>
                <a:ea typeface="Times New Roman"/>
                <a:cs typeface="Times New Roman"/>
                <a:sym typeface="Times New Roman"/>
              </a:rPr>
              <a:t>PREDICTION  OF HEART DISEASE</a:t>
            </a:r>
            <a:br>
              <a:rPr lang="en-US" sz="4200" cap="none">
                <a:solidFill>
                  <a:srgbClr val="FFFFFF"/>
                </a:solidFill>
                <a:latin typeface="Times New Roman"/>
                <a:ea typeface="Times New Roman"/>
                <a:cs typeface="Times New Roman"/>
                <a:sym typeface="Times New Roman"/>
              </a:rPr>
            </a:br>
            <a:br>
              <a:rPr lang="en-US" sz="4200">
                <a:solidFill>
                  <a:srgbClr val="FFFFFF"/>
                </a:solidFill>
                <a:latin typeface="Times New Roman"/>
                <a:ea typeface="Times New Roman"/>
                <a:cs typeface="Times New Roman"/>
                <a:sym typeface="Times New Roman"/>
              </a:rPr>
            </a:br>
            <a:endParaRPr sz="4200" cap="none">
              <a:solidFill>
                <a:srgbClr val="FFFFFF"/>
              </a:solidFill>
              <a:latin typeface="Times New Roman"/>
              <a:ea typeface="Times New Roman"/>
              <a:cs typeface="Times New Roman"/>
              <a:sym typeface="Times New Roman"/>
            </a:endParaRPr>
          </a:p>
        </p:txBody>
      </p:sp>
      <p:sp>
        <p:nvSpPr>
          <p:cNvPr id="99" name="Google Shape;99;p13"/>
          <p:cNvSpPr/>
          <p:nvPr/>
        </p:nvSpPr>
        <p:spPr>
          <a:xfrm>
            <a:off x="517870" y="508090"/>
            <a:ext cx="5021183" cy="14927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0" name="Google Shape;100;p13"/>
          <p:cNvSpPr/>
          <p:nvPr/>
        </p:nvSpPr>
        <p:spPr>
          <a:xfrm>
            <a:off x="6662168" y="6209925"/>
            <a:ext cx="5021183" cy="4571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1" name="Google Shape;101;p13"/>
          <p:cNvSpPr txBox="1"/>
          <p:nvPr/>
        </p:nvSpPr>
        <p:spPr>
          <a:xfrm>
            <a:off x="850650" y="2823700"/>
            <a:ext cx="10490700" cy="3016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b="0" i="0" u="none" strike="noStrike" cap="none">
              <a:solidFill>
                <a:srgbClr val="000000"/>
              </a:solidFill>
              <a:latin typeface="Helvetica Neue"/>
              <a:ea typeface="Helvetica Neue"/>
              <a:cs typeface="Helvetica Neue"/>
              <a:sym typeface="Helvetica Neue"/>
            </a:endParaRPr>
          </a:p>
          <a:p>
            <a:pPr marL="0" marR="0" lvl="0" indent="0" algn="ctr" rtl="0">
              <a:spcBef>
                <a:spcPts val="600"/>
              </a:spcBef>
              <a:spcAft>
                <a:spcPts val="0"/>
              </a:spcAft>
              <a:buNone/>
            </a:pPr>
            <a:endParaRPr sz="2000" b="0" i="0" u="none" strike="noStrike" cap="none">
              <a:solidFill>
                <a:schemeClr val="lt1"/>
              </a:solidFill>
              <a:latin typeface="Helvetica Neue"/>
              <a:ea typeface="Helvetica Neue"/>
              <a:cs typeface="Helvetica Neue"/>
              <a:sym typeface="Helvetica Neue"/>
            </a:endParaRPr>
          </a:p>
          <a:p>
            <a:pPr marL="0" marR="0" lvl="0" indent="0" algn="ctr" rtl="0">
              <a:spcBef>
                <a:spcPts val="600"/>
              </a:spcBef>
              <a:spcAft>
                <a:spcPts val="0"/>
              </a:spcAft>
              <a:buNone/>
            </a:pPr>
            <a:endParaRPr sz="2000" b="0" i="0" u="none" strike="noStrike" cap="none">
              <a:solidFill>
                <a:schemeClr val="lt1"/>
              </a:solidFill>
              <a:latin typeface="Helvetica Neue"/>
              <a:ea typeface="Helvetica Neue"/>
              <a:cs typeface="Helvetica Neue"/>
              <a:sym typeface="Helvetica Neue"/>
            </a:endParaRPr>
          </a:p>
          <a:p>
            <a:pPr marL="0" marR="0" lvl="0" indent="0" algn="ctr" rtl="0">
              <a:spcBef>
                <a:spcPts val="600"/>
              </a:spcBef>
              <a:spcAft>
                <a:spcPts val="0"/>
              </a:spcAft>
              <a:buNone/>
            </a:pPr>
            <a:endParaRPr sz="2000" b="0" i="0" u="none" strike="noStrike" cap="none">
              <a:solidFill>
                <a:schemeClr val="lt1"/>
              </a:solidFill>
              <a:latin typeface="Helvetica Neue"/>
              <a:ea typeface="Helvetica Neue"/>
              <a:cs typeface="Helvetica Neue"/>
              <a:sym typeface="Helvetica Neue"/>
            </a:endParaRPr>
          </a:p>
          <a:p>
            <a:pPr marL="0" marR="0" lvl="0" indent="0" algn="ctr" rtl="0">
              <a:spcBef>
                <a:spcPts val="600"/>
              </a:spcBef>
              <a:spcAft>
                <a:spcPts val="0"/>
              </a:spcAft>
              <a:buNone/>
            </a:pPr>
            <a:r>
              <a:rPr lang="en-US" sz="2000" b="0" i="0" u="none" strike="noStrike" cap="none">
                <a:solidFill>
                  <a:schemeClr val="lt1"/>
                </a:solidFill>
                <a:latin typeface="Helvetica Neue"/>
                <a:ea typeface="Helvetica Neue"/>
                <a:cs typeface="Helvetica Neue"/>
                <a:sym typeface="Helvetica Neue"/>
              </a:rPr>
              <a:t>By -</a:t>
            </a:r>
            <a:endParaRPr/>
          </a:p>
          <a:p>
            <a:pPr marL="0" marR="0" lvl="0" indent="0" algn="ctr" rtl="0">
              <a:spcBef>
                <a:spcPts val="600"/>
              </a:spcBef>
              <a:spcAft>
                <a:spcPts val="0"/>
              </a:spcAft>
              <a:buNone/>
            </a:pPr>
            <a:r>
              <a:rPr lang="en-US" sz="2000" b="0" i="0" u="none" strike="noStrike" cap="none">
                <a:solidFill>
                  <a:schemeClr val="lt1"/>
                </a:solidFill>
                <a:latin typeface="Helvetica Neue"/>
                <a:ea typeface="Helvetica Neue"/>
                <a:cs typeface="Helvetica Neue"/>
                <a:sym typeface="Helvetica Neue"/>
              </a:rPr>
              <a:t>Harika Tamma</a:t>
            </a:r>
            <a:endParaRPr/>
          </a:p>
          <a:p>
            <a:pPr marL="0" marR="0" lvl="0" indent="0" algn="l" rtl="0">
              <a:spcBef>
                <a:spcPts val="600"/>
              </a:spcBef>
              <a:spcAft>
                <a:spcPts val="0"/>
              </a:spcAft>
              <a:buNone/>
            </a:pPr>
            <a:r>
              <a:rPr lang="en-US" sz="2000" b="0" i="0" u="none" strike="noStrike" cap="none">
                <a:solidFill>
                  <a:srgbClr val="000000"/>
                </a:solidFill>
                <a:latin typeface="Helvetica Neue"/>
                <a:ea typeface="Helvetica Neue"/>
                <a:cs typeface="Helvetica Neue"/>
                <a:sym typeface="Helvetica Neue"/>
              </a:rPr>
              <a:t>		</a:t>
            </a:r>
            <a:br>
              <a:rPr lang="en-US" sz="2000" b="0" i="0" u="none" strike="noStrike" cap="none">
                <a:solidFill>
                  <a:srgbClr val="000000"/>
                </a:solidFill>
                <a:latin typeface="Helvetica Neue"/>
                <a:ea typeface="Helvetica Neue"/>
                <a:cs typeface="Helvetica Neue"/>
                <a:sym typeface="Helvetica Neue"/>
              </a:rPr>
            </a:br>
            <a:endParaRPr sz="20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F04B5-380C-B1B9-038B-58B0912405CA}"/>
              </a:ext>
            </a:extLst>
          </p:cNvPr>
          <p:cNvSpPr txBox="1"/>
          <p:nvPr/>
        </p:nvSpPr>
        <p:spPr>
          <a:xfrm>
            <a:off x="2791968" y="949488"/>
            <a:ext cx="6096000" cy="369332"/>
          </a:xfrm>
          <a:prstGeom prst="rect">
            <a:avLst/>
          </a:prstGeom>
          <a:noFill/>
        </p:spPr>
        <p:txBody>
          <a:bodyPr wrap="square">
            <a:spAutoFit/>
          </a:bodyPr>
          <a:lstStyle/>
          <a:p>
            <a:pPr algn="ctr"/>
            <a:r>
              <a:rPr lang="en-IN" sz="1800" b="1" dirty="0">
                <a:latin typeface="Times New Roman" panose="02020603050405020304" charset="0"/>
                <a:cs typeface="Times New Roman" panose="02020603050405020304" charset="0"/>
              </a:rPr>
              <a:t>Distributions of Features</a:t>
            </a:r>
          </a:p>
        </p:txBody>
      </p:sp>
      <p:pic>
        <p:nvPicPr>
          <p:cNvPr id="4" name="Picture 3">
            <a:extLst>
              <a:ext uri="{FF2B5EF4-FFF2-40B4-BE49-F238E27FC236}">
                <a16:creationId xmlns:a16="http://schemas.microsoft.com/office/drawing/2014/main" id="{558E5A2A-184E-FE07-0F92-55C7F6031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73" y="1607127"/>
            <a:ext cx="5375563" cy="5019963"/>
          </a:xfrm>
          <a:prstGeom prst="rect">
            <a:avLst/>
          </a:prstGeom>
        </p:spPr>
      </p:pic>
      <p:pic>
        <p:nvPicPr>
          <p:cNvPr id="5" name="Picture 4">
            <a:extLst>
              <a:ext uri="{FF2B5EF4-FFF2-40B4-BE49-F238E27FC236}">
                <a16:creationId xmlns:a16="http://schemas.microsoft.com/office/drawing/2014/main" id="{A7C189EC-F542-9181-C27E-C3A669B27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564" y="1607128"/>
            <a:ext cx="5985163" cy="5019964"/>
          </a:xfrm>
          <a:prstGeom prst="rect">
            <a:avLst/>
          </a:prstGeom>
        </p:spPr>
      </p:pic>
    </p:spTree>
    <p:extLst>
      <p:ext uri="{BB962C8B-B14F-4D97-AF65-F5344CB8AC3E}">
        <p14:creationId xmlns:p14="http://schemas.microsoft.com/office/powerpoint/2010/main" val="320176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82CCFD-00FB-84B4-595D-05D38C288EE3}"/>
              </a:ext>
            </a:extLst>
          </p:cNvPr>
          <p:cNvSpPr txBox="1"/>
          <p:nvPr/>
        </p:nvSpPr>
        <p:spPr>
          <a:xfrm>
            <a:off x="1307805" y="815376"/>
            <a:ext cx="9633097" cy="369332"/>
          </a:xfrm>
          <a:prstGeom prst="rect">
            <a:avLst/>
          </a:prstGeom>
          <a:noFill/>
        </p:spPr>
        <p:txBody>
          <a:bodyPr wrap="square">
            <a:spAutoFit/>
          </a:bodyPr>
          <a:lstStyle/>
          <a:p>
            <a:pPr algn="ctr"/>
            <a:r>
              <a:rPr lang="en-IN" sz="1800" b="1" dirty="0">
                <a:latin typeface="Times New Roman" panose="02020603050405020304" charset="0"/>
                <a:cs typeface="Times New Roman" panose="02020603050405020304" charset="0"/>
              </a:rPr>
              <a:t>Plots against </a:t>
            </a:r>
            <a:r>
              <a:rPr lang="en-US" sz="1800" b="1" dirty="0">
                <a:latin typeface="Times New Roman" panose="02020603050405020304" charset="0"/>
                <a:cs typeface="Times New Roman" panose="02020603050405020304" charset="0"/>
              </a:rPr>
              <a:t>Glucose Count &amp; Total Cholesterol Count by Age Group &amp; Gender</a:t>
            </a:r>
            <a:endParaRPr lang="en-IN" sz="1800" b="1" dirty="0">
              <a:latin typeface="Times New Roman" panose="02020603050405020304" charset="0"/>
              <a:cs typeface="Times New Roman" panose="02020603050405020304" charset="0"/>
            </a:endParaRPr>
          </a:p>
        </p:txBody>
      </p:sp>
      <p:pic>
        <p:nvPicPr>
          <p:cNvPr id="4" name="Picture 3">
            <a:extLst>
              <a:ext uri="{FF2B5EF4-FFF2-40B4-BE49-F238E27FC236}">
                <a16:creationId xmlns:a16="http://schemas.microsoft.com/office/drawing/2014/main" id="{5F97380C-2EE1-71DB-ED3D-962DDBFD6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83" y="1597891"/>
            <a:ext cx="11406908" cy="5054443"/>
          </a:xfrm>
          <a:prstGeom prst="rect">
            <a:avLst/>
          </a:prstGeom>
        </p:spPr>
      </p:pic>
    </p:spTree>
    <p:extLst>
      <p:ext uri="{BB962C8B-B14F-4D97-AF65-F5344CB8AC3E}">
        <p14:creationId xmlns:p14="http://schemas.microsoft.com/office/powerpoint/2010/main" val="180791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042F1-C350-2D5B-337C-ACBC3274896A}"/>
              </a:ext>
            </a:extLst>
          </p:cNvPr>
          <p:cNvSpPr txBox="1"/>
          <p:nvPr/>
        </p:nvSpPr>
        <p:spPr>
          <a:xfrm>
            <a:off x="2901696" y="705648"/>
            <a:ext cx="6096000" cy="400110"/>
          </a:xfrm>
          <a:prstGeom prst="rect">
            <a:avLst/>
          </a:prstGeom>
          <a:noFill/>
        </p:spPr>
        <p:txBody>
          <a:bodyPr wrap="square">
            <a:spAutoFit/>
          </a:bodyPr>
          <a:lstStyle/>
          <a:p>
            <a:pPr algn="ctr"/>
            <a:r>
              <a:rPr lang="en-IN" sz="2000" b="1" dirty="0">
                <a:latin typeface="Times New Roman" panose="02020603050405020304" charset="0"/>
                <a:cs typeface="Times New Roman" panose="02020603050405020304" charset="0"/>
              </a:rPr>
              <a:t>Target class count</a:t>
            </a:r>
          </a:p>
        </p:txBody>
      </p:sp>
      <p:sp>
        <p:nvSpPr>
          <p:cNvPr id="4" name="TextBox 3">
            <a:extLst>
              <a:ext uri="{FF2B5EF4-FFF2-40B4-BE49-F238E27FC236}">
                <a16:creationId xmlns:a16="http://schemas.microsoft.com/office/drawing/2014/main" id="{B7697A07-6698-680C-FCC1-21BE3E1A4CE4}"/>
              </a:ext>
            </a:extLst>
          </p:cNvPr>
          <p:cNvSpPr txBox="1"/>
          <p:nvPr/>
        </p:nvSpPr>
        <p:spPr>
          <a:xfrm>
            <a:off x="1928854" y="1220293"/>
            <a:ext cx="2706254" cy="369332"/>
          </a:xfrm>
          <a:prstGeom prst="rect">
            <a:avLst/>
          </a:prstGeom>
          <a:noFill/>
        </p:spPr>
        <p:txBody>
          <a:bodyPr wrap="square" rtlCol="0">
            <a:spAutoFit/>
          </a:bodyPr>
          <a:lstStyle/>
          <a:p>
            <a:pPr algn="ctr"/>
            <a:r>
              <a:rPr lang="en-IN" sz="1800" dirty="0">
                <a:latin typeface="Times New Roman" panose="02020603050405020304" charset="0"/>
                <a:cs typeface="Times New Roman" panose="02020603050405020304" charset="0"/>
              </a:rPr>
              <a:t>Before Resampling</a:t>
            </a:r>
          </a:p>
        </p:txBody>
      </p:sp>
      <p:pic>
        <p:nvPicPr>
          <p:cNvPr id="6" name="Picture 5">
            <a:extLst>
              <a:ext uri="{FF2B5EF4-FFF2-40B4-BE49-F238E27FC236}">
                <a16:creationId xmlns:a16="http://schemas.microsoft.com/office/drawing/2014/main" id="{826E66EA-3F05-23F9-BFC0-D50EA4B8F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73" y="1966190"/>
            <a:ext cx="4350331" cy="4425696"/>
          </a:xfrm>
          <a:prstGeom prst="rect">
            <a:avLst/>
          </a:prstGeom>
        </p:spPr>
      </p:pic>
      <p:sp>
        <p:nvSpPr>
          <p:cNvPr id="8" name="TextBox 7">
            <a:extLst>
              <a:ext uri="{FF2B5EF4-FFF2-40B4-BE49-F238E27FC236}">
                <a16:creationId xmlns:a16="http://schemas.microsoft.com/office/drawing/2014/main" id="{9B9BEDBD-3111-15A0-ADE8-08F561B348AE}"/>
              </a:ext>
            </a:extLst>
          </p:cNvPr>
          <p:cNvSpPr txBox="1"/>
          <p:nvPr/>
        </p:nvSpPr>
        <p:spPr>
          <a:xfrm>
            <a:off x="8168640" y="1220293"/>
            <a:ext cx="1962912" cy="369332"/>
          </a:xfrm>
          <a:prstGeom prst="rect">
            <a:avLst/>
          </a:prstGeom>
          <a:noFill/>
        </p:spPr>
        <p:txBody>
          <a:bodyPr wrap="square">
            <a:spAutoFit/>
          </a:bodyPr>
          <a:lstStyle/>
          <a:p>
            <a:r>
              <a:rPr lang="en-IN" sz="1800" dirty="0">
                <a:latin typeface="Times New Roman" panose="02020603050405020304" charset="0"/>
                <a:cs typeface="Times New Roman" panose="02020603050405020304" charset="0"/>
              </a:rPr>
              <a:t>After Resampling</a:t>
            </a:r>
          </a:p>
        </p:txBody>
      </p:sp>
      <p:pic>
        <p:nvPicPr>
          <p:cNvPr id="9" name="Picture 8">
            <a:extLst>
              <a:ext uri="{FF2B5EF4-FFF2-40B4-BE49-F238E27FC236}">
                <a16:creationId xmlns:a16="http://schemas.microsoft.com/office/drawing/2014/main" id="{CDE9F191-9B5A-1572-2826-9B9CE40FEDC0}"/>
              </a:ext>
            </a:extLst>
          </p:cNvPr>
          <p:cNvPicPr>
            <a:picLocks noChangeAspect="1"/>
          </p:cNvPicPr>
          <p:nvPr/>
        </p:nvPicPr>
        <p:blipFill rotWithShape="1">
          <a:blip r:embed="rId3">
            <a:extLst>
              <a:ext uri="{28A0092B-C50C-407E-A947-70E740481C1C}">
                <a14:useLocalDpi xmlns:a14="http://schemas.microsoft.com/office/drawing/2010/main" val="0"/>
              </a:ext>
            </a:extLst>
          </a:blip>
          <a:srcRect l="54663" t="-154" r="-194" b="5540"/>
          <a:stretch>
            <a:fillRect/>
          </a:stretch>
        </p:blipFill>
        <p:spPr>
          <a:xfrm>
            <a:off x="6736398" y="1783356"/>
            <a:ext cx="4802910" cy="4791363"/>
          </a:xfrm>
          <a:prstGeom prst="rect">
            <a:avLst/>
          </a:prstGeom>
        </p:spPr>
      </p:pic>
    </p:spTree>
    <p:extLst>
      <p:ext uri="{BB962C8B-B14F-4D97-AF65-F5344CB8AC3E}">
        <p14:creationId xmlns:p14="http://schemas.microsoft.com/office/powerpoint/2010/main" val="288176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F27BD0-EA23-F6D5-19A1-2492B4C5A6AC}"/>
              </a:ext>
            </a:extLst>
          </p:cNvPr>
          <p:cNvSpPr txBox="1"/>
          <p:nvPr/>
        </p:nvSpPr>
        <p:spPr>
          <a:xfrm>
            <a:off x="2767584" y="754416"/>
            <a:ext cx="6096000" cy="400110"/>
          </a:xfrm>
          <a:prstGeom prst="rect">
            <a:avLst/>
          </a:prstGeom>
          <a:noFill/>
        </p:spPr>
        <p:txBody>
          <a:bodyPr wrap="square">
            <a:spAutoFit/>
          </a:bodyPr>
          <a:lstStyle/>
          <a:p>
            <a:pPr algn="ctr"/>
            <a:r>
              <a:rPr lang="en-IN" sz="2000" b="1" dirty="0">
                <a:latin typeface="Times New Roman" panose="02020603050405020304" charset="0"/>
                <a:cs typeface="Times New Roman" panose="02020603050405020304" charset="0"/>
              </a:rPr>
              <a:t>Feature Importance</a:t>
            </a:r>
          </a:p>
        </p:txBody>
      </p:sp>
      <p:pic>
        <p:nvPicPr>
          <p:cNvPr id="4" name="Picture 3">
            <a:extLst>
              <a:ext uri="{FF2B5EF4-FFF2-40B4-BE49-F238E27FC236}">
                <a16:creationId xmlns:a16="http://schemas.microsoft.com/office/drawing/2014/main" id="{E62B3969-CEC3-4ACC-9819-72C65FEE7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58" y="1886912"/>
            <a:ext cx="5151305" cy="3633216"/>
          </a:xfrm>
          <a:prstGeom prst="rect">
            <a:avLst/>
          </a:prstGeom>
        </p:spPr>
      </p:pic>
      <p:pic>
        <p:nvPicPr>
          <p:cNvPr id="5" name="Picture 4">
            <a:extLst>
              <a:ext uri="{FF2B5EF4-FFF2-40B4-BE49-F238E27FC236}">
                <a16:creationId xmlns:a16="http://schemas.microsoft.com/office/drawing/2014/main" id="{CFBB5AC8-972B-92EC-4154-C519DE58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06945"/>
            <a:ext cx="5949695" cy="3927307"/>
          </a:xfrm>
          <a:prstGeom prst="rect">
            <a:avLst/>
          </a:prstGeom>
        </p:spPr>
      </p:pic>
      <p:sp>
        <p:nvSpPr>
          <p:cNvPr id="8" name="TextBox 7">
            <a:extLst>
              <a:ext uri="{FF2B5EF4-FFF2-40B4-BE49-F238E27FC236}">
                <a16:creationId xmlns:a16="http://schemas.microsoft.com/office/drawing/2014/main" id="{72BE1321-C19D-8B04-C56E-C4F17F121E30}"/>
              </a:ext>
            </a:extLst>
          </p:cNvPr>
          <p:cNvSpPr txBox="1"/>
          <p:nvPr/>
        </p:nvSpPr>
        <p:spPr>
          <a:xfrm>
            <a:off x="1923195" y="5766958"/>
            <a:ext cx="2389632" cy="369332"/>
          </a:xfrm>
          <a:prstGeom prst="rect">
            <a:avLst/>
          </a:prstGeom>
          <a:noFill/>
        </p:spPr>
        <p:txBody>
          <a:bodyPr wrap="square">
            <a:spAutoFit/>
          </a:bodyPr>
          <a:lstStyle/>
          <a:p>
            <a:r>
              <a:rPr lang="en-IN" sz="1800" dirty="0">
                <a:latin typeface="Times New Roman" panose="02020603050405020304" charset="0"/>
                <a:cs typeface="Times New Roman" panose="02020603050405020304" charset="0"/>
              </a:rPr>
              <a:t>Before Resampling</a:t>
            </a:r>
          </a:p>
        </p:txBody>
      </p:sp>
      <p:sp>
        <p:nvSpPr>
          <p:cNvPr id="10" name="TextBox 9">
            <a:extLst>
              <a:ext uri="{FF2B5EF4-FFF2-40B4-BE49-F238E27FC236}">
                <a16:creationId xmlns:a16="http://schemas.microsoft.com/office/drawing/2014/main" id="{FD66DC0F-86CB-12D7-406C-918669D16CF3}"/>
              </a:ext>
            </a:extLst>
          </p:cNvPr>
          <p:cNvSpPr txBox="1"/>
          <p:nvPr/>
        </p:nvSpPr>
        <p:spPr>
          <a:xfrm>
            <a:off x="8351520" y="5734252"/>
            <a:ext cx="2218944" cy="369332"/>
          </a:xfrm>
          <a:prstGeom prst="rect">
            <a:avLst/>
          </a:prstGeom>
          <a:noFill/>
        </p:spPr>
        <p:txBody>
          <a:bodyPr wrap="square">
            <a:spAutoFit/>
          </a:bodyPr>
          <a:lstStyle/>
          <a:p>
            <a:r>
              <a:rPr lang="en-IN" sz="1800" dirty="0">
                <a:latin typeface="Times New Roman" panose="02020603050405020304" charset="0"/>
                <a:cs typeface="Times New Roman" panose="02020603050405020304" charset="0"/>
              </a:rPr>
              <a:t>After Resampling</a:t>
            </a:r>
          </a:p>
        </p:txBody>
      </p:sp>
      <p:pic>
        <p:nvPicPr>
          <p:cNvPr id="11" name="Google Shape;126;p15" descr="Heart Organ">
            <a:extLst>
              <a:ext uri="{FF2B5EF4-FFF2-40B4-BE49-F238E27FC236}">
                <a16:creationId xmlns:a16="http://schemas.microsoft.com/office/drawing/2014/main" id="{4F0F0899-EB98-0F8B-55C1-C25F053C5A75}"/>
              </a:ext>
            </a:extLst>
          </p:cNvPr>
          <p:cNvPicPr preferRelativeResize="0"/>
          <p:nvPr/>
        </p:nvPicPr>
        <p:blipFill rotWithShape="1">
          <a:blip r:embed="rId4">
            <a:alphaModFix/>
          </a:blip>
          <a:srcRect/>
          <a:stretch/>
        </p:blipFill>
        <p:spPr>
          <a:xfrm>
            <a:off x="9855388" y="42035"/>
            <a:ext cx="2190307" cy="1844877"/>
          </a:xfrm>
          <a:prstGeom prst="rect">
            <a:avLst/>
          </a:prstGeom>
          <a:noFill/>
          <a:ln>
            <a:noFill/>
          </a:ln>
        </p:spPr>
      </p:pic>
    </p:spTree>
    <p:extLst>
      <p:ext uri="{BB962C8B-B14F-4D97-AF65-F5344CB8AC3E}">
        <p14:creationId xmlns:p14="http://schemas.microsoft.com/office/powerpoint/2010/main" val="265863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97AA1-991C-385E-02CA-2ECD8D29DC3F}"/>
              </a:ext>
            </a:extLst>
          </p:cNvPr>
          <p:cNvSpPr txBox="1"/>
          <p:nvPr/>
        </p:nvSpPr>
        <p:spPr>
          <a:xfrm>
            <a:off x="4805916" y="698829"/>
            <a:ext cx="2307265" cy="400110"/>
          </a:xfrm>
          <a:prstGeom prst="rect">
            <a:avLst/>
          </a:prstGeom>
          <a:noFill/>
        </p:spPr>
        <p:txBody>
          <a:bodyPr wrap="square">
            <a:spAutoFit/>
          </a:bodyPr>
          <a:lstStyle/>
          <a:p>
            <a:pPr algn="ctr"/>
            <a:r>
              <a:rPr lang="en-IN" sz="2000" b="1" dirty="0">
                <a:latin typeface="Times New Roman" panose="02020603050405020304" charset="0"/>
                <a:cs typeface="Times New Roman" panose="02020603050405020304" charset="0"/>
              </a:rPr>
              <a:t>Models Explored</a:t>
            </a:r>
            <a:endParaRPr lang="en-US" sz="2000" b="1" dirty="0"/>
          </a:p>
        </p:txBody>
      </p:sp>
      <p:sp>
        <p:nvSpPr>
          <p:cNvPr id="9" name="TextBox 8">
            <a:extLst>
              <a:ext uri="{FF2B5EF4-FFF2-40B4-BE49-F238E27FC236}">
                <a16:creationId xmlns:a16="http://schemas.microsoft.com/office/drawing/2014/main" id="{30CBC6CD-D34A-CF85-06BD-0CC6FCDD2E01}"/>
              </a:ext>
            </a:extLst>
          </p:cNvPr>
          <p:cNvSpPr txBox="1"/>
          <p:nvPr/>
        </p:nvSpPr>
        <p:spPr>
          <a:xfrm>
            <a:off x="1668413" y="1292197"/>
            <a:ext cx="2958509"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rPr>
              <a:t>Before Resampling :</a:t>
            </a:r>
          </a:p>
        </p:txBody>
      </p:sp>
      <p:graphicFrame>
        <p:nvGraphicFramePr>
          <p:cNvPr id="12" name="Content Placeholder 5">
            <a:extLst>
              <a:ext uri="{FF2B5EF4-FFF2-40B4-BE49-F238E27FC236}">
                <a16:creationId xmlns:a16="http://schemas.microsoft.com/office/drawing/2014/main" id="{E79874FB-10D3-F9E6-8D84-E4CBFF65C2CF}"/>
              </a:ext>
            </a:extLst>
          </p:cNvPr>
          <p:cNvGraphicFramePr>
            <a:graphicFrameLocks/>
          </p:cNvGraphicFramePr>
          <p:nvPr>
            <p:extLst>
              <p:ext uri="{D42A27DB-BD31-4B8C-83A1-F6EECF244321}">
                <p14:modId xmlns:p14="http://schemas.microsoft.com/office/powerpoint/2010/main" val="446318434"/>
              </p:ext>
            </p:extLst>
          </p:nvPr>
        </p:nvGraphicFramePr>
        <p:xfrm>
          <a:off x="797443" y="1935126"/>
          <a:ext cx="10122194" cy="3707464"/>
        </p:xfrm>
        <a:graphic>
          <a:graphicData uri="http://schemas.openxmlformats.org/drawingml/2006/table">
            <a:tbl>
              <a:tblPr firstRow="1" bandRow="1">
                <a:tableStyleId>{073A0DAA-6AF3-43AB-8588-CEC1D06C72B9}</a:tableStyleId>
              </a:tblPr>
              <a:tblGrid>
                <a:gridCol w="5378860">
                  <a:extLst>
                    <a:ext uri="{9D8B030D-6E8A-4147-A177-3AD203B41FA5}">
                      <a16:colId xmlns:a16="http://schemas.microsoft.com/office/drawing/2014/main" val="20000"/>
                    </a:ext>
                  </a:extLst>
                </a:gridCol>
                <a:gridCol w="4743334">
                  <a:extLst>
                    <a:ext uri="{9D8B030D-6E8A-4147-A177-3AD203B41FA5}">
                      <a16:colId xmlns:a16="http://schemas.microsoft.com/office/drawing/2014/main" val="20001"/>
                    </a:ext>
                  </a:extLst>
                </a:gridCol>
              </a:tblGrid>
              <a:tr h="446567">
                <a:tc>
                  <a:txBody>
                    <a:bodyPr/>
                    <a:lstStyle/>
                    <a:p>
                      <a:pPr algn="ctr"/>
                      <a:r>
                        <a:rPr lang="en-IN" sz="2000" dirty="0"/>
                        <a:t>Models</a:t>
                      </a:r>
                      <a:endParaRPr lang="en-IN" sz="2000" dirty="0">
                        <a:latin typeface="Times New Roman" panose="02020603050405020304" charset="0"/>
                        <a:cs typeface="Times New Roman" panose="02020603050405020304" charset="0"/>
                      </a:endParaRPr>
                    </a:p>
                  </a:txBody>
                  <a:tcPr/>
                </a:tc>
                <a:tc>
                  <a:txBody>
                    <a:bodyPr/>
                    <a:lstStyle/>
                    <a:p>
                      <a:pPr algn="ctr"/>
                      <a:r>
                        <a:rPr lang="en-IN" sz="2000" dirty="0"/>
                        <a:t>Accuracy</a:t>
                      </a:r>
                      <a:endParaRPr lang="en-IN" sz="20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0"/>
                  </a:ext>
                </a:extLst>
              </a:tr>
              <a:tr h="415674">
                <a:tc>
                  <a:txBody>
                    <a:bodyPr/>
                    <a:lstStyle/>
                    <a:p>
                      <a:pPr algn="ctr"/>
                      <a:r>
                        <a:rPr lang="en-IN" sz="2000" dirty="0"/>
                        <a:t>Logistic Regression</a:t>
                      </a:r>
                      <a:endParaRPr lang="en-IN" sz="2000" dirty="0">
                        <a:latin typeface="Times New Roman" panose="02020603050405020304" charset="0"/>
                        <a:cs typeface="Times New Roman" panose="02020603050405020304" charset="0"/>
                      </a:endParaRPr>
                    </a:p>
                  </a:txBody>
                  <a:tcPr/>
                </a:tc>
                <a:tc>
                  <a:txBody>
                    <a:bodyPr/>
                    <a:lstStyle/>
                    <a:p>
                      <a:pPr algn="ctr"/>
                      <a:r>
                        <a:rPr lang="en-IN" sz="2000" dirty="0"/>
                        <a:t>85%</a:t>
                      </a:r>
                      <a:endParaRPr lang="en-IN" sz="20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415674">
                <a:tc>
                  <a:txBody>
                    <a:bodyPr/>
                    <a:lstStyle/>
                    <a:p>
                      <a:pPr algn="ctr"/>
                      <a:r>
                        <a:rPr lang="en-IN" sz="2000" dirty="0"/>
                        <a:t>Random Forest</a:t>
                      </a:r>
                      <a:endParaRPr lang="en-IN" sz="2000" dirty="0">
                        <a:latin typeface="Times New Roman" panose="02020603050405020304" charset="0"/>
                        <a:cs typeface="Times New Roman" panose="02020603050405020304" charset="0"/>
                      </a:endParaRPr>
                    </a:p>
                  </a:txBody>
                  <a:tcPr/>
                </a:tc>
                <a:tc>
                  <a:txBody>
                    <a:bodyPr/>
                    <a:lstStyle/>
                    <a:p>
                      <a:pPr algn="ctr"/>
                      <a:r>
                        <a:rPr lang="en-IN" sz="2000" dirty="0"/>
                        <a:t>85%</a:t>
                      </a:r>
                      <a:endParaRPr lang="en-IN" sz="20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r h="648206">
                <a:tc>
                  <a:txBody>
                    <a:bodyPr/>
                    <a:lstStyle/>
                    <a:p>
                      <a:pPr algn="ctr"/>
                      <a:r>
                        <a:rPr lang="en-IN" sz="2000" dirty="0"/>
                        <a:t>K – Nearest</a:t>
                      </a:r>
                      <a:r>
                        <a:rPr lang="en-IN" sz="2000" baseline="0" dirty="0"/>
                        <a:t> Neighbour</a:t>
                      </a:r>
                      <a:endParaRPr lang="en-IN" sz="2000" dirty="0">
                        <a:latin typeface="Times New Roman" panose="02020603050405020304" charset="0"/>
                        <a:cs typeface="Times New Roman" panose="02020603050405020304" charset="0"/>
                      </a:endParaRPr>
                    </a:p>
                  </a:txBody>
                  <a:tcPr/>
                </a:tc>
                <a:tc>
                  <a:txBody>
                    <a:bodyPr/>
                    <a:lstStyle/>
                    <a:p>
                      <a:pPr algn="ctr"/>
                      <a:r>
                        <a:rPr lang="en-IN" sz="2000" dirty="0"/>
                        <a:t>76%</a:t>
                      </a:r>
                      <a:endParaRPr lang="en-IN" sz="20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3"/>
                  </a:ext>
                </a:extLst>
              </a:tr>
              <a:tr h="717463">
                <a:tc>
                  <a:txBody>
                    <a:bodyPr/>
                    <a:lstStyle/>
                    <a:p>
                      <a:pPr algn="ctr"/>
                      <a:r>
                        <a:rPr lang="en-IN" sz="2000" dirty="0"/>
                        <a:t>Gradient Boosting</a:t>
                      </a:r>
                      <a:r>
                        <a:rPr lang="en-IN" sz="2000" baseline="0" dirty="0"/>
                        <a:t> Classifier</a:t>
                      </a:r>
                      <a:endParaRPr lang="en-IN" sz="2000" baseline="0" dirty="0">
                        <a:latin typeface="Times New Roman" panose="02020603050405020304" charset="0"/>
                        <a:cs typeface="Times New Roman" panose="02020603050405020304" charset="0"/>
                      </a:endParaRPr>
                    </a:p>
                  </a:txBody>
                  <a:tcPr/>
                </a:tc>
                <a:tc>
                  <a:txBody>
                    <a:bodyPr/>
                    <a:lstStyle/>
                    <a:p>
                      <a:pPr algn="ctr"/>
                      <a:r>
                        <a:rPr lang="en-IN" sz="2000" dirty="0"/>
                        <a:t>85%</a:t>
                      </a:r>
                      <a:endParaRPr lang="en-IN" sz="20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4"/>
                  </a:ext>
                </a:extLst>
              </a:tr>
              <a:tr h="648206">
                <a:tc>
                  <a:txBody>
                    <a:bodyPr/>
                    <a:lstStyle/>
                    <a:p>
                      <a:pPr algn="ctr"/>
                      <a:r>
                        <a:rPr lang="en-IN" sz="2000" dirty="0"/>
                        <a:t>Support Vector</a:t>
                      </a:r>
                      <a:r>
                        <a:rPr lang="en-IN" sz="2000" baseline="0" dirty="0"/>
                        <a:t> Classifier</a:t>
                      </a:r>
                      <a:endParaRPr lang="en-IN" sz="2000" dirty="0">
                        <a:latin typeface="Times New Roman" panose="02020603050405020304" charset="0"/>
                        <a:cs typeface="Times New Roman" panose="02020603050405020304" charset="0"/>
                      </a:endParaRPr>
                    </a:p>
                  </a:txBody>
                  <a:tcPr/>
                </a:tc>
                <a:tc>
                  <a:txBody>
                    <a:bodyPr/>
                    <a:lstStyle/>
                    <a:p>
                      <a:pPr algn="ctr"/>
                      <a:r>
                        <a:rPr lang="en-IN" sz="2000" dirty="0"/>
                        <a:t>85%</a:t>
                      </a:r>
                      <a:endParaRPr lang="en-IN" sz="20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5"/>
                  </a:ext>
                </a:extLst>
              </a:tr>
              <a:tr h="415674">
                <a:tc>
                  <a:txBody>
                    <a:bodyPr/>
                    <a:lstStyle/>
                    <a:p>
                      <a:pPr algn="ctr"/>
                      <a:r>
                        <a:rPr lang="en-IN" sz="2000" dirty="0"/>
                        <a:t>Decision Tree</a:t>
                      </a:r>
                      <a:endParaRPr lang="en-IN" sz="2000" dirty="0">
                        <a:latin typeface="Times New Roman" panose="02020603050405020304" charset="0"/>
                        <a:cs typeface="Times New Roman" panose="02020603050405020304" charset="0"/>
                      </a:endParaRPr>
                    </a:p>
                  </a:txBody>
                  <a:tcPr/>
                </a:tc>
                <a:tc>
                  <a:txBody>
                    <a:bodyPr/>
                    <a:lstStyle/>
                    <a:p>
                      <a:pPr algn="ctr"/>
                      <a:r>
                        <a:rPr lang="en-IN" sz="2000" dirty="0"/>
                        <a:t>76%</a:t>
                      </a:r>
                      <a:endParaRPr lang="en-IN" sz="20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6"/>
                  </a:ext>
                </a:extLst>
              </a:tr>
            </a:tbl>
          </a:graphicData>
        </a:graphic>
      </p:graphicFrame>
      <p:sp>
        <p:nvSpPr>
          <p:cNvPr id="23" name="TextBox 22">
            <a:extLst>
              <a:ext uri="{FF2B5EF4-FFF2-40B4-BE49-F238E27FC236}">
                <a16:creationId xmlns:a16="http://schemas.microsoft.com/office/drawing/2014/main" id="{9527028C-368A-2CAF-38F9-68E761B47407}"/>
              </a:ext>
            </a:extLst>
          </p:cNvPr>
          <p:cNvSpPr txBox="1"/>
          <p:nvPr/>
        </p:nvSpPr>
        <p:spPr>
          <a:xfrm>
            <a:off x="106325" y="6005282"/>
            <a:ext cx="8070111" cy="307777"/>
          </a:xfrm>
          <a:prstGeom prst="rect">
            <a:avLst/>
          </a:prstGeom>
          <a:noFill/>
        </p:spPr>
        <p:txBody>
          <a:bodyPr wrap="square">
            <a:spAutoFit/>
          </a:bodyPr>
          <a:lstStyle/>
          <a:p>
            <a:pPr algn="ctr"/>
            <a:r>
              <a:rPr lang="en-US" dirty="0"/>
              <a:t>Random forest Classifier has been used for  </a:t>
            </a:r>
            <a:r>
              <a:rPr lang="en-US" dirty="0" err="1"/>
              <a:t>streamlit</a:t>
            </a:r>
            <a:r>
              <a:rPr lang="en-US" dirty="0"/>
              <a:t> application( Testing purpose)</a:t>
            </a:r>
          </a:p>
        </p:txBody>
      </p:sp>
      <p:pic>
        <p:nvPicPr>
          <p:cNvPr id="24" name="Google Shape;126;p15" descr="Heart Organ">
            <a:extLst>
              <a:ext uri="{FF2B5EF4-FFF2-40B4-BE49-F238E27FC236}">
                <a16:creationId xmlns:a16="http://schemas.microsoft.com/office/drawing/2014/main" id="{234AD297-7100-3F2F-9F3A-0800940B452E}"/>
              </a:ext>
            </a:extLst>
          </p:cNvPr>
          <p:cNvPicPr preferRelativeResize="0"/>
          <p:nvPr/>
        </p:nvPicPr>
        <p:blipFill rotWithShape="1">
          <a:blip r:embed="rId2">
            <a:alphaModFix/>
          </a:blip>
          <a:srcRect/>
          <a:stretch/>
        </p:blipFill>
        <p:spPr>
          <a:xfrm>
            <a:off x="9813851" y="0"/>
            <a:ext cx="2190307" cy="1844877"/>
          </a:xfrm>
          <a:prstGeom prst="rect">
            <a:avLst/>
          </a:prstGeom>
          <a:noFill/>
          <a:ln>
            <a:noFill/>
          </a:ln>
        </p:spPr>
      </p:pic>
    </p:spTree>
    <p:extLst>
      <p:ext uri="{BB962C8B-B14F-4D97-AF65-F5344CB8AC3E}">
        <p14:creationId xmlns:p14="http://schemas.microsoft.com/office/powerpoint/2010/main" val="122015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FD2D18-1384-D79C-F36F-A628B4F75F63}"/>
              </a:ext>
            </a:extLst>
          </p:cNvPr>
          <p:cNvSpPr txBox="1"/>
          <p:nvPr/>
        </p:nvSpPr>
        <p:spPr>
          <a:xfrm>
            <a:off x="1552353" y="1159232"/>
            <a:ext cx="2902689"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000" b="1" baseline="0" dirty="0">
                <a:latin typeface="Times New Roman" panose="02020603050405020304" charset="0"/>
                <a:cs typeface="Times New Roman" panose="02020603050405020304" charset="0"/>
              </a:rPr>
              <a:t>After Resampling :</a:t>
            </a:r>
            <a:endParaRPr lang="en-IN" sz="2000" b="1" dirty="0">
              <a:latin typeface="Times New Roman" panose="02020603050405020304" charset="0"/>
              <a:cs typeface="Times New Roman" panose="02020603050405020304" charset="0"/>
            </a:endParaRPr>
          </a:p>
        </p:txBody>
      </p:sp>
      <p:graphicFrame>
        <p:nvGraphicFramePr>
          <p:cNvPr id="4" name="Table 3">
            <a:extLst>
              <a:ext uri="{FF2B5EF4-FFF2-40B4-BE49-F238E27FC236}">
                <a16:creationId xmlns:a16="http://schemas.microsoft.com/office/drawing/2014/main" id="{6DA11412-1B33-CD36-F4E7-21D2A833BB51}"/>
              </a:ext>
            </a:extLst>
          </p:cNvPr>
          <p:cNvGraphicFramePr>
            <a:graphicFrameLocks noGrp="1"/>
          </p:cNvGraphicFramePr>
          <p:nvPr>
            <p:extLst>
              <p:ext uri="{D42A27DB-BD31-4B8C-83A1-F6EECF244321}">
                <p14:modId xmlns:p14="http://schemas.microsoft.com/office/powerpoint/2010/main" val="1398122715"/>
              </p:ext>
            </p:extLst>
          </p:nvPr>
        </p:nvGraphicFramePr>
        <p:xfrm>
          <a:off x="818707" y="1816334"/>
          <a:ext cx="9952076" cy="3882434"/>
        </p:xfrm>
        <a:graphic>
          <a:graphicData uri="http://schemas.openxmlformats.org/drawingml/2006/table">
            <a:tbl>
              <a:tblPr firstRow="1" bandRow="1">
                <a:tableStyleId>{073A0DAA-6AF3-43AB-8588-CEC1D06C72B9}</a:tableStyleId>
              </a:tblPr>
              <a:tblGrid>
                <a:gridCol w="4976038">
                  <a:extLst>
                    <a:ext uri="{9D8B030D-6E8A-4147-A177-3AD203B41FA5}">
                      <a16:colId xmlns:a16="http://schemas.microsoft.com/office/drawing/2014/main" val="20000"/>
                    </a:ext>
                  </a:extLst>
                </a:gridCol>
                <a:gridCol w="4976038">
                  <a:extLst>
                    <a:ext uri="{9D8B030D-6E8A-4147-A177-3AD203B41FA5}">
                      <a16:colId xmlns:a16="http://schemas.microsoft.com/office/drawing/2014/main" val="20001"/>
                    </a:ext>
                  </a:extLst>
                </a:gridCol>
              </a:tblGrid>
              <a:tr h="440718">
                <a:tc>
                  <a:txBody>
                    <a:bodyPr/>
                    <a:lstStyle/>
                    <a:p>
                      <a:pPr algn="ctr"/>
                      <a:r>
                        <a:rPr lang="en-IN" sz="2000" dirty="0">
                          <a:latin typeface="Times New Roman" panose="02020603050405020304" charset="0"/>
                          <a:cs typeface="Times New Roman" panose="02020603050405020304" charset="0"/>
                        </a:rPr>
                        <a:t>Models</a:t>
                      </a:r>
                    </a:p>
                  </a:txBody>
                  <a:tcPr/>
                </a:tc>
                <a:tc>
                  <a:txBody>
                    <a:bodyPr/>
                    <a:lstStyle/>
                    <a:p>
                      <a:pPr algn="ctr"/>
                      <a:r>
                        <a:rPr lang="en-IN" sz="2000" dirty="0">
                          <a:latin typeface="Times New Roman" panose="02020603050405020304" charset="0"/>
                          <a:cs typeface="Times New Roman" panose="02020603050405020304" charset="0"/>
                        </a:rPr>
                        <a:t>Accuracy</a:t>
                      </a:r>
                    </a:p>
                  </a:txBody>
                  <a:tcPr/>
                </a:tc>
                <a:extLst>
                  <a:ext uri="{0D108BD9-81ED-4DB2-BD59-A6C34878D82A}">
                    <a16:rowId xmlns:a16="http://schemas.microsoft.com/office/drawing/2014/main" val="10000"/>
                  </a:ext>
                </a:extLst>
              </a:tr>
              <a:tr h="440718">
                <a:tc>
                  <a:txBody>
                    <a:bodyPr/>
                    <a:lstStyle/>
                    <a:p>
                      <a:pPr algn="ctr"/>
                      <a:r>
                        <a:rPr lang="en-IN" sz="2000" dirty="0">
                          <a:latin typeface="Times New Roman" panose="02020603050405020304" charset="0"/>
                          <a:cs typeface="Times New Roman" panose="02020603050405020304" charset="0"/>
                        </a:rPr>
                        <a:t>Logistic Regression</a:t>
                      </a:r>
                    </a:p>
                  </a:txBody>
                  <a:tcPr/>
                </a:tc>
                <a:tc>
                  <a:txBody>
                    <a:bodyPr/>
                    <a:lstStyle/>
                    <a:p>
                      <a:pPr algn="ctr"/>
                      <a:r>
                        <a:rPr lang="en-IN" sz="2000" dirty="0">
                          <a:latin typeface="Times New Roman" panose="02020603050405020304" charset="0"/>
                          <a:cs typeface="Times New Roman" panose="02020603050405020304" charset="0"/>
                        </a:rPr>
                        <a:t>40%</a:t>
                      </a:r>
                    </a:p>
                  </a:txBody>
                  <a:tcPr/>
                </a:tc>
                <a:extLst>
                  <a:ext uri="{0D108BD9-81ED-4DB2-BD59-A6C34878D82A}">
                    <a16:rowId xmlns:a16="http://schemas.microsoft.com/office/drawing/2014/main" val="10001"/>
                  </a:ext>
                </a:extLst>
              </a:tr>
              <a:tr h="440718">
                <a:tc>
                  <a:txBody>
                    <a:bodyPr/>
                    <a:lstStyle/>
                    <a:p>
                      <a:pPr algn="ctr"/>
                      <a:r>
                        <a:rPr lang="en-IN" sz="2000" dirty="0">
                          <a:latin typeface="Times New Roman" panose="02020603050405020304" charset="0"/>
                          <a:cs typeface="Times New Roman" panose="02020603050405020304" charset="0"/>
                        </a:rPr>
                        <a:t>Random Forest</a:t>
                      </a:r>
                    </a:p>
                  </a:txBody>
                  <a:tcPr/>
                </a:tc>
                <a:tc>
                  <a:txBody>
                    <a:bodyPr/>
                    <a:lstStyle/>
                    <a:p>
                      <a:pPr algn="ctr"/>
                      <a:r>
                        <a:rPr lang="en-IN" sz="2000" dirty="0">
                          <a:latin typeface="Times New Roman" panose="02020603050405020304" charset="0"/>
                          <a:cs typeface="Times New Roman" panose="02020603050405020304" charset="0"/>
                        </a:rPr>
                        <a:t>97%</a:t>
                      </a:r>
                    </a:p>
                  </a:txBody>
                  <a:tcPr/>
                </a:tc>
                <a:extLst>
                  <a:ext uri="{0D108BD9-81ED-4DB2-BD59-A6C34878D82A}">
                    <a16:rowId xmlns:a16="http://schemas.microsoft.com/office/drawing/2014/main" val="10002"/>
                  </a:ext>
                </a:extLst>
              </a:tr>
              <a:tr h="679436">
                <a:tc>
                  <a:txBody>
                    <a:bodyPr/>
                    <a:lstStyle/>
                    <a:p>
                      <a:pPr algn="ctr"/>
                      <a:r>
                        <a:rPr lang="en-IN" sz="2000" dirty="0">
                          <a:latin typeface="Times New Roman" panose="02020603050405020304" charset="0"/>
                          <a:cs typeface="Times New Roman" panose="02020603050405020304" charset="0"/>
                        </a:rPr>
                        <a:t>K – Nearest</a:t>
                      </a:r>
                      <a:r>
                        <a:rPr lang="en-IN" sz="2000" baseline="0" dirty="0">
                          <a:latin typeface="Times New Roman" panose="02020603050405020304" charset="0"/>
                          <a:cs typeface="Times New Roman" panose="02020603050405020304" charset="0"/>
                        </a:rPr>
                        <a:t> Neighbour</a:t>
                      </a:r>
                      <a:endParaRPr lang="en-IN" sz="2000" dirty="0">
                        <a:latin typeface="Times New Roman" panose="02020603050405020304" charset="0"/>
                        <a:cs typeface="Times New Roman" panose="02020603050405020304" charset="0"/>
                      </a:endParaRPr>
                    </a:p>
                  </a:txBody>
                  <a:tcPr/>
                </a:tc>
                <a:tc>
                  <a:txBody>
                    <a:bodyPr/>
                    <a:lstStyle/>
                    <a:p>
                      <a:pPr algn="ctr"/>
                      <a:r>
                        <a:rPr lang="en-IN" sz="2000" dirty="0">
                          <a:latin typeface="Times New Roman" panose="02020603050405020304" charset="0"/>
                          <a:cs typeface="Times New Roman" panose="02020603050405020304" charset="0"/>
                        </a:rPr>
                        <a:t>98%</a:t>
                      </a:r>
                    </a:p>
                  </a:txBody>
                  <a:tcPr/>
                </a:tc>
                <a:extLst>
                  <a:ext uri="{0D108BD9-81ED-4DB2-BD59-A6C34878D82A}">
                    <a16:rowId xmlns:a16="http://schemas.microsoft.com/office/drawing/2014/main" val="10003"/>
                  </a:ext>
                </a:extLst>
              </a:tr>
              <a:tr h="760690">
                <a:tc>
                  <a:txBody>
                    <a:bodyPr/>
                    <a:lstStyle/>
                    <a:p>
                      <a:pPr algn="ctr"/>
                      <a:r>
                        <a:rPr lang="en-IN" sz="2000" dirty="0">
                          <a:latin typeface="Times New Roman" panose="02020603050405020304" charset="0"/>
                          <a:cs typeface="Times New Roman" panose="02020603050405020304" charset="0"/>
                        </a:rPr>
                        <a:t>Gradient Boosting</a:t>
                      </a:r>
                      <a:r>
                        <a:rPr lang="en-IN" sz="2000" baseline="0" dirty="0">
                          <a:latin typeface="Times New Roman" panose="02020603050405020304" charset="0"/>
                          <a:cs typeface="Times New Roman" panose="02020603050405020304" charset="0"/>
                        </a:rPr>
                        <a:t> Classifier</a:t>
                      </a:r>
                    </a:p>
                  </a:txBody>
                  <a:tcPr/>
                </a:tc>
                <a:tc>
                  <a:txBody>
                    <a:bodyPr/>
                    <a:lstStyle/>
                    <a:p>
                      <a:pPr algn="ctr"/>
                      <a:r>
                        <a:rPr lang="en-IN" sz="2000" dirty="0">
                          <a:latin typeface="Times New Roman" panose="02020603050405020304" charset="0"/>
                          <a:cs typeface="Times New Roman" panose="02020603050405020304" charset="0"/>
                        </a:rPr>
                        <a:t>97%</a:t>
                      </a:r>
                    </a:p>
                  </a:txBody>
                  <a:tcPr/>
                </a:tc>
                <a:extLst>
                  <a:ext uri="{0D108BD9-81ED-4DB2-BD59-A6C34878D82A}">
                    <a16:rowId xmlns:a16="http://schemas.microsoft.com/office/drawing/2014/main" val="10004"/>
                  </a:ext>
                </a:extLst>
              </a:tr>
              <a:tr h="679436">
                <a:tc>
                  <a:txBody>
                    <a:bodyPr/>
                    <a:lstStyle/>
                    <a:p>
                      <a:pPr algn="ctr"/>
                      <a:r>
                        <a:rPr lang="en-IN" sz="2000" dirty="0">
                          <a:latin typeface="Times New Roman" panose="02020603050405020304" charset="0"/>
                          <a:cs typeface="Times New Roman" panose="02020603050405020304" charset="0"/>
                        </a:rPr>
                        <a:t>Support Vector</a:t>
                      </a:r>
                      <a:r>
                        <a:rPr lang="en-IN" sz="2000" baseline="0" dirty="0">
                          <a:latin typeface="Times New Roman" panose="02020603050405020304" charset="0"/>
                          <a:cs typeface="Times New Roman" panose="02020603050405020304" charset="0"/>
                        </a:rPr>
                        <a:t> Classifier</a:t>
                      </a:r>
                      <a:endParaRPr lang="en-IN" sz="2000" dirty="0">
                        <a:latin typeface="Times New Roman" panose="02020603050405020304" charset="0"/>
                        <a:cs typeface="Times New Roman" panose="02020603050405020304" charset="0"/>
                      </a:endParaRPr>
                    </a:p>
                  </a:txBody>
                  <a:tcPr/>
                </a:tc>
                <a:tc>
                  <a:txBody>
                    <a:bodyPr/>
                    <a:lstStyle/>
                    <a:p>
                      <a:pPr algn="ctr"/>
                      <a:r>
                        <a:rPr lang="en-IN" sz="2000" dirty="0">
                          <a:latin typeface="Times New Roman" panose="02020603050405020304" charset="0"/>
                          <a:cs typeface="Times New Roman" panose="02020603050405020304" charset="0"/>
                        </a:rPr>
                        <a:t>40%</a:t>
                      </a:r>
                    </a:p>
                  </a:txBody>
                  <a:tcPr/>
                </a:tc>
                <a:extLst>
                  <a:ext uri="{0D108BD9-81ED-4DB2-BD59-A6C34878D82A}">
                    <a16:rowId xmlns:a16="http://schemas.microsoft.com/office/drawing/2014/main" val="10005"/>
                  </a:ext>
                </a:extLst>
              </a:tr>
              <a:tr h="440718">
                <a:tc>
                  <a:txBody>
                    <a:bodyPr/>
                    <a:lstStyle/>
                    <a:p>
                      <a:pPr algn="ctr"/>
                      <a:r>
                        <a:rPr lang="en-IN" sz="2000" dirty="0">
                          <a:latin typeface="Times New Roman" panose="02020603050405020304" charset="0"/>
                          <a:cs typeface="Times New Roman" panose="02020603050405020304" charset="0"/>
                        </a:rPr>
                        <a:t>Decision Tree</a:t>
                      </a:r>
                    </a:p>
                  </a:txBody>
                  <a:tcPr/>
                </a:tc>
                <a:tc>
                  <a:txBody>
                    <a:bodyPr/>
                    <a:lstStyle/>
                    <a:p>
                      <a:pPr algn="ctr"/>
                      <a:r>
                        <a:rPr lang="en-IN" sz="2000" dirty="0">
                          <a:latin typeface="Times New Roman" panose="02020603050405020304" charset="0"/>
                          <a:cs typeface="Times New Roman" panose="02020603050405020304" charset="0"/>
                        </a:rPr>
                        <a:t>98%</a:t>
                      </a:r>
                    </a:p>
                  </a:txBody>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FA060EFC-2A6C-0940-2712-FD6EF02A5F27}"/>
              </a:ext>
            </a:extLst>
          </p:cNvPr>
          <p:cNvSpPr txBox="1"/>
          <p:nvPr/>
        </p:nvSpPr>
        <p:spPr>
          <a:xfrm>
            <a:off x="316319" y="6039577"/>
            <a:ext cx="6097772" cy="307777"/>
          </a:xfrm>
          <a:prstGeom prst="rect">
            <a:avLst/>
          </a:prstGeom>
          <a:noFill/>
        </p:spPr>
        <p:txBody>
          <a:bodyPr wrap="square">
            <a:spAutoFit/>
          </a:bodyPr>
          <a:lstStyle/>
          <a:p>
            <a:pPr algn="ctr"/>
            <a:r>
              <a:rPr lang="en-US" dirty="0"/>
              <a:t>Decision Tree Classifier has been used for </a:t>
            </a:r>
            <a:r>
              <a:rPr lang="en-US" dirty="0" err="1"/>
              <a:t>streamlit</a:t>
            </a:r>
            <a:r>
              <a:rPr lang="en-US" dirty="0"/>
              <a:t> application</a:t>
            </a:r>
          </a:p>
        </p:txBody>
      </p:sp>
      <p:pic>
        <p:nvPicPr>
          <p:cNvPr id="7" name="Google Shape;126;p15" descr="Heart Organ">
            <a:extLst>
              <a:ext uri="{FF2B5EF4-FFF2-40B4-BE49-F238E27FC236}">
                <a16:creationId xmlns:a16="http://schemas.microsoft.com/office/drawing/2014/main" id="{1CF4ED5D-B883-51FB-F141-8CEC61697AA1}"/>
              </a:ext>
            </a:extLst>
          </p:cNvPr>
          <p:cNvPicPr preferRelativeResize="0"/>
          <p:nvPr/>
        </p:nvPicPr>
        <p:blipFill rotWithShape="1">
          <a:blip r:embed="rId2">
            <a:alphaModFix/>
          </a:blip>
          <a:srcRect/>
          <a:stretch/>
        </p:blipFill>
        <p:spPr>
          <a:xfrm>
            <a:off x="9813851" y="0"/>
            <a:ext cx="2190307" cy="1844877"/>
          </a:xfrm>
          <a:prstGeom prst="rect">
            <a:avLst/>
          </a:prstGeom>
          <a:noFill/>
          <a:ln>
            <a:noFill/>
          </a:ln>
        </p:spPr>
      </p:pic>
    </p:spTree>
    <p:extLst>
      <p:ext uri="{BB962C8B-B14F-4D97-AF65-F5344CB8AC3E}">
        <p14:creationId xmlns:p14="http://schemas.microsoft.com/office/powerpoint/2010/main" val="3200722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81A28F-773A-AEE2-188C-1BE029B7B10F}"/>
              </a:ext>
            </a:extLst>
          </p:cNvPr>
          <p:cNvPicPr>
            <a:picLocks noChangeAspect="1"/>
          </p:cNvPicPr>
          <p:nvPr/>
        </p:nvPicPr>
        <p:blipFill>
          <a:blip r:embed="rId2"/>
          <a:stretch>
            <a:fillRect/>
          </a:stretch>
        </p:blipFill>
        <p:spPr>
          <a:xfrm>
            <a:off x="3136605" y="1245545"/>
            <a:ext cx="5305647" cy="2813346"/>
          </a:xfrm>
          <a:prstGeom prst="rect">
            <a:avLst/>
          </a:prstGeom>
        </p:spPr>
      </p:pic>
      <p:sp>
        <p:nvSpPr>
          <p:cNvPr id="3" name="TextBox 2">
            <a:extLst>
              <a:ext uri="{FF2B5EF4-FFF2-40B4-BE49-F238E27FC236}">
                <a16:creationId xmlns:a16="http://schemas.microsoft.com/office/drawing/2014/main" id="{5C56FE37-7FC1-170D-6520-913117CD489F}"/>
              </a:ext>
            </a:extLst>
          </p:cNvPr>
          <p:cNvSpPr txBox="1"/>
          <p:nvPr/>
        </p:nvSpPr>
        <p:spPr>
          <a:xfrm>
            <a:off x="604830" y="770393"/>
            <a:ext cx="4012637" cy="307777"/>
          </a:xfrm>
          <a:prstGeom prst="rect">
            <a:avLst/>
          </a:prstGeom>
          <a:noFill/>
        </p:spPr>
        <p:txBody>
          <a:bodyPr wrap="none" rtlCol="0">
            <a:spAutoFit/>
          </a:bodyPr>
          <a:lstStyle/>
          <a:p>
            <a:r>
              <a:rPr lang="en-US" b="1" dirty="0"/>
              <a:t>Confusion matrix of Decision Tree Classifier:</a:t>
            </a:r>
          </a:p>
        </p:txBody>
      </p:sp>
      <p:sp>
        <p:nvSpPr>
          <p:cNvPr id="4" name="TextBox 3">
            <a:extLst>
              <a:ext uri="{FF2B5EF4-FFF2-40B4-BE49-F238E27FC236}">
                <a16:creationId xmlns:a16="http://schemas.microsoft.com/office/drawing/2014/main" id="{073BB24F-D9DC-4947-5159-27F2DD7C5262}"/>
              </a:ext>
            </a:extLst>
          </p:cNvPr>
          <p:cNvSpPr txBox="1"/>
          <p:nvPr/>
        </p:nvSpPr>
        <p:spPr>
          <a:xfrm>
            <a:off x="656767" y="4566966"/>
            <a:ext cx="1973617" cy="307777"/>
          </a:xfrm>
          <a:prstGeom prst="rect">
            <a:avLst/>
          </a:prstGeom>
          <a:noFill/>
        </p:spPr>
        <p:txBody>
          <a:bodyPr wrap="none" rtlCol="0">
            <a:spAutoFit/>
          </a:bodyPr>
          <a:lstStyle/>
          <a:p>
            <a:r>
              <a:rPr lang="en-US" b="1" dirty="0"/>
              <a:t>Classification report:</a:t>
            </a:r>
          </a:p>
        </p:txBody>
      </p:sp>
      <p:sp>
        <p:nvSpPr>
          <p:cNvPr id="8" name="TextBox 7">
            <a:extLst>
              <a:ext uri="{FF2B5EF4-FFF2-40B4-BE49-F238E27FC236}">
                <a16:creationId xmlns:a16="http://schemas.microsoft.com/office/drawing/2014/main" id="{B60AEA42-9124-C401-F077-95B0DBE7D0DF}"/>
              </a:ext>
            </a:extLst>
          </p:cNvPr>
          <p:cNvSpPr txBox="1"/>
          <p:nvPr/>
        </p:nvSpPr>
        <p:spPr>
          <a:xfrm>
            <a:off x="2611148" y="4967690"/>
            <a:ext cx="6097772" cy="1815882"/>
          </a:xfrm>
          <a:prstGeom prst="rect">
            <a:avLst/>
          </a:prstGeom>
          <a:noFill/>
        </p:spPr>
        <p:txBody>
          <a:bodyPr wrap="square">
            <a:spAutoFit/>
          </a:bodyPr>
          <a:lstStyle/>
          <a:p>
            <a:r>
              <a:rPr lang="en-US" dirty="0"/>
              <a:t>                         Precision   recall.    f1-score.       support </a:t>
            </a:r>
          </a:p>
          <a:p>
            <a:r>
              <a:rPr lang="en-US" dirty="0"/>
              <a:t>                  0         0.00        0.00         0.00                 0</a:t>
            </a:r>
          </a:p>
          <a:p>
            <a:r>
              <a:rPr lang="en-US" dirty="0"/>
              <a:t>                  1         1.00        0.98.        0.99              1438 </a:t>
            </a:r>
          </a:p>
          <a:p>
            <a:endParaRPr lang="en-US" dirty="0"/>
          </a:p>
          <a:p>
            <a:r>
              <a:rPr lang="en-US" dirty="0"/>
              <a:t>accuracy                                              0.98              1438 </a:t>
            </a:r>
          </a:p>
          <a:p>
            <a:r>
              <a:rPr lang="en-US" dirty="0"/>
              <a:t>macro avg             0.50       0.49         0.49              1438 </a:t>
            </a:r>
          </a:p>
          <a:p>
            <a:r>
              <a:rPr lang="en-US" dirty="0"/>
              <a:t>weighted avg        1.00.       0.98         0.99               1438 </a:t>
            </a:r>
            <a:br>
              <a:rPr lang="en-US" dirty="0"/>
            </a:br>
            <a:endParaRPr lang="en-US" dirty="0"/>
          </a:p>
        </p:txBody>
      </p:sp>
      <p:pic>
        <p:nvPicPr>
          <p:cNvPr id="9" name="Google Shape;126;p15" descr="Heart Organ">
            <a:extLst>
              <a:ext uri="{FF2B5EF4-FFF2-40B4-BE49-F238E27FC236}">
                <a16:creationId xmlns:a16="http://schemas.microsoft.com/office/drawing/2014/main" id="{AB9C97C8-67C7-8E31-F56B-A0F985F8883A}"/>
              </a:ext>
            </a:extLst>
          </p:cNvPr>
          <p:cNvPicPr preferRelativeResize="0"/>
          <p:nvPr/>
        </p:nvPicPr>
        <p:blipFill rotWithShape="1">
          <a:blip r:embed="rId3">
            <a:alphaModFix/>
          </a:blip>
          <a:srcRect/>
          <a:stretch/>
        </p:blipFill>
        <p:spPr>
          <a:xfrm>
            <a:off x="9813851" y="0"/>
            <a:ext cx="2190307" cy="1844877"/>
          </a:xfrm>
          <a:prstGeom prst="rect">
            <a:avLst/>
          </a:prstGeom>
          <a:noFill/>
          <a:ln>
            <a:noFill/>
          </a:ln>
        </p:spPr>
      </p:pic>
    </p:spTree>
    <p:extLst>
      <p:ext uri="{BB962C8B-B14F-4D97-AF65-F5344CB8AC3E}">
        <p14:creationId xmlns:p14="http://schemas.microsoft.com/office/powerpoint/2010/main" val="239704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691546-4AE0-3EEF-367B-BC56D0852056}"/>
              </a:ext>
            </a:extLst>
          </p:cNvPr>
          <p:cNvSpPr txBox="1"/>
          <p:nvPr/>
        </p:nvSpPr>
        <p:spPr>
          <a:xfrm>
            <a:off x="701748" y="956929"/>
            <a:ext cx="9739423" cy="4708981"/>
          </a:xfrm>
          <a:prstGeom prst="rect">
            <a:avLst/>
          </a:prstGeom>
          <a:noFill/>
        </p:spPr>
        <p:txBody>
          <a:bodyPr wrap="square" rtlCol="0">
            <a:spAutoFit/>
          </a:bodyPr>
          <a:lstStyle/>
          <a:p>
            <a:r>
              <a:rPr lang="en-US" sz="2000" b="1" dirty="0" err="1"/>
              <a:t>Streamlit</a:t>
            </a:r>
            <a:r>
              <a:rPr lang="en-US" sz="2000" b="1" dirty="0"/>
              <a:t> Heart Disease Prediction App Overview: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Input: </a:t>
            </a:r>
            <a:r>
              <a:rPr lang="en-US" dirty="0"/>
              <a:t>Users can input their age, smoking status, medication usage, medical history, and various health metrics like cholesterol, blood pressure, BMI, and glucose level.</a:t>
            </a:r>
          </a:p>
          <a:p>
            <a:endParaRPr lang="en-US" dirty="0"/>
          </a:p>
          <a:p>
            <a:pPr marL="285750" indent="-285750">
              <a:buFont typeface="Arial" panose="020B0604020202020204" pitchFamily="34" charset="0"/>
              <a:buChar char="•"/>
            </a:pPr>
            <a:r>
              <a:rPr lang="en-US" b="1" dirty="0"/>
              <a:t>Prediction: </a:t>
            </a:r>
            <a:r>
              <a:rPr lang="en-US" dirty="0"/>
              <a:t>After clicking the "Predict" button, the app displays the predicted risk of heart disease based on the user's input. If the risk is high, an error message is shown, advising the user to consult a doctor. If the risk is low, a success message is displayed, encouraging the user to stay healthy.</a:t>
            </a:r>
          </a:p>
          <a:p>
            <a:endParaRPr lang="en-US" b="1" dirty="0"/>
          </a:p>
          <a:p>
            <a:pPr marL="285750" indent="-285750">
              <a:buFont typeface="Arial" panose="020B0604020202020204" pitchFamily="34" charset="0"/>
              <a:buChar char="•"/>
            </a:pPr>
            <a:r>
              <a:rPr lang="en-US" b="1" dirty="0"/>
              <a:t>Output:  </a:t>
            </a:r>
            <a:r>
              <a:rPr lang="en-US" dirty="0"/>
              <a:t>Users receive an immediate prediction of their heart disease risk, categorized as high or low, along with guidance on necessary 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User-Friendly Interface: </a:t>
            </a:r>
            <a:r>
              <a:rPr lang="en-US" dirty="0"/>
              <a:t>Intuitive sliders and dropdown menus make it easy for users to input their information and obtain predictions with just a click.</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Error Handling: </a:t>
            </a:r>
            <a:r>
              <a:rPr lang="en-US" dirty="0"/>
              <a:t>The app ensures smooth user experience by handling errors gracefully and prompting users to try again if necessary.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Conclusion: </a:t>
            </a:r>
            <a:r>
              <a:rPr lang="en-US" dirty="0"/>
              <a:t>The </a:t>
            </a:r>
            <a:r>
              <a:rPr lang="en-US" dirty="0" err="1"/>
              <a:t>Streamlit</a:t>
            </a:r>
            <a:r>
              <a:rPr lang="en-US" dirty="0"/>
              <a:t> app provides a convenient tool for individuals to assess their heart disease risk and take proactive steps towards better health.</a:t>
            </a:r>
          </a:p>
          <a:p>
            <a:endParaRPr lang="en-US" dirty="0"/>
          </a:p>
        </p:txBody>
      </p:sp>
      <p:pic>
        <p:nvPicPr>
          <p:cNvPr id="3" name="Google Shape;126;p15" descr="Heart Organ">
            <a:extLst>
              <a:ext uri="{FF2B5EF4-FFF2-40B4-BE49-F238E27FC236}">
                <a16:creationId xmlns:a16="http://schemas.microsoft.com/office/drawing/2014/main" id="{B821736E-CB86-E2DC-90E4-7B8AA21DFD7C}"/>
              </a:ext>
            </a:extLst>
          </p:cNvPr>
          <p:cNvPicPr preferRelativeResize="0"/>
          <p:nvPr/>
        </p:nvPicPr>
        <p:blipFill rotWithShape="1">
          <a:blip r:embed="rId2">
            <a:alphaModFix/>
          </a:blip>
          <a:srcRect/>
          <a:stretch/>
        </p:blipFill>
        <p:spPr>
          <a:xfrm>
            <a:off x="9813851" y="0"/>
            <a:ext cx="2190307" cy="1844877"/>
          </a:xfrm>
          <a:prstGeom prst="rect">
            <a:avLst/>
          </a:prstGeom>
          <a:noFill/>
          <a:ln>
            <a:noFill/>
          </a:ln>
        </p:spPr>
      </p:pic>
    </p:spTree>
    <p:extLst>
      <p:ext uri="{BB962C8B-B14F-4D97-AF65-F5344CB8AC3E}">
        <p14:creationId xmlns:p14="http://schemas.microsoft.com/office/powerpoint/2010/main" val="170554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CA7331-E8B5-071E-F81B-61651D6F50B0}"/>
              </a:ext>
            </a:extLst>
          </p:cNvPr>
          <p:cNvSpPr txBox="1"/>
          <p:nvPr/>
        </p:nvSpPr>
        <p:spPr>
          <a:xfrm>
            <a:off x="5165851" y="907695"/>
            <a:ext cx="1911101" cy="400110"/>
          </a:xfrm>
          <a:prstGeom prst="rect">
            <a:avLst/>
          </a:prstGeom>
          <a:noFill/>
        </p:spPr>
        <p:txBody>
          <a:bodyPr wrap="none" rtlCol="0">
            <a:spAutoFit/>
          </a:bodyPr>
          <a:lstStyle/>
          <a:p>
            <a:r>
              <a:rPr lang="en-US" sz="2000" b="1" dirty="0"/>
              <a:t>CONCLUSION</a:t>
            </a:r>
          </a:p>
        </p:txBody>
      </p:sp>
      <p:sp>
        <p:nvSpPr>
          <p:cNvPr id="6" name="TextBox 5">
            <a:extLst>
              <a:ext uri="{FF2B5EF4-FFF2-40B4-BE49-F238E27FC236}">
                <a16:creationId xmlns:a16="http://schemas.microsoft.com/office/drawing/2014/main" id="{E64B7FB3-ED4F-20BF-830D-E871D1B70776}"/>
              </a:ext>
            </a:extLst>
          </p:cNvPr>
          <p:cNvSpPr txBox="1"/>
          <p:nvPr/>
        </p:nvSpPr>
        <p:spPr>
          <a:xfrm>
            <a:off x="5165851" y="1884502"/>
            <a:ext cx="6139859" cy="2246769"/>
          </a:xfrm>
          <a:prstGeom prst="rect">
            <a:avLst/>
          </a:prstGeom>
          <a:noFill/>
        </p:spPr>
        <p:txBody>
          <a:bodyPr wrap="square">
            <a:spAutoFit/>
          </a:bodyPr>
          <a:lstStyle/>
          <a:p>
            <a:r>
              <a:rPr lang="en-US" dirty="0"/>
              <a:t>Our project on the prediction of heart disease harnesses the power of machine learning to address a critical health challenge.</a:t>
            </a:r>
          </a:p>
          <a:p>
            <a:endParaRPr lang="en-US" dirty="0"/>
          </a:p>
          <a:p>
            <a:r>
              <a:rPr lang="en-US" dirty="0"/>
              <a:t>Through comprehensive analysis and model development, we have created robust predictive models capable of accurately identifying individuals at high risk of heart disease.</a:t>
            </a:r>
          </a:p>
          <a:p>
            <a:endParaRPr lang="en-US" dirty="0"/>
          </a:p>
          <a:p>
            <a:r>
              <a:rPr lang="en-US" dirty="0"/>
              <a:t>The development of our </a:t>
            </a:r>
            <a:r>
              <a:rPr lang="en-US" dirty="0" err="1"/>
              <a:t>Streamlit</a:t>
            </a:r>
            <a:r>
              <a:rPr lang="en-US" dirty="0"/>
              <a:t> Heart Disease Prediction App provides users with a convenient tool for assessing their heart disease risk and taking proactive steps towards better health.</a:t>
            </a:r>
          </a:p>
        </p:txBody>
      </p:sp>
      <p:grpSp>
        <p:nvGrpSpPr>
          <p:cNvPr id="7" name="Google Shape;128;p15">
            <a:extLst>
              <a:ext uri="{FF2B5EF4-FFF2-40B4-BE49-F238E27FC236}">
                <a16:creationId xmlns:a16="http://schemas.microsoft.com/office/drawing/2014/main" id="{429881A1-F36E-9515-6012-BD125D37E04A}"/>
              </a:ext>
            </a:extLst>
          </p:cNvPr>
          <p:cNvGrpSpPr/>
          <p:nvPr/>
        </p:nvGrpSpPr>
        <p:grpSpPr>
          <a:xfrm flipH="1">
            <a:off x="0" y="52995"/>
            <a:ext cx="5928607" cy="6805005"/>
            <a:chOff x="6095999" y="52996"/>
            <a:chExt cx="6093363" cy="6805005"/>
          </a:xfrm>
        </p:grpSpPr>
        <p:sp>
          <p:nvSpPr>
            <p:cNvPr id="8" name="Google Shape;129;p15">
              <a:extLst>
                <a:ext uri="{FF2B5EF4-FFF2-40B4-BE49-F238E27FC236}">
                  <a16:creationId xmlns:a16="http://schemas.microsoft.com/office/drawing/2014/main" id="{021642A7-4711-FEDC-7727-02E05AC5255C}"/>
                </a:ext>
              </a:extLst>
            </p:cNvPr>
            <p:cNvSpPr/>
            <p:nvPr/>
          </p:nvSpPr>
          <p:spPr>
            <a:xfrm>
              <a:off x="6096001" y="52996"/>
              <a:ext cx="6093361" cy="6805003"/>
            </a:xfrm>
            <a:custGeom>
              <a:avLst/>
              <a:gdLst/>
              <a:ahLst/>
              <a:cxnLst/>
              <a:rect l="l" t="t" r="r" b="b"/>
              <a:pathLst>
                <a:path w="5890489" h="6578438" extrusionOk="0">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 name="Google Shape;130;p15">
              <a:extLst>
                <a:ext uri="{FF2B5EF4-FFF2-40B4-BE49-F238E27FC236}">
                  <a16:creationId xmlns:a16="http://schemas.microsoft.com/office/drawing/2014/main" id="{F74CD05C-EE9B-0EFF-0920-06A2DEA27CEE}"/>
                </a:ext>
              </a:extLst>
            </p:cNvPr>
            <p:cNvSpPr/>
            <p:nvPr/>
          </p:nvSpPr>
          <p:spPr>
            <a:xfrm>
              <a:off x="6095999" y="52997"/>
              <a:ext cx="6093363" cy="6805004"/>
            </a:xfrm>
            <a:custGeom>
              <a:avLst/>
              <a:gdLst/>
              <a:ahLst/>
              <a:cxnLst/>
              <a:rect l="l" t="t" r="r" b="b"/>
              <a:pathLst>
                <a:path w="5890491" h="6578439" extrusionOk="0">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31;p15">
              <a:extLst>
                <a:ext uri="{FF2B5EF4-FFF2-40B4-BE49-F238E27FC236}">
                  <a16:creationId xmlns:a16="http://schemas.microsoft.com/office/drawing/2014/main" id="{33CEAE13-DAE1-654B-E442-FF1D929023B2}"/>
                </a:ext>
              </a:extLst>
            </p:cNvPr>
            <p:cNvSpPr/>
            <p:nvPr/>
          </p:nvSpPr>
          <p:spPr>
            <a:xfrm>
              <a:off x="6096000" y="52997"/>
              <a:ext cx="6093362" cy="6805004"/>
            </a:xfrm>
            <a:custGeom>
              <a:avLst/>
              <a:gdLst/>
              <a:ahLst/>
              <a:cxnLst/>
              <a:rect l="l" t="t" r="r" b="b"/>
              <a:pathLst>
                <a:path w="5890490" h="6578439" extrusionOk="0">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1" name="Google Shape;126;p15" descr="Heart Organ">
            <a:extLst>
              <a:ext uri="{FF2B5EF4-FFF2-40B4-BE49-F238E27FC236}">
                <a16:creationId xmlns:a16="http://schemas.microsoft.com/office/drawing/2014/main" id="{387DDFE7-F2AA-0097-0DB3-E307FBD5623A}"/>
              </a:ext>
            </a:extLst>
          </p:cNvPr>
          <p:cNvPicPr preferRelativeResize="0"/>
          <p:nvPr/>
        </p:nvPicPr>
        <p:blipFill rotWithShape="1">
          <a:blip r:embed="rId2">
            <a:alphaModFix/>
          </a:blip>
          <a:srcRect/>
          <a:stretch/>
        </p:blipFill>
        <p:spPr>
          <a:xfrm>
            <a:off x="372140" y="1884502"/>
            <a:ext cx="2732567" cy="2488018"/>
          </a:xfrm>
          <a:prstGeom prst="rect">
            <a:avLst/>
          </a:prstGeom>
          <a:noFill/>
          <a:ln>
            <a:noFill/>
          </a:ln>
        </p:spPr>
      </p:pic>
    </p:spTree>
    <p:extLst>
      <p:ext uri="{BB962C8B-B14F-4D97-AF65-F5344CB8AC3E}">
        <p14:creationId xmlns:p14="http://schemas.microsoft.com/office/powerpoint/2010/main" val="11996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19"/>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2" name="Google Shape;162;p19"/>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3" name="Google Shape;163;p19"/>
          <p:cNvSpPr txBox="1">
            <a:spLocks noGrp="1"/>
          </p:cNvSpPr>
          <p:nvPr>
            <p:ph type="title"/>
          </p:nvPr>
        </p:nvSpPr>
        <p:spPr>
          <a:xfrm>
            <a:off x="6590662" y="3152274"/>
            <a:ext cx="4805996" cy="241267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4000"/>
              <a:buFont typeface="Arial"/>
              <a:buNone/>
            </a:pPr>
            <a:r>
              <a:rPr lang="en-US" sz="4000" dirty="0">
                <a:solidFill>
                  <a:schemeClr val="dk2"/>
                </a:solidFill>
                <a:latin typeface="Arial"/>
                <a:ea typeface="Arial"/>
                <a:cs typeface="Arial"/>
                <a:sym typeface="Arial"/>
              </a:rPr>
              <a:t>Thank you</a:t>
            </a:r>
            <a:endParaRPr dirty="0"/>
          </a:p>
        </p:txBody>
      </p:sp>
      <p:pic>
        <p:nvPicPr>
          <p:cNvPr id="164" name="Google Shape;164;p19" descr="Smiling Face with No Fill"/>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165" name="Google Shape;165;p19"/>
          <p:cNvGrpSpPr/>
          <p:nvPr/>
        </p:nvGrpSpPr>
        <p:grpSpPr>
          <a:xfrm>
            <a:off x="-4253" y="-5977"/>
            <a:ext cx="6238675" cy="6863979"/>
            <a:chOff x="305" y="-5977"/>
            <a:chExt cx="6238675" cy="6863979"/>
          </a:xfrm>
        </p:grpSpPr>
        <p:sp>
          <p:nvSpPr>
            <p:cNvPr id="166" name="Google Shape;166;p19"/>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7" name="Google Shape;167;p19"/>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8" name="Google Shape;168;p19"/>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5"/>
        <p:cNvGrpSpPr/>
        <p:nvPr/>
      </p:nvGrpSpPr>
      <p:grpSpPr>
        <a:xfrm>
          <a:off x="0" y="0"/>
          <a:ext cx="0" cy="0"/>
          <a:chOff x="0" y="0"/>
          <a:chExt cx="0" cy="0"/>
        </a:xfrm>
      </p:grpSpPr>
      <p:sp>
        <p:nvSpPr>
          <p:cNvPr id="106" name="Google Shape;106;p14"/>
          <p:cNvSpPr/>
          <p:nvPr/>
        </p:nvSpPr>
        <p:spPr>
          <a:xfrm>
            <a:off x="0" y="0"/>
            <a:ext cx="12188952" cy="685799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07" name="Google Shape;107;p14"/>
          <p:cNvSpPr txBox="1">
            <a:spLocks noGrp="1"/>
          </p:cNvSpPr>
          <p:nvPr>
            <p:ph type="title"/>
          </p:nvPr>
        </p:nvSpPr>
        <p:spPr>
          <a:xfrm>
            <a:off x="517870" y="976160"/>
            <a:ext cx="5021183" cy="193417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800"/>
              <a:buFont typeface="Times New Roman"/>
              <a:buNone/>
            </a:pPr>
            <a:r>
              <a:rPr lang="en-US" sz="4800" dirty="0">
                <a:latin typeface="Times New Roman"/>
                <a:ea typeface="Times New Roman"/>
                <a:cs typeface="Times New Roman"/>
                <a:sym typeface="Times New Roman"/>
              </a:rPr>
              <a:t>Background</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08" name="Google Shape;108;p14"/>
          <p:cNvSpPr/>
          <p:nvPr/>
        </p:nvSpPr>
        <p:spPr>
          <a:xfrm>
            <a:off x="517870" y="508090"/>
            <a:ext cx="5021183" cy="14927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109" name="Google Shape;109;p14" descr="Diagram&#10;&#10;Description automatically generated"/>
          <p:cNvPicPr preferRelativeResize="0"/>
          <p:nvPr/>
        </p:nvPicPr>
        <p:blipFill rotWithShape="1">
          <a:blip r:embed="rId3">
            <a:alphaModFix/>
          </a:blip>
          <a:srcRect/>
          <a:stretch/>
        </p:blipFill>
        <p:spPr>
          <a:xfrm>
            <a:off x="7711440" y="602357"/>
            <a:ext cx="2907792" cy="2515240"/>
          </a:xfrm>
          <a:prstGeom prst="rect">
            <a:avLst/>
          </a:prstGeom>
          <a:noFill/>
          <a:ln>
            <a:noFill/>
          </a:ln>
        </p:spPr>
      </p:pic>
      <p:sp>
        <p:nvSpPr>
          <p:cNvPr id="110" name="Google Shape;110;p14"/>
          <p:cNvSpPr/>
          <p:nvPr/>
        </p:nvSpPr>
        <p:spPr>
          <a:xfrm>
            <a:off x="6662168" y="6209925"/>
            <a:ext cx="5021183"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111" name="Google Shape;111;p14" descr="Chart, bar chart&#10;&#10;Description automatically generated"/>
          <p:cNvPicPr preferRelativeResize="0"/>
          <p:nvPr/>
        </p:nvPicPr>
        <p:blipFill rotWithShape="1">
          <a:blip r:embed="rId4">
            <a:alphaModFix/>
          </a:blip>
          <a:srcRect/>
          <a:stretch/>
        </p:blipFill>
        <p:spPr>
          <a:xfrm>
            <a:off x="7165054" y="3487937"/>
            <a:ext cx="3845307" cy="2119637"/>
          </a:xfrm>
          <a:prstGeom prst="rect">
            <a:avLst/>
          </a:prstGeom>
          <a:noFill/>
          <a:ln>
            <a:noFill/>
          </a:ln>
        </p:spPr>
      </p:pic>
      <p:grpSp>
        <p:nvGrpSpPr>
          <p:cNvPr id="112" name="Google Shape;112;p14"/>
          <p:cNvGrpSpPr/>
          <p:nvPr/>
        </p:nvGrpSpPr>
        <p:grpSpPr>
          <a:xfrm>
            <a:off x="551743" y="2485019"/>
            <a:ext cx="5576606" cy="3168100"/>
            <a:chOff x="33873" y="484769"/>
            <a:chExt cx="5576606" cy="3168100"/>
          </a:xfrm>
        </p:grpSpPr>
        <p:sp>
          <p:nvSpPr>
            <p:cNvPr id="114" name="Google Shape;114;p14"/>
            <p:cNvSpPr txBox="1"/>
            <p:nvPr/>
          </p:nvSpPr>
          <p:spPr>
            <a:xfrm>
              <a:off x="33873" y="484769"/>
              <a:ext cx="5576606" cy="1044225"/>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Arial"/>
                <a:buNone/>
              </a:pPr>
              <a:r>
                <a:rPr lang="en-US" sz="1500" b="0" i="0" u="none" strike="noStrike" cap="none" dirty="0">
                  <a:solidFill>
                    <a:schemeClr val="tx1"/>
                  </a:solidFill>
                  <a:latin typeface="Arial"/>
                  <a:ea typeface="Arial"/>
                  <a:cs typeface="Arial"/>
                  <a:sym typeface="Arial"/>
                </a:rPr>
                <a:t>Nowadays, Heart-attack is the most common life- threatening problem all over the world.</a:t>
              </a:r>
              <a:endParaRPr dirty="0">
                <a:solidFill>
                  <a:schemeClr val="bg1"/>
                </a:solidFill>
              </a:endParaRPr>
            </a:p>
          </p:txBody>
        </p:sp>
        <p:sp>
          <p:nvSpPr>
            <p:cNvPr id="116" name="Google Shape;116;p14"/>
            <p:cNvSpPr txBox="1"/>
            <p:nvPr/>
          </p:nvSpPr>
          <p:spPr>
            <a:xfrm>
              <a:off x="50975" y="1623169"/>
              <a:ext cx="5366643" cy="942275"/>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Arial"/>
                <a:buNone/>
              </a:pPr>
              <a:r>
                <a:rPr lang="en-US" sz="1500" b="0" i="0" u="none" strike="noStrike" cap="none" dirty="0">
                  <a:solidFill>
                    <a:schemeClr val="tx1"/>
                  </a:solidFill>
                  <a:latin typeface="Arial"/>
                  <a:ea typeface="Arial"/>
                  <a:cs typeface="Arial"/>
                  <a:sym typeface="Arial"/>
                </a:rPr>
                <a:t>Heart disease  - the number one killer of both men and women in the United States.</a:t>
              </a:r>
              <a:endParaRPr dirty="0">
                <a:solidFill>
                  <a:schemeClr val="tx1"/>
                </a:solidFill>
              </a:endParaRPr>
            </a:p>
          </p:txBody>
        </p:sp>
        <p:sp>
          <p:nvSpPr>
            <p:cNvPr id="118" name="Google Shape;118;p14"/>
            <p:cNvSpPr txBox="1"/>
            <p:nvPr/>
          </p:nvSpPr>
          <p:spPr>
            <a:xfrm>
              <a:off x="50976" y="2710594"/>
              <a:ext cx="5194002" cy="942275"/>
            </a:xfrm>
            <a:prstGeom prst="rect">
              <a:avLst/>
            </a:prstGeom>
            <a:noFill/>
            <a:ln>
              <a:noFill/>
            </a:ln>
          </p:spPr>
          <p:txBody>
            <a:bodyPr spcFirstLastPara="1" wrap="square" lIns="57150" tIns="57150" rIns="57150" bIns="57150" anchor="ctr" anchorCtr="0">
              <a:noAutofit/>
            </a:bodyPr>
            <a:lstStyle/>
            <a:p>
              <a:pPr marL="0" marR="0" lvl="0" indent="0" algn="l" rtl="0">
                <a:lnSpc>
                  <a:spcPct val="90000"/>
                </a:lnSpc>
                <a:spcBef>
                  <a:spcPts val="0"/>
                </a:spcBef>
                <a:spcAft>
                  <a:spcPts val="0"/>
                </a:spcAft>
                <a:buClr>
                  <a:schemeClr val="lt1"/>
                </a:buClr>
                <a:buSzPts val="1500"/>
                <a:buFont typeface="Arial"/>
                <a:buNone/>
              </a:pPr>
              <a:r>
                <a:rPr lang="en-US" sz="1500" b="0" i="0" u="none" strike="noStrike" cap="none" dirty="0">
                  <a:solidFill>
                    <a:schemeClr val="tx1"/>
                  </a:solidFill>
                  <a:latin typeface="Arial"/>
                  <a:ea typeface="Arial"/>
                  <a:cs typeface="Arial"/>
                  <a:sym typeface="Arial"/>
                </a:rPr>
                <a:t>In united states someone has a heart attack every 40 seconds. Every year, about 805,000 people in the United States have a heart attack. Of these, 633,842 are deaths recorded</a:t>
              </a:r>
              <a:br>
                <a:rPr lang="en-US" sz="1500" b="0" i="0" u="none" strike="noStrike" cap="none" dirty="0">
                  <a:solidFill>
                    <a:schemeClr val="lt1"/>
                  </a:solidFill>
                  <a:latin typeface="Arial"/>
                  <a:ea typeface="Arial"/>
                  <a:cs typeface="Arial"/>
                  <a:sym typeface="Arial"/>
                </a:rPr>
              </a:br>
              <a:endParaRPr sz="1500" b="0" i="0" u="none" strike="noStrike" cap="none" dirty="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Times New Roman"/>
              <a:buNone/>
            </a:pPr>
            <a:r>
              <a:rPr lang="en-US" dirty="0">
                <a:latin typeface="Times New Roman"/>
                <a:ea typeface="Times New Roman"/>
                <a:cs typeface="Times New Roman"/>
                <a:sym typeface="Times New Roman"/>
              </a:rPr>
              <a:t>Problem Statement</a:t>
            </a:r>
            <a:endParaRPr dirty="0"/>
          </a:p>
        </p:txBody>
      </p:sp>
      <p:sp>
        <p:nvSpPr>
          <p:cNvPr id="137" name="Google Shape;137;p16"/>
          <p:cNvSpPr txBox="1">
            <a:spLocks noGrp="1"/>
          </p:cNvSpPr>
          <p:nvPr>
            <p:ph type="body" idx="1"/>
          </p:nvPr>
        </p:nvSpPr>
        <p:spPr>
          <a:xfrm>
            <a:off x="5209673" y="1009134"/>
            <a:ext cx="6473691" cy="5528825"/>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rgbClr val="1F2328"/>
              </a:buClr>
              <a:buSzPts val="2000"/>
            </a:pPr>
            <a:endParaRPr dirty="0"/>
          </a:p>
          <a:p>
            <a:pPr marL="0" lvl="0" indent="-127000" algn="l" rtl="0">
              <a:lnSpc>
                <a:spcPct val="110000"/>
              </a:lnSpc>
              <a:spcBef>
                <a:spcPts val="1000"/>
              </a:spcBef>
              <a:spcAft>
                <a:spcPts val="0"/>
              </a:spcAft>
              <a:buClr>
                <a:srgbClr val="1F2328"/>
              </a:buClr>
              <a:buSzPts val="2000"/>
              <a:buFont typeface="Arial"/>
              <a:buChar char="•"/>
            </a:pPr>
            <a:r>
              <a:rPr lang="en-US" sz="1400" b="0" i="0" dirty="0">
                <a:solidFill>
                  <a:srgbClr val="1F2328"/>
                </a:solidFill>
                <a:latin typeface="Arial"/>
                <a:ea typeface="Arial"/>
                <a:cs typeface="Arial"/>
                <a:sym typeface="Arial"/>
              </a:rPr>
              <a:t>The project aims to develop and implement machine learning-based predictive models to accurately identify individuals at high risk of heart </a:t>
            </a:r>
            <a:r>
              <a:rPr lang="en-US" sz="1400" dirty="0">
                <a:solidFill>
                  <a:srgbClr val="1F2328"/>
                </a:solidFill>
              </a:rPr>
              <a:t>diseases</a:t>
            </a:r>
            <a:r>
              <a:rPr lang="en-US" sz="1400" b="0" i="0" dirty="0">
                <a:solidFill>
                  <a:srgbClr val="1F2328"/>
                </a:solidFill>
                <a:latin typeface="Arial"/>
                <a:ea typeface="Arial"/>
                <a:cs typeface="Arial"/>
                <a:sym typeface="Arial"/>
              </a:rPr>
              <a:t>. By leveraging demographic, clinical, and lifestyle data, the objective is to create robust models capable of early detection and personalized risk assessment, ultimately enabling proactive interventions and improving patient outcomes.</a:t>
            </a:r>
            <a:endParaRPr sz="1400" dirty="0"/>
          </a:p>
          <a:p>
            <a:pPr marL="0" lvl="0" indent="0" algn="l" rtl="0">
              <a:lnSpc>
                <a:spcPct val="110000"/>
              </a:lnSpc>
              <a:spcBef>
                <a:spcPts val="1000"/>
              </a:spcBef>
              <a:spcAft>
                <a:spcPts val="0"/>
              </a:spcAft>
              <a:buClr>
                <a:schemeClr val="dk1"/>
              </a:buClr>
              <a:buSzPts val="2000"/>
              <a:buNone/>
            </a:pPr>
            <a:endParaRPr sz="1400" b="0" i="0" dirty="0">
              <a:solidFill>
                <a:srgbClr val="1F2328"/>
              </a:solidFill>
              <a:latin typeface="Arial"/>
              <a:ea typeface="Arial"/>
              <a:cs typeface="Arial"/>
              <a:sym typeface="Arial"/>
            </a:endParaRPr>
          </a:p>
          <a:p>
            <a:pPr marL="0" lvl="0" indent="-127000" algn="l" rtl="0">
              <a:lnSpc>
                <a:spcPct val="110000"/>
              </a:lnSpc>
              <a:spcBef>
                <a:spcPts val="1000"/>
              </a:spcBef>
              <a:spcAft>
                <a:spcPts val="0"/>
              </a:spcAft>
              <a:buClr>
                <a:schemeClr val="dk1"/>
              </a:buClr>
              <a:buSzPts val="2000"/>
              <a:buFont typeface="Arial"/>
              <a:buChar char="•"/>
            </a:pPr>
            <a:r>
              <a:rPr lang="en-US" sz="1400" dirty="0">
                <a:latin typeface="Times New Roman"/>
                <a:ea typeface="Times New Roman"/>
                <a:cs typeface="Times New Roman"/>
                <a:sym typeface="Times New Roman"/>
              </a:rPr>
              <a:t>Research questions-</a:t>
            </a:r>
            <a:endParaRPr sz="1400" dirty="0"/>
          </a:p>
          <a:p>
            <a:pPr algn="l">
              <a:buFont typeface="Arial" panose="020B0604020202020204" pitchFamily="34" charset="0"/>
              <a:buChar char="•"/>
            </a:pPr>
            <a:r>
              <a:rPr lang="en-US" sz="1400" b="0" i="0" dirty="0">
                <a:solidFill>
                  <a:srgbClr val="1F2328"/>
                </a:solidFill>
                <a:effectLst/>
                <a:latin typeface="-apple-system"/>
              </a:rPr>
              <a:t>How do different machine learning algorithms compare in terms of their predictive performance for identifying individuals at risk of developing heart disease?</a:t>
            </a:r>
          </a:p>
          <a:p>
            <a:pPr algn="l">
              <a:buFont typeface="Arial" panose="020B0604020202020204" pitchFamily="34" charset="0"/>
              <a:buChar char="•"/>
            </a:pPr>
            <a:r>
              <a:rPr lang="en-US" sz="1400" b="0" i="0" dirty="0">
                <a:solidFill>
                  <a:srgbClr val="1F2328"/>
                </a:solidFill>
                <a:effectLst/>
                <a:latin typeface="-apple-system"/>
              </a:rPr>
              <a:t>What are the most influential clinical and demographic factors associated with the occurrence of heart disease, as identified by predictive modeling techniques?</a:t>
            </a:r>
            <a:endParaRPr lang="en-US" sz="1400" dirty="0">
              <a:solidFill>
                <a:srgbClr val="1F2328"/>
              </a:solidFill>
              <a:latin typeface="-apple-system"/>
            </a:endParaRPr>
          </a:p>
          <a:p>
            <a:pPr algn="l">
              <a:buFont typeface="Arial" panose="020B0604020202020204" pitchFamily="34" charset="0"/>
              <a:buChar char="•"/>
            </a:pPr>
            <a:r>
              <a:rPr lang="en-US" sz="1400" b="0" i="0" dirty="0">
                <a:solidFill>
                  <a:srgbClr val="1F2328"/>
                </a:solidFill>
                <a:effectLst/>
                <a:latin typeface="-apple-system"/>
              </a:rPr>
              <a:t>Which algorithm best suits the model?</a:t>
            </a:r>
          </a:p>
          <a:p>
            <a:pPr marL="457200" lvl="0" indent="-330200" algn="l" rtl="0">
              <a:lnSpc>
                <a:spcPct val="110000"/>
              </a:lnSpc>
              <a:spcBef>
                <a:spcPts val="1000"/>
              </a:spcBef>
              <a:spcAft>
                <a:spcPts val="0"/>
              </a:spcAft>
              <a:buClr>
                <a:schemeClr val="dk1"/>
              </a:buClr>
              <a:buSzPts val="2000"/>
              <a:buNone/>
            </a:pPr>
            <a:endParaRPr dirty="0">
              <a:latin typeface="Times New Roman"/>
              <a:ea typeface="Times New Roman"/>
              <a:cs typeface="Times New Roman"/>
              <a:sym typeface="Times New Roman"/>
            </a:endParaRPr>
          </a:p>
          <a:p>
            <a:pPr marL="0" lvl="0" indent="0" algn="l" rtl="0">
              <a:lnSpc>
                <a:spcPct val="110000"/>
              </a:lnSpc>
              <a:spcBef>
                <a:spcPts val="1000"/>
              </a:spcBef>
              <a:spcAft>
                <a:spcPts val="0"/>
              </a:spcAft>
              <a:buClr>
                <a:schemeClr val="dk1"/>
              </a:buClr>
              <a:buSzPts val="2000"/>
              <a:buNone/>
            </a:pPr>
            <a:endParaRPr dirty="0">
              <a:latin typeface="Times New Roman"/>
              <a:ea typeface="Times New Roman"/>
              <a:cs typeface="Times New Roman"/>
              <a:sym typeface="Times New Roman"/>
            </a:endParaRPr>
          </a:p>
        </p:txBody>
      </p:sp>
      <p:sp>
        <p:nvSpPr>
          <p:cNvPr id="2" name="Google Shape;130;p15">
            <a:extLst>
              <a:ext uri="{FF2B5EF4-FFF2-40B4-BE49-F238E27FC236}">
                <a16:creationId xmlns:a16="http://schemas.microsoft.com/office/drawing/2014/main" id="{44F9075D-ADEB-5C97-3B33-8C3207A59F08}"/>
              </a:ext>
            </a:extLst>
          </p:cNvPr>
          <p:cNvSpPr/>
          <p:nvPr/>
        </p:nvSpPr>
        <p:spPr>
          <a:xfrm flipH="1">
            <a:off x="0" y="281538"/>
            <a:ext cx="5371659" cy="6256422"/>
          </a:xfrm>
          <a:custGeom>
            <a:avLst/>
            <a:gdLst/>
            <a:ahLst/>
            <a:cxnLst/>
            <a:rect l="l" t="t" r="r" b="b"/>
            <a:pathLst>
              <a:path w="5890491" h="6578439" extrusionOk="0">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4" name="Google Shape;124;p15"/>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5" name="Google Shape;125;p15"/>
          <p:cNvSpPr txBox="1">
            <a:spLocks noGrp="1"/>
          </p:cNvSpPr>
          <p:nvPr>
            <p:ph type="title"/>
          </p:nvPr>
        </p:nvSpPr>
        <p:spPr>
          <a:xfrm>
            <a:off x="6094105" y="802955"/>
            <a:ext cx="4977976" cy="145405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ts val="3600"/>
              <a:buFont typeface="Times New Roman"/>
              <a:buNone/>
            </a:pPr>
            <a:r>
              <a:rPr lang="en-US" sz="3600">
                <a:solidFill>
                  <a:schemeClr val="dk2"/>
                </a:solidFill>
                <a:latin typeface="Times New Roman"/>
                <a:ea typeface="Times New Roman"/>
                <a:cs typeface="Times New Roman"/>
                <a:sym typeface="Times New Roman"/>
              </a:rPr>
              <a:t>Importance</a:t>
            </a:r>
            <a:br>
              <a:rPr lang="en-US" sz="3600">
                <a:solidFill>
                  <a:schemeClr val="dk2"/>
                </a:solidFill>
                <a:latin typeface="Times New Roman"/>
                <a:ea typeface="Times New Roman"/>
                <a:cs typeface="Times New Roman"/>
                <a:sym typeface="Times New Roman"/>
              </a:rPr>
            </a:br>
            <a:endParaRPr sz="3600">
              <a:solidFill>
                <a:schemeClr val="dk2"/>
              </a:solidFill>
              <a:latin typeface="Times New Roman"/>
              <a:ea typeface="Times New Roman"/>
              <a:cs typeface="Times New Roman"/>
              <a:sym typeface="Times New Roman"/>
            </a:endParaRPr>
          </a:p>
        </p:txBody>
      </p:sp>
      <p:pic>
        <p:nvPicPr>
          <p:cNvPr id="126" name="Google Shape;126;p15" descr="Heart Organ"/>
          <p:cNvPicPr preferRelativeResize="0"/>
          <p:nvPr/>
        </p:nvPicPr>
        <p:blipFill rotWithShape="1">
          <a:blip r:embed="rId3">
            <a:alphaModFix/>
          </a:blip>
          <a:srcRect/>
          <a:stretch/>
        </p:blipFill>
        <p:spPr>
          <a:xfrm>
            <a:off x="686951" y="1793846"/>
            <a:ext cx="3620021" cy="3620021"/>
          </a:xfrm>
          <a:prstGeom prst="rect">
            <a:avLst/>
          </a:prstGeom>
          <a:noFill/>
          <a:ln>
            <a:noFill/>
          </a:ln>
        </p:spPr>
      </p:pic>
      <p:sp>
        <p:nvSpPr>
          <p:cNvPr id="127" name="Google Shape;127;p15"/>
          <p:cNvSpPr txBox="1">
            <a:spLocks noGrp="1"/>
          </p:cNvSpPr>
          <p:nvPr>
            <p:ph type="body" idx="1"/>
          </p:nvPr>
        </p:nvSpPr>
        <p:spPr>
          <a:xfrm>
            <a:off x="6090574" y="2257006"/>
            <a:ext cx="4977578" cy="3803965"/>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Clr>
                <a:schemeClr val="dk2"/>
              </a:buClr>
              <a:buSzPts val="1800"/>
              <a:buFont typeface="Arial"/>
              <a:buChar char="•"/>
            </a:pPr>
            <a:r>
              <a:rPr lang="en-US" sz="1800" dirty="0">
                <a:solidFill>
                  <a:schemeClr val="dk2"/>
                </a:solidFill>
                <a:latin typeface="Times New Roman"/>
                <a:ea typeface="Times New Roman"/>
                <a:cs typeface="Times New Roman"/>
                <a:sym typeface="Times New Roman"/>
              </a:rPr>
              <a:t>Limited number of cardiac experts available.</a:t>
            </a:r>
            <a:endParaRPr sz="1800" dirty="0">
              <a:solidFill>
                <a:schemeClr val="dk2"/>
              </a:solidFill>
              <a:latin typeface="Times New Roman"/>
              <a:ea typeface="Times New Roman"/>
              <a:cs typeface="Times New Roman"/>
              <a:sym typeface="Times New Roman"/>
            </a:endParaRPr>
          </a:p>
          <a:p>
            <a:pPr marL="285750" lvl="0" indent="-285750" algn="l" rtl="0">
              <a:lnSpc>
                <a:spcPct val="110000"/>
              </a:lnSpc>
              <a:spcBef>
                <a:spcPts val="1000"/>
              </a:spcBef>
              <a:spcAft>
                <a:spcPts val="0"/>
              </a:spcAft>
              <a:buClr>
                <a:schemeClr val="dk2"/>
              </a:buClr>
              <a:buSzPts val="1800"/>
              <a:buFont typeface="Arial"/>
              <a:buChar char="•"/>
            </a:pPr>
            <a:r>
              <a:rPr lang="en-US" sz="1800" dirty="0">
                <a:solidFill>
                  <a:schemeClr val="dk2"/>
                </a:solidFill>
                <a:latin typeface="Times New Roman"/>
                <a:ea typeface="Times New Roman"/>
                <a:cs typeface="Times New Roman"/>
                <a:sym typeface="Times New Roman"/>
              </a:rPr>
              <a:t> - As per </a:t>
            </a:r>
            <a:r>
              <a:rPr lang="en-US" sz="1800" dirty="0" err="1">
                <a:solidFill>
                  <a:schemeClr val="dk2"/>
                </a:solidFill>
                <a:latin typeface="Times New Roman"/>
                <a:ea typeface="Times New Roman"/>
                <a:cs typeface="Times New Roman"/>
                <a:sym typeface="Times New Roman"/>
              </a:rPr>
              <a:t>cdc.gov</a:t>
            </a:r>
            <a:r>
              <a:rPr lang="en-US" sz="1800" dirty="0">
                <a:solidFill>
                  <a:schemeClr val="dk2"/>
                </a:solidFill>
                <a:latin typeface="Times New Roman"/>
                <a:ea typeface="Times New Roman"/>
                <a:cs typeface="Times New Roman"/>
                <a:sym typeface="Times New Roman"/>
              </a:rPr>
              <a:t> around 8 Lac people had heart attack in last 2 years. </a:t>
            </a:r>
            <a:endParaRPr sz="1800" dirty="0">
              <a:solidFill>
                <a:schemeClr val="dk2"/>
              </a:solidFill>
              <a:latin typeface="Times New Roman"/>
              <a:ea typeface="Times New Roman"/>
              <a:cs typeface="Times New Roman"/>
              <a:sym typeface="Times New Roman"/>
            </a:endParaRPr>
          </a:p>
          <a:p>
            <a:pPr marL="285750" lvl="0" indent="-285750" algn="l" rtl="0">
              <a:lnSpc>
                <a:spcPct val="110000"/>
              </a:lnSpc>
              <a:spcBef>
                <a:spcPts val="1000"/>
              </a:spcBef>
              <a:spcAft>
                <a:spcPts val="0"/>
              </a:spcAft>
              <a:buClr>
                <a:schemeClr val="dk2"/>
              </a:buClr>
              <a:buSzPts val="1800"/>
              <a:buFont typeface="Arial"/>
              <a:buChar char="•"/>
            </a:pPr>
            <a:r>
              <a:rPr lang="en-US" sz="1800" dirty="0">
                <a:solidFill>
                  <a:schemeClr val="dk2"/>
                </a:solidFill>
                <a:latin typeface="Times New Roman"/>
                <a:ea typeface="Times New Roman"/>
                <a:cs typeface="Times New Roman"/>
                <a:sym typeface="Times New Roman"/>
              </a:rPr>
              <a:t> - Number of cardiologists in US is very minimal</a:t>
            </a:r>
            <a:endParaRPr sz="1800" dirty="0">
              <a:solidFill>
                <a:schemeClr val="dk2"/>
              </a:solidFill>
              <a:latin typeface="Times New Roman"/>
              <a:ea typeface="Times New Roman"/>
              <a:cs typeface="Times New Roman"/>
              <a:sym typeface="Times New Roman"/>
            </a:endParaRPr>
          </a:p>
          <a:p>
            <a:pPr marL="457200" lvl="0" indent="-457200" algn="l" rtl="0">
              <a:lnSpc>
                <a:spcPct val="110000"/>
              </a:lnSpc>
              <a:spcBef>
                <a:spcPts val="1000"/>
              </a:spcBef>
              <a:spcAft>
                <a:spcPts val="0"/>
              </a:spcAft>
              <a:buClr>
                <a:schemeClr val="dk2"/>
              </a:buClr>
              <a:buSzPts val="1800"/>
              <a:buFont typeface="Arial"/>
              <a:buChar char="•"/>
            </a:pPr>
            <a:r>
              <a:rPr lang="en-US" sz="1800" dirty="0">
                <a:solidFill>
                  <a:schemeClr val="dk2"/>
                </a:solidFill>
                <a:latin typeface="Times New Roman"/>
                <a:ea typeface="Times New Roman"/>
                <a:cs typeface="Times New Roman"/>
                <a:sym typeface="Times New Roman"/>
              </a:rPr>
              <a:t>Results will be delivered faster</a:t>
            </a:r>
            <a:endParaRPr sz="1800" dirty="0">
              <a:solidFill>
                <a:schemeClr val="dk2"/>
              </a:solidFill>
              <a:latin typeface="Times New Roman"/>
              <a:ea typeface="Times New Roman"/>
              <a:cs typeface="Times New Roman"/>
              <a:sym typeface="Times New Roman"/>
            </a:endParaRPr>
          </a:p>
          <a:p>
            <a:pPr marL="457200" lvl="0" indent="-457200" algn="l" rtl="0">
              <a:lnSpc>
                <a:spcPct val="110000"/>
              </a:lnSpc>
              <a:spcBef>
                <a:spcPts val="1000"/>
              </a:spcBef>
              <a:spcAft>
                <a:spcPts val="0"/>
              </a:spcAft>
              <a:buClr>
                <a:schemeClr val="dk2"/>
              </a:buClr>
              <a:buSzPts val="1800"/>
              <a:buFont typeface="Arial"/>
              <a:buChar char="•"/>
            </a:pPr>
            <a:r>
              <a:rPr lang="en-US" sz="1800" dirty="0">
                <a:solidFill>
                  <a:schemeClr val="dk2"/>
                </a:solidFill>
                <a:latin typeface="Times New Roman"/>
                <a:ea typeface="Times New Roman"/>
                <a:cs typeface="Times New Roman"/>
                <a:sym typeface="Times New Roman"/>
              </a:rPr>
              <a:t>Extended access to healthcare</a:t>
            </a:r>
            <a:endParaRPr dirty="0"/>
          </a:p>
          <a:p>
            <a:pPr marL="457200" lvl="0" indent="-457200" algn="l" rtl="0">
              <a:lnSpc>
                <a:spcPct val="110000"/>
              </a:lnSpc>
              <a:spcBef>
                <a:spcPts val="1000"/>
              </a:spcBef>
              <a:spcAft>
                <a:spcPts val="0"/>
              </a:spcAft>
              <a:buClr>
                <a:schemeClr val="dk2"/>
              </a:buClr>
              <a:buSzPts val="1800"/>
              <a:buFont typeface="Arial"/>
              <a:buChar char="•"/>
            </a:pPr>
            <a:r>
              <a:rPr lang="en-US" sz="1800" dirty="0">
                <a:solidFill>
                  <a:schemeClr val="dk2"/>
                </a:solidFill>
                <a:latin typeface="Times New Roman"/>
                <a:ea typeface="Times New Roman"/>
                <a:cs typeface="Times New Roman"/>
                <a:sym typeface="Times New Roman"/>
              </a:rPr>
              <a:t>Predict Severity – Predict causes </a:t>
            </a:r>
            <a:endParaRPr sz="1800" dirty="0">
              <a:solidFill>
                <a:schemeClr val="dk2"/>
              </a:solidFill>
              <a:latin typeface="Times New Roman"/>
              <a:ea typeface="Times New Roman"/>
              <a:cs typeface="Times New Roman"/>
              <a:sym typeface="Times New Roman"/>
            </a:endParaRPr>
          </a:p>
          <a:p>
            <a:pPr marL="0" lvl="0" indent="0" algn="l" rtl="0">
              <a:lnSpc>
                <a:spcPct val="110000"/>
              </a:lnSpc>
              <a:spcBef>
                <a:spcPts val="1000"/>
              </a:spcBef>
              <a:spcAft>
                <a:spcPts val="0"/>
              </a:spcAft>
              <a:buClr>
                <a:schemeClr val="dk1"/>
              </a:buClr>
              <a:buSzPts val="1800"/>
              <a:buNone/>
            </a:pPr>
            <a:endParaRPr sz="1800" dirty="0">
              <a:solidFill>
                <a:schemeClr val="dk2"/>
              </a:solidFill>
              <a:latin typeface="Times New Roman"/>
              <a:ea typeface="Times New Roman"/>
              <a:cs typeface="Times New Roman"/>
              <a:sym typeface="Times New Roman"/>
            </a:endParaRPr>
          </a:p>
          <a:p>
            <a:pPr marL="457200" lvl="0" indent="-457200" algn="l" rtl="0">
              <a:lnSpc>
                <a:spcPct val="110000"/>
              </a:lnSpc>
              <a:spcBef>
                <a:spcPts val="1000"/>
              </a:spcBef>
              <a:spcAft>
                <a:spcPts val="0"/>
              </a:spcAft>
              <a:buClr>
                <a:schemeClr val="dk1"/>
              </a:buClr>
              <a:buSzPts val="1800"/>
              <a:buNone/>
            </a:pPr>
            <a:endParaRPr sz="1800" dirty="0">
              <a:solidFill>
                <a:schemeClr val="dk2"/>
              </a:solidFill>
              <a:latin typeface="Times New Roman"/>
              <a:ea typeface="Times New Roman"/>
              <a:cs typeface="Times New Roman"/>
              <a:sym typeface="Times New Roman"/>
            </a:endParaRPr>
          </a:p>
          <a:p>
            <a:pPr marL="0" lvl="0" indent="0" algn="l" rtl="0">
              <a:lnSpc>
                <a:spcPct val="110000"/>
              </a:lnSpc>
              <a:spcBef>
                <a:spcPts val="1000"/>
              </a:spcBef>
              <a:spcAft>
                <a:spcPts val="0"/>
              </a:spcAft>
              <a:buClr>
                <a:schemeClr val="dk1"/>
              </a:buClr>
              <a:buSzPts val="1800"/>
              <a:buNone/>
            </a:pPr>
            <a:endParaRPr sz="1800" dirty="0">
              <a:solidFill>
                <a:schemeClr val="dk2"/>
              </a:solidFill>
              <a:latin typeface="Times New Roman"/>
              <a:ea typeface="Times New Roman"/>
              <a:cs typeface="Times New Roman"/>
              <a:sym typeface="Times New Roman"/>
            </a:endParaRPr>
          </a:p>
        </p:txBody>
      </p:sp>
      <p:grpSp>
        <p:nvGrpSpPr>
          <p:cNvPr id="128" name="Google Shape;128;p15"/>
          <p:cNvGrpSpPr/>
          <p:nvPr/>
        </p:nvGrpSpPr>
        <p:grpSpPr>
          <a:xfrm flipH="1">
            <a:off x="79371" y="52995"/>
            <a:ext cx="5928607" cy="6805005"/>
            <a:chOff x="6095999" y="52996"/>
            <a:chExt cx="6093363" cy="6805005"/>
          </a:xfrm>
        </p:grpSpPr>
        <p:sp>
          <p:nvSpPr>
            <p:cNvPr id="129" name="Google Shape;129;p15"/>
            <p:cNvSpPr/>
            <p:nvPr/>
          </p:nvSpPr>
          <p:spPr>
            <a:xfrm>
              <a:off x="6096001" y="52996"/>
              <a:ext cx="6093361" cy="6805003"/>
            </a:xfrm>
            <a:custGeom>
              <a:avLst/>
              <a:gdLst/>
              <a:ahLst/>
              <a:cxnLst/>
              <a:rect l="l" t="t" r="r" b="b"/>
              <a:pathLst>
                <a:path w="5890489" h="6578438" extrusionOk="0">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0" name="Google Shape;130;p15"/>
            <p:cNvSpPr/>
            <p:nvPr/>
          </p:nvSpPr>
          <p:spPr>
            <a:xfrm>
              <a:off x="6095999" y="52997"/>
              <a:ext cx="6093363" cy="6805004"/>
            </a:xfrm>
            <a:custGeom>
              <a:avLst/>
              <a:gdLst/>
              <a:ahLst/>
              <a:cxnLst/>
              <a:rect l="l" t="t" r="r" b="b"/>
              <a:pathLst>
                <a:path w="5890491" h="6578439" extrusionOk="0">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1" name="Google Shape;131;p15"/>
            <p:cNvSpPr/>
            <p:nvPr/>
          </p:nvSpPr>
          <p:spPr>
            <a:xfrm>
              <a:off x="6096000" y="52997"/>
              <a:ext cx="6093362" cy="6805004"/>
            </a:xfrm>
            <a:custGeom>
              <a:avLst/>
              <a:gdLst/>
              <a:ahLst/>
              <a:cxnLst/>
              <a:rect l="l" t="t" r="r" b="b"/>
              <a:pathLst>
                <a:path w="5890490" h="6578439" extrusionOk="0">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518160" y="978535"/>
            <a:ext cx="4629785" cy="487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Times New Roman"/>
              <a:buNone/>
            </a:pPr>
            <a:r>
              <a:rPr lang="en-US" dirty="0">
                <a:latin typeface="Times New Roman"/>
                <a:ea typeface="Times New Roman"/>
                <a:cs typeface="Times New Roman"/>
                <a:sym typeface="Times New Roman"/>
              </a:rPr>
              <a:t>Potential Datasets</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43" name="Google Shape;143;p17"/>
          <p:cNvSpPr txBox="1">
            <a:spLocks noGrp="1"/>
          </p:cNvSpPr>
          <p:nvPr>
            <p:ph type="body" idx="1"/>
          </p:nvPr>
        </p:nvSpPr>
        <p:spPr>
          <a:xfrm>
            <a:off x="6137439" y="737175"/>
            <a:ext cx="5882615" cy="1645078"/>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chemeClr val="dk1"/>
              </a:buClr>
              <a:buSzPts val="2000"/>
              <a:buNone/>
            </a:pPr>
            <a:r>
              <a:rPr lang="en-US" dirty="0">
                <a:latin typeface="Times New Roman" panose="02020603050405020304" pitchFamily="18" charset="0"/>
                <a:ea typeface="Times New Roman"/>
                <a:cs typeface="Times New Roman" panose="02020603050405020304" pitchFamily="18" charset="0"/>
                <a:sym typeface="Times New Roman"/>
              </a:rPr>
              <a:t>Framingham dataset is used for the project</a:t>
            </a:r>
            <a:r>
              <a:rPr lang="en-US" dirty="0">
                <a:latin typeface="Times New Roman" panose="02020603050405020304" pitchFamily="18" charset="0"/>
                <a:cs typeface="Times New Roman" panose="02020603050405020304" pitchFamily="18" charset="0"/>
              </a:rPr>
              <a:t> which is available for download from University of Washington’s Bio-Statistics Class.</a:t>
            </a:r>
            <a:endParaRPr dirty="0">
              <a:latin typeface="Times New Roman" panose="02020603050405020304" pitchFamily="18" charset="0"/>
              <a:cs typeface="Times New Roman" panose="02020603050405020304" pitchFamily="18" charset="0"/>
            </a:endParaRPr>
          </a:p>
          <a:p>
            <a:pPr marL="0" lvl="0" indent="0" algn="l" rtl="0">
              <a:lnSpc>
                <a:spcPct val="110000"/>
              </a:lnSpc>
              <a:spcBef>
                <a:spcPts val="1000"/>
              </a:spcBef>
              <a:spcAft>
                <a:spcPts val="0"/>
              </a:spcAft>
              <a:buClr>
                <a:schemeClr val="dk1"/>
              </a:buClr>
              <a:buSzPts val="2000"/>
              <a:buNone/>
            </a:pPr>
            <a:r>
              <a:rPr lang="en-US" dirty="0">
                <a:latin typeface="Times New Roman" panose="02020603050405020304" pitchFamily="18" charset="0"/>
                <a:ea typeface="Times New Roman"/>
                <a:cs typeface="Times New Roman" panose="02020603050405020304" pitchFamily="18" charset="0"/>
                <a:sym typeface="Times New Roman"/>
              </a:rPr>
              <a:t>It has 4240 records and 16 features associated to it.</a:t>
            </a:r>
            <a:endParaRPr dirty="0">
              <a:latin typeface="Times New Roman" panose="02020603050405020304" pitchFamily="18" charset="0"/>
              <a:cs typeface="Times New Roman" panose="02020603050405020304" pitchFamily="18" charset="0"/>
            </a:endParaRPr>
          </a:p>
          <a:p>
            <a:pPr marL="0" lvl="0" indent="0" algn="l" rtl="0">
              <a:lnSpc>
                <a:spcPct val="110000"/>
              </a:lnSpc>
              <a:spcBef>
                <a:spcPts val="1000"/>
              </a:spcBef>
              <a:spcAft>
                <a:spcPts val="0"/>
              </a:spcAft>
              <a:buClr>
                <a:schemeClr val="dk1"/>
              </a:buClr>
              <a:buSzPts val="2000"/>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2" name="Google Shape;154;p18">
            <a:extLst>
              <a:ext uri="{FF2B5EF4-FFF2-40B4-BE49-F238E27FC236}">
                <a16:creationId xmlns:a16="http://schemas.microsoft.com/office/drawing/2014/main" id="{A427FE6E-77A1-DB0C-B889-1D49BBC65169}"/>
              </a:ext>
            </a:extLst>
          </p:cNvPr>
          <p:cNvSpPr/>
          <p:nvPr/>
        </p:nvSpPr>
        <p:spPr>
          <a:xfrm>
            <a:off x="224073" y="119861"/>
            <a:ext cx="5217957" cy="6100079"/>
          </a:xfrm>
          <a:custGeom>
            <a:avLst/>
            <a:gdLst/>
            <a:ahLst/>
            <a:cxnLst/>
            <a:rect l="l" t="t" r="r" b="b"/>
            <a:pathLst>
              <a:path w="5217957" h="6100079" extrusionOk="0">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 name="Google Shape;167;p19">
            <a:extLst>
              <a:ext uri="{FF2B5EF4-FFF2-40B4-BE49-F238E27FC236}">
                <a16:creationId xmlns:a16="http://schemas.microsoft.com/office/drawing/2014/main" id="{8E45EB95-0DA5-536E-325F-7384C5321F0E}"/>
              </a:ext>
            </a:extLst>
          </p:cNvPr>
          <p:cNvSpPr/>
          <p:nvPr/>
        </p:nvSpPr>
        <p:spPr>
          <a:xfrm flipH="1">
            <a:off x="171945" y="230168"/>
            <a:ext cx="5322211" cy="5879464"/>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 name="Rectangle 5">
            <a:extLst>
              <a:ext uri="{FF2B5EF4-FFF2-40B4-BE49-F238E27FC236}">
                <a16:creationId xmlns:a16="http://schemas.microsoft.com/office/drawing/2014/main" id="{1E19B92E-6D41-3F53-433C-8A6DCEE3D97D}"/>
              </a:ext>
            </a:extLst>
          </p:cNvPr>
          <p:cNvSpPr>
            <a:spLocks noChangeArrowheads="1"/>
          </p:cNvSpPr>
          <p:nvPr/>
        </p:nvSpPr>
        <p:spPr bwMode="auto">
          <a:xfrm>
            <a:off x="6337362" y="2598152"/>
            <a:ext cx="4629785"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Data Size:</a:t>
            </a:r>
            <a:endParaRPr kumimoji="0" lang="en-US" altLang="en-US" sz="2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dirty="0">
                <a:ln>
                  <a:noFill/>
                </a:ln>
                <a:solidFill>
                  <a:schemeClr val="tx1"/>
                </a:solidFill>
                <a:effectLst/>
                <a:latin typeface="-apple-system"/>
                <a:hlinkClick r:id="rId3"/>
              </a:rPr>
              <a:t> </a:t>
            </a:r>
            <a:r>
              <a:rPr kumimoji="0" lang="en-US" altLang="en-US" sz="1200" b="0" i="0" u="sng" strike="noStrike" cap="none" normalizeH="0" baseline="0" dirty="0">
                <a:ln>
                  <a:noFill/>
                </a:ln>
                <a:solidFill>
                  <a:schemeClr val="tx1"/>
                </a:solidFill>
                <a:effectLst/>
                <a:latin typeface="-apple-system"/>
              </a:rPr>
              <a:t> </a:t>
            </a:r>
            <a:r>
              <a:rPr kumimoji="0" lang="en-US" altLang="en-US" sz="4000" b="0" i="0" u="sng" strike="noStrike" cap="none" normalizeH="0" baseline="0" dirty="0">
                <a:ln>
                  <a:noFill/>
                </a:ln>
                <a:solidFill>
                  <a:schemeClr val="tx1"/>
                </a:solidFill>
                <a:effectLst/>
                <a:latin typeface="-apple-system"/>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6">
            <a:hlinkClick r:id="rId3"/>
            <a:extLst>
              <a:ext uri="{FF2B5EF4-FFF2-40B4-BE49-F238E27FC236}">
                <a16:creationId xmlns:a16="http://schemas.microsoft.com/office/drawing/2014/main" id="{1ABB8914-C340-E827-82CA-01B2B007E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7362" y="3429000"/>
            <a:ext cx="4629785"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18"/>
          <p:cNvSpPr/>
          <p:nvPr/>
        </p:nvSpPr>
        <p:spPr>
          <a:xfrm>
            <a:off x="0" y="1"/>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9" name="Google Shape;149;p18"/>
          <p:cNvSpPr/>
          <p:nvPr/>
        </p:nvSpPr>
        <p:spPr>
          <a:xfrm>
            <a:off x="305" y="336884"/>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Arial"/>
              <a:ea typeface="Arial"/>
              <a:cs typeface="Arial"/>
              <a:sym typeface="Arial"/>
            </a:endParaRPr>
          </a:p>
        </p:txBody>
      </p:sp>
      <p:grpSp>
        <p:nvGrpSpPr>
          <p:cNvPr id="150" name="Google Shape;150;p18"/>
          <p:cNvGrpSpPr/>
          <p:nvPr/>
        </p:nvGrpSpPr>
        <p:grpSpPr>
          <a:xfrm>
            <a:off x="-21863" y="508838"/>
            <a:ext cx="5217958" cy="6239661"/>
            <a:chOff x="-19221" y="251144"/>
            <a:chExt cx="5217958" cy="6239661"/>
          </a:xfrm>
        </p:grpSpPr>
        <p:sp>
          <p:nvSpPr>
            <p:cNvPr id="151" name="Google Shape;151;p18"/>
            <p:cNvSpPr/>
            <p:nvPr/>
          </p:nvSpPr>
          <p:spPr>
            <a:xfrm>
              <a:off x="-19221" y="251144"/>
              <a:ext cx="5187198" cy="6239661"/>
            </a:xfrm>
            <a:custGeom>
              <a:avLst/>
              <a:gdLst/>
              <a:ahLst/>
              <a:cxnLst/>
              <a:rect l="l" t="t" r="r" b="b"/>
              <a:pathLst>
                <a:path w="5187198" h="6239661" extrusionOk="0">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2" name="Google Shape;152;p18"/>
            <p:cNvSpPr/>
            <p:nvPr/>
          </p:nvSpPr>
          <p:spPr>
            <a:xfrm>
              <a:off x="-19220" y="297400"/>
              <a:ext cx="5215811" cy="6107388"/>
            </a:xfrm>
            <a:custGeom>
              <a:avLst/>
              <a:gdLst/>
              <a:ahLst/>
              <a:cxnLst/>
              <a:rect l="l" t="t" r="r" b="b"/>
              <a:pathLst>
                <a:path w="5215811" h="6107388" extrusionOk="0">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3" name="Google Shape;153;p18"/>
            <p:cNvSpPr/>
            <p:nvPr/>
          </p:nvSpPr>
          <p:spPr>
            <a:xfrm>
              <a:off x="-19221" y="319367"/>
              <a:ext cx="5217956" cy="6100079"/>
            </a:xfrm>
            <a:custGeom>
              <a:avLst/>
              <a:gdLst/>
              <a:ahLst/>
              <a:cxnLst/>
              <a:rect l="l" t="t" r="r" b="b"/>
              <a:pathLst>
                <a:path w="5217956" h="6100079" extrusionOk="0">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4" name="Google Shape;154;p18"/>
            <p:cNvSpPr/>
            <p:nvPr/>
          </p:nvSpPr>
          <p:spPr>
            <a:xfrm>
              <a:off x="-19220" y="319367"/>
              <a:ext cx="5217957" cy="6100079"/>
            </a:xfrm>
            <a:custGeom>
              <a:avLst/>
              <a:gdLst/>
              <a:ahLst/>
              <a:cxnLst/>
              <a:rect l="l" t="t" r="r" b="b"/>
              <a:pathLst>
                <a:path w="5217957" h="6100079" extrusionOk="0">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0">
                  <a:srgbClr val="FFFFFF">
                    <a:alpha val="9803"/>
                  </a:srgbClr>
                </a:gs>
                <a:gs pos="2000">
                  <a:srgbClr val="FFFFFF">
                    <a:alpha val="9803"/>
                  </a:srgbClr>
                </a:gs>
                <a:gs pos="16000">
                  <a:srgbClr val="00C777">
                    <a:alpha val="9803"/>
                  </a:srgbClr>
                </a:gs>
                <a:gs pos="85000">
                  <a:srgbClr val="EBA000">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55" name="Google Shape;155;p18"/>
          <p:cNvSpPr txBox="1">
            <a:spLocks noGrp="1"/>
          </p:cNvSpPr>
          <p:nvPr>
            <p:ph type="title"/>
          </p:nvPr>
        </p:nvSpPr>
        <p:spPr>
          <a:xfrm>
            <a:off x="640080" y="1243013"/>
            <a:ext cx="3855720" cy="437197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ts val="3600"/>
              <a:buFont typeface="Times New Roman"/>
              <a:buNone/>
            </a:pPr>
            <a:r>
              <a:rPr lang="en-US" sz="3600" dirty="0">
                <a:solidFill>
                  <a:schemeClr val="dk2"/>
                </a:solidFill>
                <a:latin typeface="Times New Roman"/>
                <a:ea typeface="Times New Roman"/>
                <a:cs typeface="Times New Roman"/>
                <a:sym typeface="Times New Roman"/>
              </a:rPr>
              <a:t>Dataset Information</a:t>
            </a:r>
            <a:br>
              <a:rPr lang="en-US" sz="3600" dirty="0">
                <a:solidFill>
                  <a:schemeClr val="dk2"/>
                </a:solidFill>
                <a:latin typeface="Times New Roman"/>
                <a:ea typeface="Times New Roman"/>
                <a:cs typeface="Times New Roman"/>
                <a:sym typeface="Times New Roman"/>
              </a:rPr>
            </a:br>
            <a:endParaRPr sz="3600" dirty="0">
              <a:solidFill>
                <a:schemeClr val="dk2"/>
              </a:solidFill>
              <a:latin typeface="Times New Roman"/>
              <a:ea typeface="Times New Roman"/>
              <a:cs typeface="Times New Roman"/>
              <a:sym typeface="Times New Roman"/>
            </a:endParaRPr>
          </a:p>
        </p:txBody>
      </p:sp>
      <p:sp>
        <p:nvSpPr>
          <p:cNvPr id="156" name="Google Shape;156;p18"/>
          <p:cNvSpPr txBox="1">
            <a:spLocks noGrp="1"/>
          </p:cNvSpPr>
          <p:nvPr>
            <p:ph type="body" idx="1"/>
          </p:nvPr>
        </p:nvSpPr>
        <p:spPr>
          <a:xfrm>
            <a:off x="5833881" y="1378053"/>
            <a:ext cx="7168895" cy="547994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200"/>
              <a:buNone/>
            </a:pPr>
            <a:r>
              <a:rPr lang="en-US" sz="1200" dirty="0">
                <a:solidFill>
                  <a:schemeClr val="dk2"/>
                </a:solidFill>
                <a:latin typeface="Times New Roman"/>
                <a:ea typeface="Times New Roman"/>
                <a:cs typeface="Times New Roman"/>
                <a:sym typeface="Times New Roman"/>
              </a:rPr>
              <a:t>NOMINAL:</a:t>
            </a:r>
            <a:endParaRPr dirty="0"/>
          </a:p>
          <a:p>
            <a:pPr marL="228600" lvl="0" indent="-228600" algn="l" rtl="0">
              <a:lnSpc>
                <a:spcPct val="100000"/>
              </a:lnSpc>
              <a:spcBef>
                <a:spcPts val="1000"/>
              </a:spcBef>
              <a:spcAft>
                <a:spcPts val="0"/>
              </a:spcAft>
              <a:buClr>
                <a:srgbClr val="FE5D21"/>
              </a:buClr>
              <a:buSzPts val="1200"/>
              <a:buFont typeface="Avenir"/>
              <a:buChar char="+"/>
            </a:pPr>
            <a:r>
              <a:rPr lang="en-US" sz="1200" dirty="0">
                <a:solidFill>
                  <a:schemeClr val="dk2"/>
                </a:solidFill>
                <a:latin typeface="Times New Roman"/>
                <a:ea typeface="Times New Roman"/>
                <a:cs typeface="Times New Roman"/>
                <a:sym typeface="Times New Roman"/>
              </a:rPr>
              <a:t>sex: Male(1) or Female(0)</a:t>
            </a:r>
            <a:endParaRPr dirty="0"/>
          </a:p>
          <a:p>
            <a:pPr marL="228600" lvl="0" indent="-228600" algn="l" rtl="0">
              <a:lnSpc>
                <a:spcPct val="100000"/>
              </a:lnSpc>
              <a:spcBef>
                <a:spcPts val="1000"/>
              </a:spcBef>
              <a:spcAft>
                <a:spcPts val="0"/>
              </a:spcAft>
              <a:buClr>
                <a:srgbClr val="FE5D21"/>
              </a:buClr>
              <a:buSzPts val="1200"/>
              <a:buFont typeface="Avenir"/>
              <a:buChar char="+"/>
            </a:pPr>
            <a:r>
              <a:rPr lang="en-US" sz="1200" dirty="0" err="1">
                <a:solidFill>
                  <a:schemeClr val="dk2"/>
                </a:solidFill>
                <a:latin typeface="Times New Roman"/>
                <a:ea typeface="Times New Roman"/>
                <a:cs typeface="Times New Roman"/>
                <a:sym typeface="Times New Roman"/>
              </a:rPr>
              <a:t>currentSmoker</a:t>
            </a:r>
            <a:r>
              <a:rPr lang="en-US" sz="1200" dirty="0">
                <a:solidFill>
                  <a:schemeClr val="dk2"/>
                </a:solidFill>
                <a:latin typeface="Times New Roman"/>
                <a:ea typeface="Times New Roman"/>
                <a:cs typeface="Times New Roman"/>
                <a:sym typeface="Times New Roman"/>
              </a:rPr>
              <a:t>: Whether the patient is smoker or not. Yes(1) and No(0)</a:t>
            </a:r>
            <a:endParaRPr dirty="0"/>
          </a:p>
          <a:p>
            <a:pPr marL="228600" lvl="0" indent="-228600" algn="l" rtl="0">
              <a:lnSpc>
                <a:spcPct val="100000"/>
              </a:lnSpc>
              <a:spcBef>
                <a:spcPts val="1000"/>
              </a:spcBef>
              <a:spcAft>
                <a:spcPts val="0"/>
              </a:spcAft>
              <a:buClr>
                <a:srgbClr val="FE5D21"/>
              </a:buClr>
              <a:buSzPts val="1200"/>
              <a:buFont typeface="Avenir"/>
              <a:buChar char="+"/>
            </a:pPr>
            <a:r>
              <a:rPr lang="en-US" sz="1200" dirty="0" err="1">
                <a:solidFill>
                  <a:schemeClr val="dk2"/>
                </a:solidFill>
                <a:latin typeface="Times New Roman"/>
                <a:ea typeface="Times New Roman"/>
                <a:cs typeface="Times New Roman"/>
                <a:sym typeface="Times New Roman"/>
              </a:rPr>
              <a:t>BPMeds</a:t>
            </a:r>
            <a:r>
              <a:rPr lang="en-US" sz="1200" dirty="0">
                <a:solidFill>
                  <a:schemeClr val="dk2"/>
                </a:solidFill>
                <a:latin typeface="Times New Roman"/>
                <a:ea typeface="Times New Roman"/>
                <a:cs typeface="Times New Roman"/>
                <a:sym typeface="Times New Roman"/>
              </a:rPr>
              <a:t>: Whether the patient was on blood pressure medications. Yes(1) and No(0)</a:t>
            </a:r>
            <a:endParaRPr dirty="0"/>
          </a:p>
          <a:p>
            <a:pPr marL="228600" lvl="0" indent="-228600" algn="l" rtl="0">
              <a:lnSpc>
                <a:spcPct val="100000"/>
              </a:lnSpc>
              <a:spcBef>
                <a:spcPts val="1000"/>
              </a:spcBef>
              <a:spcAft>
                <a:spcPts val="0"/>
              </a:spcAft>
              <a:buClr>
                <a:srgbClr val="FE5D21"/>
              </a:buClr>
              <a:buSzPts val="1200"/>
              <a:buFont typeface="Avenir"/>
              <a:buChar char="+"/>
            </a:pPr>
            <a:r>
              <a:rPr lang="en-US" sz="1200" dirty="0" err="1">
                <a:solidFill>
                  <a:schemeClr val="dk2"/>
                </a:solidFill>
                <a:latin typeface="Times New Roman"/>
                <a:ea typeface="Times New Roman"/>
                <a:cs typeface="Times New Roman"/>
                <a:sym typeface="Times New Roman"/>
              </a:rPr>
              <a:t>prevalentStroke</a:t>
            </a:r>
            <a:r>
              <a:rPr lang="en-US" sz="1200" dirty="0">
                <a:solidFill>
                  <a:schemeClr val="dk2"/>
                </a:solidFill>
                <a:latin typeface="Times New Roman"/>
                <a:ea typeface="Times New Roman"/>
                <a:cs typeface="Times New Roman"/>
                <a:sym typeface="Times New Roman"/>
              </a:rPr>
              <a:t>: Whether the patient had a stroke before. Yes(1) and No(0)</a:t>
            </a:r>
            <a:endParaRPr dirty="0"/>
          </a:p>
          <a:p>
            <a:pPr marL="228600" lvl="0" indent="-228600" algn="l" rtl="0">
              <a:lnSpc>
                <a:spcPct val="100000"/>
              </a:lnSpc>
              <a:spcBef>
                <a:spcPts val="1000"/>
              </a:spcBef>
              <a:spcAft>
                <a:spcPts val="0"/>
              </a:spcAft>
              <a:buClr>
                <a:srgbClr val="FE5D21"/>
              </a:buClr>
              <a:buSzPts val="1200"/>
              <a:buFont typeface="Avenir"/>
              <a:buChar char="+"/>
            </a:pPr>
            <a:r>
              <a:rPr lang="en-US" sz="1200" dirty="0" err="1">
                <a:solidFill>
                  <a:schemeClr val="dk2"/>
                </a:solidFill>
                <a:latin typeface="Times New Roman"/>
                <a:ea typeface="Times New Roman"/>
                <a:cs typeface="Times New Roman"/>
                <a:sym typeface="Times New Roman"/>
              </a:rPr>
              <a:t>prevalentHyp</a:t>
            </a:r>
            <a:r>
              <a:rPr lang="en-US" sz="1200" dirty="0">
                <a:solidFill>
                  <a:schemeClr val="dk2"/>
                </a:solidFill>
                <a:latin typeface="Times New Roman"/>
                <a:ea typeface="Times New Roman"/>
                <a:cs typeface="Times New Roman"/>
                <a:sym typeface="Times New Roman"/>
              </a:rPr>
              <a:t>: Whether the patient has history of Hypertension. Yes(1) and No(0)</a:t>
            </a:r>
            <a:endParaRPr dirty="0"/>
          </a:p>
          <a:p>
            <a:pPr marL="228600" lvl="0" indent="-228600" algn="l" rtl="0">
              <a:lnSpc>
                <a:spcPct val="100000"/>
              </a:lnSpc>
              <a:spcBef>
                <a:spcPts val="1000"/>
              </a:spcBef>
              <a:spcAft>
                <a:spcPts val="0"/>
              </a:spcAft>
              <a:buClr>
                <a:srgbClr val="FE5D21"/>
              </a:buClr>
              <a:buSzPts val="1200"/>
              <a:buFont typeface="Avenir"/>
              <a:buChar char="+"/>
            </a:pPr>
            <a:r>
              <a:rPr lang="en-US" sz="1200" dirty="0">
                <a:solidFill>
                  <a:schemeClr val="dk2"/>
                </a:solidFill>
                <a:latin typeface="Times New Roman"/>
                <a:ea typeface="Times New Roman"/>
                <a:cs typeface="Times New Roman"/>
                <a:sym typeface="Times New Roman"/>
              </a:rPr>
              <a:t>diabetes: Whether the patient has diabetes. Yes(1) and No(0)</a:t>
            </a:r>
            <a:endParaRPr dirty="0"/>
          </a:p>
          <a:p>
            <a:pPr marL="228600" lvl="0" indent="-228600" algn="l" rtl="0">
              <a:lnSpc>
                <a:spcPct val="100000"/>
              </a:lnSpc>
              <a:spcBef>
                <a:spcPts val="1000"/>
              </a:spcBef>
              <a:spcAft>
                <a:spcPts val="0"/>
              </a:spcAft>
              <a:buClr>
                <a:srgbClr val="FE5D21"/>
              </a:buClr>
              <a:buSzPts val="1200"/>
              <a:buFont typeface="Avenir"/>
              <a:buChar char="+"/>
            </a:pPr>
            <a:r>
              <a:rPr lang="en-US" sz="1200" b="1" dirty="0" err="1">
                <a:solidFill>
                  <a:schemeClr val="dk2"/>
                </a:solidFill>
                <a:latin typeface="Times New Roman"/>
                <a:ea typeface="Times New Roman"/>
                <a:cs typeface="Times New Roman"/>
                <a:sym typeface="Times New Roman"/>
              </a:rPr>
              <a:t>TenYearCHD</a:t>
            </a:r>
            <a:r>
              <a:rPr lang="en-US" sz="1200" b="1" dirty="0">
                <a:solidFill>
                  <a:schemeClr val="dk2"/>
                </a:solidFill>
                <a:latin typeface="Times New Roman"/>
                <a:ea typeface="Times New Roman"/>
                <a:cs typeface="Times New Roman"/>
                <a:sym typeface="Times New Roman"/>
              </a:rPr>
              <a:t>: This is our target variable which we will be predicting. Yes(1) and No(0)</a:t>
            </a:r>
            <a:endParaRPr b="1" dirty="0"/>
          </a:p>
          <a:p>
            <a:pPr marL="0" lvl="0" indent="0" algn="l" rtl="0">
              <a:lnSpc>
                <a:spcPct val="100000"/>
              </a:lnSpc>
              <a:spcBef>
                <a:spcPts val="1000"/>
              </a:spcBef>
              <a:spcAft>
                <a:spcPts val="0"/>
              </a:spcAft>
              <a:buClr>
                <a:schemeClr val="dk2"/>
              </a:buClr>
              <a:buSzPts val="1200"/>
              <a:buNone/>
            </a:pPr>
            <a:r>
              <a:rPr lang="en-US" sz="1200" dirty="0">
                <a:solidFill>
                  <a:schemeClr val="dk2"/>
                </a:solidFill>
                <a:latin typeface="Times New Roman"/>
                <a:ea typeface="Times New Roman"/>
                <a:cs typeface="Times New Roman"/>
                <a:sym typeface="Times New Roman"/>
              </a:rPr>
              <a:t>ORDINAL:</a:t>
            </a:r>
            <a:endParaRPr dirty="0"/>
          </a:p>
          <a:p>
            <a:pPr marL="228600" lvl="0" indent="-228600" algn="l" rtl="0">
              <a:lnSpc>
                <a:spcPct val="100000"/>
              </a:lnSpc>
              <a:spcBef>
                <a:spcPts val="1000"/>
              </a:spcBef>
              <a:spcAft>
                <a:spcPts val="0"/>
              </a:spcAft>
              <a:buClr>
                <a:schemeClr val="accent5"/>
              </a:buClr>
              <a:buSzPts val="1200"/>
              <a:buFont typeface="Avenir"/>
              <a:buChar char="+"/>
            </a:pPr>
            <a:r>
              <a:rPr lang="en-US" sz="1200" dirty="0">
                <a:solidFill>
                  <a:schemeClr val="dk2"/>
                </a:solidFill>
                <a:latin typeface="Times New Roman"/>
                <a:ea typeface="Times New Roman"/>
                <a:cs typeface="Times New Roman"/>
                <a:sym typeface="Times New Roman"/>
              </a:rPr>
              <a:t>education: Defined in classes 1-4. Tells us how much our patient is educated.</a:t>
            </a:r>
            <a:endParaRPr dirty="0"/>
          </a:p>
          <a:p>
            <a:pPr marL="0" lvl="0" indent="0" algn="l" rtl="0">
              <a:lnSpc>
                <a:spcPct val="100000"/>
              </a:lnSpc>
              <a:spcBef>
                <a:spcPts val="1000"/>
              </a:spcBef>
              <a:spcAft>
                <a:spcPts val="0"/>
              </a:spcAft>
              <a:buClr>
                <a:schemeClr val="dk1"/>
              </a:buClr>
              <a:buSzPts val="1200"/>
              <a:buNone/>
            </a:pPr>
            <a:endParaRPr sz="1200" dirty="0">
              <a:solidFill>
                <a:schemeClr val="dk2"/>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2"/>
              </a:buClr>
              <a:buSzPts val="1200"/>
              <a:buNone/>
            </a:pPr>
            <a:r>
              <a:rPr lang="en-US" sz="1200" dirty="0">
                <a:solidFill>
                  <a:schemeClr val="dk2"/>
                </a:solidFill>
                <a:latin typeface="Times New Roman"/>
                <a:ea typeface="Times New Roman"/>
                <a:cs typeface="Times New Roman"/>
                <a:sym typeface="Times New Roman"/>
              </a:rPr>
              <a:t>CONTINUOUS:</a:t>
            </a:r>
            <a:endParaRPr dirty="0"/>
          </a:p>
          <a:p>
            <a:pPr marL="228600" lvl="0" indent="-228600" algn="l" rtl="0">
              <a:lnSpc>
                <a:spcPct val="100000"/>
              </a:lnSpc>
              <a:spcBef>
                <a:spcPts val="1000"/>
              </a:spcBef>
              <a:spcAft>
                <a:spcPts val="0"/>
              </a:spcAft>
              <a:buClr>
                <a:schemeClr val="accent5"/>
              </a:buClr>
              <a:buSzPts val="1200"/>
              <a:buFont typeface="Avenir"/>
              <a:buChar char="+"/>
            </a:pPr>
            <a:r>
              <a:rPr lang="en-US" sz="1200" dirty="0">
                <a:solidFill>
                  <a:schemeClr val="dk2"/>
                </a:solidFill>
                <a:latin typeface="Times New Roman"/>
                <a:ea typeface="Times New Roman"/>
                <a:cs typeface="Times New Roman"/>
                <a:sym typeface="Times New Roman"/>
              </a:rPr>
              <a:t>age: Contains ages of our patients in whole numbers.</a:t>
            </a:r>
            <a:endParaRPr dirty="0"/>
          </a:p>
          <a:p>
            <a:pPr marL="228600" lvl="0" indent="-228600" algn="l" rtl="0">
              <a:lnSpc>
                <a:spcPct val="100000"/>
              </a:lnSpc>
              <a:spcBef>
                <a:spcPts val="1000"/>
              </a:spcBef>
              <a:spcAft>
                <a:spcPts val="0"/>
              </a:spcAft>
              <a:buClr>
                <a:schemeClr val="accent5"/>
              </a:buClr>
              <a:buSzPts val="1200"/>
              <a:buFont typeface="Avenir"/>
              <a:buChar char="+"/>
            </a:pPr>
            <a:r>
              <a:rPr lang="en-US" sz="1200" dirty="0" err="1">
                <a:solidFill>
                  <a:schemeClr val="dk2"/>
                </a:solidFill>
                <a:latin typeface="Times New Roman"/>
                <a:ea typeface="Times New Roman"/>
                <a:cs typeface="Times New Roman"/>
                <a:sym typeface="Times New Roman"/>
              </a:rPr>
              <a:t>cigsPerDay</a:t>
            </a:r>
            <a:r>
              <a:rPr lang="en-US" sz="1200" dirty="0">
                <a:solidFill>
                  <a:schemeClr val="dk2"/>
                </a:solidFill>
                <a:latin typeface="Times New Roman"/>
                <a:ea typeface="Times New Roman"/>
                <a:cs typeface="Times New Roman"/>
                <a:sym typeface="Times New Roman"/>
              </a:rPr>
              <a:t>: Contains the average of cigarettes smoked by the patients in one day.</a:t>
            </a:r>
            <a:endParaRPr dirty="0"/>
          </a:p>
          <a:p>
            <a:pPr marL="228600" lvl="0" indent="-228600" algn="l" rtl="0">
              <a:lnSpc>
                <a:spcPct val="100000"/>
              </a:lnSpc>
              <a:spcBef>
                <a:spcPts val="1000"/>
              </a:spcBef>
              <a:spcAft>
                <a:spcPts val="0"/>
              </a:spcAft>
              <a:buClr>
                <a:schemeClr val="accent5"/>
              </a:buClr>
              <a:buSzPts val="1200"/>
              <a:buFont typeface="Avenir"/>
              <a:buChar char="+"/>
            </a:pPr>
            <a:r>
              <a:rPr lang="en-US" sz="1200" dirty="0" err="1">
                <a:solidFill>
                  <a:schemeClr val="dk2"/>
                </a:solidFill>
                <a:latin typeface="Times New Roman"/>
                <a:ea typeface="Times New Roman"/>
                <a:cs typeface="Times New Roman"/>
                <a:sym typeface="Times New Roman"/>
              </a:rPr>
              <a:t>totChol</a:t>
            </a:r>
            <a:r>
              <a:rPr lang="en-US" sz="1200" dirty="0">
                <a:solidFill>
                  <a:schemeClr val="dk2"/>
                </a:solidFill>
                <a:latin typeface="Times New Roman"/>
                <a:ea typeface="Times New Roman"/>
                <a:cs typeface="Times New Roman"/>
                <a:sym typeface="Times New Roman"/>
              </a:rPr>
              <a:t>: Contains total cholesterol level of each patient.</a:t>
            </a:r>
            <a:endParaRPr dirty="0"/>
          </a:p>
          <a:p>
            <a:pPr marL="228600" lvl="0" indent="-228600" algn="l" rtl="0">
              <a:lnSpc>
                <a:spcPct val="100000"/>
              </a:lnSpc>
              <a:spcBef>
                <a:spcPts val="1000"/>
              </a:spcBef>
              <a:spcAft>
                <a:spcPts val="0"/>
              </a:spcAft>
              <a:buClr>
                <a:schemeClr val="accent5"/>
              </a:buClr>
              <a:buSzPts val="1200"/>
              <a:buFont typeface="Avenir"/>
              <a:buChar char="+"/>
            </a:pPr>
            <a:r>
              <a:rPr lang="en-US" sz="1200" dirty="0" err="1">
                <a:solidFill>
                  <a:schemeClr val="dk2"/>
                </a:solidFill>
                <a:latin typeface="Times New Roman"/>
                <a:ea typeface="Times New Roman"/>
                <a:cs typeface="Times New Roman"/>
                <a:sym typeface="Times New Roman"/>
              </a:rPr>
              <a:t>sysBP</a:t>
            </a:r>
            <a:r>
              <a:rPr lang="en-US" sz="1200" dirty="0">
                <a:solidFill>
                  <a:schemeClr val="dk2"/>
                </a:solidFill>
                <a:latin typeface="Times New Roman"/>
                <a:ea typeface="Times New Roman"/>
                <a:cs typeface="Times New Roman"/>
                <a:sym typeface="Times New Roman"/>
              </a:rPr>
              <a:t>: Contains systolic blood pressure levels of each patient.</a:t>
            </a:r>
            <a:endParaRPr dirty="0"/>
          </a:p>
          <a:p>
            <a:pPr marL="228600" lvl="0" indent="-228600" algn="l" rtl="0">
              <a:lnSpc>
                <a:spcPct val="100000"/>
              </a:lnSpc>
              <a:spcBef>
                <a:spcPts val="1000"/>
              </a:spcBef>
              <a:spcAft>
                <a:spcPts val="0"/>
              </a:spcAft>
              <a:buClr>
                <a:schemeClr val="accent5"/>
              </a:buClr>
              <a:buSzPts val="1200"/>
              <a:buFont typeface="Avenir"/>
              <a:buChar char="+"/>
            </a:pPr>
            <a:r>
              <a:rPr lang="en-US" sz="1200" dirty="0" err="1">
                <a:solidFill>
                  <a:schemeClr val="dk2"/>
                </a:solidFill>
                <a:latin typeface="Times New Roman"/>
                <a:ea typeface="Times New Roman"/>
                <a:cs typeface="Times New Roman"/>
                <a:sym typeface="Times New Roman"/>
              </a:rPr>
              <a:t>diaBP</a:t>
            </a:r>
            <a:r>
              <a:rPr lang="en-US" sz="1200" dirty="0">
                <a:solidFill>
                  <a:schemeClr val="dk2"/>
                </a:solidFill>
                <a:latin typeface="Times New Roman"/>
                <a:ea typeface="Times New Roman"/>
                <a:cs typeface="Times New Roman"/>
                <a:sym typeface="Times New Roman"/>
              </a:rPr>
              <a:t>: Contains diastolic blood pressure levels of each patient.</a:t>
            </a:r>
            <a:endParaRPr dirty="0"/>
          </a:p>
          <a:p>
            <a:pPr marL="228600" lvl="0" indent="-228600" algn="l" rtl="0">
              <a:lnSpc>
                <a:spcPct val="100000"/>
              </a:lnSpc>
              <a:spcBef>
                <a:spcPts val="1000"/>
              </a:spcBef>
              <a:spcAft>
                <a:spcPts val="0"/>
              </a:spcAft>
              <a:buClr>
                <a:schemeClr val="accent5"/>
              </a:buClr>
              <a:buSzPts val="1200"/>
              <a:buFont typeface="Avenir"/>
              <a:buChar char="+"/>
            </a:pPr>
            <a:r>
              <a:rPr lang="en-US" sz="1200" dirty="0">
                <a:solidFill>
                  <a:schemeClr val="dk2"/>
                </a:solidFill>
                <a:latin typeface="Times New Roman"/>
                <a:ea typeface="Times New Roman"/>
                <a:cs typeface="Times New Roman"/>
                <a:sym typeface="Times New Roman"/>
              </a:rPr>
              <a:t>BMI: Contains body mass index of each patient.</a:t>
            </a:r>
            <a:endParaRPr dirty="0"/>
          </a:p>
          <a:p>
            <a:pPr marL="228600" lvl="0" indent="-228600" algn="l" rtl="0">
              <a:lnSpc>
                <a:spcPct val="100000"/>
              </a:lnSpc>
              <a:spcBef>
                <a:spcPts val="1000"/>
              </a:spcBef>
              <a:spcAft>
                <a:spcPts val="0"/>
              </a:spcAft>
              <a:buClr>
                <a:schemeClr val="accent5"/>
              </a:buClr>
              <a:buSzPts val="1200"/>
              <a:buFont typeface="Avenir"/>
              <a:buChar char="+"/>
            </a:pPr>
            <a:r>
              <a:rPr lang="en-US" sz="1200" dirty="0" err="1">
                <a:solidFill>
                  <a:schemeClr val="dk2"/>
                </a:solidFill>
                <a:latin typeface="Times New Roman"/>
                <a:ea typeface="Times New Roman"/>
                <a:cs typeface="Times New Roman"/>
                <a:sym typeface="Times New Roman"/>
              </a:rPr>
              <a:t>heartRate</a:t>
            </a:r>
            <a:r>
              <a:rPr lang="en-US" sz="1200" dirty="0">
                <a:solidFill>
                  <a:schemeClr val="dk2"/>
                </a:solidFill>
                <a:latin typeface="Times New Roman"/>
                <a:ea typeface="Times New Roman"/>
                <a:cs typeface="Times New Roman"/>
                <a:sym typeface="Times New Roman"/>
              </a:rPr>
              <a:t>: Contains the average heart rate of the patient.</a:t>
            </a:r>
            <a:endParaRPr dirty="0"/>
          </a:p>
          <a:p>
            <a:pPr marL="228600" lvl="0" indent="-228600" algn="l" rtl="0">
              <a:lnSpc>
                <a:spcPct val="100000"/>
              </a:lnSpc>
              <a:spcBef>
                <a:spcPts val="1000"/>
              </a:spcBef>
              <a:spcAft>
                <a:spcPts val="0"/>
              </a:spcAft>
              <a:buClr>
                <a:schemeClr val="accent5"/>
              </a:buClr>
              <a:buSzPts val="1200"/>
              <a:buFont typeface="Avenir"/>
              <a:buChar char="+"/>
            </a:pPr>
            <a:r>
              <a:rPr lang="en-US" sz="1200" dirty="0">
                <a:solidFill>
                  <a:schemeClr val="dk2"/>
                </a:solidFill>
                <a:latin typeface="Times New Roman"/>
                <a:ea typeface="Times New Roman"/>
                <a:cs typeface="Times New Roman"/>
                <a:sym typeface="Times New Roman"/>
              </a:rPr>
              <a:t>glucose: Contains the glucose level of each patient.</a:t>
            </a:r>
            <a:endParaRPr dirty="0"/>
          </a:p>
          <a:p>
            <a:pPr marL="228600" lvl="0" indent="-152400" algn="l" rtl="0">
              <a:lnSpc>
                <a:spcPct val="100000"/>
              </a:lnSpc>
              <a:spcBef>
                <a:spcPts val="1000"/>
              </a:spcBef>
              <a:spcAft>
                <a:spcPts val="0"/>
              </a:spcAft>
              <a:buClr>
                <a:srgbClr val="FE5D21"/>
              </a:buClr>
              <a:buSzPts val="1200"/>
              <a:buFont typeface="Avenir"/>
              <a:buNone/>
            </a:pPr>
            <a:endParaRPr sz="1200" dirty="0">
              <a:solidFill>
                <a:schemeClr val="dk2"/>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dk1"/>
              </a:buClr>
              <a:buSzPts val="1200"/>
              <a:buNone/>
            </a:pPr>
            <a:endParaRPr sz="1200" dirty="0">
              <a:solidFill>
                <a:schemeClr val="dk2"/>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200"/>
              <a:buNone/>
            </a:pPr>
            <a:endParaRPr sz="1200" dirty="0">
              <a:solidFill>
                <a:schemeClr val="dk2"/>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200"/>
              <a:buNone/>
            </a:pPr>
            <a:endParaRPr sz="1200" dirty="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084EE6-B4FD-DD14-DA5F-CE181398F841}"/>
              </a:ext>
            </a:extLst>
          </p:cNvPr>
          <p:cNvSpPr txBox="1"/>
          <p:nvPr/>
        </p:nvSpPr>
        <p:spPr>
          <a:xfrm>
            <a:off x="426720" y="665875"/>
            <a:ext cx="11765280" cy="1323439"/>
          </a:xfrm>
          <a:prstGeom prst="rect">
            <a:avLst/>
          </a:prstGeom>
          <a:noFill/>
        </p:spPr>
        <p:txBody>
          <a:bodyPr wrap="square">
            <a:spAutoFit/>
          </a:bodyPr>
          <a:lstStyle/>
          <a:p>
            <a:r>
              <a:rPr lang="en-IN" sz="2000" b="1" dirty="0">
                <a:latin typeface="Times New Roman" panose="02020603050405020304" charset="0"/>
                <a:cs typeface="Times New Roman" panose="02020603050405020304" charset="0"/>
              </a:rPr>
              <a:t>Exploratory Data Analysis: </a:t>
            </a:r>
            <a:r>
              <a:rPr lang="en-IN" sz="2000" dirty="0">
                <a:latin typeface="Times New Roman" panose="02020603050405020304" charset="0"/>
                <a:cs typeface="Times New Roman" panose="02020603050405020304" charset="0"/>
              </a:rPr>
              <a:t>D</a:t>
            </a:r>
            <a:r>
              <a:rPr lang="en-IN" sz="1800" dirty="0">
                <a:latin typeface="Times New Roman" panose="02020603050405020304" charset="0"/>
                <a:cs typeface="Times New Roman" panose="02020603050405020304" charset="0"/>
              </a:rPr>
              <a:t>ifferent data analysis has been done for feature selection to see the impact on prediction.</a:t>
            </a:r>
          </a:p>
          <a:p>
            <a:endParaRPr lang="en-IN" sz="2000" dirty="0"/>
          </a:p>
          <a:p>
            <a:pPr algn="ctr"/>
            <a:r>
              <a:rPr lang="en-IN" sz="1800" b="1" dirty="0">
                <a:latin typeface="Times New Roman" panose="02020603050405020304" charset="0"/>
                <a:cs typeface="Times New Roman" panose="02020603050405020304" charset="0"/>
              </a:rPr>
              <a:t>Heatmap to explain which features are relevant for the prediction</a:t>
            </a:r>
          </a:p>
          <a:p>
            <a:endParaRPr lang="en-US" sz="2000" b="1" dirty="0"/>
          </a:p>
        </p:txBody>
      </p:sp>
      <p:pic>
        <p:nvPicPr>
          <p:cNvPr id="4" name="Picture 3">
            <a:extLst>
              <a:ext uri="{FF2B5EF4-FFF2-40B4-BE49-F238E27FC236}">
                <a16:creationId xmlns:a16="http://schemas.microsoft.com/office/drawing/2014/main" id="{86DB5BFC-1A80-D618-8DF4-04A06C736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1780032"/>
            <a:ext cx="9436608" cy="4706112"/>
          </a:xfrm>
          <a:prstGeom prst="rect">
            <a:avLst/>
          </a:prstGeom>
        </p:spPr>
      </p:pic>
    </p:spTree>
    <p:extLst>
      <p:ext uri="{BB962C8B-B14F-4D97-AF65-F5344CB8AC3E}">
        <p14:creationId xmlns:p14="http://schemas.microsoft.com/office/powerpoint/2010/main" val="307110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73CB22-56DA-375F-862D-0F547C8690AF}"/>
              </a:ext>
            </a:extLst>
          </p:cNvPr>
          <p:cNvSpPr txBox="1"/>
          <p:nvPr/>
        </p:nvSpPr>
        <p:spPr>
          <a:xfrm>
            <a:off x="2706624" y="778800"/>
            <a:ext cx="6096000" cy="369332"/>
          </a:xfrm>
          <a:prstGeom prst="rect">
            <a:avLst/>
          </a:prstGeom>
          <a:noFill/>
        </p:spPr>
        <p:txBody>
          <a:bodyPr wrap="square">
            <a:spAutoFit/>
          </a:bodyPr>
          <a:lstStyle/>
          <a:p>
            <a:pPr algn="ctr"/>
            <a:r>
              <a:rPr lang="en-IN" sz="1800" b="1" dirty="0">
                <a:latin typeface="Times New Roman" panose="02020603050405020304" charset="0"/>
                <a:cs typeface="Times New Roman" panose="02020603050405020304" charset="0"/>
              </a:rPr>
              <a:t>Count plot between the categorical features</a:t>
            </a:r>
          </a:p>
        </p:txBody>
      </p:sp>
      <p:pic>
        <p:nvPicPr>
          <p:cNvPr id="4" name="Picture 3">
            <a:extLst>
              <a:ext uri="{FF2B5EF4-FFF2-40B4-BE49-F238E27FC236}">
                <a16:creationId xmlns:a16="http://schemas.microsoft.com/office/drawing/2014/main" id="{A44DA09D-5A49-F321-386C-13B4BDD7C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55" y="1394691"/>
            <a:ext cx="10778837" cy="5316429"/>
          </a:xfrm>
          <a:prstGeom prst="rect">
            <a:avLst/>
          </a:prstGeom>
        </p:spPr>
      </p:pic>
    </p:spTree>
    <p:extLst>
      <p:ext uri="{BB962C8B-B14F-4D97-AF65-F5344CB8AC3E}">
        <p14:creationId xmlns:p14="http://schemas.microsoft.com/office/powerpoint/2010/main" val="844656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FEB44E-4E35-1809-44DC-4D7C66E3445D}"/>
              </a:ext>
            </a:extLst>
          </p:cNvPr>
          <p:cNvSpPr txBox="1"/>
          <p:nvPr/>
        </p:nvSpPr>
        <p:spPr>
          <a:xfrm>
            <a:off x="1414272" y="843772"/>
            <a:ext cx="9863328" cy="584775"/>
          </a:xfrm>
          <a:prstGeom prst="rect">
            <a:avLst/>
          </a:prstGeom>
          <a:noFill/>
        </p:spPr>
        <p:txBody>
          <a:bodyPr wrap="square">
            <a:spAutoFit/>
          </a:bodyPr>
          <a:lstStyle/>
          <a:p>
            <a:pPr algn="ctr"/>
            <a:r>
              <a:rPr lang="en-US" sz="1800" b="1" dirty="0">
                <a:latin typeface="Times New Roman" panose="02020603050405020304" charset="0"/>
                <a:cs typeface="Times New Roman" panose="02020603050405020304" charset="0"/>
              </a:rPr>
              <a:t>Bivariate Analysis plot Gender wise absence / presence of Chronic Heart Disease (CHD)</a:t>
            </a:r>
          </a:p>
          <a:p>
            <a:endParaRPr lang="en-IN" b="1" dirty="0"/>
          </a:p>
        </p:txBody>
      </p:sp>
      <p:pic>
        <p:nvPicPr>
          <p:cNvPr id="4" name="Picture 3">
            <a:extLst>
              <a:ext uri="{FF2B5EF4-FFF2-40B4-BE49-F238E27FC236}">
                <a16:creationId xmlns:a16="http://schemas.microsoft.com/office/drawing/2014/main" id="{67C71E60-622A-06EE-DBF4-19EDF6A29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474" y="1890231"/>
            <a:ext cx="6483926" cy="4507936"/>
          </a:xfrm>
          <a:prstGeom prst="rect">
            <a:avLst/>
          </a:prstGeom>
        </p:spPr>
      </p:pic>
    </p:spTree>
    <p:extLst>
      <p:ext uri="{BB962C8B-B14F-4D97-AF65-F5344CB8AC3E}">
        <p14:creationId xmlns:p14="http://schemas.microsoft.com/office/powerpoint/2010/main" val="2140334416"/>
      </p:ext>
    </p:extLst>
  </p:cSld>
  <p:clrMapOvr>
    <a:masterClrMapping/>
  </p:clrMapOvr>
</p:sld>
</file>

<file path=ppt/theme/theme1.xml><?xml version="1.0" encoding="utf-8"?>
<a:theme xmlns:a="http://schemas.openxmlformats.org/drawingml/2006/main"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1024</Words>
  <Application>Microsoft Macintosh PowerPoint</Application>
  <PresentationFormat>Widescreen</PresentationFormat>
  <Paragraphs>132</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Helvetica Neue</vt:lpstr>
      <vt:lpstr>-apple-system</vt:lpstr>
      <vt:lpstr>Avenir</vt:lpstr>
      <vt:lpstr>Arial</vt:lpstr>
      <vt:lpstr>Times New Roman</vt:lpstr>
      <vt:lpstr>GestaltVTI</vt:lpstr>
      <vt:lpstr> PREDICTION  OF HEART DISEASE  </vt:lpstr>
      <vt:lpstr>Background </vt:lpstr>
      <vt:lpstr>Problem Statement</vt:lpstr>
      <vt:lpstr>Importance </vt:lpstr>
      <vt:lpstr>Potential Datasets </vt:lpstr>
      <vt:lpstr>Dataset Information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PREDICTION  OF HEART DISEASE  </dc:title>
  <cp:lastModifiedBy>Harika Tamma</cp:lastModifiedBy>
  <cp:revision>7</cp:revision>
  <dcterms:modified xsi:type="dcterms:W3CDTF">2024-05-07T21:52:17Z</dcterms:modified>
</cp:coreProperties>
</file>