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8" r:id="rId1"/>
  </p:sldMasterIdLst>
  <p:notesMasterIdLst>
    <p:notesMasterId r:id="rId32"/>
  </p:notesMasterIdLst>
  <p:sldIdLst>
    <p:sldId id="256" r:id="rId2"/>
    <p:sldId id="257" r:id="rId3"/>
    <p:sldId id="296" r:id="rId4"/>
    <p:sldId id="297" r:id="rId5"/>
    <p:sldId id="298" r:id="rId6"/>
    <p:sldId id="299" r:id="rId7"/>
    <p:sldId id="300" r:id="rId8"/>
    <p:sldId id="301" r:id="rId9"/>
    <p:sldId id="302" r:id="rId10"/>
    <p:sldId id="303" r:id="rId11"/>
    <p:sldId id="304" r:id="rId12"/>
    <p:sldId id="305" r:id="rId13"/>
    <p:sldId id="306" r:id="rId14"/>
    <p:sldId id="308" r:id="rId15"/>
    <p:sldId id="307" r:id="rId16"/>
    <p:sldId id="309" r:id="rId17"/>
    <p:sldId id="322" r:id="rId18"/>
    <p:sldId id="310" r:id="rId19"/>
    <p:sldId id="311" r:id="rId20"/>
    <p:sldId id="323" r:id="rId21"/>
    <p:sldId id="312" r:id="rId22"/>
    <p:sldId id="313" r:id="rId23"/>
    <p:sldId id="314" r:id="rId24"/>
    <p:sldId id="315" r:id="rId25"/>
    <p:sldId id="316" r:id="rId26"/>
    <p:sldId id="317" r:id="rId27"/>
    <p:sldId id="318" r:id="rId28"/>
    <p:sldId id="319" r:id="rId29"/>
    <p:sldId id="320" r:id="rId30"/>
    <p:sldId id="29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7D"/>
    <a:srgbClr val="FFC3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C7CD3A17-C0DA-41BF-9166-7E421A9502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346" autoAdjust="0"/>
  </p:normalViewPr>
  <p:slideViewPr>
    <p:cSldViewPr snapToGrid="0">
      <p:cViewPr varScale="1">
        <p:scale>
          <a:sx n="85" d="100"/>
          <a:sy n="85" d="100"/>
        </p:scale>
        <p:origin x="137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1c0929af6_11_4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69" name="Google Shape;169;g81c0929af6_1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RNN has a problem with long short term memory where it can remember large sequence of data and might leave out important features\</a:t>
            </a:r>
          </a:p>
          <a:p>
            <a:r>
              <a:rPr lang="en-US" sz="1100" b="0" i="0" u="none" strike="noStrike" cap="none" dirty="0">
                <a:solidFill>
                  <a:srgbClr val="000000"/>
                </a:solidFill>
                <a:effectLst/>
                <a:latin typeface="Arial"/>
                <a:ea typeface="Arial"/>
                <a:cs typeface="Arial"/>
                <a:sym typeface="Arial"/>
              </a:rPr>
              <a:t>The cell remembers values over arbitrary time intervals and the three </a:t>
            </a:r>
            <a:r>
              <a:rPr lang="en-US" sz="1100" b="0" i="1" u="none" strike="noStrike" cap="none" dirty="0">
                <a:solidFill>
                  <a:srgbClr val="000000"/>
                </a:solidFill>
                <a:effectLst/>
                <a:latin typeface="Arial"/>
                <a:ea typeface="Arial"/>
                <a:cs typeface="Arial"/>
                <a:sym typeface="Arial"/>
              </a:rPr>
              <a:t>gates</a:t>
            </a:r>
            <a:r>
              <a:rPr lang="en-US" sz="1100" b="0" i="0" u="none" strike="noStrike" cap="none" dirty="0">
                <a:solidFill>
                  <a:srgbClr val="000000"/>
                </a:solidFill>
                <a:effectLst/>
                <a:latin typeface="Arial"/>
                <a:ea typeface="Arial"/>
                <a:cs typeface="Arial"/>
                <a:sym typeface="Arial"/>
              </a:rPr>
              <a:t> regulate the flow of information into and out of the cell.</a:t>
            </a:r>
          </a:p>
          <a:p>
            <a:r>
              <a:rPr lang="en-US" sz="1100" b="0" i="0" u="none" strike="noStrike" cap="none" dirty="0">
                <a:solidFill>
                  <a:srgbClr val="000000"/>
                </a:solidFill>
                <a:effectLst/>
                <a:latin typeface="Arial"/>
                <a:ea typeface="Arial"/>
                <a:cs typeface="Arial"/>
                <a:sym typeface="Arial"/>
              </a:rPr>
              <a:t>language translations to predicting your next word on your iPhone’s keyboard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Introduced to solve vanishing and exploding gradient in RNN.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Rather than storing entire history, LSTM can selectively remember &amp; forget data.</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Memory blocks – storing, Gates – manipulation (forget, input, output)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Longer to run and deplete more memory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b="0" i="0" u="none" strike="noStrike" cap="none" dirty="0">
              <a:solidFill>
                <a:srgbClr val="000000"/>
              </a:solidFill>
              <a:effectLst/>
              <a:latin typeface="Arial"/>
              <a:ea typeface="Arial"/>
              <a:cs typeface="Arial"/>
              <a:sym typeface="Arial"/>
            </a:endParaRPr>
          </a:p>
          <a:p>
            <a:endParaRPr lang="en-CA" dirty="0"/>
          </a:p>
        </p:txBody>
      </p:sp>
    </p:spTree>
    <p:extLst>
      <p:ext uri="{BB962C8B-B14F-4D97-AF65-F5344CB8AC3E}">
        <p14:creationId xmlns:p14="http://schemas.microsoft.com/office/powerpoint/2010/main" val="1845396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 </a:t>
            </a:r>
            <a:r>
              <a:rPr lang="en-US" sz="1100" b="1" i="0" u="none" strike="noStrike" cap="none" dirty="0">
                <a:solidFill>
                  <a:srgbClr val="000000"/>
                </a:solidFill>
                <a:effectLst/>
                <a:latin typeface="Arial"/>
                <a:ea typeface="Arial"/>
                <a:cs typeface="Arial"/>
                <a:sym typeface="Arial"/>
              </a:rPr>
              <a:t>Embedding layer</a:t>
            </a:r>
            <a:r>
              <a:rPr lang="en-US" sz="1100" b="0" i="0" u="none" strike="noStrike" cap="none" dirty="0">
                <a:solidFill>
                  <a:srgbClr val="000000"/>
                </a:solidFill>
                <a:effectLst/>
                <a:latin typeface="Arial"/>
                <a:ea typeface="Arial"/>
                <a:cs typeface="Arial"/>
                <a:sym typeface="Arial"/>
              </a:rPr>
              <a:t> is used to create word vectors for incoming words</a:t>
            </a:r>
          </a:p>
          <a:p>
            <a:r>
              <a:rPr lang="en-US" sz="1100" b="0" i="0" u="none" strike="noStrike" cap="none" dirty="0">
                <a:solidFill>
                  <a:srgbClr val="000000"/>
                </a:solidFill>
                <a:effectLst/>
                <a:latin typeface="Arial"/>
                <a:ea typeface="Arial"/>
                <a:cs typeface="Arial"/>
                <a:sym typeface="Arial"/>
              </a:rPr>
              <a:t>A fully connected </a:t>
            </a:r>
            <a:r>
              <a:rPr lang="en-US" sz="1100" b="1" i="0" u="none" strike="noStrike" cap="none" dirty="0">
                <a:solidFill>
                  <a:srgbClr val="000000"/>
                </a:solidFill>
                <a:effectLst/>
                <a:latin typeface="Arial"/>
                <a:ea typeface="Arial"/>
                <a:cs typeface="Arial"/>
                <a:sym typeface="Arial"/>
              </a:rPr>
              <a:t>layer</a:t>
            </a:r>
            <a:r>
              <a:rPr lang="en-US" sz="1100" b="0" i="0" u="none" strike="noStrike" cap="none" dirty="0">
                <a:solidFill>
                  <a:srgbClr val="000000"/>
                </a:solidFill>
                <a:effectLst/>
                <a:latin typeface="Arial"/>
                <a:ea typeface="Arial"/>
                <a:cs typeface="Arial"/>
                <a:sym typeface="Arial"/>
              </a:rPr>
              <a:t> that often follows </a:t>
            </a:r>
            <a:r>
              <a:rPr lang="en-US" sz="1100" b="1" i="0" u="none" strike="noStrike" cap="none" dirty="0">
                <a:solidFill>
                  <a:srgbClr val="000000"/>
                </a:solidFill>
                <a:effectLst/>
                <a:latin typeface="Arial"/>
                <a:ea typeface="Arial"/>
                <a:cs typeface="Arial"/>
                <a:sym typeface="Arial"/>
              </a:rPr>
              <a:t>LSTM layers</a:t>
            </a:r>
            <a:r>
              <a:rPr lang="en-US" sz="1100" b="0" i="0" u="none" strike="noStrike" cap="none" dirty="0">
                <a:solidFill>
                  <a:srgbClr val="000000"/>
                </a:solidFill>
                <a:effectLst/>
                <a:latin typeface="Arial"/>
                <a:ea typeface="Arial"/>
                <a:cs typeface="Arial"/>
                <a:sym typeface="Arial"/>
              </a:rPr>
              <a:t> and is used for outputting a prediction is called </a:t>
            </a:r>
            <a:r>
              <a:rPr lang="en-US" sz="1100" b="1" i="0" u="none" strike="noStrike" cap="none" dirty="0">
                <a:solidFill>
                  <a:srgbClr val="000000"/>
                </a:solidFill>
                <a:effectLst/>
                <a:latin typeface="Arial"/>
                <a:ea typeface="Arial"/>
                <a:cs typeface="Arial"/>
                <a:sym typeface="Arial"/>
              </a:rPr>
              <a:t>Dense</a:t>
            </a:r>
            <a:r>
              <a:rPr lang="en-US" sz="1100" b="0" i="0" u="none" strike="noStrike" cap="none" dirty="0">
                <a:solidFill>
                  <a:srgbClr val="000000"/>
                </a:solidFill>
                <a:effectLst/>
                <a:latin typeface="Arial"/>
                <a:ea typeface="Arial"/>
                <a:cs typeface="Arial"/>
                <a:sym typeface="Arial"/>
              </a:rPr>
              <a:t>()</a:t>
            </a:r>
          </a:p>
          <a:p>
            <a:r>
              <a:rPr lang="en-US" sz="1100" b="0" i="0" u="none" strike="noStrike" cap="none" dirty="0">
                <a:solidFill>
                  <a:srgbClr val="000000"/>
                </a:solidFill>
                <a:effectLst/>
                <a:latin typeface="Arial"/>
                <a:ea typeface="Arial"/>
                <a:cs typeface="Arial"/>
                <a:sym typeface="Arial"/>
              </a:rPr>
              <a:t>an activation is required between matrix multiplications to afford a neural network the ability to model non-linear processes</a:t>
            </a:r>
          </a:p>
          <a:p>
            <a:r>
              <a:rPr lang="en-US" sz="1100" b="1" i="0" u="none" strike="noStrike" cap="none" dirty="0">
                <a:solidFill>
                  <a:srgbClr val="000000"/>
                </a:solidFill>
                <a:effectLst/>
                <a:latin typeface="Arial"/>
                <a:ea typeface="Arial"/>
                <a:cs typeface="Arial"/>
                <a:sym typeface="Arial"/>
              </a:rPr>
              <a:t>Dropout</a:t>
            </a:r>
            <a:r>
              <a:rPr lang="en-US" sz="1100" b="0" i="0" u="none" strike="noStrike" cap="none" dirty="0">
                <a:solidFill>
                  <a:srgbClr val="000000"/>
                </a:solidFill>
                <a:effectLst/>
                <a:latin typeface="Arial"/>
                <a:ea typeface="Arial"/>
                <a:cs typeface="Arial"/>
                <a:sym typeface="Arial"/>
              </a:rPr>
              <a:t> is a regularization method where input and recurrent connections to </a:t>
            </a:r>
            <a:r>
              <a:rPr lang="en-US" sz="1100" b="1" i="0" u="none" strike="noStrike" cap="none" dirty="0">
                <a:solidFill>
                  <a:srgbClr val="000000"/>
                </a:solidFill>
                <a:effectLst/>
                <a:latin typeface="Arial"/>
                <a:ea typeface="Arial"/>
                <a:cs typeface="Arial"/>
                <a:sym typeface="Arial"/>
              </a:rPr>
              <a:t>LSTM</a:t>
            </a:r>
            <a:r>
              <a:rPr lang="en-US" sz="1100" b="0" i="0" u="none" strike="noStrike" cap="none" dirty="0">
                <a:solidFill>
                  <a:srgbClr val="000000"/>
                </a:solidFill>
                <a:effectLst/>
                <a:latin typeface="Arial"/>
                <a:ea typeface="Arial"/>
                <a:cs typeface="Arial"/>
                <a:sym typeface="Arial"/>
              </a:rPr>
              <a:t> units are probabilistically excluded from activation and weight updates while training a network. This has the effect of reducing overfitting and improving model performance.</a:t>
            </a:r>
          </a:p>
          <a:p>
            <a:r>
              <a:rPr lang="en-US" sz="1100" b="0" i="0" u="none" strike="noStrike" cap="none" dirty="0" err="1">
                <a:solidFill>
                  <a:srgbClr val="000000"/>
                </a:solidFill>
                <a:effectLst/>
                <a:latin typeface="Arial"/>
                <a:cs typeface="Arial"/>
                <a:sym typeface="Arial"/>
              </a:rPr>
              <a:t>RMSprp</a:t>
            </a:r>
            <a:r>
              <a:rPr lang="en-US" sz="1100" b="0" i="0" u="none" strike="noStrike" cap="none" dirty="0">
                <a:solidFill>
                  <a:srgbClr val="000000"/>
                </a:solidFill>
                <a:effectLst/>
                <a:latin typeface="Arial"/>
                <a:cs typeface="Arial"/>
                <a:sym typeface="Arial"/>
              </a:rPr>
              <a:t>- based on </a:t>
            </a:r>
            <a:r>
              <a:rPr lang="en-CA" sz="1100" b="0" i="0" u="none" strike="noStrike" cap="none" dirty="0">
                <a:solidFill>
                  <a:srgbClr val="000000"/>
                </a:solidFill>
                <a:effectLst/>
                <a:latin typeface="Arial"/>
                <a:ea typeface="Arial"/>
                <a:cs typeface="Arial"/>
                <a:sym typeface="Arial"/>
              </a:rPr>
              <a:t>Stochastic Gradient Descent. </a:t>
            </a:r>
            <a:r>
              <a:rPr lang="en-US" sz="1100" b="0" i="0" u="none" strike="noStrike" cap="none" dirty="0">
                <a:solidFill>
                  <a:srgbClr val="000000"/>
                </a:solidFill>
                <a:effectLst/>
                <a:latin typeface="Arial"/>
                <a:ea typeface="Arial"/>
                <a:cs typeface="Arial"/>
                <a:sym typeface="Arial"/>
              </a:rPr>
              <a:t>decide the learning rate and gradient</a:t>
            </a:r>
          </a:p>
          <a:p>
            <a:r>
              <a:rPr lang="en-US" sz="1100" b="0" i="0" u="none" strike="noStrike" cap="none" dirty="0" err="1">
                <a:solidFill>
                  <a:srgbClr val="000000"/>
                </a:solidFill>
                <a:effectLst/>
                <a:latin typeface="Arial"/>
                <a:cs typeface="Arial"/>
                <a:sym typeface="Arial"/>
              </a:rPr>
              <a:t>Earlystopping</a:t>
            </a:r>
            <a:r>
              <a:rPr lang="en-US" sz="1100" b="0" i="0" u="none" strike="noStrike" cap="none" dirty="0">
                <a:solidFill>
                  <a:srgbClr val="000000"/>
                </a:solidFill>
                <a:effectLst/>
                <a:latin typeface="Arial"/>
                <a:cs typeface="Arial"/>
                <a:sym typeface="Arial"/>
              </a:rPr>
              <a:t>- </a:t>
            </a:r>
            <a:r>
              <a:rPr lang="en-US" sz="1100" b="0" i="0" u="none" strike="noStrike" cap="none" dirty="0">
                <a:solidFill>
                  <a:srgbClr val="000000"/>
                </a:solidFill>
                <a:effectLst/>
                <a:latin typeface="Arial"/>
                <a:ea typeface="Arial"/>
                <a:cs typeface="Arial"/>
                <a:sym typeface="Arial"/>
              </a:rPr>
              <a:t>number of training epochs and stop training once the model performance stops improving on a hold out validation dataset.</a:t>
            </a:r>
            <a:endParaRPr lang="en-CA" dirty="0"/>
          </a:p>
        </p:txBody>
      </p:sp>
    </p:spTree>
    <p:extLst>
      <p:ext uri="{BB962C8B-B14F-4D97-AF65-F5344CB8AC3E}">
        <p14:creationId xmlns:p14="http://schemas.microsoft.com/office/powerpoint/2010/main" val="3955860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Support vector classifier</a:t>
            </a:r>
          </a:p>
          <a:p>
            <a:r>
              <a:rPr lang="en-US" dirty="0"/>
              <a:t>Tol – tolerance for stopping criteria</a:t>
            </a:r>
            <a:endParaRPr lang="en-CA" dirty="0"/>
          </a:p>
        </p:txBody>
      </p:sp>
    </p:spTree>
    <p:extLst>
      <p:ext uri="{BB962C8B-B14F-4D97-AF65-F5344CB8AC3E}">
        <p14:creationId xmlns:p14="http://schemas.microsoft.com/office/powerpoint/2010/main" val="4144422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Receiver Operator Characteristic (</a:t>
            </a:r>
            <a:r>
              <a:rPr lang="en-US" sz="1100" b="1" i="0" u="none" strike="noStrike" cap="none" dirty="0">
                <a:solidFill>
                  <a:srgbClr val="000000"/>
                </a:solidFill>
                <a:effectLst/>
                <a:latin typeface="Arial"/>
                <a:ea typeface="Arial"/>
                <a:cs typeface="Arial"/>
                <a:sym typeface="Arial"/>
              </a:rPr>
              <a:t>ROC</a:t>
            </a:r>
            <a:r>
              <a:rPr lang="en-US" sz="1100" b="0" i="0" u="none" strike="noStrike" cap="none" dirty="0">
                <a:solidFill>
                  <a:srgbClr val="000000"/>
                </a:solidFill>
                <a:effectLst/>
                <a:latin typeface="Arial"/>
                <a:ea typeface="Arial"/>
                <a:cs typeface="Arial"/>
                <a:sym typeface="Arial"/>
              </a:rPr>
              <a:t>) </a:t>
            </a:r>
            <a:r>
              <a:rPr lang="en-US" sz="1100" b="1" i="0" u="none" strike="noStrike" cap="none" dirty="0">
                <a:solidFill>
                  <a:srgbClr val="000000"/>
                </a:solidFill>
                <a:effectLst/>
                <a:latin typeface="Arial"/>
                <a:ea typeface="Arial"/>
                <a:cs typeface="Arial"/>
                <a:sym typeface="Arial"/>
              </a:rPr>
              <a:t>curve</a:t>
            </a:r>
            <a:endParaRPr lang="en-CA" dirty="0"/>
          </a:p>
        </p:txBody>
      </p:sp>
    </p:spTree>
    <p:extLst>
      <p:ext uri="{BB962C8B-B14F-4D97-AF65-F5344CB8AC3E}">
        <p14:creationId xmlns:p14="http://schemas.microsoft.com/office/powerpoint/2010/main" val="2955404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LR is good for classification problems and a good baseline model. (</a:t>
            </a:r>
            <a:r>
              <a:rPr lang="en-CA" sz="1100" b="0" i="0" u="none" strike="noStrike" cap="none" dirty="0">
                <a:solidFill>
                  <a:srgbClr val="000000"/>
                </a:solidFill>
                <a:effectLst/>
                <a:latin typeface="Arial"/>
                <a:ea typeface="Arial"/>
                <a:cs typeface="Arial"/>
                <a:sym typeface="Arial"/>
              </a:rPr>
              <a:t>fast to train and tune, interpretable, flexible)</a:t>
            </a:r>
          </a:p>
          <a:p>
            <a:r>
              <a:rPr lang="en-CA" sz="1100" b="0" i="0" u="none" strike="noStrike" cap="none" dirty="0">
                <a:solidFill>
                  <a:srgbClr val="000000"/>
                </a:solidFill>
                <a:effectLst/>
                <a:latin typeface="Arial"/>
                <a:cs typeface="Arial"/>
                <a:sym typeface="Arial"/>
              </a:rPr>
              <a:t>RNN – worst as neural networks best with images (maybe better with bag of words)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neural networks wonders with unstructured data.</a:t>
            </a:r>
          </a:p>
          <a:p>
            <a:endParaRPr lang="en-CA" dirty="0"/>
          </a:p>
        </p:txBody>
      </p:sp>
    </p:spTree>
    <p:extLst>
      <p:ext uri="{BB962C8B-B14F-4D97-AF65-F5344CB8AC3E}">
        <p14:creationId xmlns:p14="http://schemas.microsoft.com/office/powerpoint/2010/main" val="299951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81c0929af6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81c0929af6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1c0929af6_11_4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76" name="Google Shape;176;g81c0929af6_1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Give example of Hantavirus</a:t>
            </a:r>
            <a:endParaRPr lang="en-CA" dirty="0"/>
          </a:p>
        </p:txBody>
      </p:sp>
    </p:spTree>
    <p:extLst>
      <p:ext uri="{BB962C8B-B14F-4D97-AF65-F5344CB8AC3E}">
        <p14:creationId xmlns:p14="http://schemas.microsoft.com/office/powerpoint/2010/main" val="49510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Platform for journalists and anchors to help in fact checking</a:t>
            </a:r>
          </a:p>
          <a:p>
            <a:r>
              <a:rPr lang="en-US" dirty="0"/>
              <a:t>Multiple organizations around the world</a:t>
            </a:r>
            <a:endParaRPr lang="en-CA" dirty="0"/>
          </a:p>
        </p:txBody>
      </p:sp>
    </p:spTree>
    <p:extLst>
      <p:ext uri="{BB962C8B-B14F-4D97-AF65-F5344CB8AC3E}">
        <p14:creationId xmlns:p14="http://schemas.microsoft.com/office/powerpoint/2010/main" val="111805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user is verified, then add label as 0 else 1</a:t>
            </a:r>
            <a:endParaRPr lang="en-CA" dirty="0"/>
          </a:p>
        </p:txBody>
      </p:sp>
    </p:spTree>
    <p:extLst>
      <p:ext uri="{BB962C8B-B14F-4D97-AF65-F5344CB8AC3E}">
        <p14:creationId xmlns:p14="http://schemas.microsoft.com/office/powerpoint/2010/main" val="2542975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Many tokenizing methods count frequent words like the and </a:t>
            </a:r>
            <a:r>
              <a:rPr lang="en-US" dirty="0" err="1"/>
              <a:t>and</a:t>
            </a:r>
            <a:r>
              <a:rPr lang="en-US" dirty="0"/>
              <a:t> give more count to overcome that </a:t>
            </a:r>
            <a:r>
              <a:rPr lang="en-US" dirty="0" err="1"/>
              <a:t>tfidf</a:t>
            </a:r>
            <a:endParaRPr lang="en-CA" dirty="0"/>
          </a:p>
        </p:txBody>
      </p:sp>
    </p:spTree>
    <p:extLst>
      <p:ext uri="{BB962C8B-B14F-4D97-AF65-F5344CB8AC3E}">
        <p14:creationId xmlns:p14="http://schemas.microsoft.com/office/powerpoint/2010/main" val="2171034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Logistic regression requires quite large sample sizes.</a:t>
            </a:r>
          </a:p>
          <a:p>
            <a:r>
              <a:rPr lang="en-US" sz="1100" b="0" i="0" u="none" strike="noStrike" cap="none" dirty="0">
                <a:solidFill>
                  <a:srgbClr val="000000"/>
                </a:solidFill>
                <a:effectLst/>
                <a:latin typeface="Arial"/>
                <a:ea typeface="Arial"/>
                <a:cs typeface="Arial"/>
                <a:sym typeface="Arial"/>
              </a:rPr>
              <a:t>meaningful variables should be included</a:t>
            </a:r>
          </a:p>
          <a:p>
            <a:r>
              <a:rPr lang="en-US" sz="1100" b="0" i="0" u="none" strike="noStrike" cap="none" dirty="0">
                <a:solidFill>
                  <a:srgbClr val="000000"/>
                </a:solidFill>
                <a:effectLst/>
                <a:latin typeface="Arial"/>
                <a:ea typeface="Arial"/>
                <a:cs typeface="Arial"/>
                <a:sym typeface="Arial"/>
              </a:rPr>
              <a:t>Logistic Regression a Linear Regression model but the Logistic Regression uses a more complex cost function, this cost function can be defined as the ‘</a:t>
            </a:r>
            <a:r>
              <a:rPr lang="en-US" sz="1100" b="1" i="0" u="none" strike="noStrike" cap="none" dirty="0">
                <a:solidFill>
                  <a:srgbClr val="000000"/>
                </a:solidFill>
                <a:effectLst/>
                <a:latin typeface="Arial"/>
                <a:ea typeface="Arial"/>
                <a:cs typeface="Arial"/>
                <a:sym typeface="Arial"/>
              </a:rPr>
              <a:t>Sigmoid function</a:t>
            </a:r>
            <a:endParaRPr lang="en-US" sz="1100" b="0" i="0" u="none" strike="noStrike" cap="none" dirty="0">
              <a:solidFill>
                <a:srgbClr val="000000"/>
              </a:solidFill>
              <a:effectLst/>
              <a:latin typeface="Arial"/>
              <a:ea typeface="Arial"/>
              <a:cs typeface="Arial"/>
              <a:sym typeface="Arial"/>
            </a:endParaRPr>
          </a:p>
          <a:p>
            <a:r>
              <a:rPr lang="en-US" dirty="0"/>
              <a:t>The hypothesis of logistic regression tends it to limit the cost function between 0 and 1</a:t>
            </a:r>
            <a:r>
              <a:rPr lang="en-US" sz="1100" b="0" i="0" u="none" strike="noStrike" cap="none" dirty="0">
                <a:solidFill>
                  <a:srgbClr val="000000"/>
                </a:solidFill>
                <a:effectLst/>
                <a:latin typeface="Arial"/>
                <a:ea typeface="Arial"/>
                <a:cs typeface="Arial"/>
                <a:sym typeface="Arial"/>
              </a:rPr>
              <a:t>. Therefore linear functions fail to represent it as it can have a value greater than 1 or less than 0 which is not possible as per the hypothesis of logistic regression.</a:t>
            </a:r>
          </a:p>
          <a:p>
            <a:r>
              <a:rPr lang="en-US" sz="1100" b="0" i="0" u="none" strike="noStrike" cap="none" dirty="0">
                <a:solidFill>
                  <a:srgbClr val="000000"/>
                </a:solidFill>
                <a:effectLst/>
                <a:latin typeface="Arial"/>
                <a:cs typeface="Arial"/>
                <a:sym typeface="Arial"/>
              </a:rPr>
              <a:t>In the image it’s a range of values from 0-1 </a:t>
            </a:r>
            <a:endParaRPr lang="en-CA" dirty="0"/>
          </a:p>
        </p:txBody>
      </p:sp>
    </p:spTree>
    <p:extLst>
      <p:ext uri="{BB962C8B-B14F-4D97-AF65-F5344CB8AC3E}">
        <p14:creationId xmlns:p14="http://schemas.microsoft.com/office/powerpoint/2010/main" val="638787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Advantages</a:t>
            </a:r>
          </a:p>
          <a:p>
            <a:r>
              <a:rPr lang="en-CA" dirty="0"/>
              <a:t>Less prone to overfitting for high dimensional data</a:t>
            </a:r>
          </a:p>
          <a:p>
            <a:r>
              <a:rPr lang="en-US" sz="1100" b="0" i="0" u="none" strike="noStrike" cap="none" dirty="0">
                <a:solidFill>
                  <a:srgbClr val="000000"/>
                </a:solidFill>
                <a:effectLst/>
                <a:latin typeface="Arial"/>
                <a:ea typeface="Arial"/>
                <a:cs typeface="Arial"/>
                <a:sym typeface="Arial"/>
              </a:rPr>
              <a:t>Gives a measure of how relevant a predictor (coefficient size) is, but also its direction of association (positive or negative).</a:t>
            </a:r>
          </a:p>
          <a:p>
            <a:r>
              <a:rPr lang="en-US" sz="1100" b="0" i="0" u="none" strike="noStrike" cap="none" dirty="0">
                <a:solidFill>
                  <a:srgbClr val="000000"/>
                </a:solidFill>
                <a:effectLst/>
                <a:latin typeface="Arial"/>
                <a:cs typeface="Arial"/>
                <a:sym typeface="Arial"/>
              </a:rPr>
              <a:t>Disadvantages</a:t>
            </a:r>
          </a:p>
          <a:p>
            <a:r>
              <a:rPr lang="en-US" sz="1100" b="0" i="0" u="none" strike="noStrike" cap="none" dirty="0">
                <a:solidFill>
                  <a:srgbClr val="000000"/>
                </a:solidFill>
                <a:effectLst/>
                <a:latin typeface="Arial"/>
                <a:ea typeface="Arial"/>
                <a:cs typeface="Arial"/>
                <a:sym typeface="Arial"/>
              </a:rPr>
              <a:t>number of observations are lesser than the number of features – don’t use</a:t>
            </a:r>
          </a:p>
          <a:p>
            <a:r>
              <a:rPr lang="en-US" sz="1100" b="1" i="0" u="none" strike="noStrike" cap="none" dirty="0">
                <a:solidFill>
                  <a:srgbClr val="000000"/>
                </a:solidFill>
                <a:effectLst/>
                <a:latin typeface="Arial"/>
                <a:ea typeface="Arial"/>
                <a:cs typeface="Arial"/>
                <a:sym typeface="Arial"/>
              </a:rPr>
              <a:t>assumption of linearity</a:t>
            </a:r>
            <a:r>
              <a:rPr lang="en-US" sz="1100" b="0" i="0" u="none" strike="noStrike" cap="none" dirty="0">
                <a:solidFill>
                  <a:srgbClr val="000000"/>
                </a:solidFill>
                <a:effectLst/>
                <a:latin typeface="Arial"/>
                <a:ea typeface="Arial"/>
                <a:cs typeface="Arial"/>
                <a:sym typeface="Arial"/>
              </a:rPr>
              <a:t> between the dependent variable and the independent variables</a:t>
            </a:r>
            <a:endParaRPr lang="en-CA" dirty="0"/>
          </a:p>
        </p:txBody>
      </p:sp>
    </p:spTree>
    <p:extLst>
      <p:ext uri="{BB962C8B-B14F-4D97-AF65-F5344CB8AC3E}">
        <p14:creationId xmlns:p14="http://schemas.microsoft.com/office/powerpoint/2010/main" val="149506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Multinomial – document classification like categories of sports entertainment</a:t>
            </a:r>
          </a:p>
          <a:p>
            <a:r>
              <a:rPr lang="en-US" dirty="0" err="1"/>
              <a:t>Bernouii</a:t>
            </a:r>
            <a:r>
              <a:rPr lang="en-US" dirty="0"/>
              <a:t> – similar to above but Boolean classification like yes or no</a:t>
            </a:r>
          </a:p>
          <a:p>
            <a:r>
              <a:rPr lang="en-US" dirty="0"/>
              <a:t>Gaussian – continuous value</a:t>
            </a:r>
          </a:p>
          <a:p>
            <a:r>
              <a:rPr lang="en-US" dirty="0"/>
              <a:t>Advantages</a:t>
            </a:r>
          </a:p>
          <a:p>
            <a:r>
              <a:rPr lang="en-US" sz="1100" b="0" i="0" u="none" strike="noStrike" cap="none" dirty="0">
                <a:solidFill>
                  <a:srgbClr val="000000"/>
                </a:solidFill>
                <a:effectLst/>
                <a:latin typeface="Arial"/>
                <a:ea typeface="Arial"/>
                <a:cs typeface="Arial"/>
                <a:sym typeface="Arial"/>
              </a:rPr>
              <a:t>independent predictors holds true, a Naive Bayes classifier performs better as compared to other models</a:t>
            </a:r>
          </a:p>
          <a:p>
            <a:r>
              <a:rPr lang="en-US" sz="1100" b="0" i="0" u="none" strike="noStrike" cap="none" dirty="0">
                <a:solidFill>
                  <a:srgbClr val="000000"/>
                </a:solidFill>
                <a:effectLst/>
                <a:latin typeface="Arial"/>
                <a:ea typeface="Arial"/>
                <a:cs typeface="Arial"/>
                <a:sym typeface="Arial"/>
              </a:rPr>
              <a:t>small amount of training data given less training time</a:t>
            </a:r>
          </a:p>
          <a:p>
            <a:r>
              <a:rPr lang="en-US" sz="1100" b="0" i="0" u="none" strike="noStrike" cap="none" dirty="0">
                <a:solidFill>
                  <a:srgbClr val="000000"/>
                </a:solidFill>
                <a:effectLst/>
                <a:latin typeface="Arial"/>
                <a:ea typeface="Arial"/>
                <a:cs typeface="Arial"/>
                <a:sym typeface="Arial"/>
              </a:rPr>
              <a:t>If categorical variable has a category in test data set, which was not observed in training data set, then model will assign a 0 (zero) probability and will be unable to make a prediction (smoothing technique)</a:t>
            </a:r>
            <a:endParaRPr lang="en-CA" dirty="0"/>
          </a:p>
        </p:txBody>
      </p:sp>
    </p:spTree>
    <p:extLst>
      <p:ext uri="{BB962C8B-B14F-4D97-AF65-F5344CB8AC3E}">
        <p14:creationId xmlns:p14="http://schemas.microsoft.com/office/powerpoint/2010/main" val="326154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130"/>
        <p:cNvGrpSpPr/>
        <p:nvPr/>
      </p:nvGrpSpPr>
      <p:grpSpPr>
        <a:xfrm>
          <a:off x="0" y="0"/>
          <a:ext cx="0" cy="0"/>
          <a:chOff x="0" y="0"/>
          <a:chExt cx="0" cy="0"/>
        </a:xfrm>
      </p:grpSpPr>
      <p:sp>
        <p:nvSpPr>
          <p:cNvPr id="131" name="Google Shape;131;p14"/>
          <p:cNvSpPr txBox="1">
            <a:spLocks noGrp="1"/>
          </p:cNvSpPr>
          <p:nvPr>
            <p:ph type="sldNum" idx="12"/>
          </p:nvPr>
        </p:nvSpPr>
        <p:spPr>
          <a:xfrm>
            <a:off x="6553200" y="4767263"/>
            <a:ext cx="343903" cy="268605"/>
          </a:xfrm>
          <a:prstGeom prst="rect">
            <a:avLst/>
          </a:prstGeom>
          <a:noFill/>
          <a:ln>
            <a:noFill/>
          </a:ln>
        </p:spPr>
        <p:txBody>
          <a:bodyPr spcFirstLastPara="1" wrap="square" lIns="45700" tIns="45700" rIns="45700" bIns="45700" anchor="t" anchorCtr="0">
            <a:noAutofit/>
          </a:bodyPr>
          <a:lstStyle>
            <a:lvl1pPr marL="0" marR="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2"/>
        <p:cNvGrpSpPr/>
        <p:nvPr/>
      </p:nvGrpSpPr>
      <p:grpSpPr>
        <a:xfrm>
          <a:off x="0" y="0"/>
          <a:ext cx="0" cy="0"/>
          <a:chOff x="0" y="0"/>
          <a:chExt cx="0" cy="0"/>
        </a:xfrm>
      </p:grpSpPr>
      <p:sp>
        <p:nvSpPr>
          <p:cNvPr id="133" name="Google Shape;133;p15"/>
          <p:cNvSpPr txBox="1">
            <a:spLocks noGrp="1"/>
          </p:cNvSpPr>
          <p:nvPr>
            <p:ph type="title"/>
          </p:nvPr>
        </p:nvSpPr>
        <p:spPr>
          <a:xfrm>
            <a:off x="457200" y="205978"/>
            <a:ext cx="8229600" cy="857251"/>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1pPr>
            <a:lvl2pPr marR="0" lvl="1"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2pPr>
            <a:lvl3pPr marR="0" lvl="2"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3pPr>
            <a:lvl4pPr marR="0" lvl="3"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4pPr>
            <a:lvl5pPr marR="0" lvl="4"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5pPr>
            <a:lvl6pPr marR="0" lvl="5"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6pPr>
            <a:lvl7pPr marR="0" lvl="6"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7pPr>
            <a:lvl8pPr marR="0" lvl="7"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8pPr>
            <a:lvl9pPr marR="0" lvl="8"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34" name="Google Shape;134;p15"/>
          <p:cNvSpPr txBox="1">
            <a:spLocks noGrp="1"/>
          </p:cNvSpPr>
          <p:nvPr>
            <p:ph type="sldNum" idx="12"/>
          </p:nvPr>
        </p:nvSpPr>
        <p:spPr>
          <a:xfrm>
            <a:off x="6553200" y="4767263"/>
            <a:ext cx="343903" cy="268605"/>
          </a:xfrm>
          <a:prstGeom prst="rect">
            <a:avLst/>
          </a:prstGeom>
          <a:noFill/>
          <a:ln>
            <a:noFill/>
          </a:ln>
        </p:spPr>
        <p:txBody>
          <a:bodyPr spcFirstLastPara="1" wrap="square" lIns="45700" tIns="45700" rIns="45700" bIns="45700" anchor="t" anchorCtr="0">
            <a:noAutofit/>
          </a:bodyPr>
          <a:lstStyle>
            <a:lvl1pPr marL="0" marR="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rgbClr val="FFC30F"/>
        </a:solidFill>
        <a:effectLst/>
      </p:bgPr>
    </p:bg>
    <p:spTree>
      <p:nvGrpSpPr>
        <p:cNvPr id="1" name="Shape 135"/>
        <p:cNvGrpSpPr/>
        <p:nvPr/>
      </p:nvGrpSpPr>
      <p:grpSpPr>
        <a:xfrm>
          <a:off x="0" y="0"/>
          <a:ext cx="0" cy="0"/>
          <a:chOff x="0" y="0"/>
          <a:chExt cx="0" cy="0"/>
        </a:xfrm>
      </p:grpSpPr>
      <p:pic>
        <p:nvPicPr>
          <p:cNvPr id="136" name="Google Shape;136;p16" descr="Picture 1"/>
          <p:cNvPicPr preferRelativeResize="0"/>
          <p:nvPr/>
        </p:nvPicPr>
        <p:blipFill rotWithShape="1">
          <a:blip r:embed="rId2">
            <a:alphaModFix/>
          </a:blip>
          <a:srcRect/>
          <a:stretch/>
        </p:blipFill>
        <p:spPr>
          <a:xfrm>
            <a:off x="0" y="-176027"/>
            <a:ext cx="6797421" cy="2216224"/>
          </a:xfrm>
          <a:prstGeom prst="rect">
            <a:avLst/>
          </a:prstGeom>
          <a:noFill/>
          <a:ln>
            <a:noFill/>
          </a:ln>
        </p:spPr>
      </p:pic>
      <p:sp>
        <p:nvSpPr>
          <p:cNvPr id="137" name="Google Shape;137;p16"/>
          <p:cNvSpPr txBox="1">
            <a:spLocks noGrp="1"/>
          </p:cNvSpPr>
          <p:nvPr>
            <p:ph type="title"/>
          </p:nvPr>
        </p:nvSpPr>
        <p:spPr>
          <a:xfrm>
            <a:off x="685800" y="2149077"/>
            <a:ext cx="7772400" cy="1102519"/>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2pPr>
            <a:lvl3pPr marR="0" lvl="2"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3pPr>
            <a:lvl4pPr marR="0" lvl="3"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4pPr>
            <a:lvl5pPr marR="0" lvl="4"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5pPr>
            <a:lvl6pPr marR="0" lvl="5"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6pPr>
            <a:lvl7pPr marR="0" lvl="6"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7pPr>
            <a:lvl8pPr marR="0" lvl="7"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8pPr>
            <a:lvl9pPr marR="0" lvl="8"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38" name="Google Shape;138;p16"/>
          <p:cNvSpPr txBox="1">
            <a:spLocks noGrp="1"/>
          </p:cNvSpPr>
          <p:nvPr>
            <p:ph type="body" idx="1"/>
          </p:nvPr>
        </p:nvSpPr>
        <p:spPr>
          <a:xfrm>
            <a:off x="1371600" y="2914650"/>
            <a:ext cx="6400800" cy="131445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700"/>
              </a:spcBef>
              <a:spcAft>
                <a:spcPts val="0"/>
              </a:spcAft>
              <a:buClr>
                <a:srgbClr val="888888"/>
              </a:buClr>
              <a:buSzPts val="3200"/>
              <a:buFont typeface="Arial"/>
              <a:buNone/>
              <a:defRPr sz="3200" b="0" i="0" u="none" strike="noStrike" cap="none">
                <a:solidFill>
                  <a:srgbClr val="888888"/>
                </a:solidFill>
                <a:latin typeface="Arial"/>
                <a:ea typeface="Arial"/>
                <a:cs typeface="Arial"/>
                <a:sym typeface="Arial"/>
              </a:defRPr>
            </a:lvl1pPr>
            <a:lvl2pPr marL="914400" marR="0" lvl="1" indent="-228600" algn="ctr">
              <a:lnSpc>
                <a:spcPct val="100000"/>
              </a:lnSpc>
              <a:spcBef>
                <a:spcPts val="700"/>
              </a:spcBef>
              <a:spcAft>
                <a:spcPts val="0"/>
              </a:spcAft>
              <a:buClr>
                <a:srgbClr val="888888"/>
              </a:buClr>
              <a:buSzPts val="3200"/>
              <a:buFont typeface="Arial"/>
              <a:buNone/>
              <a:defRPr sz="3200" b="0" i="0" u="none" strike="noStrike" cap="none">
                <a:solidFill>
                  <a:srgbClr val="888888"/>
                </a:solidFill>
                <a:latin typeface="Arial"/>
                <a:ea typeface="Arial"/>
                <a:cs typeface="Arial"/>
                <a:sym typeface="Arial"/>
              </a:defRPr>
            </a:lvl2pPr>
            <a:lvl3pPr marL="1371600" marR="0" lvl="2" indent="-228600" algn="ctr">
              <a:lnSpc>
                <a:spcPct val="100000"/>
              </a:lnSpc>
              <a:spcBef>
                <a:spcPts val="700"/>
              </a:spcBef>
              <a:spcAft>
                <a:spcPts val="0"/>
              </a:spcAft>
              <a:buClr>
                <a:srgbClr val="888888"/>
              </a:buClr>
              <a:buSzPts val="3200"/>
              <a:buFont typeface="Arial"/>
              <a:buNone/>
              <a:defRPr sz="3200" b="0" i="0" u="none" strike="noStrike" cap="none">
                <a:solidFill>
                  <a:srgbClr val="888888"/>
                </a:solidFill>
                <a:latin typeface="Arial"/>
                <a:ea typeface="Arial"/>
                <a:cs typeface="Arial"/>
                <a:sym typeface="Arial"/>
              </a:defRPr>
            </a:lvl3pPr>
            <a:lvl4pPr marL="1828800" marR="0" lvl="3" indent="-228600" algn="ctr">
              <a:lnSpc>
                <a:spcPct val="100000"/>
              </a:lnSpc>
              <a:spcBef>
                <a:spcPts val="700"/>
              </a:spcBef>
              <a:spcAft>
                <a:spcPts val="0"/>
              </a:spcAft>
              <a:buClr>
                <a:srgbClr val="888888"/>
              </a:buClr>
              <a:buSzPts val="3200"/>
              <a:buFont typeface="Arial"/>
              <a:buNone/>
              <a:defRPr sz="3200" b="0" i="0" u="none" strike="noStrike" cap="none">
                <a:solidFill>
                  <a:srgbClr val="888888"/>
                </a:solidFill>
                <a:latin typeface="Arial"/>
                <a:ea typeface="Arial"/>
                <a:cs typeface="Arial"/>
                <a:sym typeface="Arial"/>
              </a:defRPr>
            </a:lvl4pPr>
            <a:lvl5pPr marL="2286000" marR="0" lvl="4" indent="-228600" algn="ctr">
              <a:lnSpc>
                <a:spcPct val="100000"/>
              </a:lnSpc>
              <a:spcBef>
                <a:spcPts val="700"/>
              </a:spcBef>
              <a:spcAft>
                <a:spcPts val="0"/>
              </a:spcAft>
              <a:buClr>
                <a:srgbClr val="888888"/>
              </a:buClr>
              <a:buSzPts val="3200"/>
              <a:buFont typeface="Arial"/>
              <a:buNone/>
              <a:defRPr sz="3200" b="0" i="0" u="none" strike="noStrike" cap="none">
                <a:solidFill>
                  <a:srgbClr val="888888"/>
                </a:solidFill>
                <a:latin typeface="Arial"/>
                <a:ea typeface="Arial"/>
                <a:cs typeface="Arial"/>
                <a:sym typeface="Arial"/>
              </a:defRPr>
            </a:lvl5pPr>
            <a:lvl6pPr marL="2743200" marR="0" lvl="5"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139" name="Google Shape;139;p16"/>
          <p:cNvSpPr txBox="1">
            <a:spLocks noGrp="1"/>
          </p:cNvSpPr>
          <p:nvPr>
            <p:ph type="sldNum" idx="12"/>
          </p:nvPr>
        </p:nvSpPr>
        <p:spPr>
          <a:xfrm>
            <a:off x="6553200" y="4767263"/>
            <a:ext cx="343903" cy="268605"/>
          </a:xfrm>
          <a:prstGeom prst="rect">
            <a:avLst/>
          </a:prstGeom>
          <a:noFill/>
          <a:ln>
            <a:noFill/>
          </a:ln>
        </p:spPr>
        <p:txBody>
          <a:bodyPr spcFirstLastPara="1" wrap="square" lIns="45700" tIns="45700" rIns="45700" bIns="45700" anchor="t" anchorCtr="0">
            <a:noAutofit/>
          </a:bodyPr>
          <a:lstStyle>
            <a:lvl1pPr marL="0" marR="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17"/>
          <p:cNvSpPr txBox="1">
            <a:spLocks noGrp="1"/>
          </p:cNvSpPr>
          <p:nvPr>
            <p:ph type="title"/>
          </p:nvPr>
        </p:nvSpPr>
        <p:spPr>
          <a:xfrm>
            <a:off x="685800" y="1597819"/>
            <a:ext cx="7772400" cy="1102519"/>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1pPr>
            <a:lvl2pPr marR="0" lvl="1"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2pPr>
            <a:lvl3pPr marR="0" lvl="2"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3pPr>
            <a:lvl4pPr marR="0" lvl="3"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4pPr>
            <a:lvl5pPr marR="0" lvl="4"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5pPr>
            <a:lvl6pPr marR="0" lvl="5"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6pPr>
            <a:lvl7pPr marR="0" lvl="6"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7pPr>
            <a:lvl8pPr marR="0" lvl="7"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8pPr>
            <a:lvl9pPr marR="0" lvl="8"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42" name="Google Shape;142;p17"/>
          <p:cNvSpPr txBox="1">
            <a:spLocks noGrp="1"/>
          </p:cNvSpPr>
          <p:nvPr>
            <p:ph type="body" idx="1"/>
          </p:nvPr>
        </p:nvSpPr>
        <p:spPr>
          <a:xfrm>
            <a:off x="1371600" y="2914650"/>
            <a:ext cx="6400800" cy="131445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70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228600" algn="ctr">
              <a:lnSpc>
                <a:spcPct val="100000"/>
              </a:lnSpc>
              <a:spcBef>
                <a:spcPts val="70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2pPr>
            <a:lvl3pPr marL="1371600" marR="0" lvl="2" indent="-228600" algn="ctr">
              <a:lnSpc>
                <a:spcPct val="100000"/>
              </a:lnSpc>
              <a:spcBef>
                <a:spcPts val="70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3pPr>
            <a:lvl4pPr marL="1828800" marR="0" lvl="3" indent="-228600" algn="ctr">
              <a:lnSpc>
                <a:spcPct val="100000"/>
              </a:lnSpc>
              <a:spcBef>
                <a:spcPts val="70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4pPr>
            <a:lvl5pPr marL="2286000" marR="0" lvl="4" indent="-228600" algn="ctr">
              <a:lnSpc>
                <a:spcPct val="100000"/>
              </a:lnSpc>
              <a:spcBef>
                <a:spcPts val="70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5pPr>
            <a:lvl6pPr marL="2743200" marR="0" lvl="5"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143" name="Google Shape;143;p17"/>
          <p:cNvSpPr txBox="1">
            <a:spLocks noGrp="1"/>
          </p:cNvSpPr>
          <p:nvPr>
            <p:ph type="sldNum" idx="12"/>
          </p:nvPr>
        </p:nvSpPr>
        <p:spPr>
          <a:xfrm>
            <a:off x="6553200" y="4767263"/>
            <a:ext cx="343903" cy="268605"/>
          </a:xfrm>
          <a:prstGeom prst="rect">
            <a:avLst/>
          </a:prstGeom>
          <a:noFill/>
          <a:ln>
            <a:noFill/>
          </a:ln>
        </p:spPr>
        <p:txBody>
          <a:bodyPr spcFirstLastPara="1" wrap="square" lIns="45700" tIns="45700" rIns="45700" bIns="45700" anchor="t" anchorCtr="0">
            <a:noAutofit/>
          </a:bodyPr>
          <a:lstStyle>
            <a:lvl1pPr marL="0" marR="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57200" y="634603"/>
            <a:ext cx="8229600" cy="857251"/>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1pPr>
            <a:lvl2pPr marR="0" lvl="1"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2pPr>
            <a:lvl3pPr marR="0" lvl="2"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3pPr>
            <a:lvl4pPr marR="0" lvl="3"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4pPr>
            <a:lvl5pPr marR="0" lvl="4"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5pPr>
            <a:lvl6pPr marR="0" lvl="5"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6pPr>
            <a:lvl7pPr marR="0" lvl="6"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7pPr>
            <a:lvl8pPr marR="0" lvl="7"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8pPr>
            <a:lvl9pPr marR="0" lvl="8"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46" name="Google Shape;146;p18"/>
          <p:cNvSpPr txBox="1">
            <a:spLocks noGrp="1"/>
          </p:cNvSpPr>
          <p:nvPr>
            <p:ph type="body" idx="1"/>
          </p:nvPr>
        </p:nvSpPr>
        <p:spPr>
          <a:xfrm>
            <a:off x="457200" y="1646633"/>
            <a:ext cx="8229600" cy="2794914"/>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L="1371600" marR="0" lvl="2"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L="1828800" marR="0" lvl="3"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L="2286000" marR="0" lvl="4"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L="2743200" marR="0" lvl="5"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147" name="Google Shape;147;p18"/>
          <p:cNvSpPr txBox="1">
            <a:spLocks noGrp="1"/>
          </p:cNvSpPr>
          <p:nvPr>
            <p:ph type="sldNum" idx="12"/>
          </p:nvPr>
        </p:nvSpPr>
        <p:spPr>
          <a:xfrm>
            <a:off x="6553200" y="4767263"/>
            <a:ext cx="343903" cy="268605"/>
          </a:xfrm>
          <a:prstGeom prst="rect">
            <a:avLst/>
          </a:prstGeom>
          <a:noFill/>
          <a:ln>
            <a:noFill/>
          </a:ln>
        </p:spPr>
        <p:txBody>
          <a:bodyPr spcFirstLastPara="1" wrap="square" lIns="45700" tIns="45700" rIns="45700" bIns="45700" anchor="t" anchorCtr="0">
            <a:noAutofit/>
          </a:bodyPr>
          <a:lstStyle>
            <a:lvl1pPr marL="0" marR="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722312" y="3305175"/>
            <a:ext cx="7772401" cy="1021556"/>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0000"/>
              </a:buClr>
              <a:buSzPts val="1400"/>
              <a:buFont typeface="Calibri"/>
              <a:buNone/>
              <a:defRPr sz="4000" b="1" i="0" u="none" strike="noStrike" cap="none">
                <a:solidFill>
                  <a:srgbClr val="000000"/>
                </a:solidFill>
                <a:latin typeface="Calibri"/>
                <a:ea typeface="Calibri"/>
                <a:cs typeface="Calibri"/>
                <a:sym typeface="Calibri"/>
              </a:defRPr>
            </a:lvl1pPr>
            <a:lvl2pPr marR="0" lvl="1"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2pPr>
            <a:lvl3pPr marR="0" lvl="2"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3pPr>
            <a:lvl4pPr marR="0" lvl="3"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4pPr>
            <a:lvl5pPr marR="0" lvl="4"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5pPr>
            <a:lvl6pPr marR="0" lvl="5"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6pPr>
            <a:lvl7pPr marR="0" lvl="6"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7pPr>
            <a:lvl8pPr marR="0" lvl="7"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8pPr>
            <a:lvl9pPr marR="0" lvl="8"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50" name="Google Shape;150;p19"/>
          <p:cNvSpPr txBox="1">
            <a:spLocks noGrp="1"/>
          </p:cNvSpPr>
          <p:nvPr>
            <p:ph type="body" idx="1"/>
          </p:nvPr>
        </p:nvSpPr>
        <p:spPr>
          <a:xfrm>
            <a:off x="722312" y="2180035"/>
            <a:ext cx="7772401" cy="1125141"/>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5pPr>
            <a:lvl6pPr marL="2743200" marR="0" lvl="5"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151" name="Google Shape;151;p19"/>
          <p:cNvSpPr txBox="1">
            <a:spLocks noGrp="1"/>
          </p:cNvSpPr>
          <p:nvPr>
            <p:ph type="sldNum" idx="12"/>
          </p:nvPr>
        </p:nvSpPr>
        <p:spPr>
          <a:xfrm>
            <a:off x="6553200" y="4767263"/>
            <a:ext cx="343903" cy="268605"/>
          </a:xfrm>
          <a:prstGeom prst="rect">
            <a:avLst/>
          </a:prstGeom>
          <a:noFill/>
          <a:ln>
            <a:noFill/>
          </a:ln>
        </p:spPr>
        <p:txBody>
          <a:bodyPr spcFirstLastPara="1" wrap="square" lIns="45700" tIns="45700" rIns="45700" bIns="45700" anchor="t" anchorCtr="0">
            <a:noAutofit/>
          </a:bodyPr>
          <a:lstStyle>
            <a:lvl1pPr marL="0" marR="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457200" y="637949"/>
            <a:ext cx="8229600" cy="857251"/>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1pPr>
            <a:lvl2pPr marR="0" lvl="1"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2pPr>
            <a:lvl3pPr marR="0" lvl="2"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3pPr>
            <a:lvl4pPr marR="0" lvl="3"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4pPr>
            <a:lvl5pPr marR="0" lvl="4"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5pPr>
            <a:lvl6pPr marR="0" lvl="5"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6pPr>
            <a:lvl7pPr marR="0" lvl="6"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7pPr>
            <a:lvl8pPr marR="0" lvl="7"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8pPr>
            <a:lvl9pPr marR="0" lvl="8"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54" name="Google Shape;154;p20"/>
          <p:cNvSpPr txBox="1">
            <a:spLocks noGrp="1"/>
          </p:cNvSpPr>
          <p:nvPr>
            <p:ph type="body" idx="1"/>
          </p:nvPr>
        </p:nvSpPr>
        <p:spPr>
          <a:xfrm>
            <a:off x="457200" y="1151334"/>
            <a:ext cx="4040188" cy="47982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500"/>
              </a:spcBef>
              <a:spcAft>
                <a:spcPts val="0"/>
              </a:spcAft>
              <a:buClr>
                <a:srgbClr val="000000"/>
              </a:buClr>
              <a:buSzPts val="3200"/>
              <a:buFont typeface="Arial"/>
              <a:buNone/>
              <a:defRPr sz="2400" b="1" i="0" u="none" strike="noStrike" cap="none">
                <a:solidFill>
                  <a:srgbClr val="000000"/>
                </a:solidFill>
                <a:latin typeface="Calibri"/>
                <a:ea typeface="Calibri"/>
                <a:cs typeface="Calibri"/>
                <a:sym typeface="Calibri"/>
              </a:defRPr>
            </a:lvl1pPr>
            <a:lvl2pPr marL="914400" marR="0" lvl="1" indent="-228600" algn="l">
              <a:lnSpc>
                <a:spcPct val="100000"/>
              </a:lnSpc>
              <a:spcBef>
                <a:spcPts val="500"/>
              </a:spcBef>
              <a:spcAft>
                <a:spcPts val="0"/>
              </a:spcAft>
              <a:buClr>
                <a:srgbClr val="000000"/>
              </a:buClr>
              <a:buSzPts val="3200"/>
              <a:buFont typeface="Arial"/>
              <a:buNone/>
              <a:defRPr sz="2400" b="1" i="0" u="none" strike="noStrike" cap="none">
                <a:solidFill>
                  <a:srgbClr val="000000"/>
                </a:solidFill>
                <a:latin typeface="Calibri"/>
                <a:ea typeface="Calibri"/>
                <a:cs typeface="Calibri"/>
                <a:sym typeface="Calibri"/>
              </a:defRPr>
            </a:lvl2pPr>
            <a:lvl3pPr marL="1371600" marR="0" lvl="2" indent="-228600" algn="l">
              <a:lnSpc>
                <a:spcPct val="100000"/>
              </a:lnSpc>
              <a:spcBef>
                <a:spcPts val="500"/>
              </a:spcBef>
              <a:spcAft>
                <a:spcPts val="0"/>
              </a:spcAft>
              <a:buClr>
                <a:srgbClr val="000000"/>
              </a:buClr>
              <a:buSzPts val="3200"/>
              <a:buFont typeface="Arial"/>
              <a:buNone/>
              <a:defRPr sz="2400" b="1" i="0" u="none" strike="noStrike" cap="none">
                <a:solidFill>
                  <a:srgbClr val="000000"/>
                </a:solidFill>
                <a:latin typeface="Calibri"/>
                <a:ea typeface="Calibri"/>
                <a:cs typeface="Calibri"/>
                <a:sym typeface="Calibri"/>
              </a:defRPr>
            </a:lvl3pPr>
            <a:lvl4pPr marL="1828800" marR="0" lvl="3" indent="-228600" algn="l">
              <a:lnSpc>
                <a:spcPct val="100000"/>
              </a:lnSpc>
              <a:spcBef>
                <a:spcPts val="500"/>
              </a:spcBef>
              <a:spcAft>
                <a:spcPts val="0"/>
              </a:spcAft>
              <a:buClr>
                <a:srgbClr val="000000"/>
              </a:buClr>
              <a:buSzPts val="3200"/>
              <a:buFont typeface="Arial"/>
              <a:buNone/>
              <a:defRPr sz="2400" b="1" i="0" u="none" strike="noStrike" cap="none">
                <a:solidFill>
                  <a:srgbClr val="000000"/>
                </a:solidFill>
                <a:latin typeface="Calibri"/>
                <a:ea typeface="Calibri"/>
                <a:cs typeface="Calibri"/>
                <a:sym typeface="Calibri"/>
              </a:defRPr>
            </a:lvl4pPr>
            <a:lvl5pPr marL="2286000" marR="0" lvl="4" indent="-228600" algn="l">
              <a:lnSpc>
                <a:spcPct val="100000"/>
              </a:lnSpc>
              <a:spcBef>
                <a:spcPts val="500"/>
              </a:spcBef>
              <a:spcAft>
                <a:spcPts val="0"/>
              </a:spcAft>
              <a:buClr>
                <a:srgbClr val="000000"/>
              </a:buClr>
              <a:buSzPts val="3200"/>
              <a:buFont typeface="Arial"/>
              <a:buNone/>
              <a:defRPr sz="2400" b="1" i="0" u="none" strike="noStrike" cap="none">
                <a:solidFill>
                  <a:srgbClr val="000000"/>
                </a:solidFill>
                <a:latin typeface="Calibri"/>
                <a:ea typeface="Calibri"/>
                <a:cs typeface="Calibri"/>
                <a:sym typeface="Calibri"/>
              </a:defRPr>
            </a:lvl5pPr>
            <a:lvl6pPr marL="2743200" marR="0" lvl="5"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155" name="Google Shape;155;p20"/>
          <p:cNvSpPr txBox="1">
            <a:spLocks noGrp="1"/>
          </p:cNvSpPr>
          <p:nvPr>
            <p:ph type="body" idx="2"/>
          </p:nvPr>
        </p:nvSpPr>
        <p:spPr>
          <a:xfrm>
            <a:off x="4645025" y="1151334"/>
            <a:ext cx="4041775" cy="479822"/>
          </a:xfrm>
          <a:prstGeom prst="rect">
            <a:avLst/>
          </a:prstGeom>
          <a:noFill/>
          <a:ln>
            <a:noFill/>
          </a:ln>
        </p:spPr>
        <p:txBody>
          <a:bodyPr spcFirstLastPara="1" wrap="square" lIns="91425" tIns="91425" rIns="91425" bIns="91425" anchor="b" anchorCtr="0">
            <a:noAutofit/>
          </a:bodyPr>
          <a:lstStyle>
            <a:lvl1pPr marL="457200" marR="0" lvl="0"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L="1371600" marR="0" lvl="2"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L="1828800" marR="0" lvl="3"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L="2286000" marR="0" lvl="4"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L="2743200" marR="0" lvl="5"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156" name="Google Shape;156;p20"/>
          <p:cNvSpPr txBox="1">
            <a:spLocks noGrp="1"/>
          </p:cNvSpPr>
          <p:nvPr>
            <p:ph type="sldNum" idx="12"/>
          </p:nvPr>
        </p:nvSpPr>
        <p:spPr>
          <a:xfrm>
            <a:off x="6553200" y="4767263"/>
            <a:ext cx="343903" cy="268605"/>
          </a:xfrm>
          <a:prstGeom prst="rect">
            <a:avLst/>
          </a:prstGeom>
          <a:noFill/>
          <a:ln>
            <a:noFill/>
          </a:ln>
        </p:spPr>
        <p:txBody>
          <a:bodyPr spcFirstLastPara="1" wrap="square" lIns="45700" tIns="45700" rIns="45700" bIns="45700" anchor="t" anchorCtr="0">
            <a:noAutofit/>
          </a:bodyPr>
          <a:lstStyle>
            <a:lvl1pPr marL="0" marR="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457200" y="204788"/>
            <a:ext cx="3008314" cy="871537"/>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0000"/>
              </a:buClr>
              <a:buSzPts val="1400"/>
              <a:buFont typeface="Arial"/>
              <a:buNone/>
              <a:defRPr sz="2000" b="1"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2pPr>
            <a:lvl3pPr marR="0" lvl="2"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3pPr>
            <a:lvl4pPr marR="0" lvl="3"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4pPr>
            <a:lvl5pPr marR="0" lvl="4"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5pPr>
            <a:lvl6pPr marR="0" lvl="5"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6pPr>
            <a:lvl7pPr marR="0" lvl="6"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7pPr>
            <a:lvl8pPr marR="0" lvl="7"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8pPr>
            <a:lvl9pPr marR="0" lvl="8"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59" name="Google Shape;159;p21"/>
          <p:cNvSpPr txBox="1">
            <a:spLocks noGrp="1"/>
          </p:cNvSpPr>
          <p:nvPr>
            <p:ph type="body" idx="1"/>
          </p:nvPr>
        </p:nvSpPr>
        <p:spPr>
          <a:xfrm>
            <a:off x="3575050" y="204788"/>
            <a:ext cx="5111750" cy="4389835"/>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2pPr>
            <a:lvl3pPr marL="1371600" marR="0" lvl="2"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3pPr>
            <a:lvl4pPr marL="1828800" marR="0" lvl="3"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4pPr>
            <a:lvl5pPr marL="2286000" marR="0" lvl="4"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5pPr>
            <a:lvl6pPr marL="2743200" marR="0" lvl="5"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160" name="Google Shape;160;p21"/>
          <p:cNvSpPr txBox="1">
            <a:spLocks noGrp="1"/>
          </p:cNvSpPr>
          <p:nvPr>
            <p:ph type="body" idx="2"/>
          </p:nvPr>
        </p:nvSpPr>
        <p:spPr>
          <a:xfrm>
            <a:off x="457199" y="1076325"/>
            <a:ext cx="3008315" cy="3518297"/>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L="1371600" marR="0" lvl="2"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L="1828800" marR="0" lvl="3"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L="2286000" marR="0" lvl="4"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L="2743200" marR="0" lvl="5"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161" name="Google Shape;161;p21"/>
          <p:cNvSpPr txBox="1">
            <a:spLocks noGrp="1"/>
          </p:cNvSpPr>
          <p:nvPr>
            <p:ph type="sldNum" idx="12"/>
          </p:nvPr>
        </p:nvSpPr>
        <p:spPr>
          <a:xfrm>
            <a:off x="6553200" y="4767263"/>
            <a:ext cx="343903" cy="268605"/>
          </a:xfrm>
          <a:prstGeom prst="rect">
            <a:avLst/>
          </a:prstGeom>
          <a:noFill/>
          <a:ln>
            <a:noFill/>
          </a:ln>
        </p:spPr>
        <p:txBody>
          <a:bodyPr spcFirstLastPara="1" wrap="square" lIns="45700" tIns="45700" rIns="45700" bIns="45700" anchor="t" anchorCtr="0">
            <a:noAutofit/>
          </a:bodyPr>
          <a:lstStyle>
            <a:lvl1pPr marL="0" marR="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2">
    <p:bg>
      <p:bgPr>
        <a:solidFill>
          <a:srgbClr val="FFC30F"/>
        </a:solidFill>
        <a:effectLst/>
      </p:bgPr>
    </p:bg>
    <p:spTree>
      <p:nvGrpSpPr>
        <p:cNvPr id="1" name="Shape 162"/>
        <p:cNvGrpSpPr/>
        <p:nvPr/>
      </p:nvGrpSpPr>
      <p:grpSpPr>
        <a:xfrm>
          <a:off x="0" y="0"/>
          <a:ext cx="0" cy="0"/>
          <a:chOff x="0" y="0"/>
          <a:chExt cx="0" cy="0"/>
        </a:xfrm>
      </p:grpSpPr>
      <p:pic>
        <p:nvPicPr>
          <p:cNvPr id="163" name="Google Shape;163;p22" descr="Picture 1"/>
          <p:cNvPicPr preferRelativeResize="0"/>
          <p:nvPr/>
        </p:nvPicPr>
        <p:blipFill rotWithShape="1">
          <a:blip r:embed="rId2">
            <a:alphaModFix/>
          </a:blip>
          <a:srcRect/>
          <a:stretch/>
        </p:blipFill>
        <p:spPr>
          <a:xfrm>
            <a:off x="0" y="-176027"/>
            <a:ext cx="6797421" cy="2216224"/>
          </a:xfrm>
          <a:prstGeom prst="rect">
            <a:avLst/>
          </a:prstGeom>
          <a:noFill/>
          <a:ln>
            <a:noFill/>
          </a:ln>
        </p:spPr>
      </p:pic>
      <p:sp>
        <p:nvSpPr>
          <p:cNvPr id="164" name="Google Shape;164;p22"/>
          <p:cNvSpPr txBox="1">
            <a:spLocks noGrp="1"/>
          </p:cNvSpPr>
          <p:nvPr>
            <p:ph type="title"/>
          </p:nvPr>
        </p:nvSpPr>
        <p:spPr>
          <a:xfrm>
            <a:off x="722312" y="3305175"/>
            <a:ext cx="7772401" cy="1021556"/>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0000"/>
              </a:buClr>
              <a:buSzPts val="1400"/>
              <a:buFont typeface="Arial"/>
              <a:buNone/>
              <a:defRPr sz="3200" b="1"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2pPr>
            <a:lvl3pPr marR="0" lvl="2"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3pPr>
            <a:lvl4pPr marR="0" lvl="3"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4pPr>
            <a:lvl5pPr marR="0" lvl="4"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5pPr>
            <a:lvl6pPr marR="0" lvl="5"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6pPr>
            <a:lvl7pPr marR="0" lvl="6"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7pPr>
            <a:lvl8pPr marR="0" lvl="7"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8pPr>
            <a:lvl9pPr marR="0" lvl="8" algn="ctr">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65" name="Google Shape;165;p22"/>
          <p:cNvSpPr txBox="1">
            <a:spLocks noGrp="1"/>
          </p:cNvSpPr>
          <p:nvPr>
            <p:ph type="body" idx="1"/>
          </p:nvPr>
        </p:nvSpPr>
        <p:spPr>
          <a:xfrm>
            <a:off x="722312" y="2180035"/>
            <a:ext cx="7772401" cy="1125141"/>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5pPr>
            <a:lvl6pPr marL="2743200" marR="0" lvl="5"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166" name="Google Shape;166;p22"/>
          <p:cNvSpPr txBox="1">
            <a:spLocks noGrp="1"/>
          </p:cNvSpPr>
          <p:nvPr>
            <p:ph type="sldNum" idx="12"/>
          </p:nvPr>
        </p:nvSpPr>
        <p:spPr>
          <a:xfrm>
            <a:off x="6553200" y="4767263"/>
            <a:ext cx="343903" cy="268605"/>
          </a:xfrm>
          <a:prstGeom prst="rect">
            <a:avLst/>
          </a:prstGeom>
          <a:noFill/>
          <a:ln>
            <a:noFill/>
          </a:ln>
        </p:spPr>
        <p:txBody>
          <a:bodyPr spcFirstLastPara="1" wrap="square" lIns="45700" tIns="45700" rIns="45700" bIns="45700" anchor="t" anchorCtr="0">
            <a:noAutofit/>
          </a:bodyPr>
          <a:lstStyle>
            <a:lvl1pPr marL="0" marR="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pic>
        <p:nvPicPr>
          <p:cNvPr id="125" name="Google Shape;125;p13" descr="Picture 7"/>
          <p:cNvPicPr preferRelativeResize="0"/>
          <p:nvPr/>
        </p:nvPicPr>
        <p:blipFill rotWithShape="1">
          <a:blip r:embed="rId11">
            <a:alphaModFix/>
          </a:blip>
          <a:srcRect/>
          <a:stretch/>
        </p:blipFill>
        <p:spPr>
          <a:xfrm>
            <a:off x="304800" y="250825"/>
            <a:ext cx="1379513" cy="295055"/>
          </a:xfrm>
          <a:prstGeom prst="rect">
            <a:avLst/>
          </a:prstGeom>
          <a:noFill/>
          <a:ln>
            <a:noFill/>
          </a:ln>
        </p:spPr>
      </p:pic>
      <p:pic>
        <p:nvPicPr>
          <p:cNvPr id="126" name="Google Shape;126;p13" descr="Picture 8"/>
          <p:cNvPicPr preferRelativeResize="0"/>
          <p:nvPr/>
        </p:nvPicPr>
        <p:blipFill rotWithShape="1">
          <a:blip r:embed="rId12">
            <a:alphaModFix/>
          </a:blip>
          <a:srcRect/>
          <a:stretch/>
        </p:blipFill>
        <p:spPr>
          <a:xfrm>
            <a:off x="148299" y="4782319"/>
            <a:ext cx="8835853" cy="269045"/>
          </a:xfrm>
          <a:prstGeom prst="rect">
            <a:avLst/>
          </a:prstGeom>
          <a:noFill/>
          <a:ln>
            <a:noFill/>
          </a:ln>
        </p:spPr>
      </p:pic>
      <p:sp>
        <p:nvSpPr>
          <p:cNvPr id="127" name="Google Shape;127;p13"/>
          <p:cNvSpPr txBox="1">
            <a:spLocks noGrp="1"/>
          </p:cNvSpPr>
          <p:nvPr>
            <p:ph type="title"/>
          </p:nvPr>
        </p:nvSpPr>
        <p:spPr>
          <a:xfrm>
            <a:off x="457200" y="205978"/>
            <a:ext cx="8229600" cy="857251"/>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28" name="Google Shape;128;p13"/>
          <p:cNvSpPr txBox="1">
            <a:spLocks noGrp="1"/>
          </p:cNvSpPr>
          <p:nvPr>
            <p:ph type="sldNum" idx="12"/>
          </p:nvPr>
        </p:nvSpPr>
        <p:spPr>
          <a:xfrm>
            <a:off x="6553200" y="4767263"/>
            <a:ext cx="343903" cy="268605"/>
          </a:xfrm>
          <a:prstGeom prst="rect">
            <a:avLst/>
          </a:prstGeom>
          <a:noFill/>
          <a:ln>
            <a:noFill/>
          </a:ln>
        </p:spPr>
        <p:txBody>
          <a:bodyPr spcFirstLastPara="1" wrap="square" lIns="45700" tIns="45700" rIns="45700"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sz="1400">
              <a:latin typeface="Arial"/>
              <a:ea typeface="Arial"/>
              <a:cs typeface="Arial"/>
              <a:sym typeface="Arial"/>
            </a:endParaRPr>
          </a:p>
        </p:txBody>
      </p:sp>
      <p:sp>
        <p:nvSpPr>
          <p:cNvPr id="129" name="Google Shape;129;p13"/>
          <p:cNvSpPr txBox="1">
            <a:spLocks noGrp="1"/>
          </p:cNvSpPr>
          <p:nvPr>
            <p:ph type="body" idx="1"/>
          </p:nvPr>
        </p:nvSpPr>
        <p:spPr>
          <a:xfrm>
            <a:off x="457200" y="1200150"/>
            <a:ext cx="8229600" cy="394335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L="1371600" marR="0" lvl="2"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L="1828800" marR="0" lvl="3"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L="2286000" marR="0" lvl="4"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L="2743200" marR="0" lvl="5"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body" idx="4294967295"/>
          </p:nvPr>
        </p:nvSpPr>
        <p:spPr>
          <a:xfrm>
            <a:off x="2001950" y="3101850"/>
            <a:ext cx="5289600" cy="1810200"/>
          </a:xfrm>
          <a:prstGeom prst="rect">
            <a:avLst/>
          </a:prstGeom>
          <a:noFill/>
          <a:ln>
            <a:noFill/>
          </a:ln>
        </p:spPr>
        <p:txBody>
          <a:bodyPr spcFirstLastPara="1" wrap="square" lIns="45700" tIns="45700" rIns="45700" bIns="45700" anchor="t" anchorCtr="0">
            <a:noAutofit/>
          </a:bodyPr>
          <a:lstStyle/>
          <a:p>
            <a:pPr marL="0" lvl="0" indent="0" algn="ctr">
              <a:spcBef>
                <a:spcPts val="115"/>
              </a:spcBef>
              <a:spcAft>
                <a:spcPts val="115"/>
              </a:spcAft>
              <a:buClr>
                <a:schemeClr val="dk1"/>
              </a:buClr>
              <a:buSzPts val="1100"/>
              <a:buNone/>
            </a:pPr>
            <a:r>
              <a:rPr lang="en-CA" sz="1600" dirty="0">
                <a:solidFill>
                  <a:srgbClr val="FFC30F"/>
                </a:solidFill>
                <a:latin typeface="Roboto Slab"/>
                <a:ea typeface="Roboto Slab"/>
                <a:cs typeface="Roboto Slab"/>
                <a:sym typeface="Roboto Slab"/>
              </a:rPr>
              <a:t>Presented By</a:t>
            </a:r>
          </a:p>
          <a:p>
            <a:pPr marL="0" lvl="0" indent="0" algn="ctr">
              <a:spcBef>
                <a:spcPts val="115"/>
              </a:spcBef>
              <a:spcAft>
                <a:spcPts val="115"/>
              </a:spcAft>
              <a:buClr>
                <a:schemeClr val="dk1"/>
              </a:buClr>
              <a:buSzPts val="1100"/>
              <a:buNone/>
            </a:pPr>
            <a:r>
              <a:rPr lang="en-CA" sz="1600" dirty="0">
                <a:solidFill>
                  <a:schemeClr val="tx1"/>
                </a:solidFill>
                <a:latin typeface="Roboto Slab"/>
                <a:ea typeface="Roboto Slab"/>
                <a:cs typeface="Roboto Slab"/>
                <a:sym typeface="Roboto Slab"/>
              </a:rPr>
              <a:t>Harika Kudarvalli (0887033)</a:t>
            </a:r>
          </a:p>
          <a:p>
            <a:pPr marL="0" lvl="0" indent="0" algn="ctr">
              <a:spcBef>
                <a:spcPts val="115"/>
              </a:spcBef>
              <a:spcAft>
                <a:spcPts val="115"/>
              </a:spcAft>
              <a:buClr>
                <a:schemeClr val="dk1"/>
              </a:buClr>
              <a:buSzPts val="1100"/>
              <a:buNone/>
            </a:pPr>
            <a:r>
              <a:rPr lang="en-CA" sz="1600" dirty="0">
                <a:solidFill>
                  <a:srgbClr val="FFC30F"/>
                </a:solidFill>
                <a:latin typeface="Roboto Slab"/>
                <a:ea typeface="Roboto Slab"/>
                <a:cs typeface="Roboto Slab"/>
                <a:sym typeface="Roboto Slab"/>
              </a:rPr>
              <a:t>Supervisor</a:t>
            </a:r>
          </a:p>
          <a:p>
            <a:pPr marL="0" lvl="0" indent="0" algn="ctr">
              <a:spcBef>
                <a:spcPts val="115"/>
              </a:spcBef>
              <a:spcAft>
                <a:spcPts val="115"/>
              </a:spcAft>
              <a:buClr>
                <a:schemeClr val="dk1"/>
              </a:buClr>
              <a:buSzPts val="1100"/>
              <a:buNone/>
            </a:pPr>
            <a:r>
              <a:rPr lang="en-CA" sz="1600" dirty="0">
                <a:solidFill>
                  <a:schemeClr val="tx1"/>
                </a:solidFill>
                <a:latin typeface="Roboto Slab"/>
                <a:ea typeface="Roboto Slab"/>
                <a:cs typeface="Roboto Slab"/>
                <a:sym typeface="Roboto Slab"/>
              </a:rPr>
              <a:t>Dr. Jinan </a:t>
            </a:r>
            <a:r>
              <a:rPr lang="en-CA" sz="1600" dirty="0" err="1">
                <a:solidFill>
                  <a:schemeClr val="tx1"/>
                </a:solidFill>
                <a:latin typeface="Roboto Slab"/>
                <a:ea typeface="Roboto Slab"/>
                <a:cs typeface="Roboto Slab"/>
                <a:sym typeface="Roboto Slab"/>
              </a:rPr>
              <a:t>Fiaidhi</a:t>
            </a:r>
            <a:endParaRPr lang="en-CA" sz="1600" dirty="0">
              <a:solidFill>
                <a:schemeClr val="tx1"/>
              </a:solidFill>
              <a:latin typeface="Roboto Slab"/>
              <a:ea typeface="Roboto Slab"/>
              <a:cs typeface="Roboto Slab"/>
              <a:sym typeface="Roboto Slab"/>
            </a:endParaRPr>
          </a:p>
        </p:txBody>
      </p:sp>
      <p:sp>
        <p:nvSpPr>
          <p:cNvPr id="172" name="Google Shape;172;p23"/>
          <p:cNvSpPr txBox="1"/>
          <p:nvPr/>
        </p:nvSpPr>
        <p:spPr>
          <a:xfrm>
            <a:off x="305450" y="1096769"/>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CA" sz="3600" u="sng" dirty="0">
                <a:solidFill>
                  <a:srgbClr val="1F497D"/>
                </a:solidFill>
                <a:latin typeface="Roboto Slab"/>
                <a:ea typeface="Roboto Slab"/>
                <a:cs typeface="Roboto Slab"/>
                <a:sym typeface="Roboto Slab"/>
              </a:rPr>
              <a:t>FAKE NEWS DETECTION SYSTEM</a:t>
            </a:r>
            <a:endParaRPr sz="1800" u="sng" dirty="0">
              <a:latin typeface="Calibri"/>
              <a:ea typeface="Calibri"/>
              <a:cs typeface="Calibri"/>
              <a:sym typeface="Calibri"/>
            </a:endParaRPr>
          </a:p>
        </p:txBody>
      </p:sp>
      <p:sp>
        <p:nvSpPr>
          <p:cNvPr id="173" name="Google Shape;173;p23"/>
          <p:cNvSpPr txBox="1"/>
          <p:nvPr/>
        </p:nvSpPr>
        <p:spPr>
          <a:xfrm>
            <a:off x="2939750" y="2004450"/>
            <a:ext cx="3414000" cy="6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dirty="0">
                <a:solidFill>
                  <a:schemeClr val="dk1"/>
                </a:solidFill>
              </a:rPr>
              <a:t>MSc Computer Science</a:t>
            </a:r>
            <a:endParaRPr sz="1600" dirty="0">
              <a:solidFill>
                <a:schemeClr val="dk1"/>
              </a:solidFill>
            </a:endParaRPr>
          </a:p>
          <a:p>
            <a:pPr marL="0" lvl="0" indent="0" algn="ctr" rtl="0">
              <a:spcBef>
                <a:spcPts val="0"/>
              </a:spcBef>
              <a:spcAft>
                <a:spcPts val="0"/>
              </a:spcAft>
              <a:buClr>
                <a:schemeClr val="dk1"/>
              </a:buClr>
              <a:buSzPts val="1100"/>
              <a:buFont typeface="Arial"/>
              <a:buNone/>
            </a:pPr>
            <a:r>
              <a:rPr lang="en" sz="1200" dirty="0"/>
              <a:t>  Year  2020</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Google Shape;172;p23">
            <a:extLst>
              <a:ext uri="{FF2B5EF4-FFF2-40B4-BE49-F238E27FC236}">
                <a16:creationId xmlns:a16="http://schemas.microsoft.com/office/drawing/2014/main" id="{20A0F5C9-98CB-4EE5-9D3B-CBE6465EE916}"/>
              </a:ext>
            </a:extLst>
          </p:cNvPr>
          <p:cNvSpPr txBox="1"/>
          <p:nvPr/>
        </p:nvSpPr>
        <p:spPr>
          <a:xfrm>
            <a:off x="230699" y="482406"/>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FLOWCHART</a:t>
            </a:r>
            <a:endParaRPr sz="1800" dirty="0">
              <a:latin typeface="Calibri"/>
              <a:ea typeface="Calibri"/>
              <a:cs typeface="Calibri"/>
              <a:sym typeface="Calibri"/>
            </a:endParaRPr>
          </a:p>
        </p:txBody>
      </p:sp>
      <p:pic>
        <p:nvPicPr>
          <p:cNvPr id="37" name="Picture 36" descr="A screenshot of a cell phone&#10;&#10;Description automatically generated">
            <a:extLst>
              <a:ext uri="{FF2B5EF4-FFF2-40B4-BE49-F238E27FC236}">
                <a16:creationId xmlns:a16="http://schemas.microsoft.com/office/drawing/2014/main" id="{A46EE344-A4FA-4987-B2C8-38C476ABD7F1}"/>
              </a:ext>
            </a:extLst>
          </p:cNvPr>
          <p:cNvPicPr>
            <a:picLocks noChangeAspect="1"/>
          </p:cNvPicPr>
          <p:nvPr/>
        </p:nvPicPr>
        <p:blipFill>
          <a:blip r:embed="rId2"/>
          <a:stretch>
            <a:fillRect/>
          </a:stretch>
        </p:blipFill>
        <p:spPr>
          <a:xfrm>
            <a:off x="1039741" y="1143376"/>
            <a:ext cx="7241882" cy="3357185"/>
          </a:xfrm>
          <a:prstGeom prst="rect">
            <a:avLst/>
          </a:prstGeom>
          <a:ln>
            <a:noFill/>
          </a:ln>
          <a:effectLst>
            <a:outerShdw blurRad="292100" dist="139700" dir="2700000" algn="tl" rotWithShape="0">
              <a:srgbClr val="333333">
                <a:alpha val="65000"/>
              </a:srgbClr>
            </a:outerShdw>
          </a:effectLst>
        </p:spPr>
      </p:pic>
      <p:sp>
        <p:nvSpPr>
          <p:cNvPr id="39" name="TextBox 38">
            <a:extLst>
              <a:ext uri="{FF2B5EF4-FFF2-40B4-BE49-F238E27FC236}">
                <a16:creationId xmlns:a16="http://schemas.microsoft.com/office/drawing/2014/main" id="{39921785-2A64-40BC-AEA3-00BC2F08479E}"/>
              </a:ext>
            </a:extLst>
          </p:cNvPr>
          <p:cNvSpPr txBox="1"/>
          <p:nvPr/>
        </p:nvSpPr>
        <p:spPr>
          <a:xfrm>
            <a:off x="408065" y="4500561"/>
            <a:ext cx="6672262" cy="307777"/>
          </a:xfrm>
          <a:prstGeom prst="rect">
            <a:avLst/>
          </a:prstGeom>
          <a:noFill/>
        </p:spPr>
        <p:txBody>
          <a:bodyPr wrap="square" rtlCol="0">
            <a:spAutoFit/>
          </a:bodyPr>
          <a:lstStyle/>
          <a:p>
            <a:r>
              <a:rPr lang="en-US" dirty="0"/>
              <a:t>Source: www.lucidcharts.com</a:t>
            </a:r>
            <a:endParaRPr lang="en-CA" dirty="0"/>
          </a:p>
        </p:txBody>
      </p:sp>
      <p:sp>
        <p:nvSpPr>
          <p:cNvPr id="2" name="Slide Number Placeholder 1">
            <a:extLst>
              <a:ext uri="{FF2B5EF4-FFF2-40B4-BE49-F238E27FC236}">
                <a16:creationId xmlns:a16="http://schemas.microsoft.com/office/drawing/2014/main" id="{FCF46835-344C-461A-9833-13C5EF664203}"/>
              </a:ext>
            </a:extLst>
          </p:cNvPr>
          <p:cNvSpPr>
            <a:spLocks noGrp="1"/>
          </p:cNvSpPr>
          <p:nvPr>
            <p:ph type="sldNum" idx="12"/>
          </p:nvPr>
        </p:nvSpPr>
        <p:spPr>
          <a:xfrm>
            <a:off x="8646319" y="4704551"/>
            <a:ext cx="343903" cy="268605"/>
          </a:xfrm>
        </p:spPr>
        <p:txBody>
          <a:bodyPr/>
          <a:lstStyle/>
          <a:p>
            <a:pPr marL="0" lvl="0" indent="0" algn="l"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107369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840B83B9-D232-4BB8-BDDA-001E16D71C68}"/>
              </a:ext>
            </a:extLst>
          </p:cNvPr>
          <p:cNvSpPr txBox="1"/>
          <p:nvPr/>
        </p:nvSpPr>
        <p:spPr>
          <a:xfrm>
            <a:off x="173549" y="218087"/>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PREPROCESSING</a:t>
            </a:r>
            <a:endParaRPr sz="1800" dirty="0">
              <a:latin typeface="Calibri"/>
              <a:ea typeface="Calibri"/>
              <a:cs typeface="Calibri"/>
              <a:sym typeface="Calibri"/>
            </a:endParaRPr>
          </a:p>
        </p:txBody>
      </p:sp>
      <p:sp>
        <p:nvSpPr>
          <p:cNvPr id="4" name="TextBox 3">
            <a:extLst>
              <a:ext uri="{FF2B5EF4-FFF2-40B4-BE49-F238E27FC236}">
                <a16:creationId xmlns:a16="http://schemas.microsoft.com/office/drawing/2014/main" id="{7962570F-2AE1-4644-A940-F73094F9F83E}"/>
              </a:ext>
            </a:extLst>
          </p:cNvPr>
          <p:cNvSpPr txBox="1"/>
          <p:nvPr/>
        </p:nvSpPr>
        <p:spPr>
          <a:xfrm>
            <a:off x="490397" y="1879252"/>
            <a:ext cx="2657475" cy="1384995"/>
          </a:xfrm>
          <a:prstGeom prst="rect">
            <a:avLst/>
          </a:prstGeom>
          <a:noFill/>
        </p:spPr>
        <p:txBody>
          <a:bodyPr wrap="square" rtlCol="0">
            <a:spAutoFit/>
          </a:bodyPr>
          <a:lstStyle/>
          <a:p>
            <a:pPr marL="342900" indent="-342900" algn="just">
              <a:buAutoNum type="arabicPeriod"/>
            </a:pPr>
            <a:r>
              <a:rPr lang="en-US" dirty="0"/>
              <a:t>Lower case</a:t>
            </a:r>
          </a:p>
          <a:p>
            <a:pPr marL="342900" indent="-342900" algn="just">
              <a:buAutoNum type="arabicPeriod"/>
            </a:pPr>
            <a:r>
              <a:rPr lang="en-US" dirty="0"/>
              <a:t>Stop words</a:t>
            </a:r>
          </a:p>
          <a:p>
            <a:pPr marL="342900" indent="-342900" algn="just">
              <a:buAutoNum type="arabicPeriod"/>
            </a:pPr>
            <a:r>
              <a:rPr lang="en-US" dirty="0"/>
              <a:t>Empty columns</a:t>
            </a:r>
          </a:p>
          <a:p>
            <a:pPr marL="342900" indent="-342900" algn="just">
              <a:buAutoNum type="arabicPeriod"/>
            </a:pPr>
            <a:r>
              <a:rPr lang="en-US" dirty="0"/>
              <a:t>Punctuations</a:t>
            </a:r>
          </a:p>
          <a:p>
            <a:pPr marL="342900" indent="-342900" algn="just">
              <a:buAutoNum type="arabicPeriod"/>
            </a:pPr>
            <a:r>
              <a:rPr lang="en-US" dirty="0"/>
              <a:t>Repeating characters</a:t>
            </a:r>
          </a:p>
          <a:p>
            <a:pPr algn="just"/>
            <a:endParaRPr lang="en-CA" dirty="0"/>
          </a:p>
        </p:txBody>
      </p:sp>
      <p:pic>
        <p:nvPicPr>
          <p:cNvPr id="6" name="Picture 5" descr="A screenshot of a cell phone&#10;&#10;Description automatically generated">
            <a:extLst>
              <a:ext uri="{FF2B5EF4-FFF2-40B4-BE49-F238E27FC236}">
                <a16:creationId xmlns:a16="http://schemas.microsoft.com/office/drawing/2014/main" id="{40EC472A-D23E-4E7F-A5CA-734C1309C5D6}"/>
              </a:ext>
            </a:extLst>
          </p:cNvPr>
          <p:cNvPicPr>
            <a:picLocks noChangeAspect="1"/>
          </p:cNvPicPr>
          <p:nvPr/>
        </p:nvPicPr>
        <p:blipFill>
          <a:blip r:embed="rId2"/>
          <a:stretch>
            <a:fillRect/>
          </a:stretch>
        </p:blipFill>
        <p:spPr>
          <a:xfrm>
            <a:off x="3464719" y="958499"/>
            <a:ext cx="5091417" cy="3634932"/>
          </a:xfrm>
          <a:prstGeom prst="rect">
            <a:avLst/>
          </a:prstGeom>
          <a:ln>
            <a:noFill/>
          </a:ln>
          <a:effectLst>
            <a:outerShdw blurRad="292100" dist="139700" dir="2700000" algn="tl" rotWithShape="0">
              <a:srgbClr val="333333">
                <a:alpha val="65000"/>
              </a:srgbClr>
            </a:outerShdw>
          </a:effectLst>
        </p:spPr>
      </p:pic>
      <p:sp>
        <p:nvSpPr>
          <p:cNvPr id="7" name="Arrow: Right 6">
            <a:extLst>
              <a:ext uri="{FF2B5EF4-FFF2-40B4-BE49-F238E27FC236}">
                <a16:creationId xmlns:a16="http://schemas.microsoft.com/office/drawing/2014/main" id="{0A985B65-0334-453C-8C0C-6B7F145455FB}"/>
              </a:ext>
            </a:extLst>
          </p:cNvPr>
          <p:cNvSpPr/>
          <p:nvPr/>
        </p:nvSpPr>
        <p:spPr>
          <a:xfrm>
            <a:off x="2534771" y="2343150"/>
            <a:ext cx="514350" cy="128588"/>
          </a:xfrm>
          <a:prstGeom prst="rightArrow">
            <a:avLst/>
          </a:prstGeom>
          <a:solidFill>
            <a:srgbClr val="004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a:extLst>
              <a:ext uri="{FF2B5EF4-FFF2-40B4-BE49-F238E27FC236}">
                <a16:creationId xmlns:a16="http://schemas.microsoft.com/office/drawing/2014/main" id="{C85A10CA-601C-4C68-8712-7287AA982AA1}"/>
              </a:ext>
            </a:extLst>
          </p:cNvPr>
          <p:cNvSpPr>
            <a:spLocks noGrp="1"/>
          </p:cNvSpPr>
          <p:nvPr>
            <p:ph type="sldNum" idx="12"/>
          </p:nvPr>
        </p:nvSpPr>
        <p:spPr>
          <a:xfrm>
            <a:off x="8684197" y="4724400"/>
            <a:ext cx="343903" cy="268605"/>
          </a:xfrm>
        </p:spPr>
        <p:txBody>
          <a:bodyPr/>
          <a:lstStyle/>
          <a:p>
            <a:pPr marL="0" lvl="0" indent="0" algn="l" rtl="0">
              <a:spcBef>
                <a:spcPts val="0"/>
              </a:spcBef>
              <a:spcAft>
                <a:spcPts val="0"/>
              </a:spcAft>
              <a:buNone/>
            </a:pPr>
            <a:fld id="{00000000-1234-1234-1234-123412341234}" type="slidenum">
              <a:rPr lang="en" smtClean="0"/>
              <a:t>11</a:t>
            </a:fld>
            <a:endParaRPr lang="en" dirty="0"/>
          </a:p>
        </p:txBody>
      </p:sp>
    </p:spTree>
    <p:extLst>
      <p:ext uri="{BB962C8B-B14F-4D97-AF65-F5344CB8AC3E}">
        <p14:creationId xmlns:p14="http://schemas.microsoft.com/office/powerpoint/2010/main" val="245732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BFA89448-AA8D-4DAF-A965-240DD7F2006B}"/>
              </a:ext>
            </a:extLst>
          </p:cNvPr>
          <p:cNvSpPr txBox="1"/>
          <p:nvPr/>
        </p:nvSpPr>
        <p:spPr>
          <a:xfrm>
            <a:off x="173549" y="218087"/>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TOKENIZATION</a:t>
            </a:r>
            <a:endParaRPr sz="1800" dirty="0">
              <a:latin typeface="Calibri"/>
              <a:ea typeface="Calibri"/>
              <a:cs typeface="Calibri"/>
              <a:sym typeface="Calibri"/>
            </a:endParaRPr>
          </a:p>
        </p:txBody>
      </p:sp>
      <p:sp>
        <p:nvSpPr>
          <p:cNvPr id="4" name="TextBox 3">
            <a:extLst>
              <a:ext uri="{FF2B5EF4-FFF2-40B4-BE49-F238E27FC236}">
                <a16:creationId xmlns:a16="http://schemas.microsoft.com/office/drawing/2014/main" id="{CE638FF4-6C07-45A3-BBA9-393F25E2F056}"/>
              </a:ext>
            </a:extLst>
          </p:cNvPr>
          <p:cNvSpPr txBox="1"/>
          <p:nvPr/>
        </p:nvSpPr>
        <p:spPr>
          <a:xfrm>
            <a:off x="664369" y="1243013"/>
            <a:ext cx="2714626" cy="2677656"/>
          </a:xfrm>
          <a:prstGeom prst="rect">
            <a:avLst/>
          </a:prstGeom>
          <a:noFill/>
        </p:spPr>
        <p:txBody>
          <a:bodyPr wrap="square" rtlCol="0">
            <a:spAutoFit/>
          </a:bodyPr>
          <a:lstStyle/>
          <a:p>
            <a:pPr algn="just"/>
            <a:r>
              <a:rPr lang="en-US" b="1" dirty="0" err="1"/>
              <a:t>RegexTokenizer</a:t>
            </a:r>
            <a:endParaRPr lang="en-US" b="1" dirty="0"/>
          </a:p>
          <a:p>
            <a:pPr algn="just"/>
            <a:endParaRPr lang="en-US" b="1" dirty="0"/>
          </a:p>
          <a:p>
            <a:pPr algn="just"/>
            <a:r>
              <a:rPr lang="en-US" dirty="0"/>
              <a:t>A regex - based tokenizer that extracts tokens either by using the provided regex pattern to split the text (default) or repeatedly matching the regex (if gaps is false). Optional parameters also allow filtering tokens using a minimal length. It returns an array of strings that can be empty.</a:t>
            </a:r>
            <a:endParaRPr lang="en-CA" dirty="0"/>
          </a:p>
        </p:txBody>
      </p:sp>
      <p:pic>
        <p:nvPicPr>
          <p:cNvPr id="6" name="Picture 5" descr="A screenshot of a computer&#10;&#10;Description automatically generated">
            <a:extLst>
              <a:ext uri="{FF2B5EF4-FFF2-40B4-BE49-F238E27FC236}">
                <a16:creationId xmlns:a16="http://schemas.microsoft.com/office/drawing/2014/main" id="{5882A34B-FA70-4000-AD97-62756025F23B}"/>
              </a:ext>
            </a:extLst>
          </p:cNvPr>
          <p:cNvPicPr>
            <a:picLocks noChangeAspect="1"/>
          </p:cNvPicPr>
          <p:nvPr/>
        </p:nvPicPr>
        <p:blipFill>
          <a:blip r:embed="rId2"/>
          <a:stretch>
            <a:fillRect/>
          </a:stretch>
        </p:blipFill>
        <p:spPr>
          <a:xfrm>
            <a:off x="4074476" y="2718289"/>
            <a:ext cx="4217659" cy="1028487"/>
          </a:xfrm>
          <a:prstGeom prst="rect">
            <a:avLst/>
          </a:prstGeom>
          <a:ln>
            <a:noFill/>
          </a:ln>
          <a:effectLst>
            <a:outerShdw blurRad="292100" dist="139700" dir="2700000" algn="tl" rotWithShape="0">
              <a:srgbClr val="333333">
                <a:alpha val="65000"/>
              </a:srgbClr>
            </a:outerShdw>
          </a:effectLst>
        </p:spPr>
      </p:pic>
      <p:pic>
        <p:nvPicPr>
          <p:cNvPr id="8" name="Picture 7" descr="A picture containing table, holding&#10;&#10;Description automatically generated">
            <a:extLst>
              <a:ext uri="{FF2B5EF4-FFF2-40B4-BE49-F238E27FC236}">
                <a16:creationId xmlns:a16="http://schemas.microsoft.com/office/drawing/2014/main" id="{59005DE5-6297-4004-8ED2-027A84906918}"/>
              </a:ext>
            </a:extLst>
          </p:cNvPr>
          <p:cNvPicPr>
            <a:picLocks noChangeAspect="1"/>
          </p:cNvPicPr>
          <p:nvPr/>
        </p:nvPicPr>
        <p:blipFill>
          <a:blip r:embed="rId3"/>
          <a:stretch>
            <a:fillRect/>
          </a:stretch>
        </p:blipFill>
        <p:spPr>
          <a:xfrm>
            <a:off x="3791235" y="1518353"/>
            <a:ext cx="4784142" cy="906859"/>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EF617850-C26A-45FF-9B3B-80E73DA422D7}"/>
              </a:ext>
            </a:extLst>
          </p:cNvPr>
          <p:cNvSpPr>
            <a:spLocks noGrp="1"/>
          </p:cNvSpPr>
          <p:nvPr>
            <p:ph type="sldNum" idx="12"/>
          </p:nvPr>
        </p:nvSpPr>
        <p:spPr>
          <a:xfrm>
            <a:off x="8684197" y="4724401"/>
            <a:ext cx="343903" cy="268605"/>
          </a:xfrm>
        </p:spPr>
        <p:txBody>
          <a:bodyPr/>
          <a:lstStyle/>
          <a:p>
            <a:pPr marL="0" lvl="0" indent="0" algn="l" rtl="0">
              <a:spcBef>
                <a:spcPts val="0"/>
              </a:spcBef>
              <a:spcAft>
                <a:spcPts val="0"/>
              </a:spcAft>
              <a:buNone/>
            </a:pPr>
            <a:fld id="{00000000-1234-1234-1234-123412341234}" type="slidenum">
              <a:rPr lang="en" smtClean="0"/>
              <a:t>12</a:t>
            </a:fld>
            <a:endParaRPr lang="en" dirty="0"/>
          </a:p>
        </p:txBody>
      </p:sp>
    </p:spTree>
    <p:extLst>
      <p:ext uri="{BB962C8B-B14F-4D97-AF65-F5344CB8AC3E}">
        <p14:creationId xmlns:p14="http://schemas.microsoft.com/office/powerpoint/2010/main" val="335835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p23">
            <a:extLst>
              <a:ext uri="{FF2B5EF4-FFF2-40B4-BE49-F238E27FC236}">
                <a16:creationId xmlns:a16="http://schemas.microsoft.com/office/drawing/2014/main" id="{3BCDA411-5F0F-436B-B4A1-61D76095CAC3}"/>
              </a:ext>
            </a:extLst>
          </p:cNvPr>
          <p:cNvSpPr txBox="1"/>
          <p:nvPr/>
        </p:nvSpPr>
        <p:spPr>
          <a:xfrm>
            <a:off x="173549" y="218087"/>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FEATURE EXTRACTION</a:t>
            </a:r>
            <a:endParaRPr sz="1800" dirty="0">
              <a:latin typeface="Calibri"/>
              <a:ea typeface="Calibri"/>
              <a:cs typeface="Calibri"/>
              <a:sym typeface="Calibri"/>
            </a:endParaRPr>
          </a:p>
        </p:txBody>
      </p:sp>
      <p:sp>
        <p:nvSpPr>
          <p:cNvPr id="5" name="TextBox 4">
            <a:extLst>
              <a:ext uri="{FF2B5EF4-FFF2-40B4-BE49-F238E27FC236}">
                <a16:creationId xmlns:a16="http://schemas.microsoft.com/office/drawing/2014/main" id="{98318709-125F-4D63-8897-8DF2D8057223}"/>
              </a:ext>
            </a:extLst>
          </p:cNvPr>
          <p:cNvSpPr txBox="1"/>
          <p:nvPr/>
        </p:nvSpPr>
        <p:spPr>
          <a:xfrm>
            <a:off x="464345" y="1064418"/>
            <a:ext cx="3086099" cy="3108543"/>
          </a:xfrm>
          <a:prstGeom prst="rect">
            <a:avLst/>
          </a:prstGeom>
          <a:noFill/>
        </p:spPr>
        <p:txBody>
          <a:bodyPr wrap="square" rtlCol="0">
            <a:spAutoFit/>
          </a:bodyPr>
          <a:lstStyle/>
          <a:p>
            <a:pPr algn="just"/>
            <a:r>
              <a:rPr lang="en-US" b="1" dirty="0"/>
              <a:t>Term Frequency – Inverse Document Frequency (TF-IDF)</a:t>
            </a:r>
          </a:p>
          <a:p>
            <a:pPr algn="just"/>
            <a:endParaRPr lang="en-US" b="1" dirty="0"/>
          </a:p>
          <a:p>
            <a:pPr algn="just"/>
            <a:r>
              <a:rPr lang="en-US" dirty="0"/>
              <a:t>The </a:t>
            </a:r>
            <a:r>
              <a:rPr lang="en-US" dirty="0" err="1"/>
              <a:t>TfidfVectorizer</a:t>
            </a:r>
            <a:r>
              <a:rPr lang="en-US" dirty="0"/>
              <a:t> will tokenize documents, learn the vocabulary and inverse document frequency weightings, and allow you to encode new documents.</a:t>
            </a:r>
          </a:p>
          <a:p>
            <a:pPr algn="just"/>
            <a:r>
              <a:rPr lang="en-US" u="sng" dirty="0"/>
              <a:t>Term Frequency</a:t>
            </a:r>
            <a:r>
              <a:rPr lang="en-US" dirty="0"/>
              <a:t>: This summarizes how often a given word appears within a document.</a:t>
            </a:r>
          </a:p>
          <a:p>
            <a:pPr algn="just"/>
            <a:r>
              <a:rPr lang="en-US" u="sng" dirty="0"/>
              <a:t>Inverse Document Frequency</a:t>
            </a:r>
            <a:r>
              <a:rPr lang="en-US" dirty="0"/>
              <a:t>: This downscales words that appear a lot across documents.</a:t>
            </a:r>
            <a:endParaRPr lang="en-CA" dirty="0"/>
          </a:p>
        </p:txBody>
      </p:sp>
      <p:pic>
        <p:nvPicPr>
          <p:cNvPr id="9" name="Picture 8" descr="A screenshot of a cell phone&#10;&#10;Description automatically generated">
            <a:extLst>
              <a:ext uri="{FF2B5EF4-FFF2-40B4-BE49-F238E27FC236}">
                <a16:creationId xmlns:a16="http://schemas.microsoft.com/office/drawing/2014/main" id="{8721FA1A-2BAA-40B0-8EC6-B5A66C05C6B1}"/>
              </a:ext>
            </a:extLst>
          </p:cNvPr>
          <p:cNvPicPr>
            <a:picLocks noChangeAspect="1"/>
          </p:cNvPicPr>
          <p:nvPr/>
        </p:nvPicPr>
        <p:blipFill>
          <a:blip r:embed="rId3"/>
          <a:stretch>
            <a:fillRect/>
          </a:stretch>
        </p:blipFill>
        <p:spPr>
          <a:xfrm>
            <a:off x="4572000" y="1494080"/>
            <a:ext cx="3038475" cy="1905000"/>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2240B086-5E08-4687-951A-E196A04BC3A1}"/>
              </a:ext>
            </a:extLst>
          </p:cNvPr>
          <p:cNvSpPr>
            <a:spLocks noGrp="1"/>
          </p:cNvSpPr>
          <p:nvPr>
            <p:ph type="sldNum" idx="12"/>
          </p:nvPr>
        </p:nvSpPr>
        <p:spPr>
          <a:xfrm>
            <a:off x="8684197" y="4724401"/>
            <a:ext cx="343903" cy="268605"/>
          </a:xfrm>
        </p:spPr>
        <p:txBody>
          <a:bodyPr/>
          <a:lstStyle/>
          <a:p>
            <a:pPr marL="0" lvl="0" indent="0" algn="l"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60796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p23">
            <a:extLst>
              <a:ext uri="{FF2B5EF4-FFF2-40B4-BE49-F238E27FC236}">
                <a16:creationId xmlns:a16="http://schemas.microsoft.com/office/drawing/2014/main" id="{C427393A-E46D-4B63-9ACC-0A6974C0DFAA}"/>
              </a:ext>
            </a:extLst>
          </p:cNvPr>
          <p:cNvSpPr txBox="1"/>
          <p:nvPr/>
        </p:nvSpPr>
        <p:spPr>
          <a:xfrm>
            <a:off x="173549" y="218087"/>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FEATURE EXTRACTION</a:t>
            </a:r>
            <a:endParaRPr sz="1800" dirty="0">
              <a:latin typeface="Calibri"/>
              <a:ea typeface="Calibri"/>
              <a:cs typeface="Calibri"/>
              <a:sym typeface="Calibri"/>
            </a:endParaRPr>
          </a:p>
        </p:txBody>
      </p:sp>
      <p:pic>
        <p:nvPicPr>
          <p:cNvPr id="6" name="Picture 5" descr="A screenshot of a cell phone&#10;&#10;Description automatically generated">
            <a:extLst>
              <a:ext uri="{FF2B5EF4-FFF2-40B4-BE49-F238E27FC236}">
                <a16:creationId xmlns:a16="http://schemas.microsoft.com/office/drawing/2014/main" id="{F081522C-3A2F-429B-95CA-7FFBB5612BD4}"/>
              </a:ext>
            </a:extLst>
          </p:cNvPr>
          <p:cNvPicPr>
            <a:picLocks noChangeAspect="1"/>
          </p:cNvPicPr>
          <p:nvPr/>
        </p:nvPicPr>
        <p:blipFill>
          <a:blip r:embed="rId2"/>
          <a:stretch>
            <a:fillRect/>
          </a:stretch>
        </p:blipFill>
        <p:spPr>
          <a:xfrm>
            <a:off x="2007648" y="1085234"/>
            <a:ext cx="5128704" cy="3215919"/>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098D697B-BB4C-4678-B75D-F74707A3123A}"/>
              </a:ext>
            </a:extLst>
          </p:cNvPr>
          <p:cNvSpPr>
            <a:spLocks noGrp="1"/>
          </p:cNvSpPr>
          <p:nvPr>
            <p:ph type="sldNum" idx="12"/>
          </p:nvPr>
        </p:nvSpPr>
        <p:spPr>
          <a:xfrm>
            <a:off x="8617744" y="4710113"/>
            <a:ext cx="343903" cy="268605"/>
          </a:xfrm>
        </p:spPr>
        <p:txBody>
          <a:bodyPr/>
          <a:lstStyle/>
          <a:p>
            <a:pPr marL="0" lvl="0" indent="0" algn="l"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312872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F1FC1DB1-6D81-41E9-88D3-D0D526179FE2}"/>
              </a:ext>
            </a:extLst>
          </p:cNvPr>
          <p:cNvSpPr txBox="1"/>
          <p:nvPr/>
        </p:nvSpPr>
        <p:spPr>
          <a:xfrm>
            <a:off x="530737" y="325243"/>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TRAINING CLASSIFIERS</a:t>
            </a:r>
            <a:endParaRPr sz="1800" dirty="0">
              <a:latin typeface="Calibri"/>
              <a:ea typeface="Calibri"/>
              <a:cs typeface="Calibri"/>
              <a:sym typeface="Calibri"/>
            </a:endParaRPr>
          </a:p>
        </p:txBody>
      </p:sp>
      <p:pic>
        <p:nvPicPr>
          <p:cNvPr id="5" name="Picture 4" descr="A close up of a logo&#10;&#10;Description automatically generated">
            <a:extLst>
              <a:ext uri="{FF2B5EF4-FFF2-40B4-BE49-F238E27FC236}">
                <a16:creationId xmlns:a16="http://schemas.microsoft.com/office/drawing/2014/main" id="{6E9635F0-CE0D-4FC8-B971-C07673C167E9}"/>
              </a:ext>
            </a:extLst>
          </p:cNvPr>
          <p:cNvPicPr>
            <a:picLocks noChangeAspect="1"/>
          </p:cNvPicPr>
          <p:nvPr/>
        </p:nvPicPr>
        <p:blipFill>
          <a:blip r:embed="rId2"/>
          <a:stretch>
            <a:fillRect/>
          </a:stretch>
        </p:blipFill>
        <p:spPr>
          <a:xfrm>
            <a:off x="4083166" y="1629218"/>
            <a:ext cx="4663844" cy="784928"/>
          </a:xfrm>
          <a:prstGeom prst="rect">
            <a:avLst/>
          </a:prstGeom>
        </p:spPr>
      </p:pic>
      <p:sp>
        <p:nvSpPr>
          <p:cNvPr id="6" name="TextBox 5">
            <a:extLst>
              <a:ext uri="{FF2B5EF4-FFF2-40B4-BE49-F238E27FC236}">
                <a16:creationId xmlns:a16="http://schemas.microsoft.com/office/drawing/2014/main" id="{0F7E49B7-A2C7-4D4B-8C8A-338299ACB03F}"/>
              </a:ext>
            </a:extLst>
          </p:cNvPr>
          <p:cNvSpPr txBox="1"/>
          <p:nvPr/>
        </p:nvSpPr>
        <p:spPr>
          <a:xfrm>
            <a:off x="530737" y="1557338"/>
            <a:ext cx="2919694" cy="954107"/>
          </a:xfrm>
          <a:prstGeom prst="rect">
            <a:avLst/>
          </a:prstGeom>
          <a:noFill/>
        </p:spPr>
        <p:txBody>
          <a:bodyPr wrap="square" rtlCol="0">
            <a:spAutoFit/>
          </a:bodyPr>
          <a:lstStyle/>
          <a:p>
            <a:pPr algn="just"/>
            <a:r>
              <a:rPr lang="en-US" dirty="0"/>
              <a:t>Splitting entire dataset into training and testing set.</a:t>
            </a:r>
          </a:p>
          <a:p>
            <a:pPr algn="just"/>
            <a:r>
              <a:rPr lang="en-US" dirty="0"/>
              <a:t>Training Data – 70%</a:t>
            </a:r>
          </a:p>
          <a:p>
            <a:pPr algn="just"/>
            <a:r>
              <a:rPr lang="en-US" dirty="0"/>
              <a:t>Testing Data – 30%</a:t>
            </a:r>
          </a:p>
        </p:txBody>
      </p:sp>
      <p:sp>
        <p:nvSpPr>
          <p:cNvPr id="7" name="Rectangle: Rounded Corners 6">
            <a:extLst>
              <a:ext uri="{FF2B5EF4-FFF2-40B4-BE49-F238E27FC236}">
                <a16:creationId xmlns:a16="http://schemas.microsoft.com/office/drawing/2014/main" id="{88974AA9-D30B-4565-A98B-F6D3F2B6B085}"/>
              </a:ext>
            </a:extLst>
          </p:cNvPr>
          <p:cNvSpPr/>
          <p:nvPr/>
        </p:nvSpPr>
        <p:spPr>
          <a:xfrm>
            <a:off x="1105791" y="3188801"/>
            <a:ext cx="1157288" cy="542925"/>
          </a:xfrm>
          <a:prstGeom prst="roundRect">
            <a:avLst/>
          </a:prstGeom>
          <a:ln>
            <a:solidFill>
              <a:srgbClr val="00417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Logistic Regression</a:t>
            </a:r>
            <a:endParaRPr lang="en-CA" dirty="0"/>
          </a:p>
        </p:txBody>
      </p:sp>
      <p:sp>
        <p:nvSpPr>
          <p:cNvPr id="8" name="Rectangle: Rounded Corners 7">
            <a:extLst>
              <a:ext uri="{FF2B5EF4-FFF2-40B4-BE49-F238E27FC236}">
                <a16:creationId xmlns:a16="http://schemas.microsoft.com/office/drawing/2014/main" id="{B73466FC-0BC8-4C20-B2D9-78F65BD2B81C}"/>
              </a:ext>
            </a:extLst>
          </p:cNvPr>
          <p:cNvSpPr/>
          <p:nvPr/>
        </p:nvSpPr>
        <p:spPr>
          <a:xfrm>
            <a:off x="2768201" y="3188801"/>
            <a:ext cx="1157288" cy="542925"/>
          </a:xfrm>
          <a:prstGeom prst="roundRect">
            <a:avLst/>
          </a:prstGeom>
          <a:ln>
            <a:solidFill>
              <a:srgbClr val="00417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Naïve Bayes</a:t>
            </a:r>
            <a:endParaRPr lang="en-CA" dirty="0"/>
          </a:p>
        </p:txBody>
      </p:sp>
      <p:sp>
        <p:nvSpPr>
          <p:cNvPr id="9" name="Rectangle: Rounded Corners 8">
            <a:extLst>
              <a:ext uri="{FF2B5EF4-FFF2-40B4-BE49-F238E27FC236}">
                <a16:creationId xmlns:a16="http://schemas.microsoft.com/office/drawing/2014/main" id="{7A9E34B9-E0F7-4683-8F9F-462250CEEA39}"/>
              </a:ext>
            </a:extLst>
          </p:cNvPr>
          <p:cNvSpPr/>
          <p:nvPr/>
        </p:nvSpPr>
        <p:spPr>
          <a:xfrm>
            <a:off x="4560097" y="3114982"/>
            <a:ext cx="1316831" cy="690562"/>
          </a:xfrm>
          <a:prstGeom prst="roundRect">
            <a:avLst/>
          </a:prstGeom>
          <a:ln>
            <a:solidFill>
              <a:srgbClr val="00417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Long Short-Term Memory</a:t>
            </a:r>
            <a:endParaRPr lang="en-CA" dirty="0"/>
          </a:p>
        </p:txBody>
      </p:sp>
      <p:sp>
        <p:nvSpPr>
          <p:cNvPr id="10" name="Rectangle: Rounded Corners 9">
            <a:extLst>
              <a:ext uri="{FF2B5EF4-FFF2-40B4-BE49-F238E27FC236}">
                <a16:creationId xmlns:a16="http://schemas.microsoft.com/office/drawing/2014/main" id="{D9CD402A-C984-4327-904D-11057FADC0C8}"/>
              </a:ext>
            </a:extLst>
          </p:cNvPr>
          <p:cNvSpPr/>
          <p:nvPr/>
        </p:nvSpPr>
        <p:spPr>
          <a:xfrm>
            <a:off x="6511536" y="3124814"/>
            <a:ext cx="1391329" cy="690562"/>
          </a:xfrm>
          <a:prstGeom prst="roundRect">
            <a:avLst/>
          </a:prstGeom>
          <a:ln>
            <a:solidFill>
              <a:srgbClr val="00417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Support Vector Machine</a:t>
            </a:r>
            <a:endParaRPr lang="en-CA" dirty="0"/>
          </a:p>
        </p:txBody>
      </p:sp>
      <p:sp>
        <p:nvSpPr>
          <p:cNvPr id="12" name="Rectangle 11">
            <a:extLst>
              <a:ext uri="{FF2B5EF4-FFF2-40B4-BE49-F238E27FC236}">
                <a16:creationId xmlns:a16="http://schemas.microsoft.com/office/drawing/2014/main" id="{C51C0652-B208-4179-A726-0CDC3116E9D0}"/>
              </a:ext>
            </a:extLst>
          </p:cNvPr>
          <p:cNvSpPr/>
          <p:nvPr/>
        </p:nvSpPr>
        <p:spPr>
          <a:xfrm>
            <a:off x="2263079" y="3451522"/>
            <a:ext cx="505122" cy="45719"/>
          </a:xfrm>
          <a:prstGeom prst="rect">
            <a:avLst/>
          </a:prstGeom>
          <a:solidFill>
            <a:srgbClr val="FFC30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9A29F7E9-098B-40C0-8850-942F562FA944}"/>
              </a:ext>
            </a:extLst>
          </p:cNvPr>
          <p:cNvSpPr/>
          <p:nvPr/>
        </p:nvSpPr>
        <p:spPr>
          <a:xfrm>
            <a:off x="3925489" y="3437403"/>
            <a:ext cx="634608" cy="59838"/>
          </a:xfrm>
          <a:prstGeom prst="rect">
            <a:avLst/>
          </a:prstGeom>
          <a:solidFill>
            <a:srgbClr val="FFC30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919CC326-E8A9-4A64-BEB5-4843A3B1B225}"/>
              </a:ext>
            </a:extLst>
          </p:cNvPr>
          <p:cNvSpPr/>
          <p:nvPr/>
        </p:nvSpPr>
        <p:spPr>
          <a:xfrm>
            <a:off x="5888090" y="3444462"/>
            <a:ext cx="616302" cy="52779"/>
          </a:xfrm>
          <a:prstGeom prst="rect">
            <a:avLst/>
          </a:prstGeom>
          <a:solidFill>
            <a:srgbClr val="FFC30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 name="Slide Number Placeholder 1">
            <a:extLst>
              <a:ext uri="{FF2B5EF4-FFF2-40B4-BE49-F238E27FC236}">
                <a16:creationId xmlns:a16="http://schemas.microsoft.com/office/drawing/2014/main" id="{2162001B-8B61-4ECA-A7F7-5075B3FD2CFE}"/>
              </a:ext>
            </a:extLst>
          </p:cNvPr>
          <p:cNvSpPr>
            <a:spLocks noGrp="1"/>
          </p:cNvSpPr>
          <p:nvPr>
            <p:ph type="sldNum" idx="12"/>
          </p:nvPr>
        </p:nvSpPr>
        <p:spPr>
          <a:xfrm>
            <a:off x="8653463" y="4724400"/>
            <a:ext cx="343903" cy="268605"/>
          </a:xfrm>
        </p:spPr>
        <p:txBody>
          <a:bodyPr/>
          <a:lstStyle/>
          <a:p>
            <a:pPr marL="0" lvl="0" indent="0" algn="l"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108445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6351202F-0B3C-492E-9C21-2E4D7D06470B}"/>
              </a:ext>
            </a:extLst>
          </p:cNvPr>
          <p:cNvSpPr txBox="1"/>
          <p:nvPr/>
        </p:nvSpPr>
        <p:spPr>
          <a:xfrm>
            <a:off x="173549" y="218087"/>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LOGISTIC REGRESSION</a:t>
            </a:r>
            <a:endParaRPr sz="1800" dirty="0">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ED3DC877-F88C-4D1B-8FAC-0F4AB91F4B60}"/>
              </a:ext>
            </a:extLst>
          </p:cNvPr>
          <p:cNvSpPr>
            <a:spLocks noGrp="1"/>
          </p:cNvSpPr>
          <p:nvPr>
            <p:ph type="sldNum" idx="12"/>
          </p:nvPr>
        </p:nvSpPr>
        <p:spPr>
          <a:xfrm>
            <a:off x="8684197" y="4724401"/>
            <a:ext cx="343903" cy="268605"/>
          </a:xfrm>
        </p:spPr>
        <p:txBody>
          <a:bodyPr/>
          <a:lstStyle/>
          <a:p>
            <a:pPr marL="0" lvl="0" indent="0" algn="l" rtl="0">
              <a:spcBef>
                <a:spcPts val="0"/>
              </a:spcBef>
              <a:spcAft>
                <a:spcPts val="0"/>
              </a:spcAft>
              <a:buNone/>
            </a:pPr>
            <a:fld id="{00000000-1234-1234-1234-123412341234}" type="slidenum">
              <a:rPr lang="en" smtClean="0"/>
              <a:t>16</a:t>
            </a:fld>
            <a:endParaRPr lang="en" dirty="0"/>
          </a:p>
        </p:txBody>
      </p:sp>
      <p:sp>
        <p:nvSpPr>
          <p:cNvPr id="4" name="TextBox 3">
            <a:extLst>
              <a:ext uri="{FF2B5EF4-FFF2-40B4-BE49-F238E27FC236}">
                <a16:creationId xmlns:a16="http://schemas.microsoft.com/office/drawing/2014/main" id="{82FABB1D-3889-42F0-8D69-43A92A6F81A5}"/>
              </a:ext>
            </a:extLst>
          </p:cNvPr>
          <p:cNvSpPr txBox="1"/>
          <p:nvPr/>
        </p:nvSpPr>
        <p:spPr>
          <a:xfrm>
            <a:off x="721519" y="1019864"/>
            <a:ext cx="5750719"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Machine Learning classification algorithm that is used to predict the probability of a categorical dependent variable. </a:t>
            </a:r>
          </a:p>
          <a:p>
            <a:pPr marL="285750" indent="-285750" algn="just">
              <a:buFont typeface="Arial" panose="020B0604020202020204" pitchFamily="34" charset="0"/>
              <a:buChar char="•"/>
            </a:pPr>
            <a:r>
              <a:rPr lang="en-US" sz="1600" dirty="0"/>
              <a:t>Dependent variable is a binary variable that contains data coded as 1 (yes, success, etc.) or 0 (no, failure, etc.)</a:t>
            </a:r>
          </a:p>
        </p:txBody>
      </p:sp>
      <p:pic>
        <p:nvPicPr>
          <p:cNvPr id="6" name="Picture 5">
            <a:extLst>
              <a:ext uri="{FF2B5EF4-FFF2-40B4-BE49-F238E27FC236}">
                <a16:creationId xmlns:a16="http://schemas.microsoft.com/office/drawing/2014/main" id="{6C2BEBCD-FCF7-42B2-9D99-0A9E22525DED}"/>
              </a:ext>
            </a:extLst>
          </p:cNvPr>
          <p:cNvPicPr>
            <a:picLocks noChangeAspect="1"/>
          </p:cNvPicPr>
          <p:nvPr/>
        </p:nvPicPr>
        <p:blipFill>
          <a:blip r:embed="rId3"/>
          <a:stretch>
            <a:fillRect/>
          </a:stretch>
        </p:blipFill>
        <p:spPr>
          <a:xfrm>
            <a:off x="2102644" y="2663930"/>
            <a:ext cx="2124075" cy="457200"/>
          </a:xfrm>
          <a:prstGeom prst="rect">
            <a:avLst/>
          </a:prstGeom>
        </p:spPr>
      </p:pic>
      <p:sp>
        <p:nvSpPr>
          <p:cNvPr id="7" name="TextBox 6">
            <a:extLst>
              <a:ext uri="{FF2B5EF4-FFF2-40B4-BE49-F238E27FC236}">
                <a16:creationId xmlns:a16="http://schemas.microsoft.com/office/drawing/2014/main" id="{9DDE8331-15ED-4123-B2CE-3C8F36CB3032}"/>
              </a:ext>
            </a:extLst>
          </p:cNvPr>
          <p:cNvSpPr txBox="1"/>
          <p:nvPr/>
        </p:nvSpPr>
        <p:spPr>
          <a:xfrm>
            <a:off x="2362339" y="3121130"/>
            <a:ext cx="2371725" cy="307777"/>
          </a:xfrm>
          <a:prstGeom prst="rect">
            <a:avLst/>
          </a:prstGeom>
          <a:noFill/>
        </p:spPr>
        <p:txBody>
          <a:bodyPr wrap="square" rtlCol="0">
            <a:spAutoFit/>
          </a:bodyPr>
          <a:lstStyle/>
          <a:p>
            <a:r>
              <a:rPr lang="en-US" dirty="0"/>
              <a:t>LR Hypothesis</a:t>
            </a:r>
            <a:endParaRPr lang="en-CA" dirty="0"/>
          </a:p>
        </p:txBody>
      </p:sp>
      <p:pic>
        <p:nvPicPr>
          <p:cNvPr id="9" name="Picture 8" descr="A close up of a person&#10;&#10;Description automatically generated">
            <a:extLst>
              <a:ext uri="{FF2B5EF4-FFF2-40B4-BE49-F238E27FC236}">
                <a16:creationId xmlns:a16="http://schemas.microsoft.com/office/drawing/2014/main" id="{9CD9CFEB-18C3-4625-BD07-BC4F4B5CF7A4}"/>
              </a:ext>
            </a:extLst>
          </p:cNvPr>
          <p:cNvPicPr>
            <a:picLocks noChangeAspect="1"/>
          </p:cNvPicPr>
          <p:nvPr/>
        </p:nvPicPr>
        <p:blipFill>
          <a:blip r:embed="rId4"/>
          <a:stretch>
            <a:fillRect/>
          </a:stretch>
        </p:blipFill>
        <p:spPr>
          <a:xfrm>
            <a:off x="5233987" y="2231553"/>
            <a:ext cx="3614738" cy="22351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8957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063BE1-64F9-4331-857D-C183AF4C71A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
        <p:nvSpPr>
          <p:cNvPr id="5" name="Google Shape;172;p23">
            <a:extLst>
              <a:ext uri="{FF2B5EF4-FFF2-40B4-BE49-F238E27FC236}">
                <a16:creationId xmlns:a16="http://schemas.microsoft.com/office/drawing/2014/main" id="{75749A6F-382F-40DA-B0C7-95E20B7E3040}"/>
              </a:ext>
            </a:extLst>
          </p:cNvPr>
          <p:cNvSpPr txBox="1"/>
          <p:nvPr/>
        </p:nvSpPr>
        <p:spPr>
          <a:xfrm>
            <a:off x="173549" y="218087"/>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LOGISTIC REGRESSION</a:t>
            </a:r>
            <a:endParaRPr sz="1800" dirty="0">
              <a:latin typeface="Calibri"/>
              <a:ea typeface="Calibri"/>
              <a:cs typeface="Calibri"/>
              <a:sym typeface="Calibri"/>
            </a:endParaRPr>
          </a:p>
        </p:txBody>
      </p:sp>
      <p:sp>
        <p:nvSpPr>
          <p:cNvPr id="6" name="TextBox 5">
            <a:extLst>
              <a:ext uri="{FF2B5EF4-FFF2-40B4-BE49-F238E27FC236}">
                <a16:creationId xmlns:a16="http://schemas.microsoft.com/office/drawing/2014/main" id="{4B8A2688-5725-442F-8CE6-7FA783227AD7}"/>
              </a:ext>
            </a:extLst>
          </p:cNvPr>
          <p:cNvSpPr txBox="1"/>
          <p:nvPr/>
        </p:nvSpPr>
        <p:spPr>
          <a:xfrm>
            <a:off x="537322" y="1315487"/>
            <a:ext cx="4986338" cy="1200329"/>
          </a:xfrm>
          <a:prstGeom prst="rect">
            <a:avLst/>
          </a:prstGeom>
          <a:noFill/>
        </p:spPr>
        <p:txBody>
          <a:bodyPr wrap="square" rtlCol="0">
            <a:spAutoFit/>
          </a:bodyPr>
          <a:lstStyle/>
          <a:p>
            <a:r>
              <a:rPr lang="en-US" sz="1800" dirty="0"/>
              <a:t>Logistic Regression can be classified as:</a:t>
            </a:r>
          </a:p>
          <a:p>
            <a:pPr marL="342900" indent="-342900">
              <a:buFont typeface="+mj-lt"/>
              <a:buAutoNum type="arabicPeriod"/>
            </a:pPr>
            <a:r>
              <a:rPr lang="en-US" sz="1800" dirty="0"/>
              <a:t>Binomial</a:t>
            </a:r>
          </a:p>
          <a:p>
            <a:pPr marL="342900" indent="-342900">
              <a:buFont typeface="+mj-lt"/>
              <a:buAutoNum type="arabicPeriod"/>
            </a:pPr>
            <a:r>
              <a:rPr lang="en-US" sz="1800" dirty="0"/>
              <a:t>Multinomial</a:t>
            </a:r>
          </a:p>
          <a:p>
            <a:pPr marL="342900" indent="-342900">
              <a:buFont typeface="+mj-lt"/>
              <a:buAutoNum type="arabicPeriod"/>
            </a:pPr>
            <a:r>
              <a:rPr lang="en-US" sz="1800" dirty="0"/>
              <a:t>Ordinal</a:t>
            </a:r>
            <a:endParaRPr lang="en-CA" sz="1800" dirty="0"/>
          </a:p>
        </p:txBody>
      </p:sp>
      <p:sp>
        <p:nvSpPr>
          <p:cNvPr id="7" name="TextBox 6">
            <a:extLst>
              <a:ext uri="{FF2B5EF4-FFF2-40B4-BE49-F238E27FC236}">
                <a16:creationId xmlns:a16="http://schemas.microsoft.com/office/drawing/2014/main" id="{80FED165-4EC7-48C4-9E62-4B5F0B8861F6}"/>
              </a:ext>
            </a:extLst>
          </p:cNvPr>
          <p:cNvSpPr txBox="1"/>
          <p:nvPr/>
        </p:nvSpPr>
        <p:spPr>
          <a:xfrm>
            <a:off x="5636139" y="1313162"/>
            <a:ext cx="3107531" cy="2031325"/>
          </a:xfrm>
          <a:prstGeom prst="rect">
            <a:avLst/>
          </a:prstGeom>
          <a:noFill/>
        </p:spPr>
        <p:txBody>
          <a:bodyPr wrap="square" rtlCol="0">
            <a:spAutoFit/>
          </a:bodyPr>
          <a:lstStyle/>
          <a:p>
            <a:r>
              <a:rPr lang="en-US" sz="1800" dirty="0"/>
              <a:t>Advantages:</a:t>
            </a:r>
          </a:p>
          <a:p>
            <a:pPr marL="342900" indent="-342900">
              <a:buFont typeface="+mj-lt"/>
              <a:buAutoNum type="arabicPeriod"/>
            </a:pPr>
            <a:r>
              <a:rPr lang="en-US" sz="1800" dirty="0"/>
              <a:t>Overfitting</a:t>
            </a:r>
          </a:p>
          <a:p>
            <a:pPr marL="342900" indent="-342900">
              <a:buFont typeface="+mj-lt"/>
              <a:buAutoNum type="arabicPeriod"/>
            </a:pPr>
            <a:r>
              <a:rPr lang="en-US" sz="1800" dirty="0"/>
              <a:t>Direction of association</a:t>
            </a:r>
          </a:p>
          <a:p>
            <a:endParaRPr lang="en-US" sz="1800" dirty="0"/>
          </a:p>
          <a:p>
            <a:r>
              <a:rPr lang="en-US" sz="1800" dirty="0"/>
              <a:t>Disadvantages:</a:t>
            </a:r>
          </a:p>
          <a:p>
            <a:pPr marL="342900" indent="-342900">
              <a:buFont typeface="+mj-lt"/>
              <a:buAutoNum type="arabicPeriod"/>
            </a:pPr>
            <a:r>
              <a:rPr lang="en-US" sz="1800" dirty="0"/>
              <a:t>Number of features</a:t>
            </a:r>
          </a:p>
          <a:p>
            <a:pPr marL="342900" indent="-342900">
              <a:buFont typeface="+mj-lt"/>
              <a:buAutoNum type="arabicPeriod"/>
            </a:pPr>
            <a:r>
              <a:rPr lang="en-US" sz="1800" dirty="0"/>
              <a:t>Assumption of linearity</a:t>
            </a:r>
            <a:endParaRPr lang="en-CA" sz="1800" dirty="0"/>
          </a:p>
        </p:txBody>
      </p:sp>
      <p:pic>
        <p:nvPicPr>
          <p:cNvPr id="9" name="Picture 8" descr="A screenshot of a cell phone&#10;&#10;Description automatically generated">
            <a:extLst>
              <a:ext uri="{FF2B5EF4-FFF2-40B4-BE49-F238E27FC236}">
                <a16:creationId xmlns:a16="http://schemas.microsoft.com/office/drawing/2014/main" id="{285B281B-3621-45BA-847A-288B6F7825B0}"/>
              </a:ext>
            </a:extLst>
          </p:cNvPr>
          <p:cNvPicPr>
            <a:picLocks noChangeAspect="1"/>
          </p:cNvPicPr>
          <p:nvPr/>
        </p:nvPicPr>
        <p:blipFill>
          <a:blip r:embed="rId3"/>
          <a:stretch>
            <a:fillRect/>
          </a:stretch>
        </p:blipFill>
        <p:spPr>
          <a:xfrm>
            <a:off x="375083" y="2594083"/>
            <a:ext cx="5059523" cy="2038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5094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6351202F-0B3C-492E-9C21-2E4D7D06470B}"/>
              </a:ext>
            </a:extLst>
          </p:cNvPr>
          <p:cNvSpPr txBox="1"/>
          <p:nvPr/>
        </p:nvSpPr>
        <p:spPr>
          <a:xfrm>
            <a:off x="173549" y="218087"/>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LOGISTIC REGRESSION</a:t>
            </a:r>
            <a:endParaRPr sz="1800" dirty="0">
              <a:latin typeface="Calibri"/>
              <a:ea typeface="Calibri"/>
              <a:cs typeface="Calibri"/>
              <a:sym typeface="Calibri"/>
            </a:endParaRPr>
          </a:p>
        </p:txBody>
      </p:sp>
      <p:pic>
        <p:nvPicPr>
          <p:cNvPr id="4" name="Picture 3" descr="A screenshot of a social media post&#10;&#10;Description automatically generated">
            <a:extLst>
              <a:ext uri="{FF2B5EF4-FFF2-40B4-BE49-F238E27FC236}">
                <a16:creationId xmlns:a16="http://schemas.microsoft.com/office/drawing/2014/main" id="{0B8D9BCC-3F33-4E70-B2AF-AC67D2488D0D}"/>
              </a:ext>
            </a:extLst>
          </p:cNvPr>
          <p:cNvPicPr>
            <a:picLocks noChangeAspect="1"/>
          </p:cNvPicPr>
          <p:nvPr/>
        </p:nvPicPr>
        <p:blipFill>
          <a:blip r:embed="rId2"/>
          <a:stretch>
            <a:fillRect/>
          </a:stretch>
        </p:blipFill>
        <p:spPr>
          <a:xfrm>
            <a:off x="376518" y="1264782"/>
            <a:ext cx="4144554" cy="2921456"/>
          </a:xfrm>
          <a:prstGeom prst="rect">
            <a:avLst/>
          </a:prstGeom>
          <a:ln>
            <a:noFill/>
          </a:ln>
          <a:effectLst>
            <a:outerShdw blurRad="292100" dist="139700" dir="2700000" algn="tl" rotWithShape="0">
              <a:srgbClr val="333333">
                <a:alpha val="65000"/>
              </a:srgbClr>
            </a:outerShdw>
          </a:effectLst>
        </p:spPr>
      </p:pic>
      <p:pic>
        <p:nvPicPr>
          <p:cNvPr id="6" name="Picture 5" descr="A screenshot of a cell phone&#10;&#10;Description automatically generated">
            <a:extLst>
              <a:ext uri="{FF2B5EF4-FFF2-40B4-BE49-F238E27FC236}">
                <a16:creationId xmlns:a16="http://schemas.microsoft.com/office/drawing/2014/main" id="{7E080573-293D-4FB8-86CC-F202EFC3FF63}"/>
              </a:ext>
            </a:extLst>
          </p:cNvPr>
          <p:cNvPicPr>
            <a:picLocks noChangeAspect="1"/>
          </p:cNvPicPr>
          <p:nvPr/>
        </p:nvPicPr>
        <p:blipFill>
          <a:blip r:embed="rId3"/>
          <a:stretch>
            <a:fillRect/>
          </a:stretch>
        </p:blipFill>
        <p:spPr>
          <a:xfrm>
            <a:off x="5119970" y="1030554"/>
            <a:ext cx="3444687" cy="3389912"/>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AD96BAE7-F4E5-4A0B-B815-5D1A13BBE29E}"/>
              </a:ext>
            </a:extLst>
          </p:cNvPr>
          <p:cNvSpPr>
            <a:spLocks noGrp="1"/>
          </p:cNvSpPr>
          <p:nvPr>
            <p:ph type="sldNum" idx="12"/>
          </p:nvPr>
        </p:nvSpPr>
        <p:spPr>
          <a:xfrm>
            <a:off x="8684197" y="4724400"/>
            <a:ext cx="343903" cy="268605"/>
          </a:xfrm>
        </p:spPr>
        <p:txBody>
          <a:bodyPr/>
          <a:lstStyle/>
          <a:p>
            <a:pPr marL="0" lvl="0" indent="0" algn="l" rtl="0">
              <a:spcBef>
                <a:spcPts val="0"/>
              </a:spcBef>
              <a:spcAft>
                <a:spcPts val="0"/>
              </a:spcAft>
              <a:buNone/>
            </a:pPr>
            <a:fld id="{00000000-1234-1234-1234-123412341234}" type="slidenum">
              <a:rPr lang="en" smtClean="0"/>
              <a:t>18</a:t>
            </a:fld>
            <a:endParaRPr lang="en" dirty="0"/>
          </a:p>
        </p:txBody>
      </p:sp>
    </p:spTree>
    <p:extLst>
      <p:ext uri="{BB962C8B-B14F-4D97-AF65-F5344CB8AC3E}">
        <p14:creationId xmlns:p14="http://schemas.microsoft.com/office/powerpoint/2010/main" val="994319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6351202F-0B3C-492E-9C21-2E4D7D06470B}"/>
              </a:ext>
            </a:extLst>
          </p:cNvPr>
          <p:cNvSpPr txBox="1"/>
          <p:nvPr/>
        </p:nvSpPr>
        <p:spPr>
          <a:xfrm>
            <a:off x="173549" y="218087"/>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NAÏVE BAYES</a:t>
            </a:r>
            <a:endParaRPr sz="1800" dirty="0">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547096C2-F7CC-4251-867F-2A57E052742E}"/>
              </a:ext>
            </a:extLst>
          </p:cNvPr>
          <p:cNvSpPr>
            <a:spLocks noGrp="1"/>
          </p:cNvSpPr>
          <p:nvPr>
            <p:ph type="sldNum" idx="12"/>
          </p:nvPr>
        </p:nvSpPr>
        <p:spPr>
          <a:xfrm>
            <a:off x="8617744" y="4731544"/>
            <a:ext cx="343903" cy="268605"/>
          </a:xfrm>
        </p:spPr>
        <p:txBody>
          <a:bodyPr/>
          <a:lstStyle/>
          <a:p>
            <a:pPr marL="0" lvl="0" indent="0" algn="l" rtl="0">
              <a:spcBef>
                <a:spcPts val="0"/>
              </a:spcBef>
              <a:spcAft>
                <a:spcPts val="0"/>
              </a:spcAft>
              <a:buNone/>
            </a:pPr>
            <a:fld id="{00000000-1234-1234-1234-123412341234}" type="slidenum">
              <a:rPr lang="en" smtClean="0"/>
              <a:t>19</a:t>
            </a:fld>
            <a:endParaRPr lang="en" dirty="0"/>
          </a:p>
        </p:txBody>
      </p:sp>
      <p:sp>
        <p:nvSpPr>
          <p:cNvPr id="4" name="TextBox 3">
            <a:extLst>
              <a:ext uri="{FF2B5EF4-FFF2-40B4-BE49-F238E27FC236}">
                <a16:creationId xmlns:a16="http://schemas.microsoft.com/office/drawing/2014/main" id="{F9681AE9-56DF-4A1B-94A0-B485C12523D9}"/>
              </a:ext>
            </a:extLst>
          </p:cNvPr>
          <p:cNvSpPr txBox="1"/>
          <p:nvPr/>
        </p:nvSpPr>
        <p:spPr>
          <a:xfrm>
            <a:off x="779929" y="1315487"/>
            <a:ext cx="7207624" cy="92333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t>A Naive Bayes classifier is a probabilistic machine learning model that’s used for classification task. </a:t>
            </a:r>
          </a:p>
          <a:p>
            <a:pPr marL="285750" indent="-285750" algn="just">
              <a:buFont typeface="Arial" panose="020B0604020202020204" pitchFamily="34" charset="0"/>
              <a:buChar char="•"/>
            </a:pPr>
            <a:r>
              <a:rPr lang="en-US" sz="1800" dirty="0"/>
              <a:t>The crux of the classifier is based on the Bayes theorem.</a:t>
            </a:r>
            <a:endParaRPr lang="en-CA" sz="1800" dirty="0"/>
          </a:p>
        </p:txBody>
      </p:sp>
      <p:sp>
        <p:nvSpPr>
          <p:cNvPr id="9" name="TextBox 8">
            <a:extLst>
              <a:ext uri="{FF2B5EF4-FFF2-40B4-BE49-F238E27FC236}">
                <a16:creationId xmlns:a16="http://schemas.microsoft.com/office/drawing/2014/main" id="{B6AB12CC-2985-4D15-BA9A-74F03D360EB2}"/>
              </a:ext>
            </a:extLst>
          </p:cNvPr>
          <p:cNvSpPr txBox="1"/>
          <p:nvPr/>
        </p:nvSpPr>
        <p:spPr>
          <a:xfrm>
            <a:off x="526256" y="2450127"/>
            <a:ext cx="4392706" cy="1200329"/>
          </a:xfrm>
          <a:prstGeom prst="rect">
            <a:avLst/>
          </a:prstGeom>
          <a:noFill/>
        </p:spPr>
        <p:txBody>
          <a:bodyPr wrap="square" rtlCol="0">
            <a:spAutoFit/>
          </a:bodyPr>
          <a:lstStyle/>
          <a:p>
            <a:pPr algn="just"/>
            <a:r>
              <a:rPr lang="en-US" sz="1800" dirty="0"/>
              <a:t>Assumptions:</a:t>
            </a:r>
          </a:p>
          <a:p>
            <a:pPr marL="285750" indent="-285750" algn="just">
              <a:buFont typeface="Arial" panose="020B0604020202020204" pitchFamily="34" charset="0"/>
              <a:buChar char="•"/>
            </a:pPr>
            <a:r>
              <a:rPr lang="en-CA" sz="1800" dirty="0"/>
              <a:t>Predictors are independent</a:t>
            </a:r>
          </a:p>
          <a:p>
            <a:pPr marL="285750" indent="-285750" algn="just">
              <a:buFont typeface="Arial" panose="020B0604020202020204" pitchFamily="34" charset="0"/>
              <a:buChar char="•"/>
            </a:pPr>
            <a:r>
              <a:rPr lang="en-US" sz="1800" dirty="0"/>
              <a:t>All the predictors have an equal effect on the outcome</a:t>
            </a:r>
            <a:endParaRPr lang="en-CA" sz="1800" dirty="0"/>
          </a:p>
        </p:txBody>
      </p:sp>
      <p:pic>
        <p:nvPicPr>
          <p:cNvPr id="11" name="Picture 10" descr="A picture containing bird&#10;&#10;Description automatically generated">
            <a:extLst>
              <a:ext uri="{FF2B5EF4-FFF2-40B4-BE49-F238E27FC236}">
                <a16:creationId xmlns:a16="http://schemas.microsoft.com/office/drawing/2014/main" id="{0B6EE883-3B5D-4BBF-887F-4B090D70DE04}"/>
              </a:ext>
            </a:extLst>
          </p:cNvPr>
          <p:cNvPicPr>
            <a:picLocks noChangeAspect="1"/>
          </p:cNvPicPr>
          <p:nvPr/>
        </p:nvPicPr>
        <p:blipFill>
          <a:blip r:embed="rId2"/>
          <a:stretch>
            <a:fillRect/>
          </a:stretch>
        </p:blipFill>
        <p:spPr>
          <a:xfrm>
            <a:off x="5265487" y="2450127"/>
            <a:ext cx="3590662" cy="19711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272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4"/>
          <p:cNvSpPr txBox="1"/>
          <p:nvPr/>
        </p:nvSpPr>
        <p:spPr>
          <a:xfrm>
            <a:off x="419925" y="1018699"/>
            <a:ext cx="3704700" cy="3601200"/>
          </a:xfrm>
          <a:prstGeom prst="rect">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73763"/>
              </a:buClr>
              <a:buSzPts val="1800"/>
              <a:buFont typeface="Arial"/>
              <a:buChar char="➔"/>
            </a:pPr>
            <a:r>
              <a:rPr lang="en" sz="2000" dirty="0">
                <a:solidFill>
                  <a:srgbClr val="233A44"/>
                </a:solidFill>
              </a:rPr>
              <a:t>Introductio</a:t>
            </a:r>
            <a:r>
              <a:rPr lang="en-CA" sz="2000" dirty="0">
                <a:solidFill>
                  <a:srgbClr val="233A44"/>
                </a:solidFill>
              </a:rPr>
              <a:t>n</a:t>
            </a:r>
          </a:p>
          <a:p>
            <a:pPr marL="457200" lvl="0" indent="-342900" algn="l" rtl="0">
              <a:lnSpc>
                <a:spcPct val="150000"/>
              </a:lnSpc>
              <a:spcBef>
                <a:spcPts val="0"/>
              </a:spcBef>
              <a:spcAft>
                <a:spcPts val="0"/>
              </a:spcAft>
              <a:buClr>
                <a:srgbClr val="073763"/>
              </a:buClr>
              <a:buSzPts val="1800"/>
              <a:buFont typeface="Arial"/>
              <a:buChar char="➔"/>
            </a:pPr>
            <a:r>
              <a:rPr lang="en-CA" sz="2000" dirty="0">
                <a:solidFill>
                  <a:srgbClr val="233A44"/>
                </a:solidFill>
              </a:rPr>
              <a:t>Web Scraping</a:t>
            </a:r>
          </a:p>
          <a:p>
            <a:pPr marL="457200" lvl="0" indent="-342900" algn="l" rtl="0">
              <a:lnSpc>
                <a:spcPct val="150000"/>
              </a:lnSpc>
              <a:spcBef>
                <a:spcPts val="0"/>
              </a:spcBef>
              <a:spcAft>
                <a:spcPts val="0"/>
              </a:spcAft>
              <a:buClr>
                <a:srgbClr val="073763"/>
              </a:buClr>
              <a:buSzPts val="1800"/>
              <a:buFont typeface="Arial"/>
              <a:buChar char="➔"/>
            </a:pPr>
            <a:r>
              <a:rPr lang="en-CA" sz="2000" dirty="0">
                <a:solidFill>
                  <a:srgbClr val="233A44"/>
                </a:solidFill>
              </a:rPr>
              <a:t>Dataset</a:t>
            </a:r>
          </a:p>
          <a:p>
            <a:pPr marL="457200" lvl="0" indent="-342900" algn="l" rtl="0">
              <a:lnSpc>
                <a:spcPct val="150000"/>
              </a:lnSpc>
              <a:spcBef>
                <a:spcPts val="0"/>
              </a:spcBef>
              <a:spcAft>
                <a:spcPts val="0"/>
              </a:spcAft>
              <a:buClr>
                <a:srgbClr val="073763"/>
              </a:buClr>
              <a:buSzPts val="1800"/>
              <a:buFont typeface="Arial"/>
              <a:buChar char="➔"/>
            </a:pPr>
            <a:r>
              <a:rPr lang="en-CA" sz="2000" dirty="0">
                <a:solidFill>
                  <a:srgbClr val="233A44"/>
                </a:solidFill>
              </a:rPr>
              <a:t>Flowchart</a:t>
            </a:r>
          </a:p>
          <a:p>
            <a:pPr marL="457200" lvl="0" indent="-342900" algn="l" rtl="0">
              <a:lnSpc>
                <a:spcPct val="150000"/>
              </a:lnSpc>
              <a:spcBef>
                <a:spcPts val="0"/>
              </a:spcBef>
              <a:spcAft>
                <a:spcPts val="0"/>
              </a:spcAft>
              <a:buClr>
                <a:srgbClr val="073763"/>
              </a:buClr>
              <a:buSzPts val="1800"/>
              <a:buFont typeface="Arial"/>
              <a:buChar char="➔"/>
            </a:pPr>
            <a:r>
              <a:rPr lang="en-CA" sz="2000" dirty="0">
                <a:solidFill>
                  <a:srgbClr val="233A44"/>
                </a:solidFill>
              </a:rPr>
              <a:t>Preprocessing</a:t>
            </a:r>
          </a:p>
          <a:p>
            <a:pPr marL="457200" lvl="0" indent="-342900" algn="l" rtl="0">
              <a:lnSpc>
                <a:spcPct val="150000"/>
              </a:lnSpc>
              <a:spcBef>
                <a:spcPts val="0"/>
              </a:spcBef>
              <a:spcAft>
                <a:spcPts val="0"/>
              </a:spcAft>
              <a:buClr>
                <a:srgbClr val="073763"/>
              </a:buClr>
              <a:buSzPts val="1800"/>
              <a:buFont typeface="Arial"/>
              <a:buChar char="➔"/>
            </a:pPr>
            <a:r>
              <a:rPr lang="en-CA" sz="2000" dirty="0">
                <a:solidFill>
                  <a:srgbClr val="233A44"/>
                </a:solidFill>
              </a:rPr>
              <a:t>Tokenization</a:t>
            </a:r>
          </a:p>
          <a:p>
            <a:pPr marL="457200" lvl="0" indent="-342900" algn="l" rtl="0">
              <a:lnSpc>
                <a:spcPct val="150000"/>
              </a:lnSpc>
              <a:spcBef>
                <a:spcPts val="0"/>
              </a:spcBef>
              <a:spcAft>
                <a:spcPts val="0"/>
              </a:spcAft>
              <a:buClr>
                <a:srgbClr val="073763"/>
              </a:buClr>
              <a:buSzPts val="1800"/>
              <a:buFont typeface="Arial"/>
              <a:buChar char="➔"/>
            </a:pPr>
            <a:r>
              <a:rPr lang="en-CA" sz="2000" dirty="0">
                <a:solidFill>
                  <a:srgbClr val="233A44"/>
                </a:solidFill>
              </a:rPr>
              <a:t>Feature Extraction</a:t>
            </a:r>
          </a:p>
          <a:p>
            <a:pPr marL="914400" lvl="1" indent="-330200">
              <a:lnSpc>
                <a:spcPct val="115000"/>
              </a:lnSpc>
              <a:buClr>
                <a:srgbClr val="BF9000"/>
              </a:buClr>
              <a:buSzPts val="1600"/>
              <a:buFont typeface="Calibri"/>
              <a:buChar char="◆"/>
            </a:pPr>
            <a:endParaRPr lang="fr-FR" sz="1800" dirty="0">
              <a:solidFill>
                <a:srgbClr val="233A44"/>
              </a:solidFill>
            </a:endParaRPr>
          </a:p>
          <a:p>
            <a:pPr marL="914400" lvl="1" indent="-330200">
              <a:lnSpc>
                <a:spcPct val="115000"/>
              </a:lnSpc>
              <a:buClr>
                <a:srgbClr val="BF9000"/>
              </a:buClr>
              <a:buSzPts val="1600"/>
              <a:buFont typeface="Arial"/>
              <a:buChar char="◆"/>
            </a:pPr>
            <a:endParaRPr lang="fr-FR" sz="1800" dirty="0">
              <a:solidFill>
                <a:srgbClr val="233A44"/>
              </a:solidFill>
            </a:endParaRPr>
          </a:p>
          <a:p>
            <a:pPr marL="457200" lvl="0" indent="-342900" algn="l" rtl="0">
              <a:lnSpc>
                <a:spcPct val="115000"/>
              </a:lnSpc>
              <a:spcBef>
                <a:spcPts val="0"/>
              </a:spcBef>
              <a:spcAft>
                <a:spcPts val="0"/>
              </a:spcAft>
              <a:buClr>
                <a:srgbClr val="073763"/>
              </a:buClr>
              <a:buSzPts val="1800"/>
              <a:buFont typeface="Arial"/>
              <a:buChar char="➔"/>
            </a:pPr>
            <a:endParaRPr lang="en-CA" sz="2000" dirty="0">
              <a:solidFill>
                <a:srgbClr val="233A44"/>
              </a:solidFill>
            </a:endParaRPr>
          </a:p>
          <a:p>
            <a:pPr marL="457200" lvl="2" indent="-342900">
              <a:lnSpc>
                <a:spcPct val="115000"/>
              </a:lnSpc>
              <a:buClr>
                <a:srgbClr val="073763"/>
              </a:buClr>
              <a:buSzPts val="1800"/>
              <a:buFont typeface="Arial"/>
              <a:buChar char="➔"/>
            </a:pPr>
            <a:endParaRPr lang="en-CA" sz="2000" dirty="0">
              <a:solidFill>
                <a:srgbClr val="233A44"/>
              </a:solidFill>
            </a:endParaRPr>
          </a:p>
          <a:p>
            <a:pPr marL="114300" lvl="0" algn="l" rtl="0">
              <a:lnSpc>
                <a:spcPct val="115000"/>
              </a:lnSpc>
              <a:spcBef>
                <a:spcPts val="0"/>
              </a:spcBef>
              <a:spcAft>
                <a:spcPts val="0"/>
              </a:spcAft>
              <a:buClr>
                <a:srgbClr val="073763"/>
              </a:buClr>
              <a:buSzPts val="1800"/>
            </a:pPr>
            <a:endParaRPr lang="en-CA" sz="2000" dirty="0">
              <a:solidFill>
                <a:srgbClr val="233A44"/>
              </a:solidFill>
            </a:endParaRPr>
          </a:p>
          <a:p>
            <a:pPr marL="457200" lvl="0" indent="-342900" algn="l" rtl="0">
              <a:lnSpc>
                <a:spcPct val="115000"/>
              </a:lnSpc>
              <a:spcBef>
                <a:spcPts val="0"/>
              </a:spcBef>
              <a:spcAft>
                <a:spcPts val="0"/>
              </a:spcAft>
              <a:buClr>
                <a:srgbClr val="073763"/>
              </a:buClr>
              <a:buSzPts val="1800"/>
              <a:buFont typeface="Arial"/>
              <a:buChar char="➔"/>
            </a:pPr>
            <a:endParaRPr lang="en-CA" sz="2000" dirty="0">
              <a:solidFill>
                <a:srgbClr val="233A44"/>
              </a:solidFill>
            </a:endParaRPr>
          </a:p>
          <a:p>
            <a:pPr marL="457200" lvl="0" indent="-342900" algn="l" rtl="0">
              <a:lnSpc>
                <a:spcPct val="115000"/>
              </a:lnSpc>
              <a:spcBef>
                <a:spcPts val="0"/>
              </a:spcBef>
              <a:spcAft>
                <a:spcPts val="0"/>
              </a:spcAft>
              <a:buClr>
                <a:srgbClr val="073763"/>
              </a:buClr>
              <a:buSzPts val="1800"/>
              <a:buFont typeface="Arial"/>
              <a:buChar char="➔"/>
            </a:pPr>
            <a:endParaRPr lang="en-CA" sz="2000" dirty="0">
              <a:solidFill>
                <a:srgbClr val="233A44"/>
              </a:solidFill>
            </a:endParaRPr>
          </a:p>
          <a:p>
            <a:pPr marL="457200" lvl="0" indent="-342900" algn="l" rtl="0">
              <a:lnSpc>
                <a:spcPct val="115000"/>
              </a:lnSpc>
              <a:spcBef>
                <a:spcPts val="0"/>
              </a:spcBef>
              <a:spcAft>
                <a:spcPts val="0"/>
              </a:spcAft>
              <a:buClr>
                <a:srgbClr val="073763"/>
              </a:buClr>
              <a:buSzPts val="1800"/>
              <a:buFont typeface="Arial"/>
              <a:buChar char="➔"/>
            </a:pPr>
            <a:endParaRPr lang="en" sz="2000" dirty="0">
              <a:solidFill>
                <a:srgbClr val="233A44"/>
              </a:solidFill>
            </a:endParaRPr>
          </a:p>
        </p:txBody>
      </p:sp>
      <p:sp>
        <p:nvSpPr>
          <p:cNvPr id="180" name="Google Shape;180;p24"/>
          <p:cNvSpPr txBox="1"/>
          <p:nvPr/>
        </p:nvSpPr>
        <p:spPr>
          <a:xfrm>
            <a:off x="5007250" y="1018850"/>
            <a:ext cx="3704700" cy="3601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42900">
              <a:lnSpc>
                <a:spcPct val="115000"/>
              </a:lnSpc>
              <a:buClr>
                <a:srgbClr val="073763"/>
              </a:buClr>
              <a:buSzPts val="1800"/>
              <a:buFont typeface="Arial"/>
              <a:buChar char="➔"/>
            </a:pPr>
            <a:r>
              <a:rPr lang="en-CA" sz="1800" dirty="0">
                <a:solidFill>
                  <a:srgbClr val="233A44"/>
                </a:solidFill>
              </a:rPr>
              <a:t>Training Classifiers</a:t>
            </a:r>
          </a:p>
          <a:p>
            <a:pPr marL="914400" lvl="1" indent="-330200">
              <a:lnSpc>
                <a:spcPct val="115000"/>
              </a:lnSpc>
              <a:buClr>
                <a:srgbClr val="BF9000"/>
              </a:buClr>
              <a:buSzPts val="1600"/>
              <a:buFont typeface="Calibri"/>
              <a:buChar char="◆"/>
            </a:pPr>
            <a:r>
              <a:rPr lang="fr-FR" sz="1600" dirty="0" err="1">
                <a:solidFill>
                  <a:srgbClr val="233A44"/>
                </a:solidFill>
              </a:rPr>
              <a:t>Logistic</a:t>
            </a:r>
            <a:r>
              <a:rPr lang="fr-FR" sz="1600" dirty="0">
                <a:solidFill>
                  <a:srgbClr val="233A44"/>
                </a:solidFill>
              </a:rPr>
              <a:t> Régression</a:t>
            </a:r>
          </a:p>
          <a:p>
            <a:pPr marL="914400" lvl="1" indent="-330200">
              <a:lnSpc>
                <a:spcPct val="115000"/>
              </a:lnSpc>
              <a:buClr>
                <a:srgbClr val="BF9000"/>
              </a:buClr>
              <a:buSzPts val="1600"/>
              <a:buFont typeface="Calibri"/>
              <a:buChar char="◆"/>
            </a:pPr>
            <a:r>
              <a:rPr lang="fr-FR" sz="1600" dirty="0" err="1">
                <a:solidFill>
                  <a:srgbClr val="233A44"/>
                </a:solidFill>
              </a:rPr>
              <a:t>Naive</a:t>
            </a:r>
            <a:r>
              <a:rPr lang="fr-FR" sz="1600" dirty="0">
                <a:solidFill>
                  <a:srgbClr val="233A44"/>
                </a:solidFill>
              </a:rPr>
              <a:t> Bayes</a:t>
            </a:r>
          </a:p>
          <a:p>
            <a:pPr marL="914400" lvl="1" indent="-330200">
              <a:lnSpc>
                <a:spcPct val="115000"/>
              </a:lnSpc>
              <a:buClr>
                <a:srgbClr val="BF9000"/>
              </a:buClr>
              <a:buSzPts val="1600"/>
              <a:buFont typeface="Calibri"/>
              <a:buChar char="◆"/>
            </a:pPr>
            <a:r>
              <a:rPr lang="fr-FR" sz="1600" dirty="0">
                <a:solidFill>
                  <a:srgbClr val="233A44"/>
                </a:solidFill>
              </a:rPr>
              <a:t>Support </a:t>
            </a:r>
            <a:r>
              <a:rPr lang="fr-FR" sz="1600" dirty="0" err="1">
                <a:solidFill>
                  <a:srgbClr val="233A44"/>
                </a:solidFill>
              </a:rPr>
              <a:t>Vector</a:t>
            </a:r>
            <a:r>
              <a:rPr lang="fr-FR" sz="1600" dirty="0">
                <a:solidFill>
                  <a:srgbClr val="233A44"/>
                </a:solidFill>
              </a:rPr>
              <a:t> Machine</a:t>
            </a:r>
          </a:p>
          <a:p>
            <a:pPr marL="914400" lvl="1" indent="-330200">
              <a:lnSpc>
                <a:spcPct val="115000"/>
              </a:lnSpc>
              <a:buClr>
                <a:srgbClr val="BF9000"/>
              </a:buClr>
              <a:buSzPts val="1600"/>
              <a:buFont typeface="Calibri"/>
              <a:buChar char="◆"/>
            </a:pPr>
            <a:r>
              <a:rPr lang="fr-FR" sz="1600" dirty="0">
                <a:solidFill>
                  <a:srgbClr val="233A44"/>
                </a:solidFill>
              </a:rPr>
              <a:t>Long Short-</a:t>
            </a:r>
            <a:r>
              <a:rPr lang="fr-FR" sz="1600" dirty="0" err="1">
                <a:solidFill>
                  <a:srgbClr val="233A44"/>
                </a:solidFill>
              </a:rPr>
              <a:t>Term</a:t>
            </a:r>
            <a:r>
              <a:rPr lang="fr-FR" sz="1600" dirty="0">
                <a:solidFill>
                  <a:srgbClr val="233A44"/>
                </a:solidFill>
              </a:rPr>
              <a:t> Memory</a:t>
            </a:r>
          </a:p>
          <a:p>
            <a:pPr marL="457200" lvl="0" indent="-342900" algn="l" rtl="0">
              <a:lnSpc>
                <a:spcPct val="115000"/>
              </a:lnSpc>
              <a:spcBef>
                <a:spcPts val="0"/>
              </a:spcBef>
              <a:spcAft>
                <a:spcPts val="0"/>
              </a:spcAft>
              <a:buClr>
                <a:srgbClr val="0C343D"/>
              </a:buClr>
              <a:buSzPts val="1800"/>
              <a:buFont typeface="Arial"/>
              <a:buChar char="➔"/>
            </a:pPr>
            <a:r>
              <a:rPr lang="en-CA" sz="1800" dirty="0">
                <a:solidFill>
                  <a:srgbClr val="233A44"/>
                </a:solidFill>
              </a:rPr>
              <a:t>Comparisons</a:t>
            </a:r>
            <a:endParaRPr lang="en" sz="1800" dirty="0">
              <a:solidFill>
                <a:srgbClr val="233A44"/>
              </a:solidFill>
            </a:endParaRPr>
          </a:p>
          <a:p>
            <a:pPr marL="457200" lvl="0" indent="-342900" algn="l" rtl="0">
              <a:lnSpc>
                <a:spcPct val="115000"/>
              </a:lnSpc>
              <a:spcBef>
                <a:spcPts val="0"/>
              </a:spcBef>
              <a:spcAft>
                <a:spcPts val="0"/>
              </a:spcAft>
              <a:buClr>
                <a:srgbClr val="0C343D"/>
              </a:buClr>
              <a:buSzPts val="1800"/>
              <a:buFont typeface="Arial"/>
              <a:buChar char="➔"/>
            </a:pPr>
            <a:r>
              <a:rPr lang="en" sz="1800" dirty="0">
                <a:solidFill>
                  <a:srgbClr val="233A44"/>
                </a:solidFill>
              </a:rPr>
              <a:t>Challenges </a:t>
            </a:r>
            <a:endParaRPr sz="1800" dirty="0">
              <a:solidFill>
                <a:srgbClr val="233A44"/>
              </a:solidFill>
            </a:endParaRPr>
          </a:p>
          <a:p>
            <a:pPr marL="457200" lvl="0" indent="-342900" algn="l" rtl="0">
              <a:lnSpc>
                <a:spcPct val="115000"/>
              </a:lnSpc>
              <a:spcBef>
                <a:spcPts val="0"/>
              </a:spcBef>
              <a:spcAft>
                <a:spcPts val="0"/>
              </a:spcAft>
              <a:buClr>
                <a:srgbClr val="0C343D"/>
              </a:buClr>
              <a:buSzPts val="1800"/>
              <a:buFont typeface="Arial"/>
              <a:buChar char="➔"/>
            </a:pPr>
            <a:r>
              <a:rPr lang="en" sz="1800" dirty="0">
                <a:solidFill>
                  <a:srgbClr val="233A44"/>
                </a:solidFill>
              </a:rPr>
              <a:t>Conclusion</a:t>
            </a:r>
            <a:endParaRPr sz="1800" dirty="0">
              <a:solidFill>
                <a:srgbClr val="233A44"/>
              </a:solidFill>
            </a:endParaRPr>
          </a:p>
          <a:p>
            <a:pPr marL="914400" lvl="1" indent="-330200" algn="l" rtl="0">
              <a:lnSpc>
                <a:spcPct val="115000"/>
              </a:lnSpc>
              <a:spcBef>
                <a:spcPts val="0"/>
              </a:spcBef>
              <a:spcAft>
                <a:spcPts val="0"/>
              </a:spcAft>
              <a:buClr>
                <a:srgbClr val="BF9000"/>
              </a:buClr>
              <a:buSzPts val="1600"/>
              <a:buFont typeface="Calibri"/>
              <a:buChar char="◆"/>
            </a:pPr>
            <a:r>
              <a:rPr lang="en" sz="1600" dirty="0">
                <a:solidFill>
                  <a:srgbClr val="233A44"/>
                </a:solidFill>
              </a:rPr>
              <a:t>To Conclude </a:t>
            </a:r>
            <a:endParaRPr sz="1600" dirty="0">
              <a:solidFill>
                <a:srgbClr val="233A44"/>
              </a:solidFill>
            </a:endParaRPr>
          </a:p>
          <a:p>
            <a:pPr marL="914400" lvl="1" indent="-330200" algn="l" rtl="0">
              <a:lnSpc>
                <a:spcPct val="115000"/>
              </a:lnSpc>
              <a:spcBef>
                <a:spcPts val="0"/>
              </a:spcBef>
              <a:spcAft>
                <a:spcPts val="0"/>
              </a:spcAft>
              <a:buClr>
                <a:srgbClr val="BF9000"/>
              </a:buClr>
              <a:buSzPts val="1600"/>
              <a:buFont typeface="Calibri"/>
              <a:buChar char="◆"/>
            </a:pPr>
            <a:r>
              <a:rPr lang="en" sz="1600" dirty="0">
                <a:solidFill>
                  <a:srgbClr val="233A44"/>
                </a:solidFill>
              </a:rPr>
              <a:t>Future Work</a:t>
            </a:r>
            <a:endParaRPr sz="1600" dirty="0">
              <a:solidFill>
                <a:srgbClr val="233A44"/>
              </a:solidFill>
            </a:endParaRPr>
          </a:p>
          <a:p>
            <a:pPr marL="457200" lvl="0" indent="-342900" algn="l" rtl="0">
              <a:lnSpc>
                <a:spcPct val="115000"/>
              </a:lnSpc>
              <a:spcBef>
                <a:spcPts val="0"/>
              </a:spcBef>
              <a:spcAft>
                <a:spcPts val="0"/>
              </a:spcAft>
              <a:buClr>
                <a:srgbClr val="0C343D"/>
              </a:buClr>
              <a:buSzPts val="1800"/>
              <a:buFont typeface="Arial"/>
              <a:buChar char="➔"/>
            </a:pPr>
            <a:r>
              <a:rPr lang="en" sz="1800" dirty="0">
                <a:solidFill>
                  <a:srgbClr val="233A44"/>
                </a:solidFill>
              </a:rPr>
              <a:t>References</a:t>
            </a:r>
            <a:endParaRPr sz="1800" dirty="0">
              <a:solidFill>
                <a:srgbClr val="233A44"/>
              </a:solidFill>
            </a:endParaRPr>
          </a:p>
          <a:p>
            <a:pPr marL="0" lvl="0" indent="0" algn="l" rtl="0">
              <a:lnSpc>
                <a:spcPct val="115000"/>
              </a:lnSpc>
              <a:spcBef>
                <a:spcPts val="1600"/>
              </a:spcBef>
              <a:spcAft>
                <a:spcPts val="0"/>
              </a:spcAft>
              <a:buNone/>
            </a:pPr>
            <a:endParaRPr sz="1600" dirty="0">
              <a:solidFill>
                <a:srgbClr val="233A44"/>
              </a:solidFill>
            </a:endParaRPr>
          </a:p>
          <a:p>
            <a:pPr marL="914400" lvl="0" indent="0" algn="l" rtl="0">
              <a:lnSpc>
                <a:spcPct val="115000"/>
              </a:lnSpc>
              <a:spcBef>
                <a:spcPts val="1600"/>
              </a:spcBef>
              <a:spcAft>
                <a:spcPts val="0"/>
              </a:spcAft>
              <a:buNone/>
            </a:pPr>
            <a:endParaRPr sz="1600" dirty="0">
              <a:solidFill>
                <a:srgbClr val="233A44"/>
              </a:solidFill>
            </a:endParaRPr>
          </a:p>
          <a:p>
            <a:pPr marL="0" lvl="0" indent="0" algn="l" rtl="0">
              <a:lnSpc>
                <a:spcPct val="115000"/>
              </a:lnSpc>
              <a:spcBef>
                <a:spcPts val="1600"/>
              </a:spcBef>
              <a:spcAft>
                <a:spcPts val="0"/>
              </a:spcAft>
              <a:buNone/>
            </a:pPr>
            <a:endParaRPr sz="1600" dirty="0">
              <a:solidFill>
                <a:srgbClr val="233A44"/>
              </a:solidFill>
            </a:endParaRPr>
          </a:p>
          <a:p>
            <a:pPr marL="457200" lvl="0" indent="0" algn="l" rtl="0">
              <a:lnSpc>
                <a:spcPct val="115000"/>
              </a:lnSpc>
              <a:spcBef>
                <a:spcPts val="1600"/>
              </a:spcBef>
              <a:spcAft>
                <a:spcPts val="0"/>
              </a:spcAft>
              <a:buNone/>
            </a:pPr>
            <a:endParaRPr sz="1800" dirty="0">
              <a:solidFill>
                <a:srgbClr val="233A44"/>
              </a:solidFill>
            </a:endParaRPr>
          </a:p>
          <a:p>
            <a:pPr marL="457200" lvl="0" indent="0" algn="l" rtl="0">
              <a:lnSpc>
                <a:spcPct val="115000"/>
              </a:lnSpc>
              <a:spcBef>
                <a:spcPts val="1600"/>
              </a:spcBef>
              <a:spcAft>
                <a:spcPts val="0"/>
              </a:spcAft>
              <a:buNone/>
            </a:pPr>
            <a:endParaRPr sz="1800" dirty="0">
              <a:solidFill>
                <a:srgbClr val="233A44"/>
              </a:solidFill>
            </a:endParaRPr>
          </a:p>
          <a:p>
            <a:pPr marL="457200" lvl="0" indent="0" algn="l" rtl="0">
              <a:lnSpc>
                <a:spcPct val="115000"/>
              </a:lnSpc>
              <a:spcBef>
                <a:spcPts val="1600"/>
              </a:spcBef>
              <a:spcAft>
                <a:spcPts val="0"/>
              </a:spcAft>
              <a:buNone/>
            </a:pPr>
            <a:endParaRPr sz="1800" dirty="0">
              <a:solidFill>
                <a:srgbClr val="233A44"/>
              </a:solidFill>
            </a:endParaRPr>
          </a:p>
          <a:p>
            <a:pPr marL="0" lvl="0" indent="0" algn="l" rtl="0">
              <a:lnSpc>
                <a:spcPct val="115000"/>
              </a:lnSpc>
              <a:spcBef>
                <a:spcPts val="1600"/>
              </a:spcBef>
              <a:spcAft>
                <a:spcPts val="0"/>
              </a:spcAft>
              <a:buNone/>
            </a:pPr>
            <a:endParaRPr sz="1800" dirty="0">
              <a:solidFill>
                <a:srgbClr val="233A44"/>
              </a:solidFill>
            </a:endParaRPr>
          </a:p>
          <a:p>
            <a:pPr marL="0" lvl="0" indent="0" algn="l" rtl="0">
              <a:lnSpc>
                <a:spcPct val="115000"/>
              </a:lnSpc>
              <a:spcBef>
                <a:spcPts val="1600"/>
              </a:spcBef>
              <a:spcAft>
                <a:spcPts val="0"/>
              </a:spcAft>
              <a:buNone/>
            </a:pPr>
            <a:endParaRPr sz="1300" dirty="0">
              <a:solidFill>
                <a:srgbClr val="233A44"/>
              </a:solidFill>
              <a:latin typeface="Calibri"/>
              <a:ea typeface="Calibri"/>
              <a:cs typeface="Calibri"/>
              <a:sym typeface="Calibri"/>
            </a:endParaRPr>
          </a:p>
          <a:p>
            <a:pPr marL="0" lvl="0" indent="0" algn="l" rtl="0">
              <a:spcBef>
                <a:spcPts val="1600"/>
              </a:spcBef>
              <a:spcAft>
                <a:spcPts val="0"/>
              </a:spcAft>
              <a:buNone/>
            </a:pPr>
            <a:endParaRPr dirty="0">
              <a:latin typeface="Calibri"/>
              <a:ea typeface="Calibri"/>
              <a:cs typeface="Calibri"/>
              <a:sym typeface="Calibri"/>
            </a:endParaRPr>
          </a:p>
        </p:txBody>
      </p:sp>
      <p:sp>
        <p:nvSpPr>
          <p:cNvPr id="5" name="Google Shape;172;p23">
            <a:extLst>
              <a:ext uri="{FF2B5EF4-FFF2-40B4-BE49-F238E27FC236}">
                <a16:creationId xmlns:a16="http://schemas.microsoft.com/office/drawing/2014/main" id="{D7963A8A-3FAE-46F1-B5D7-55A1946705F7}"/>
              </a:ext>
            </a:extLst>
          </p:cNvPr>
          <p:cNvSpPr txBox="1"/>
          <p:nvPr/>
        </p:nvSpPr>
        <p:spPr>
          <a:xfrm>
            <a:off x="230700" y="168081"/>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CA" sz="3600" dirty="0">
                <a:solidFill>
                  <a:srgbClr val="1F497D"/>
                </a:solidFill>
                <a:latin typeface="Roboto Slab"/>
                <a:ea typeface="Roboto Slab"/>
                <a:cs typeface="Roboto Slab"/>
                <a:sym typeface="Roboto Slab"/>
              </a:rPr>
              <a:t>OUTLINE</a:t>
            </a:r>
            <a:endParaRPr sz="1800"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DD8C59-2282-4E6D-8B0B-EA3F00E749C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sp>
        <p:nvSpPr>
          <p:cNvPr id="4" name="TextBox 3">
            <a:extLst>
              <a:ext uri="{FF2B5EF4-FFF2-40B4-BE49-F238E27FC236}">
                <a16:creationId xmlns:a16="http://schemas.microsoft.com/office/drawing/2014/main" id="{1FB9CF18-3175-4DF3-840F-D48824A51470}"/>
              </a:ext>
            </a:extLst>
          </p:cNvPr>
          <p:cNvSpPr txBox="1"/>
          <p:nvPr/>
        </p:nvSpPr>
        <p:spPr>
          <a:xfrm>
            <a:off x="554190" y="1237863"/>
            <a:ext cx="5884091" cy="1200329"/>
          </a:xfrm>
          <a:prstGeom prst="rect">
            <a:avLst/>
          </a:prstGeom>
          <a:noFill/>
        </p:spPr>
        <p:txBody>
          <a:bodyPr wrap="square" rtlCol="0">
            <a:spAutoFit/>
          </a:bodyPr>
          <a:lstStyle/>
          <a:p>
            <a:r>
              <a:rPr lang="en-US" sz="1800" dirty="0"/>
              <a:t>Naïve Bayes can be classified as:</a:t>
            </a:r>
          </a:p>
          <a:p>
            <a:pPr marL="342900" indent="-342900">
              <a:buFont typeface="+mj-lt"/>
              <a:buAutoNum type="arabicPeriod"/>
            </a:pPr>
            <a:r>
              <a:rPr lang="en-US" sz="1800" dirty="0"/>
              <a:t>Multinomial</a:t>
            </a:r>
          </a:p>
          <a:p>
            <a:pPr marL="342900" indent="-342900">
              <a:buFont typeface="+mj-lt"/>
              <a:buAutoNum type="arabicPeriod"/>
            </a:pPr>
            <a:r>
              <a:rPr lang="en-US" sz="1800" dirty="0"/>
              <a:t>Bernoulli</a:t>
            </a:r>
          </a:p>
          <a:p>
            <a:pPr marL="342900" indent="-342900">
              <a:buFont typeface="+mj-lt"/>
              <a:buAutoNum type="arabicPeriod"/>
            </a:pPr>
            <a:r>
              <a:rPr lang="en-US" sz="1800" dirty="0"/>
              <a:t>Gaussian</a:t>
            </a:r>
            <a:endParaRPr lang="en-CA" sz="1800" dirty="0"/>
          </a:p>
        </p:txBody>
      </p:sp>
      <p:pic>
        <p:nvPicPr>
          <p:cNvPr id="6" name="Picture 5" descr="A close up of a logo&#10;&#10;Description automatically generated">
            <a:extLst>
              <a:ext uri="{FF2B5EF4-FFF2-40B4-BE49-F238E27FC236}">
                <a16:creationId xmlns:a16="http://schemas.microsoft.com/office/drawing/2014/main" id="{84C98AC3-F932-4C5D-9F6C-62273BB23B99}"/>
              </a:ext>
            </a:extLst>
          </p:cNvPr>
          <p:cNvPicPr>
            <a:picLocks noChangeAspect="1"/>
          </p:cNvPicPr>
          <p:nvPr/>
        </p:nvPicPr>
        <p:blipFill>
          <a:blip r:embed="rId3"/>
          <a:stretch>
            <a:fillRect/>
          </a:stretch>
        </p:blipFill>
        <p:spPr>
          <a:xfrm>
            <a:off x="1459566" y="2486038"/>
            <a:ext cx="3112434" cy="221263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D2B0238E-69FD-4649-B687-4E4A9C8C95D5}"/>
              </a:ext>
            </a:extLst>
          </p:cNvPr>
          <p:cNvSpPr txBox="1"/>
          <p:nvPr/>
        </p:nvSpPr>
        <p:spPr>
          <a:xfrm>
            <a:off x="5450541" y="1284030"/>
            <a:ext cx="3236259" cy="2308324"/>
          </a:xfrm>
          <a:prstGeom prst="rect">
            <a:avLst/>
          </a:prstGeom>
          <a:noFill/>
        </p:spPr>
        <p:txBody>
          <a:bodyPr wrap="square" rtlCol="0">
            <a:spAutoFit/>
          </a:bodyPr>
          <a:lstStyle/>
          <a:p>
            <a:r>
              <a:rPr lang="en-US" sz="1800" dirty="0"/>
              <a:t>Advantages:</a:t>
            </a:r>
          </a:p>
          <a:p>
            <a:pPr marL="342900" indent="-342900">
              <a:buFont typeface="+mj-lt"/>
              <a:buAutoNum type="arabicPeriod"/>
            </a:pPr>
            <a:r>
              <a:rPr lang="en-US" sz="1800" dirty="0"/>
              <a:t>Independent predictors</a:t>
            </a:r>
          </a:p>
          <a:p>
            <a:pPr marL="342900" indent="-342900">
              <a:buFont typeface="+mj-lt"/>
              <a:buAutoNum type="arabicPeriod"/>
            </a:pPr>
            <a:r>
              <a:rPr lang="en-US" sz="1800" dirty="0"/>
              <a:t>Training data</a:t>
            </a:r>
          </a:p>
          <a:p>
            <a:endParaRPr lang="en-CA" sz="1800" dirty="0"/>
          </a:p>
          <a:p>
            <a:r>
              <a:rPr lang="en-CA" sz="1800" dirty="0"/>
              <a:t>Disadvantages:</a:t>
            </a:r>
          </a:p>
          <a:p>
            <a:pPr marL="342900" indent="-342900">
              <a:buFont typeface="+mj-lt"/>
              <a:buAutoNum type="arabicPeriod"/>
            </a:pPr>
            <a:r>
              <a:rPr lang="en-CA" sz="1800" dirty="0"/>
              <a:t>Assumption of independent predictors</a:t>
            </a:r>
          </a:p>
          <a:p>
            <a:pPr marL="342900" indent="-342900">
              <a:buFont typeface="+mj-lt"/>
              <a:buAutoNum type="arabicPeriod"/>
            </a:pPr>
            <a:r>
              <a:rPr lang="en-CA" sz="1800" dirty="0"/>
              <a:t>Zero frequency</a:t>
            </a:r>
          </a:p>
        </p:txBody>
      </p:sp>
      <p:sp>
        <p:nvSpPr>
          <p:cNvPr id="8" name="Google Shape;172;p23">
            <a:extLst>
              <a:ext uri="{FF2B5EF4-FFF2-40B4-BE49-F238E27FC236}">
                <a16:creationId xmlns:a16="http://schemas.microsoft.com/office/drawing/2014/main" id="{DE4435C8-902D-4C0E-9067-88F5BF8B5FB5}"/>
              </a:ext>
            </a:extLst>
          </p:cNvPr>
          <p:cNvSpPr txBox="1"/>
          <p:nvPr/>
        </p:nvSpPr>
        <p:spPr>
          <a:xfrm>
            <a:off x="230700" y="186630"/>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NAÏVE BAYES</a:t>
            </a:r>
            <a:endParaRPr sz="1800" dirty="0">
              <a:latin typeface="Calibri"/>
              <a:ea typeface="Calibri"/>
              <a:cs typeface="Calibri"/>
              <a:sym typeface="Calibri"/>
            </a:endParaRPr>
          </a:p>
        </p:txBody>
      </p:sp>
    </p:spTree>
    <p:extLst>
      <p:ext uri="{BB962C8B-B14F-4D97-AF65-F5344CB8AC3E}">
        <p14:creationId xmlns:p14="http://schemas.microsoft.com/office/powerpoint/2010/main" val="31712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6351202F-0B3C-492E-9C21-2E4D7D06470B}"/>
              </a:ext>
            </a:extLst>
          </p:cNvPr>
          <p:cNvSpPr txBox="1"/>
          <p:nvPr/>
        </p:nvSpPr>
        <p:spPr>
          <a:xfrm>
            <a:off x="173549" y="218087"/>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NAÏVE BAYES</a:t>
            </a:r>
            <a:endParaRPr sz="1800" dirty="0">
              <a:latin typeface="Calibri"/>
              <a:ea typeface="Calibri"/>
              <a:cs typeface="Calibri"/>
              <a:sym typeface="Calibri"/>
            </a:endParaRPr>
          </a:p>
        </p:txBody>
      </p:sp>
      <p:pic>
        <p:nvPicPr>
          <p:cNvPr id="4" name="Picture 3" descr="A screenshot of a social media post&#10;&#10;Description automatically generated">
            <a:extLst>
              <a:ext uri="{FF2B5EF4-FFF2-40B4-BE49-F238E27FC236}">
                <a16:creationId xmlns:a16="http://schemas.microsoft.com/office/drawing/2014/main" id="{2C157600-8395-4319-8C2B-8247E2173B8B}"/>
              </a:ext>
            </a:extLst>
          </p:cNvPr>
          <p:cNvPicPr>
            <a:picLocks noChangeAspect="1"/>
          </p:cNvPicPr>
          <p:nvPr/>
        </p:nvPicPr>
        <p:blipFill>
          <a:blip r:embed="rId2"/>
          <a:stretch>
            <a:fillRect/>
          </a:stretch>
        </p:blipFill>
        <p:spPr>
          <a:xfrm>
            <a:off x="366041" y="1124286"/>
            <a:ext cx="4511431" cy="3223539"/>
          </a:xfrm>
          <a:prstGeom prst="rect">
            <a:avLst/>
          </a:prstGeom>
          <a:ln>
            <a:noFill/>
          </a:ln>
          <a:effectLst>
            <a:outerShdw blurRad="292100" dist="139700" dir="2700000" algn="tl" rotWithShape="0">
              <a:srgbClr val="333333">
                <a:alpha val="65000"/>
              </a:srgbClr>
            </a:outerShdw>
          </a:effectLst>
        </p:spPr>
      </p:pic>
      <p:pic>
        <p:nvPicPr>
          <p:cNvPr id="6" name="Picture 5" descr="A screenshot of a computer screen&#10;&#10;Description automatically generated">
            <a:extLst>
              <a:ext uri="{FF2B5EF4-FFF2-40B4-BE49-F238E27FC236}">
                <a16:creationId xmlns:a16="http://schemas.microsoft.com/office/drawing/2014/main" id="{14901B96-8C69-42D1-9321-EFCF5FBD711E}"/>
              </a:ext>
            </a:extLst>
          </p:cNvPr>
          <p:cNvPicPr>
            <a:picLocks noChangeAspect="1"/>
          </p:cNvPicPr>
          <p:nvPr/>
        </p:nvPicPr>
        <p:blipFill>
          <a:blip r:embed="rId3"/>
          <a:stretch>
            <a:fillRect/>
          </a:stretch>
        </p:blipFill>
        <p:spPr>
          <a:xfrm>
            <a:off x="5050229" y="766787"/>
            <a:ext cx="3727730" cy="3668455"/>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95F2EBB6-052E-4D83-8C67-B1BA033ADF43}"/>
              </a:ext>
            </a:extLst>
          </p:cNvPr>
          <p:cNvSpPr>
            <a:spLocks noGrp="1"/>
          </p:cNvSpPr>
          <p:nvPr>
            <p:ph type="sldNum" idx="12"/>
          </p:nvPr>
        </p:nvSpPr>
        <p:spPr>
          <a:xfrm>
            <a:off x="8684197" y="4715337"/>
            <a:ext cx="343903" cy="268605"/>
          </a:xfrm>
        </p:spPr>
        <p:txBody>
          <a:bodyPr/>
          <a:lstStyle/>
          <a:p>
            <a:pPr marL="0" lvl="0" indent="0" algn="l"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278093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6351202F-0B3C-492E-9C21-2E4D7D06470B}"/>
              </a:ext>
            </a:extLst>
          </p:cNvPr>
          <p:cNvSpPr txBox="1"/>
          <p:nvPr/>
        </p:nvSpPr>
        <p:spPr>
          <a:xfrm>
            <a:off x="909355" y="260949"/>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LONG SHORT-TERM MEMORY</a:t>
            </a:r>
            <a:endParaRPr sz="1800" dirty="0">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184BCB90-D0BD-4CAC-80EB-D12F96D570C5}"/>
              </a:ext>
            </a:extLst>
          </p:cNvPr>
          <p:cNvSpPr>
            <a:spLocks noGrp="1"/>
          </p:cNvSpPr>
          <p:nvPr>
            <p:ph type="sldNum" idx="12"/>
          </p:nvPr>
        </p:nvSpPr>
        <p:spPr>
          <a:xfrm>
            <a:off x="8667750" y="4695826"/>
            <a:ext cx="343903" cy="268605"/>
          </a:xfrm>
        </p:spPr>
        <p:txBody>
          <a:bodyPr/>
          <a:lstStyle/>
          <a:p>
            <a:pPr marL="0" lvl="0" indent="0" algn="l" rtl="0">
              <a:spcBef>
                <a:spcPts val="0"/>
              </a:spcBef>
              <a:spcAft>
                <a:spcPts val="0"/>
              </a:spcAft>
              <a:buNone/>
            </a:pPr>
            <a:fld id="{00000000-1234-1234-1234-123412341234}" type="slidenum">
              <a:rPr lang="en" smtClean="0"/>
              <a:t>22</a:t>
            </a:fld>
            <a:endParaRPr lang="en" dirty="0"/>
          </a:p>
        </p:txBody>
      </p:sp>
      <p:sp>
        <p:nvSpPr>
          <p:cNvPr id="4" name="TextBox 3">
            <a:extLst>
              <a:ext uri="{FF2B5EF4-FFF2-40B4-BE49-F238E27FC236}">
                <a16:creationId xmlns:a16="http://schemas.microsoft.com/office/drawing/2014/main" id="{007F27CA-2558-4599-9FE7-4680B2B83244}"/>
              </a:ext>
            </a:extLst>
          </p:cNvPr>
          <p:cNvSpPr txBox="1"/>
          <p:nvPr/>
        </p:nvSpPr>
        <p:spPr>
          <a:xfrm>
            <a:off x="739025" y="1246094"/>
            <a:ext cx="588589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Artificial Recursive Neural Network</a:t>
            </a:r>
          </a:p>
          <a:p>
            <a:pPr marL="285750" indent="-285750">
              <a:buFont typeface="Arial" panose="020B0604020202020204" pitchFamily="34" charset="0"/>
              <a:buChar char="•"/>
            </a:pPr>
            <a:r>
              <a:rPr lang="en-US" sz="1600" dirty="0"/>
              <a:t>A common LSTM unit is composed of a cell, an input gate, an output gate and a forget gate</a:t>
            </a:r>
          </a:p>
        </p:txBody>
      </p:sp>
      <p:pic>
        <p:nvPicPr>
          <p:cNvPr id="5" name="Picture 4" descr="A picture containing clock, drawing, table&#10;&#10;Description automatically generated">
            <a:extLst>
              <a:ext uri="{FF2B5EF4-FFF2-40B4-BE49-F238E27FC236}">
                <a16:creationId xmlns:a16="http://schemas.microsoft.com/office/drawing/2014/main" id="{4495F30D-FEC5-4698-B6C1-6638253C9593}"/>
              </a:ext>
            </a:extLst>
          </p:cNvPr>
          <p:cNvPicPr>
            <a:picLocks noChangeAspect="1"/>
          </p:cNvPicPr>
          <p:nvPr/>
        </p:nvPicPr>
        <p:blipFill>
          <a:blip r:embed="rId3"/>
          <a:stretch>
            <a:fillRect/>
          </a:stretch>
        </p:blipFill>
        <p:spPr>
          <a:xfrm>
            <a:off x="2073166" y="2270539"/>
            <a:ext cx="5268928" cy="205836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550DB99-A829-4242-AEB7-40E1B5BE06B3}"/>
              </a:ext>
            </a:extLst>
          </p:cNvPr>
          <p:cNvSpPr txBox="1"/>
          <p:nvPr/>
        </p:nvSpPr>
        <p:spPr>
          <a:xfrm>
            <a:off x="520498" y="4522351"/>
            <a:ext cx="6983669" cy="307777"/>
          </a:xfrm>
          <a:prstGeom prst="rect">
            <a:avLst/>
          </a:prstGeom>
          <a:noFill/>
        </p:spPr>
        <p:txBody>
          <a:bodyPr wrap="square" rtlCol="0">
            <a:spAutoFit/>
          </a:bodyPr>
          <a:lstStyle/>
          <a:p>
            <a:r>
              <a:rPr lang="en-US" dirty="0"/>
              <a:t>Source - https://www.knime.com/blog/text-generation-with-lstm</a:t>
            </a:r>
            <a:endParaRPr lang="en-CA" dirty="0"/>
          </a:p>
        </p:txBody>
      </p:sp>
    </p:spTree>
    <p:extLst>
      <p:ext uri="{BB962C8B-B14F-4D97-AF65-F5344CB8AC3E}">
        <p14:creationId xmlns:p14="http://schemas.microsoft.com/office/powerpoint/2010/main" val="170844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6351202F-0B3C-492E-9C21-2E4D7D06470B}"/>
              </a:ext>
            </a:extLst>
          </p:cNvPr>
          <p:cNvSpPr txBox="1"/>
          <p:nvPr/>
        </p:nvSpPr>
        <p:spPr>
          <a:xfrm>
            <a:off x="909355" y="260949"/>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LONG SHORT-TERM MEMORY</a:t>
            </a:r>
            <a:endParaRPr sz="1800" dirty="0">
              <a:latin typeface="Calibri"/>
              <a:ea typeface="Calibri"/>
              <a:cs typeface="Calibri"/>
              <a:sym typeface="Calibri"/>
            </a:endParaRPr>
          </a:p>
        </p:txBody>
      </p:sp>
      <p:pic>
        <p:nvPicPr>
          <p:cNvPr id="4" name="Picture 3" descr="A screenshot of a social media post&#10;&#10;Description automatically generated">
            <a:extLst>
              <a:ext uri="{FF2B5EF4-FFF2-40B4-BE49-F238E27FC236}">
                <a16:creationId xmlns:a16="http://schemas.microsoft.com/office/drawing/2014/main" id="{1BD18F30-BC4D-4D55-8723-A28CD3B71E7C}"/>
              </a:ext>
            </a:extLst>
          </p:cNvPr>
          <p:cNvPicPr>
            <a:picLocks noChangeAspect="1"/>
          </p:cNvPicPr>
          <p:nvPr/>
        </p:nvPicPr>
        <p:blipFill>
          <a:blip r:embed="rId3"/>
          <a:stretch>
            <a:fillRect/>
          </a:stretch>
        </p:blipFill>
        <p:spPr>
          <a:xfrm>
            <a:off x="599076" y="878107"/>
            <a:ext cx="4051506" cy="3796904"/>
          </a:xfrm>
          <a:prstGeom prst="rect">
            <a:avLst/>
          </a:prstGeom>
          <a:ln>
            <a:noFill/>
          </a:ln>
          <a:effectLst>
            <a:outerShdw blurRad="292100" dist="139700" dir="2700000" algn="tl" rotWithShape="0">
              <a:srgbClr val="333333">
                <a:alpha val="65000"/>
              </a:srgbClr>
            </a:outerShdw>
          </a:effectLst>
        </p:spPr>
      </p:pic>
      <p:pic>
        <p:nvPicPr>
          <p:cNvPr id="6" name="Picture 5" descr="A screenshot of a cell phone&#10;&#10;Description automatically generated">
            <a:extLst>
              <a:ext uri="{FF2B5EF4-FFF2-40B4-BE49-F238E27FC236}">
                <a16:creationId xmlns:a16="http://schemas.microsoft.com/office/drawing/2014/main" id="{7223384D-259C-45B4-9F64-F5FA17AFA762}"/>
              </a:ext>
            </a:extLst>
          </p:cNvPr>
          <p:cNvPicPr>
            <a:picLocks noChangeAspect="1"/>
          </p:cNvPicPr>
          <p:nvPr/>
        </p:nvPicPr>
        <p:blipFill>
          <a:blip r:embed="rId4"/>
          <a:stretch>
            <a:fillRect/>
          </a:stretch>
        </p:blipFill>
        <p:spPr>
          <a:xfrm>
            <a:off x="4872038" y="809649"/>
            <a:ext cx="3799168" cy="3738757"/>
          </a:xfrm>
          <a:prstGeom prst="rect">
            <a:avLst/>
          </a:prstGeom>
          <a:ln>
            <a:noFill/>
          </a:ln>
          <a:effectLst>
            <a:outerShdw blurRad="292100" dist="139700" dir="2700000" algn="tl" rotWithShape="0">
              <a:srgbClr val="333333">
                <a:alpha val="65000"/>
              </a:srgbClr>
            </a:outerShdw>
          </a:effectLst>
        </p:spPr>
      </p:pic>
      <p:sp>
        <p:nvSpPr>
          <p:cNvPr id="7" name="Slide Number Placeholder 6">
            <a:extLst>
              <a:ext uri="{FF2B5EF4-FFF2-40B4-BE49-F238E27FC236}">
                <a16:creationId xmlns:a16="http://schemas.microsoft.com/office/drawing/2014/main" id="{B2548312-8980-44F2-B8F3-8D17DB3AC995}"/>
              </a:ext>
            </a:extLst>
          </p:cNvPr>
          <p:cNvSpPr>
            <a:spLocks noGrp="1"/>
          </p:cNvSpPr>
          <p:nvPr>
            <p:ph type="sldNum" idx="12"/>
          </p:nvPr>
        </p:nvSpPr>
        <p:spPr>
          <a:xfrm>
            <a:off x="8671206" y="4748248"/>
            <a:ext cx="343903" cy="268605"/>
          </a:xfrm>
        </p:spPr>
        <p:txBody>
          <a:bodyPr/>
          <a:lstStyle/>
          <a:p>
            <a:pPr marL="0" lvl="0" indent="0" algn="l" rtl="0">
              <a:spcBef>
                <a:spcPts val="0"/>
              </a:spcBef>
              <a:spcAft>
                <a:spcPts val="0"/>
              </a:spcAft>
              <a:buNone/>
            </a:pPr>
            <a:fld id="{00000000-1234-1234-1234-123412341234}" type="slidenum">
              <a:rPr lang="en" smtClean="0"/>
              <a:t>23</a:t>
            </a:fld>
            <a:endParaRPr lang="en" dirty="0"/>
          </a:p>
        </p:txBody>
      </p:sp>
    </p:spTree>
    <p:extLst>
      <p:ext uri="{BB962C8B-B14F-4D97-AF65-F5344CB8AC3E}">
        <p14:creationId xmlns:p14="http://schemas.microsoft.com/office/powerpoint/2010/main" val="1395828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6351202F-0B3C-492E-9C21-2E4D7D06470B}"/>
              </a:ext>
            </a:extLst>
          </p:cNvPr>
          <p:cNvSpPr txBox="1"/>
          <p:nvPr/>
        </p:nvSpPr>
        <p:spPr>
          <a:xfrm>
            <a:off x="909355" y="260949"/>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SUPPORT VECTOR MACHINE</a:t>
            </a:r>
            <a:endParaRPr sz="1800" dirty="0">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C5E0364E-79CD-403B-8D26-693C065F6F10}"/>
              </a:ext>
            </a:extLst>
          </p:cNvPr>
          <p:cNvSpPr>
            <a:spLocks noGrp="1"/>
          </p:cNvSpPr>
          <p:nvPr>
            <p:ph type="sldNum" idx="12"/>
          </p:nvPr>
        </p:nvSpPr>
        <p:spPr>
          <a:xfrm>
            <a:off x="8674894" y="4748248"/>
            <a:ext cx="343903" cy="268605"/>
          </a:xfrm>
        </p:spPr>
        <p:txBody>
          <a:bodyPr/>
          <a:lstStyle/>
          <a:p>
            <a:pPr marL="0" lvl="0" indent="0" algn="l" rtl="0">
              <a:spcBef>
                <a:spcPts val="0"/>
              </a:spcBef>
              <a:spcAft>
                <a:spcPts val="0"/>
              </a:spcAft>
              <a:buNone/>
            </a:pPr>
            <a:fld id="{00000000-1234-1234-1234-123412341234}" type="slidenum">
              <a:rPr lang="en" smtClean="0"/>
              <a:t>24</a:t>
            </a:fld>
            <a:endParaRPr lang="en" dirty="0"/>
          </a:p>
        </p:txBody>
      </p:sp>
      <p:sp>
        <p:nvSpPr>
          <p:cNvPr id="4" name="TextBox 3">
            <a:extLst>
              <a:ext uri="{FF2B5EF4-FFF2-40B4-BE49-F238E27FC236}">
                <a16:creationId xmlns:a16="http://schemas.microsoft.com/office/drawing/2014/main" id="{8D9D7D73-2D7A-4250-8D68-BA5C35B8F82C}"/>
              </a:ext>
            </a:extLst>
          </p:cNvPr>
          <p:cNvSpPr txBox="1"/>
          <p:nvPr/>
        </p:nvSpPr>
        <p:spPr>
          <a:xfrm>
            <a:off x="806825" y="1443318"/>
            <a:ext cx="3935504" cy="2585323"/>
          </a:xfrm>
          <a:prstGeom prst="rect">
            <a:avLst/>
          </a:prstGeom>
          <a:noFill/>
        </p:spPr>
        <p:txBody>
          <a:bodyPr wrap="square" rtlCol="0">
            <a:spAutoFit/>
          </a:bodyPr>
          <a:lstStyle/>
          <a:p>
            <a:pPr marL="285750" indent="-285750">
              <a:buFont typeface="Arial" panose="020B0604020202020204" pitchFamily="34" charset="0"/>
              <a:buChar char="•"/>
            </a:pPr>
            <a:r>
              <a:rPr lang="en-CA" sz="1800" dirty="0"/>
              <a:t>Supervised machine learning model.</a:t>
            </a:r>
          </a:p>
          <a:p>
            <a:pPr marL="285750" indent="-285750">
              <a:buFont typeface="Arial" panose="020B0604020202020204" pitchFamily="34" charset="0"/>
              <a:buChar char="•"/>
            </a:pPr>
            <a:r>
              <a:rPr lang="en-US" sz="1800" dirty="0"/>
              <a:t>Decision Boundary -  takes these data points and outputs the hyperplane that best separates the tags. </a:t>
            </a:r>
          </a:p>
          <a:p>
            <a:pPr marL="285750" indent="-285750">
              <a:buFont typeface="Arial" panose="020B0604020202020204" pitchFamily="34" charset="0"/>
              <a:buChar char="•"/>
            </a:pPr>
            <a:r>
              <a:rPr lang="en-US" sz="1800" dirty="0"/>
              <a:t>Best Hyperplane - one that maximizes the margins from both tags.</a:t>
            </a:r>
            <a:endParaRPr lang="en-CA" sz="1800" dirty="0"/>
          </a:p>
        </p:txBody>
      </p:sp>
      <p:pic>
        <p:nvPicPr>
          <p:cNvPr id="6" name="Picture 5" descr="A close up of a map&#10;&#10;Description automatically generated">
            <a:extLst>
              <a:ext uri="{FF2B5EF4-FFF2-40B4-BE49-F238E27FC236}">
                <a16:creationId xmlns:a16="http://schemas.microsoft.com/office/drawing/2014/main" id="{59AF08BE-D2C7-42AD-98B3-9DD41C18CE97}"/>
              </a:ext>
            </a:extLst>
          </p:cNvPr>
          <p:cNvPicPr>
            <a:picLocks noChangeAspect="1"/>
          </p:cNvPicPr>
          <p:nvPr/>
        </p:nvPicPr>
        <p:blipFill>
          <a:blip r:embed="rId2"/>
          <a:stretch>
            <a:fillRect/>
          </a:stretch>
        </p:blipFill>
        <p:spPr>
          <a:xfrm>
            <a:off x="5498027" y="1154038"/>
            <a:ext cx="3176867" cy="33981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0534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6351202F-0B3C-492E-9C21-2E4D7D06470B}"/>
              </a:ext>
            </a:extLst>
          </p:cNvPr>
          <p:cNvSpPr txBox="1"/>
          <p:nvPr/>
        </p:nvSpPr>
        <p:spPr>
          <a:xfrm>
            <a:off x="909355" y="260949"/>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SUPPORT VECTOR MACHINE</a:t>
            </a:r>
            <a:endParaRPr sz="1800" dirty="0">
              <a:latin typeface="Calibri"/>
              <a:ea typeface="Calibri"/>
              <a:cs typeface="Calibri"/>
              <a:sym typeface="Calibri"/>
            </a:endParaRPr>
          </a:p>
        </p:txBody>
      </p:sp>
      <p:pic>
        <p:nvPicPr>
          <p:cNvPr id="4" name="Picture 3" descr="A screenshot of a cell phone&#10;&#10;Description automatically generated">
            <a:extLst>
              <a:ext uri="{FF2B5EF4-FFF2-40B4-BE49-F238E27FC236}">
                <a16:creationId xmlns:a16="http://schemas.microsoft.com/office/drawing/2014/main" id="{71B60671-A7D6-4933-BB87-2AC6694E21F7}"/>
              </a:ext>
            </a:extLst>
          </p:cNvPr>
          <p:cNvPicPr>
            <a:picLocks noChangeAspect="1"/>
          </p:cNvPicPr>
          <p:nvPr/>
        </p:nvPicPr>
        <p:blipFill>
          <a:blip r:embed="rId3"/>
          <a:stretch>
            <a:fillRect/>
          </a:stretch>
        </p:blipFill>
        <p:spPr>
          <a:xfrm>
            <a:off x="341276" y="1358349"/>
            <a:ext cx="4172795" cy="2979560"/>
          </a:xfrm>
          <a:prstGeom prst="rect">
            <a:avLst/>
          </a:prstGeom>
          <a:ln>
            <a:noFill/>
          </a:ln>
          <a:effectLst>
            <a:outerShdw blurRad="292100" dist="139700" dir="2700000" algn="tl" rotWithShape="0">
              <a:srgbClr val="333333">
                <a:alpha val="65000"/>
              </a:srgbClr>
            </a:outerShdw>
          </a:effectLst>
        </p:spPr>
      </p:pic>
      <p:pic>
        <p:nvPicPr>
          <p:cNvPr id="6" name="Picture 5" descr="A screenshot of a cell phone&#10;&#10;Description automatically generated">
            <a:extLst>
              <a:ext uri="{FF2B5EF4-FFF2-40B4-BE49-F238E27FC236}">
                <a16:creationId xmlns:a16="http://schemas.microsoft.com/office/drawing/2014/main" id="{02EF205A-88B8-47F9-A066-3C2551881D43}"/>
              </a:ext>
            </a:extLst>
          </p:cNvPr>
          <p:cNvPicPr>
            <a:picLocks noChangeAspect="1"/>
          </p:cNvPicPr>
          <p:nvPr/>
        </p:nvPicPr>
        <p:blipFill>
          <a:blip r:embed="rId4"/>
          <a:stretch>
            <a:fillRect/>
          </a:stretch>
        </p:blipFill>
        <p:spPr>
          <a:xfrm>
            <a:off x="5014120" y="1105322"/>
            <a:ext cx="3472654" cy="3417435"/>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9E4A2279-4D34-4CC3-90B6-D2D3F160A885}"/>
              </a:ext>
            </a:extLst>
          </p:cNvPr>
          <p:cNvSpPr>
            <a:spLocks noGrp="1"/>
          </p:cNvSpPr>
          <p:nvPr>
            <p:ph type="sldNum" idx="12"/>
          </p:nvPr>
        </p:nvSpPr>
        <p:spPr>
          <a:xfrm>
            <a:off x="8667750" y="4748248"/>
            <a:ext cx="343903" cy="268605"/>
          </a:xfrm>
        </p:spPr>
        <p:txBody>
          <a:bodyPr/>
          <a:lstStyle/>
          <a:p>
            <a:pPr marL="0" lvl="0" indent="0" algn="l" rtl="0">
              <a:spcBef>
                <a:spcPts val="0"/>
              </a:spcBef>
              <a:spcAft>
                <a:spcPts val="0"/>
              </a:spcAft>
              <a:buNone/>
            </a:pPr>
            <a:fld id="{00000000-1234-1234-1234-123412341234}" type="slidenum">
              <a:rPr lang="en" smtClean="0"/>
              <a:t>25</a:t>
            </a:fld>
            <a:endParaRPr lang="en" dirty="0"/>
          </a:p>
        </p:txBody>
      </p:sp>
    </p:spTree>
    <p:extLst>
      <p:ext uri="{BB962C8B-B14F-4D97-AF65-F5344CB8AC3E}">
        <p14:creationId xmlns:p14="http://schemas.microsoft.com/office/powerpoint/2010/main" val="391292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6351202F-0B3C-492E-9C21-2E4D7D06470B}"/>
              </a:ext>
            </a:extLst>
          </p:cNvPr>
          <p:cNvSpPr txBox="1"/>
          <p:nvPr/>
        </p:nvSpPr>
        <p:spPr>
          <a:xfrm>
            <a:off x="314766" y="75654"/>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ROC CURVES</a:t>
            </a:r>
          </a:p>
          <a:p>
            <a:pPr lvl="0" algn="ctr">
              <a:buClr>
                <a:schemeClr val="dk1"/>
              </a:buClr>
              <a:buSzPts val="1100"/>
            </a:pPr>
            <a:endParaRPr sz="1800" dirty="0">
              <a:latin typeface="Calibri"/>
              <a:ea typeface="Calibri"/>
              <a:cs typeface="Calibri"/>
              <a:sym typeface="Calibri"/>
            </a:endParaRPr>
          </a:p>
        </p:txBody>
      </p:sp>
      <p:pic>
        <p:nvPicPr>
          <p:cNvPr id="4" name="Picture 3" descr="A screenshot of a cell phone&#10;&#10;Description automatically generated">
            <a:extLst>
              <a:ext uri="{FF2B5EF4-FFF2-40B4-BE49-F238E27FC236}">
                <a16:creationId xmlns:a16="http://schemas.microsoft.com/office/drawing/2014/main" id="{E08D3F9A-1E4C-4B64-9F96-F1B342C82FAC}"/>
              </a:ext>
            </a:extLst>
          </p:cNvPr>
          <p:cNvPicPr>
            <a:picLocks noChangeAspect="1"/>
          </p:cNvPicPr>
          <p:nvPr/>
        </p:nvPicPr>
        <p:blipFill>
          <a:blip r:embed="rId3"/>
          <a:stretch>
            <a:fillRect/>
          </a:stretch>
        </p:blipFill>
        <p:spPr>
          <a:xfrm>
            <a:off x="1256214" y="877227"/>
            <a:ext cx="2433920" cy="1717335"/>
          </a:xfrm>
          <a:prstGeom prst="rect">
            <a:avLst/>
          </a:prstGeom>
        </p:spPr>
      </p:pic>
      <p:sp>
        <p:nvSpPr>
          <p:cNvPr id="5" name="TextBox 4">
            <a:extLst>
              <a:ext uri="{FF2B5EF4-FFF2-40B4-BE49-F238E27FC236}">
                <a16:creationId xmlns:a16="http://schemas.microsoft.com/office/drawing/2014/main" id="{BB2EE8A0-8A75-4872-A5EE-C899D7233C72}"/>
              </a:ext>
            </a:extLst>
          </p:cNvPr>
          <p:cNvSpPr txBox="1"/>
          <p:nvPr/>
        </p:nvSpPr>
        <p:spPr>
          <a:xfrm>
            <a:off x="1718459" y="2594562"/>
            <a:ext cx="1821656" cy="261610"/>
          </a:xfrm>
          <a:prstGeom prst="rect">
            <a:avLst/>
          </a:prstGeom>
          <a:noFill/>
        </p:spPr>
        <p:txBody>
          <a:bodyPr wrap="square" rtlCol="0">
            <a:spAutoFit/>
          </a:bodyPr>
          <a:lstStyle/>
          <a:p>
            <a:r>
              <a:rPr lang="en-US" sz="1100" b="1" dirty="0"/>
              <a:t>Logistic Regression</a:t>
            </a:r>
            <a:endParaRPr lang="en-CA" sz="1100" b="1" dirty="0"/>
          </a:p>
        </p:txBody>
      </p:sp>
      <p:pic>
        <p:nvPicPr>
          <p:cNvPr id="7" name="Picture 6" descr="A screenshot of a cell phone&#10;&#10;Description automatically generated">
            <a:extLst>
              <a:ext uri="{FF2B5EF4-FFF2-40B4-BE49-F238E27FC236}">
                <a16:creationId xmlns:a16="http://schemas.microsoft.com/office/drawing/2014/main" id="{F9A97C64-6600-4A21-893F-4D7C64EBFF53}"/>
              </a:ext>
            </a:extLst>
          </p:cNvPr>
          <p:cNvPicPr>
            <a:picLocks noChangeAspect="1"/>
          </p:cNvPicPr>
          <p:nvPr/>
        </p:nvPicPr>
        <p:blipFill>
          <a:blip r:embed="rId4"/>
          <a:stretch>
            <a:fillRect/>
          </a:stretch>
        </p:blipFill>
        <p:spPr>
          <a:xfrm>
            <a:off x="5213597" y="877227"/>
            <a:ext cx="2433921" cy="1717335"/>
          </a:xfrm>
          <a:prstGeom prst="rect">
            <a:avLst/>
          </a:prstGeom>
        </p:spPr>
      </p:pic>
      <p:sp>
        <p:nvSpPr>
          <p:cNvPr id="8" name="TextBox 7">
            <a:extLst>
              <a:ext uri="{FF2B5EF4-FFF2-40B4-BE49-F238E27FC236}">
                <a16:creationId xmlns:a16="http://schemas.microsoft.com/office/drawing/2014/main" id="{C0562704-09EC-4B62-A3F4-475BFF65F5B4}"/>
              </a:ext>
            </a:extLst>
          </p:cNvPr>
          <p:cNvSpPr txBox="1"/>
          <p:nvPr/>
        </p:nvSpPr>
        <p:spPr>
          <a:xfrm>
            <a:off x="6246835" y="2594562"/>
            <a:ext cx="1821656" cy="261610"/>
          </a:xfrm>
          <a:prstGeom prst="rect">
            <a:avLst/>
          </a:prstGeom>
          <a:noFill/>
        </p:spPr>
        <p:txBody>
          <a:bodyPr wrap="square" rtlCol="0">
            <a:spAutoFit/>
          </a:bodyPr>
          <a:lstStyle/>
          <a:p>
            <a:r>
              <a:rPr lang="en-US" sz="1100" b="1" dirty="0"/>
              <a:t>SVM</a:t>
            </a:r>
            <a:endParaRPr lang="en-CA" sz="1100" b="1" dirty="0"/>
          </a:p>
        </p:txBody>
      </p:sp>
      <p:pic>
        <p:nvPicPr>
          <p:cNvPr id="10" name="Picture 9" descr="A close up of a map&#10;&#10;Description automatically generated">
            <a:extLst>
              <a:ext uri="{FF2B5EF4-FFF2-40B4-BE49-F238E27FC236}">
                <a16:creationId xmlns:a16="http://schemas.microsoft.com/office/drawing/2014/main" id="{EE9A2EBE-6823-4DAC-8048-925278548E30}"/>
              </a:ext>
            </a:extLst>
          </p:cNvPr>
          <p:cNvPicPr>
            <a:picLocks noChangeAspect="1"/>
          </p:cNvPicPr>
          <p:nvPr/>
        </p:nvPicPr>
        <p:blipFill>
          <a:blip r:embed="rId5"/>
          <a:stretch>
            <a:fillRect/>
          </a:stretch>
        </p:blipFill>
        <p:spPr>
          <a:xfrm>
            <a:off x="1336104" y="2856172"/>
            <a:ext cx="2430921" cy="1715219"/>
          </a:xfrm>
          <a:prstGeom prst="rect">
            <a:avLst/>
          </a:prstGeom>
        </p:spPr>
      </p:pic>
      <p:sp>
        <p:nvSpPr>
          <p:cNvPr id="11" name="TextBox 10">
            <a:extLst>
              <a:ext uri="{FF2B5EF4-FFF2-40B4-BE49-F238E27FC236}">
                <a16:creationId xmlns:a16="http://schemas.microsoft.com/office/drawing/2014/main" id="{AB4AE506-78C3-4993-81DF-D37C600676B3}"/>
              </a:ext>
            </a:extLst>
          </p:cNvPr>
          <p:cNvSpPr txBox="1"/>
          <p:nvPr/>
        </p:nvSpPr>
        <p:spPr>
          <a:xfrm>
            <a:off x="2071574" y="4562654"/>
            <a:ext cx="1821656" cy="261610"/>
          </a:xfrm>
          <a:prstGeom prst="rect">
            <a:avLst/>
          </a:prstGeom>
          <a:noFill/>
        </p:spPr>
        <p:txBody>
          <a:bodyPr wrap="square" rtlCol="0">
            <a:spAutoFit/>
          </a:bodyPr>
          <a:lstStyle/>
          <a:p>
            <a:r>
              <a:rPr lang="en-US" sz="1100" b="1" dirty="0"/>
              <a:t>Naïve Bayes</a:t>
            </a:r>
            <a:endParaRPr lang="en-CA" sz="1100" b="1" dirty="0"/>
          </a:p>
        </p:txBody>
      </p:sp>
      <p:pic>
        <p:nvPicPr>
          <p:cNvPr id="6" name="Picture 5" descr="A close up of a map&#10;&#10;Description automatically generated">
            <a:extLst>
              <a:ext uri="{FF2B5EF4-FFF2-40B4-BE49-F238E27FC236}">
                <a16:creationId xmlns:a16="http://schemas.microsoft.com/office/drawing/2014/main" id="{31AEC6C6-BD07-4109-8CCB-3F8495BD7042}"/>
              </a:ext>
            </a:extLst>
          </p:cNvPr>
          <p:cNvPicPr>
            <a:picLocks noChangeAspect="1"/>
          </p:cNvPicPr>
          <p:nvPr/>
        </p:nvPicPr>
        <p:blipFill>
          <a:blip r:embed="rId6"/>
          <a:stretch>
            <a:fillRect/>
          </a:stretch>
        </p:blipFill>
        <p:spPr>
          <a:xfrm>
            <a:off x="5234470" y="2828283"/>
            <a:ext cx="2430922" cy="1715219"/>
          </a:xfrm>
          <a:prstGeom prst="rect">
            <a:avLst/>
          </a:prstGeom>
        </p:spPr>
      </p:pic>
      <p:sp>
        <p:nvSpPr>
          <p:cNvPr id="12" name="TextBox 11">
            <a:extLst>
              <a:ext uri="{FF2B5EF4-FFF2-40B4-BE49-F238E27FC236}">
                <a16:creationId xmlns:a16="http://schemas.microsoft.com/office/drawing/2014/main" id="{8C67E5D2-DA90-435A-B1D2-E4D091D497DB}"/>
              </a:ext>
            </a:extLst>
          </p:cNvPr>
          <p:cNvSpPr txBox="1"/>
          <p:nvPr/>
        </p:nvSpPr>
        <p:spPr>
          <a:xfrm>
            <a:off x="6016711" y="4562654"/>
            <a:ext cx="1821656" cy="261610"/>
          </a:xfrm>
          <a:prstGeom prst="rect">
            <a:avLst/>
          </a:prstGeom>
          <a:noFill/>
        </p:spPr>
        <p:txBody>
          <a:bodyPr wrap="square" rtlCol="0">
            <a:spAutoFit/>
          </a:bodyPr>
          <a:lstStyle/>
          <a:p>
            <a:r>
              <a:rPr lang="en-US" sz="1100" b="1" dirty="0"/>
              <a:t>LSTM</a:t>
            </a:r>
            <a:endParaRPr lang="en-CA" sz="1100" b="1" dirty="0"/>
          </a:p>
        </p:txBody>
      </p:sp>
      <p:sp>
        <p:nvSpPr>
          <p:cNvPr id="9" name="Slide Number Placeholder 8">
            <a:extLst>
              <a:ext uri="{FF2B5EF4-FFF2-40B4-BE49-F238E27FC236}">
                <a16:creationId xmlns:a16="http://schemas.microsoft.com/office/drawing/2014/main" id="{58DDE0EE-508E-4686-93C4-546B9FCD2E7F}"/>
              </a:ext>
            </a:extLst>
          </p:cNvPr>
          <p:cNvSpPr>
            <a:spLocks noGrp="1"/>
          </p:cNvSpPr>
          <p:nvPr>
            <p:ph type="sldNum" idx="12"/>
          </p:nvPr>
        </p:nvSpPr>
        <p:spPr>
          <a:xfrm>
            <a:off x="8653463" y="4748248"/>
            <a:ext cx="343903" cy="268605"/>
          </a:xfrm>
        </p:spPr>
        <p:txBody>
          <a:bodyPr/>
          <a:lstStyle/>
          <a:p>
            <a:pPr marL="0" lvl="0" indent="0" algn="l" rtl="0">
              <a:spcBef>
                <a:spcPts val="0"/>
              </a:spcBef>
              <a:spcAft>
                <a:spcPts val="0"/>
              </a:spcAft>
              <a:buNone/>
            </a:pPr>
            <a:fld id="{00000000-1234-1234-1234-123412341234}" type="slidenum">
              <a:rPr lang="en" smtClean="0"/>
              <a:t>26</a:t>
            </a:fld>
            <a:endParaRPr lang="en" dirty="0"/>
          </a:p>
        </p:txBody>
      </p:sp>
    </p:spTree>
    <p:extLst>
      <p:ext uri="{BB962C8B-B14F-4D97-AF65-F5344CB8AC3E}">
        <p14:creationId xmlns:p14="http://schemas.microsoft.com/office/powerpoint/2010/main" val="439693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6351202F-0B3C-492E-9C21-2E4D7D06470B}"/>
              </a:ext>
            </a:extLst>
          </p:cNvPr>
          <p:cNvSpPr txBox="1"/>
          <p:nvPr/>
        </p:nvSpPr>
        <p:spPr>
          <a:xfrm>
            <a:off x="380717" y="168081"/>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COMPARISON</a:t>
            </a:r>
            <a:endParaRPr sz="1800" dirty="0">
              <a:latin typeface="Calibri"/>
              <a:ea typeface="Calibri"/>
              <a:cs typeface="Calibri"/>
              <a:sym typeface="Calibri"/>
            </a:endParaRPr>
          </a:p>
        </p:txBody>
      </p:sp>
      <p:pic>
        <p:nvPicPr>
          <p:cNvPr id="4" name="Picture 3" descr="A screenshot of a cell phone&#10;&#10;Description automatically generated">
            <a:extLst>
              <a:ext uri="{FF2B5EF4-FFF2-40B4-BE49-F238E27FC236}">
                <a16:creationId xmlns:a16="http://schemas.microsoft.com/office/drawing/2014/main" id="{83F7913D-4192-40E8-88A4-A7E722C0E125}"/>
              </a:ext>
            </a:extLst>
          </p:cNvPr>
          <p:cNvPicPr>
            <a:picLocks noChangeAspect="1"/>
          </p:cNvPicPr>
          <p:nvPr/>
        </p:nvPicPr>
        <p:blipFill>
          <a:blip r:embed="rId3"/>
          <a:stretch>
            <a:fillRect/>
          </a:stretch>
        </p:blipFill>
        <p:spPr>
          <a:xfrm>
            <a:off x="380717" y="1077696"/>
            <a:ext cx="3916363" cy="1494053"/>
          </a:xfrm>
          <a:prstGeom prst="rect">
            <a:avLst/>
          </a:prstGeom>
          <a:ln>
            <a:noFill/>
          </a:ln>
          <a:effectLst>
            <a:outerShdw blurRad="292100" dist="139700" dir="2700000" algn="tl" rotWithShape="0">
              <a:srgbClr val="333333">
                <a:alpha val="65000"/>
              </a:srgbClr>
            </a:outerShdw>
          </a:effectLst>
        </p:spPr>
      </p:pic>
      <p:pic>
        <p:nvPicPr>
          <p:cNvPr id="8" name="Picture 7" descr="A screenshot of a cell phone&#10;&#10;Description automatically generated">
            <a:extLst>
              <a:ext uri="{FF2B5EF4-FFF2-40B4-BE49-F238E27FC236}">
                <a16:creationId xmlns:a16="http://schemas.microsoft.com/office/drawing/2014/main" id="{0979DA08-21C0-4685-85AE-DB7F91125769}"/>
              </a:ext>
            </a:extLst>
          </p:cNvPr>
          <p:cNvPicPr>
            <a:picLocks noChangeAspect="1"/>
          </p:cNvPicPr>
          <p:nvPr/>
        </p:nvPicPr>
        <p:blipFill>
          <a:blip r:embed="rId4"/>
          <a:stretch>
            <a:fillRect/>
          </a:stretch>
        </p:blipFill>
        <p:spPr>
          <a:xfrm>
            <a:off x="4407691" y="1662937"/>
            <a:ext cx="4189415" cy="2693195"/>
          </a:xfrm>
          <a:prstGeom prst="rect">
            <a:avLst/>
          </a:prstGeom>
          <a:ln>
            <a:noFill/>
          </a:ln>
          <a:effectLst>
            <a:outerShdw blurRad="292100" dist="139700" dir="2700000" algn="tl" rotWithShape="0">
              <a:srgbClr val="333333">
                <a:alpha val="65000"/>
              </a:srgbClr>
            </a:outerShdw>
          </a:effectLst>
        </p:spPr>
      </p:pic>
      <p:sp>
        <p:nvSpPr>
          <p:cNvPr id="9" name="Slide Number Placeholder 8">
            <a:extLst>
              <a:ext uri="{FF2B5EF4-FFF2-40B4-BE49-F238E27FC236}">
                <a16:creationId xmlns:a16="http://schemas.microsoft.com/office/drawing/2014/main" id="{EFD634EA-155A-4046-BB72-626AB51BEDD7}"/>
              </a:ext>
            </a:extLst>
          </p:cNvPr>
          <p:cNvSpPr>
            <a:spLocks noGrp="1"/>
          </p:cNvSpPr>
          <p:nvPr>
            <p:ph type="sldNum" idx="12"/>
          </p:nvPr>
        </p:nvSpPr>
        <p:spPr>
          <a:xfrm>
            <a:off x="8653462" y="4717327"/>
            <a:ext cx="343903" cy="268605"/>
          </a:xfrm>
        </p:spPr>
        <p:txBody>
          <a:bodyPr/>
          <a:lstStyle/>
          <a:p>
            <a:pPr marL="0" lvl="0" indent="0" algn="l" rtl="0">
              <a:spcBef>
                <a:spcPts val="0"/>
              </a:spcBef>
              <a:spcAft>
                <a:spcPts val="0"/>
              </a:spcAft>
              <a:buNone/>
            </a:pPr>
            <a:fld id="{00000000-1234-1234-1234-123412341234}" type="slidenum">
              <a:rPr lang="en" smtClean="0"/>
              <a:t>27</a:t>
            </a:fld>
            <a:endParaRPr lang="en" dirty="0"/>
          </a:p>
        </p:txBody>
      </p:sp>
    </p:spTree>
    <p:extLst>
      <p:ext uri="{BB962C8B-B14F-4D97-AF65-F5344CB8AC3E}">
        <p14:creationId xmlns:p14="http://schemas.microsoft.com/office/powerpoint/2010/main" val="1240781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2B531391-1EED-4F5E-B20F-A5D9C17FF61F}"/>
              </a:ext>
            </a:extLst>
          </p:cNvPr>
          <p:cNvSpPr txBox="1"/>
          <p:nvPr/>
        </p:nvSpPr>
        <p:spPr>
          <a:xfrm>
            <a:off x="380717" y="168081"/>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CHALLENGES</a:t>
            </a:r>
            <a:endParaRPr sz="1800" dirty="0">
              <a:latin typeface="Calibri"/>
              <a:ea typeface="Calibri"/>
              <a:cs typeface="Calibri"/>
              <a:sym typeface="Calibri"/>
            </a:endParaRPr>
          </a:p>
        </p:txBody>
      </p:sp>
      <p:sp>
        <p:nvSpPr>
          <p:cNvPr id="4" name="Slide Number Placeholder 3">
            <a:extLst>
              <a:ext uri="{FF2B5EF4-FFF2-40B4-BE49-F238E27FC236}">
                <a16:creationId xmlns:a16="http://schemas.microsoft.com/office/drawing/2014/main" id="{38480AA8-421A-4D4D-89EE-59AF0EFE1080}"/>
              </a:ext>
            </a:extLst>
          </p:cNvPr>
          <p:cNvSpPr>
            <a:spLocks noGrp="1"/>
          </p:cNvSpPr>
          <p:nvPr>
            <p:ph type="sldNum" idx="12"/>
          </p:nvPr>
        </p:nvSpPr>
        <p:spPr>
          <a:xfrm>
            <a:off x="8646318" y="4706814"/>
            <a:ext cx="343903" cy="268605"/>
          </a:xfrm>
        </p:spPr>
        <p:txBody>
          <a:bodyPr/>
          <a:lstStyle/>
          <a:p>
            <a:pPr marL="0" lvl="0" indent="0" algn="l" rtl="0">
              <a:spcBef>
                <a:spcPts val="0"/>
              </a:spcBef>
              <a:spcAft>
                <a:spcPts val="0"/>
              </a:spcAft>
              <a:buNone/>
            </a:pPr>
            <a:fld id="{00000000-1234-1234-1234-123412341234}" type="slidenum">
              <a:rPr lang="en" smtClean="0"/>
              <a:t>28</a:t>
            </a:fld>
            <a:endParaRPr lang="en" dirty="0"/>
          </a:p>
        </p:txBody>
      </p:sp>
      <p:sp>
        <p:nvSpPr>
          <p:cNvPr id="2" name="TextBox 1">
            <a:extLst>
              <a:ext uri="{FF2B5EF4-FFF2-40B4-BE49-F238E27FC236}">
                <a16:creationId xmlns:a16="http://schemas.microsoft.com/office/drawing/2014/main" id="{12F8D37C-53B6-4499-824E-2226775D4D53}"/>
              </a:ext>
            </a:extLst>
          </p:cNvPr>
          <p:cNvSpPr txBox="1"/>
          <p:nvPr/>
        </p:nvSpPr>
        <p:spPr>
          <a:xfrm>
            <a:off x="957263" y="1522656"/>
            <a:ext cx="60579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t>Twitter restricts extracting more than 500 tweets in 15 mins.</a:t>
            </a:r>
          </a:p>
          <a:p>
            <a:pPr marL="285750" indent="-285750" algn="just">
              <a:buFont typeface="Arial" panose="020B0604020202020204" pitchFamily="34" charset="0"/>
              <a:buChar char="•"/>
            </a:pPr>
            <a:r>
              <a:rPr lang="en-US" sz="1800" dirty="0"/>
              <a:t>Label each tweet dynamically.</a:t>
            </a:r>
          </a:p>
          <a:p>
            <a:pPr marL="285750" indent="-285750" algn="just">
              <a:buFont typeface="Arial" panose="020B0604020202020204" pitchFamily="34" charset="0"/>
              <a:buChar char="•"/>
            </a:pPr>
            <a:r>
              <a:rPr lang="en-US" sz="1800" dirty="0"/>
              <a:t>Considering multiple parameters.</a:t>
            </a:r>
          </a:p>
          <a:p>
            <a:pPr marL="285750" indent="-285750" algn="just">
              <a:buFont typeface="Arial" panose="020B0604020202020204" pitchFamily="34" charset="0"/>
              <a:buChar char="•"/>
            </a:pPr>
            <a:r>
              <a:rPr lang="en-US" sz="1800" dirty="0"/>
              <a:t>No absolute credible sources to do automatic fact check.</a:t>
            </a:r>
          </a:p>
          <a:p>
            <a:pPr marL="285750" indent="-285750" algn="just">
              <a:buFont typeface="Arial" panose="020B0604020202020204" pitchFamily="34" charset="0"/>
              <a:buChar char="•"/>
            </a:pPr>
            <a:r>
              <a:rPr lang="en-US" sz="1800" dirty="0"/>
              <a:t>Facebook, Twitter, Google are still rolling out beta features.</a:t>
            </a:r>
            <a:endParaRPr lang="en-CA" sz="1800" dirty="0"/>
          </a:p>
        </p:txBody>
      </p:sp>
    </p:spTree>
    <p:extLst>
      <p:ext uri="{BB962C8B-B14F-4D97-AF65-F5344CB8AC3E}">
        <p14:creationId xmlns:p14="http://schemas.microsoft.com/office/powerpoint/2010/main" val="2989603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2B531391-1EED-4F5E-B20F-A5D9C17FF61F}"/>
              </a:ext>
            </a:extLst>
          </p:cNvPr>
          <p:cNvSpPr txBox="1"/>
          <p:nvPr/>
        </p:nvSpPr>
        <p:spPr>
          <a:xfrm>
            <a:off x="707232" y="589562"/>
            <a:ext cx="3312597" cy="703456"/>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200" dirty="0">
                <a:solidFill>
                  <a:srgbClr val="1F497D"/>
                </a:solidFill>
                <a:latin typeface="Roboto Slab"/>
                <a:ea typeface="Calibri"/>
                <a:cs typeface="Calibri"/>
                <a:sym typeface="Roboto Slab"/>
              </a:rPr>
              <a:t>CONCLUSION</a:t>
            </a:r>
            <a:endParaRPr sz="1600" dirty="0">
              <a:latin typeface="Calibri"/>
              <a:ea typeface="Calibri"/>
              <a:cs typeface="Calibri"/>
              <a:sym typeface="Calibri"/>
            </a:endParaRPr>
          </a:p>
        </p:txBody>
      </p:sp>
      <p:sp>
        <p:nvSpPr>
          <p:cNvPr id="4" name="Google Shape;172;p23">
            <a:extLst>
              <a:ext uri="{FF2B5EF4-FFF2-40B4-BE49-F238E27FC236}">
                <a16:creationId xmlns:a16="http://schemas.microsoft.com/office/drawing/2014/main" id="{A5530F68-6971-466C-B62D-98E6C123E110}"/>
              </a:ext>
            </a:extLst>
          </p:cNvPr>
          <p:cNvSpPr txBox="1"/>
          <p:nvPr/>
        </p:nvSpPr>
        <p:spPr>
          <a:xfrm>
            <a:off x="5217320" y="589562"/>
            <a:ext cx="3312597" cy="703456"/>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200" dirty="0">
                <a:solidFill>
                  <a:srgbClr val="1F497D"/>
                </a:solidFill>
                <a:latin typeface="Roboto Slab"/>
                <a:ea typeface="Calibri"/>
                <a:cs typeface="Calibri"/>
                <a:sym typeface="Roboto Slab"/>
              </a:rPr>
              <a:t>FUTURE WORK</a:t>
            </a:r>
            <a:endParaRPr sz="1600" dirty="0">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FD76E661-91C0-4623-ACD9-3AA59B552DF6}"/>
              </a:ext>
            </a:extLst>
          </p:cNvPr>
          <p:cNvSpPr>
            <a:spLocks noGrp="1"/>
          </p:cNvSpPr>
          <p:nvPr>
            <p:ph type="sldNum" idx="12"/>
          </p:nvPr>
        </p:nvSpPr>
        <p:spPr>
          <a:xfrm>
            <a:off x="8667750" y="4724400"/>
            <a:ext cx="343903" cy="268605"/>
          </a:xfrm>
        </p:spPr>
        <p:txBody>
          <a:bodyPr/>
          <a:lstStyle/>
          <a:p>
            <a:pPr marL="0" lvl="0" indent="0" algn="l" rtl="0">
              <a:spcBef>
                <a:spcPts val="0"/>
              </a:spcBef>
              <a:spcAft>
                <a:spcPts val="0"/>
              </a:spcAft>
              <a:buNone/>
            </a:pPr>
            <a:fld id="{00000000-1234-1234-1234-123412341234}" type="slidenum">
              <a:rPr lang="en" smtClean="0"/>
              <a:t>29</a:t>
            </a:fld>
            <a:endParaRPr lang="en" dirty="0"/>
          </a:p>
        </p:txBody>
      </p:sp>
      <p:sp>
        <p:nvSpPr>
          <p:cNvPr id="5" name="TextBox 4">
            <a:extLst>
              <a:ext uri="{FF2B5EF4-FFF2-40B4-BE49-F238E27FC236}">
                <a16:creationId xmlns:a16="http://schemas.microsoft.com/office/drawing/2014/main" id="{33515697-D147-4E32-98B8-807D99DC0A2A}"/>
              </a:ext>
            </a:extLst>
          </p:cNvPr>
          <p:cNvSpPr txBox="1"/>
          <p:nvPr/>
        </p:nvSpPr>
        <p:spPr>
          <a:xfrm>
            <a:off x="592931" y="1593056"/>
            <a:ext cx="3514725" cy="2246769"/>
          </a:xfrm>
          <a:prstGeom prst="rect">
            <a:avLst/>
          </a:prstGeom>
          <a:noFill/>
        </p:spPr>
        <p:txBody>
          <a:bodyPr wrap="square" rtlCol="0">
            <a:spAutoFit/>
          </a:bodyPr>
          <a:lstStyle/>
          <a:p>
            <a:pPr marL="285750" indent="-285750" algn="just">
              <a:buFont typeface="Arial" panose="020B0604020202020204" pitchFamily="34" charset="0"/>
              <a:buChar char="•"/>
            </a:pPr>
            <a:r>
              <a:rPr lang="en-US" dirty="0"/>
              <a:t>Logistic Regression and Support Vector Machine perform the best with more than 90% accuracies.</a:t>
            </a:r>
          </a:p>
          <a:p>
            <a:pPr marL="285750" indent="-285750" algn="just">
              <a:buFont typeface="Arial" panose="020B0604020202020204" pitchFamily="34" charset="0"/>
              <a:buChar char="•"/>
            </a:pPr>
            <a:r>
              <a:rPr lang="en-US" dirty="0"/>
              <a:t>Due to the booming development of online social networks, fake news for various commercial and political purposes has been appearing in large numbers and widespread in the online world. </a:t>
            </a:r>
          </a:p>
          <a:p>
            <a:pPr algn="just"/>
            <a:endParaRPr lang="en-CA" dirty="0"/>
          </a:p>
        </p:txBody>
      </p:sp>
      <p:sp>
        <p:nvSpPr>
          <p:cNvPr id="6" name="TextBox 5">
            <a:extLst>
              <a:ext uri="{FF2B5EF4-FFF2-40B4-BE49-F238E27FC236}">
                <a16:creationId xmlns:a16="http://schemas.microsoft.com/office/drawing/2014/main" id="{C13BC52E-5E86-4158-83FB-DE0D4791F576}"/>
              </a:ext>
            </a:extLst>
          </p:cNvPr>
          <p:cNvSpPr txBox="1"/>
          <p:nvPr/>
        </p:nvSpPr>
        <p:spPr>
          <a:xfrm>
            <a:off x="5272088" y="1593056"/>
            <a:ext cx="3257829" cy="1384995"/>
          </a:xfrm>
          <a:prstGeom prst="rect">
            <a:avLst/>
          </a:prstGeom>
          <a:noFill/>
        </p:spPr>
        <p:txBody>
          <a:bodyPr wrap="square" rtlCol="0">
            <a:spAutoFit/>
          </a:bodyPr>
          <a:lstStyle/>
          <a:p>
            <a:pPr marL="285750" indent="-285750" algn="just">
              <a:buFont typeface="Arial" panose="020B0604020202020204" pitchFamily="34" charset="0"/>
              <a:buChar char="•"/>
            </a:pPr>
            <a:r>
              <a:rPr lang="en-US" dirty="0"/>
              <a:t>Make fact checking and labelling dynamic (Sentiment Analysis).</a:t>
            </a:r>
          </a:p>
          <a:p>
            <a:pPr marL="285750" indent="-285750" algn="just">
              <a:buFont typeface="Arial" panose="020B0604020202020204" pitchFamily="34" charset="0"/>
              <a:buChar char="•"/>
            </a:pPr>
            <a:r>
              <a:rPr lang="en-US" dirty="0"/>
              <a:t>Expand this research to deep learning algorithms.</a:t>
            </a:r>
          </a:p>
          <a:p>
            <a:pPr marL="285750" indent="-285750" algn="just">
              <a:buFont typeface="Arial" panose="020B0604020202020204" pitchFamily="34" charset="0"/>
              <a:buChar char="•"/>
            </a:pPr>
            <a:r>
              <a:rPr lang="en-US" dirty="0"/>
              <a:t>Use different forms of data like photos and videos.</a:t>
            </a:r>
            <a:endParaRPr lang="en-CA" dirty="0"/>
          </a:p>
        </p:txBody>
      </p:sp>
    </p:spTree>
    <p:extLst>
      <p:ext uri="{BB962C8B-B14F-4D97-AF65-F5344CB8AC3E}">
        <p14:creationId xmlns:p14="http://schemas.microsoft.com/office/powerpoint/2010/main" val="895494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9BAC03AA-347F-49EB-8B69-923CD4ECF5A8}"/>
              </a:ext>
            </a:extLst>
          </p:cNvPr>
          <p:cNvSpPr txBox="1"/>
          <p:nvPr/>
        </p:nvSpPr>
        <p:spPr>
          <a:xfrm>
            <a:off x="230700" y="596706"/>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CA" sz="3600" dirty="0">
                <a:solidFill>
                  <a:srgbClr val="1F497D"/>
                </a:solidFill>
                <a:latin typeface="Roboto Slab"/>
                <a:ea typeface="Roboto Slab"/>
                <a:cs typeface="Roboto Slab"/>
                <a:sym typeface="Roboto Slab"/>
              </a:rPr>
              <a:t>INTRODUCTION</a:t>
            </a:r>
            <a:endParaRPr sz="1800" dirty="0">
              <a:latin typeface="Calibri"/>
              <a:ea typeface="Calibri"/>
              <a:cs typeface="Calibri"/>
              <a:sym typeface="Calibri"/>
            </a:endParaRPr>
          </a:p>
        </p:txBody>
      </p:sp>
      <p:sp>
        <p:nvSpPr>
          <p:cNvPr id="4" name="TextBox 3">
            <a:extLst>
              <a:ext uri="{FF2B5EF4-FFF2-40B4-BE49-F238E27FC236}">
                <a16:creationId xmlns:a16="http://schemas.microsoft.com/office/drawing/2014/main" id="{0B1C041F-0E07-44FB-B6FC-B74D353BDB2E}"/>
              </a:ext>
            </a:extLst>
          </p:cNvPr>
          <p:cNvSpPr txBox="1"/>
          <p:nvPr/>
        </p:nvSpPr>
        <p:spPr>
          <a:xfrm>
            <a:off x="614363" y="1371600"/>
            <a:ext cx="5222081" cy="3000821"/>
          </a:xfrm>
          <a:prstGeom prst="rect">
            <a:avLst/>
          </a:prstGeom>
          <a:noFill/>
        </p:spPr>
        <p:txBody>
          <a:bodyPr wrap="square" rtlCol="0">
            <a:spAutoFit/>
          </a:bodyPr>
          <a:lstStyle/>
          <a:p>
            <a:pPr marL="457200" lvl="0" indent="-381000" algn="just">
              <a:lnSpc>
                <a:spcPct val="115000"/>
              </a:lnSpc>
              <a:buSzPts val="2400"/>
              <a:buFont typeface="Arial" panose="020B0604020202020204" pitchFamily="34" charset="0"/>
              <a:buChar char="•"/>
            </a:pPr>
            <a:r>
              <a:rPr lang="en-CA" dirty="0"/>
              <a:t>More than </a:t>
            </a:r>
            <a:r>
              <a:rPr lang="en-CA" u="sng" dirty="0"/>
              <a:t>3 billion people </a:t>
            </a:r>
            <a:r>
              <a:rPr lang="en-CA" dirty="0"/>
              <a:t>in the world are dependent on various social media platforms for daily news updates.</a:t>
            </a:r>
          </a:p>
          <a:p>
            <a:pPr marL="457200" lvl="0" indent="-381000" algn="just">
              <a:lnSpc>
                <a:spcPct val="115000"/>
              </a:lnSpc>
              <a:buSzPts val="2400"/>
              <a:buFont typeface="Arial" panose="020B0604020202020204" pitchFamily="34" charset="0"/>
              <a:buChar char="•"/>
            </a:pPr>
            <a:r>
              <a:rPr lang="en-CA" dirty="0"/>
              <a:t>These sites not only act as a platform for staying </a:t>
            </a:r>
            <a:r>
              <a:rPr lang="en-CA" u="sng" dirty="0"/>
              <a:t>connected with friends </a:t>
            </a:r>
            <a:r>
              <a:rPr lang="en-CA" dirty="0"/>
              <a:t>but also to share information over the internet.</a:t>
            </a:r>
          </a:p>
          <a:p>
            <a:pPr marL="457200" lvl="0" indent="-381000" algn="just">
              <a:lnSpc>
                <a:spcPct val="115000"/>
              </a:lnSpc>
              <a:buSzPts val="2400"/>
              <a:buFont typeface="Arial" panose="020B0604020202020204" pitchFamily="34" charset="0"/>
              <a:buChar char="•"/>
            </a:pPr>
            <a:r>
              <a:rPr lang="en-CA" dirty="0"/>
              <a:t>Is all the information over the social media </a:t>
            </a:r>
            <a:r>
              <a:rPr lang="en-CA" u="sng" dirty="0"/>
              <a:t>credible and trustworthy</a:t>
            </a:r>
            <a:r>
              <a:rPr lang="en-CA" dirty="0"/>
              <a:t>?</a:t>
            </a:r>
          </a:p>
          <a:p>
            <a:pPr marL="457200" lvl="0" indent="-381000" algn="just">
              <a:lnSpc>
                <a:spcPct val="115000"/>
              </a:lnSpc>
              <a:buSzPts val="2400"/>
              <a:buFont typeface="Arial" panose="020B0604020202020204" pitchFamily="34" charset="0"/>
              <a:buChar char="•"/>
            </a:pPr>
            <a:r>
              <a:rPr lang="en-CA" dirty="0"/>
              <a:t>With the flexibility of anyone can share anything over the platform, social media is more prone to the spread of irrelevant and misleading information.</a:t>
            </a:r>
          </a:p>
          <a:p>
            <a:pPr marL="285750" indent="-285750" algn="just">
              <a:buFont typeface="Arial" panose="020B0604020202020204" pitchFamily="34" charset="0"/>
              <a:buChar char="•"/>
            </a:pPr>
            <a:endParaRPr lang="en-CA" dirty="0"/>
          </a:p>
          <a:p>
            <a:pPr marL="285750" indent="-285750" algn="just">
              <a:buFont typeface="Arial" panose="020B0604020202020204" pitchFamily="34" charset="0"/>
              <a:buChar char="•"/>
            </a:pPr>
            <a:endParaRPr lang="en-CA" dirty="0"/>
          </a:p>
        </p:txBody>
      </p:sp>
      <p:sp>
        <p:nvSpPr>
          <p:cNvPr id="2" name="Slide Number Placeholder 1">
            <a:extLst>
              <a:ext uri="{FF2B5EF4-FFF2-40B4-BE49-F238E27FC236}">
                <a16:creationId xmlns:a16="http://schemas.microsoft.com/office/drawing/2014/main" id="{BBA450D6-6EE4-4CA0-95F0-10094A55075A}"/>
              </a:ext>
            </a:extLst>
          </p:cNvPr>
          <p:cNvSpPr>
            <a:spLocks noGrp="1"/>
          </p:cNvSpPr>
          <p:nvPr>
            <p:ph type="sldNum" idx="12"/>
          </p:nvPr>
        </p:nvSpPr>
        <p:spPr>
          <a:xfrm>
            <a:off x="8674893" y="4731544"/>
            <a:ext cx="343903" cy="268605"/>
          </a:xfrm>
        </p:spPr>
        <p:txBody>
          <a:bodyPr/>
          <a:lstStyle/>
          <a:p>
            <a:pPr marL="0" lvl="0" indent="0" algn="l" rtl="0">
              <a:spcBef>
                <a:spcPts val="0"/>
              </a:spcBef>
              <a:spcAft>
                <a:spcPts val="0"/>
              </a:spcAft>
              <a:buNone/>
            </a:pPr>
            <a:fld id="{00000000-1234-1234-1234-123412341234}" type="slidenum">
              <a:rPr lang="en" smtClean="0"/>
              <a:t>3</a:t>
            </a:fld>
            <a:endParaRPr lang="en" dirty="0"/>
          </a:p>
        </p:txBody>
      </p:sp>
      <p:pic>
        <p:nvPicPr>
          <p:cNvPr id="5" name="Google Shape;112;p16" descr="A picture containing vector graphics&#10;&#10;Description automatically generated">
            <a:extLst>
              <a:ext uri="{FF2B5EF4-FFF2-40B4-BE49-F238E27FC236}">
                <a16:creationId xmlns:a16="http://schemas.microsoft.com/office/drawing/2014/main" id="{E694B844-488D-4FA1-BA02-3BDB6D0358A9}"/>
              </a:ext>
            </a:extLst>
          </p:cNvPr>
          <p:cNvPicPr preferRelativeResize="0"/>
          <p:nvPr/>
        </p:nvPicPr>
        <p:blipFill rotWithShape="1">
          <a:blip r:embed="rId3">
            <a:alphaModFix/>
          </a:blip>
          <a:srcRect/>
          <a:stretch/>
        </p:blipFill>
        <p:spPr>
          <a:xfrm>
            <a:off x="6260447" y="1651243"/>
            <a:ext cx="2228850" cy="2140719"/>
          </a:xfrm>
          <a:prstGeom prst="rect">
            <a:avLst/>
          </a:prstGeom>
          <a:noFill/>
          <a:ln>
            <a:noFill/>
          </a:ln>
        </p:spPr>
      </p:pic>
    </p:spTree>
    <p:extLst>
      <p:ext uri="{BB962C8B-B14F-4D97-AF65-F5344CB8AC3E}">
        <p14:creationId xmlns:p14="http://schemas.microsoft.com/office/powerpoint/2010/main" val="477494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2"/>
          <p:cNvSpPr txBox="1">
            <a:spLocks noGrp="1"/>
          </p:cNvSpPr>
          <p:nvPr>
            <p:ph type="body" idx="4294967295"/>
          </p:nvPr>
        </p:nvSpPr>
        <p:spPr>
          <a:xfrm>
            <a:off x="916044" y="871650"/>
            <a:ext cx="6911700" cy="1700100"/>
          </a:xfrm>
          <a:prstGeom prst="rect">
            <a:avLst/>
          </a:prstGeom>
        </p:spPr>
        <p:txBody>
          <a:bodyPr spcFirstLastPara="1" wrap="square" lIns="91425" tIns="91425" rIns="91425" bIns="91425" anchor="t" anchorCtr="0">
            <a:noAutofit/>
          </a:bodyPr>
          <a:lstStyle/>
          <a:p>
            <a:pPr marL="0" lvl="0" indent="0" algn="ctr" rtl="0">
              <a:spcBef>
                <a:spcPts val="700"/>
              </a:spcBef>
              <a:spcAft>
                <a:spcPts val="0"/>
              </a:spcAft>
              <a:buNone/>
            </a:pPr>
            <a:r>
              <a:rPr lang="en" sz="6000" b="1" dirty="0">
                <a:solidFill>
                  <a:srgbClr val="1F497D"/>
                </a:solidFill>
                <a:latin typeface="Nunito"/>
                <a:ea typeface="Nunito"/>
                <a:cs typeface="Nunito"/>
                <a:sym typeface="Nunito"/>
              </a:rPr>
              <a:t>Thank</a:t>
            </a:r>
            <a:r>
              <a:rPr lang="en" sz="6000" b="1" dirty="0">
                <a:latin typeface="Nunito"/>
                <a:ea typeface="Nunito"/>
                <a:cs typeface="Nunito"/>
                <a:sym typeface="Nunito"/>
              </a:rPr>
              <a:t> </a:t>
            </a:r>
            <a:r>
              <a:rPr lang="en" sz="6000" b="1" dirty="0">
                <a:solidFill>
                  <a:srgbClr val="FFC30F"/>
                </a:solidFill>
                <a:latin typeface="Nunito"/>
                <a:ea typeface="Nunito"/>
                <a:cs typeface="Nunito"/>
                <a:sym typeface="Nunito"/>
              </a:rPr>
              <a:t>You!</a:t>
            </a:r>
          </a:p>
          <a:p>
            <a:pPr marL="0" lvl="0" indent="0" algn="ctr" rtl="0">
              <a:spcBef>
                <a:spcPts val="700"/>
              </a:spcBef>
              <a:spcAft>
                <a:spcPts val="0"/>
              </a:spcAft>
              <a:buNone/>
            </a:pPr>
            <a:r>
              <a:rPr lang="en" sz="6000" b="1" dirty="0">
                <a:solidFill>
                  <a:srgbClr val="FFC30F"/>
                </a:solidFill>
                <a:latin typeface="Nunito"/>
                <a:ea typeface="Nunito"/>
                <a:cs typeface="Nunito"/>
                <a:sym typeface="Nunito"/>
              </a:rPr>
              <a:t>&amp;</a:t>
            </a:r>
          </a:p>
          <a:p>
            <a:pPr marL="0" lvl="0" indent="0" algn="ctr" rtl="0">
              <a:spcBef>
                <a:spcPts val="700"/>
              </a:spcBef>
              <a:spcAft>
                <a:spcPts val="0"/>
              </a:spcAft>
              <a:buNone/>
            </a:pPr>
            <a:r>
              <a:rPr lang="en" sz="6000" b="1" dirty="0">
                <a:solidFill>
                  <a:srgbClr val="FFC30F"/>
                </a:solidFill>
                <a:latin typeface="Nunito"/>
                <a:ea typeface="Nunito"/>
                <a:cs typeface="Nunito"/>
                <a:sym typeface="Nunito"/>
              </a:rPr>
              <a:t>Stay </a:t>
            </a:r>
            <a:r>
              <a:rPr lang="en" sz="6000" b="1" dirty="0">
                <a:solidFill>
                  <a:srgbClr val="00417D"/>
                </a:solidFill>
                <a:latin typeface="Nunito"/>
                <a:ea typeface="Nunito"/>
                <a:cs typeface="Nunito"/>
                <a:sym typeface="Nunito"/>
              </a:rPr>
              <a:t>Home!</a:t>
            </a:r>
            <a:endParaRPr sz="6000" b="1" dirty="0">
              <a:solidFill>
                <a:srgbClr val="00417D"/>
              </a:solidFill>
              <a:latin typeface="Nunito"/>
              <a:ea typeface="Nunito"/>
              <a:cs typeface="Nunito"/>
              <a:sym typeface="Nunito"/>
            </a:endParaRPr>
          </a:p>
          <a:p>
            <a:pPr marL="0" lvl="0" indent="0" algn="ctr" rtl="0">
              <a:spcBef>
                <a:spcPts val="700"/>
              </a:spcBef>
              <a:spcAft>
                <a:spcPts val="0"/>
              </a:spcAft>
              <a:buNone/>
            </a:pPr>
            <a:endParaRPr sz="6000" b="1" dirty="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9BAC03AA-347F-49EB-8B69-923CD4ECF5A8}"/>
              </a:ext>
            </a:extLst>
          </p:cNvPr>
          <p:cNvSpPr txBox="1"/>
          <p:nvPr/>
        </p:nvSpPr>
        <p:spPr>
          <a:xfrm>
            <a:off x="230700" y="596706"/>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CA" sz="3600" dirty="0">
                <a:solidFill>
                  <a:srgbClr val="1F497D"/>
                </a:solidFill>
                <a:latin typeface="Roboto Slab"/>
                <a:ea typeface="Roboto Slab"/>
                <a:cs typeface="Roboto Slab"/>
                <a:sym typeface="Roboto Slab"/>
              </a:rPr>
              <a:t>INTRODUCTION</a:t>
            </a:r>
            <a:endParaRPr sz="1800" dirty="0">
              <a:latin typeface="Calibri"/>
              <a:ea typeface="Calibri"/>
              <a:cs typeface="Calibri"/>
              <a:sym typeface="Calibri"/>
            </a:endParaRPr>
          </a:p>
        </p:txBody>
      </p:sp>
      <p:sp>
        <p:nvSpPr>
          <p:cNvPr id="2" name="TextBox 1">
            <a:extLst>
              <a:ext uri="{FF2B5EF4-FFF2-40B4-BE49-F238E27FC236}">
                <a16:creationId xmlns:a16="http://schemas.microsoft.com/office/drawing/2014/main" id="{0EBB96D5-9B76-40DF-A3F9-88BF709F6AD9}"/>
              </a:ext>
            </a:extLst>
          </p:cNvPr>
          <p:cNvSpPr txBox="1"/>
          <p:nvPr/>
        </p:nvSpPr>
        <p:spPr>
          <a:xfrm>
            <a:off x="800100" y="1372041"/>
            <a:ext cx="7308056" cy="2862322"/>
          </a:xfrm>
          <a:prstGeom prst="rect">
            <a:avLst/>
          </a:prstGeom>
          <a:noFill/>
        </p:spPr>
        <p:txBody>
          <a:bodyPr wrap="square" rtlCol="0">
            <a:spAutoFit/>
          </a:bodyPr>
          <a:lstStyle/>
          <a:p>
            <a:pPr algn="just"/>
            <a:r>
              <a:rPr lang="en-US" sz="2000" dirty="0">
                <a:solidFill>
                  <a:schemeClr val="tx1"/>
                </a:solidFill>
              </a:rPr>
              <a:t>Fake News Detection in </a:t>
            </a:r>
            <a:r>
              <a:rPr lang="en-US" sz="2000" u="sng" dirty="0">
                <a:solidFill>
                  <a:schemeClr val="tx1"/>
                </a:solidFill>
              </a:rPr>
              <a:t>FACEBOOK</a:t>
            </a:r>
          </a:p>
          <a:p>
            <a:pPr algn="just"/>
            <a:endParaRPr lang="en-US" sz="2000" dirty="0">
              <a:solidFill>
                <a:schemeClr val="tx1"/>
              </a:solidFill>
            </a:endParaRPr>
          </a:p>
          <a:p>
            <a:pPr marL="342900" indent="-342900" algn="just">
              <a:buAutoNum type="arabicPeriod"/>
            </a:pPr>
            <a:r>
              <a:rPr lang="en-US" sz="2000" dirty="0">
                <a:solidFill>
                  <a:schemeClr val="tx1"/>
                </a:solidFill>
              </a:rPr>
              <a:t>Third – party fact checking organizations.</a:t>
            </a:r>
          </a:p>
          <a:p>
            <a:pPr marL="342900" indent="-342900" algn="just">
              <a:buAutoNum type="arabicPeriod"/>
            </a:pPr>
            <a:r>
              <a:rPr lang="en-US" sz="2000" dirty="0">
                <a:solidFill>
                  <a:schemeClr val="tx1"/>
                </a:solidFill>
              </a:rPr>
              <a:t>Strict enforcement of policies for purchasing ads.</a:t>
            </a:r>
          </a:p>
          <a:p>
            <a:pPr marL="342900" indent="-342900" algn="just">
              <a:buAutoNum type="arabicPeriod"/>
            </a:pPr>
            <a:r>
              <a:rPr lang="en-US" sz="2000" dirty="0">
                <a:solidFill>
                  <a:schemeClr val="tx1"/>
                </a:solidFill>
              </a:rPr>
              <a:t>Machine Learning to detect spam accounts.</a:t>
            </a:r>
          </a:p>
          <a:p>
            <a:pPr marL="342900" indent="-342900" algn="just">
              <a:buAutoNum type="arabicPeriod"/>
            </a:pPr>
            <a:r>
              <a:rPr lang="en-US" sz="2000" dirty="0">
                <a:solidFill>
                  <a:schemeClr val="tx1"/>
                </a:solidFill>
              </a:rPr>
              <a:t>Takes users reviews into consideration and ranks their reviews.</a:t>
            </a:r>
          </a:p>
          <a:p>
            <a:pPr marL="342900" indent="-342900" algn="just">
              <a:buAutoNum type="arabicPeriod"/>
            </a:pPr>
            <a:r>
              <a:rPr lang="en-US" sz="2000" dirty="0">
                <a:solidFill>
                  <a:schemeClr val="tx1"/>
                </a:solidFill>
              </a:rPr>
              <a:t>Facebook Journalism Project .</a:t>
            </a:r>
          </a:p>
          <a:p>
            <a:pPr marL="342900" indent="-342900" algn="just">
              <a:buAutoNum type="arabicPeriod"/>
            </a:pPr>
            <a:r>
              <a:rPr lang="en-US" sz="2000" dirty="0">
                <a:solidFill>
                  <a:schemeClr val="tx1"/>
                </a:solidFill>
              </a:rPr>
              <a:t>News Integrity Initiative.</a:t>
            </a:r>
            <a:endParaRPr lang="en-CA" sz="2000" dirty="0">
              <a:solidFill>
                <a:schemeClr val="tx1"/>
              </a:solidFill>
            </a:endParaRPr>
          </a:p>
        </p:txBody>
      </p:sp>
      <p:sp>
        <p:nvSpPr>
          <p:cNvPr id="4" name="Slide Number Placeholder 3">
            <a:extLst>
              <a:ext uri="{FF2B5EF4-FFF2-40B4-BE49-F238E27FC236}">
                <a16:creationId xmlns:a16="http://schemas.microsoft.com/office/drawing/2014/main" id="{F1055117-1F21-4DB2-A78C-AB8B625B2C69}"/>
              </a:ext>
            </a:extLst>
          </p:cNvPr>
          <p:cNvSpPr>
            <a:spLocks noGrp="1"/>
          </p:cNvSpPr>
          <p:nvPr>
            <p:ph type="sldNum" idx="12"/>
          </p:nvPr>
        </p:nvSpPr>
        <p:spPr>
          <a:xfrm>
            <a:off x="8741348" y="4731544"/>
            <a:ext cx="343903" cy="268605"/>
          </a:xfrm>
        </p:spPr>
        <p:txBody>
          <a:bodyPr/>
          <a:lstStyle/>
          <a:p>
            <a:pPr marL="0" lvl="0" indent="0" algn="l" rtl="0">
              <a:spcBef>
                <a:spcPts val="0"/>
              </a:spcBef>
              <a:spcAft>
                <a:spcPts val="0"/>
              </a:spcAft>
              <a:buNone/>
            </a:pPr>
            <a:fld id="{00000000-1234-1234-1234-123412341234}" type="slidenum">
              <a:rPr lang="en" smtClean="0"/>
              <a:t>4</a:t>
            </a:fld>
            <a:endParaRPr lang="en" dirty="0"/>
          </a:p>
        </p:txBody>
      </p:sp>
    </p:spTree>
    <p:extLst>
      <p:ext uri="{BB962C8B-B14F-4D97-AF65-F5344CB8AC3E}">
        <p14:creationId xmlns:p14="http://schemas.microsoft.com/office/powerpoint/2010/main" val="295529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9BAC03AA-347F-49EB-8B69-923CD4ECF5A8}"/>
              </a:ext>
            </a:extLst>
          </p:cNvPr>
          <p:cNvSpPr txBox="1"/>
          <p:nvPr/>
        </p:nvSpPr>
        <p:spPr>
          <a:xfrm>
            <a:off x="230700" y="596706"/>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CA" sz="3600" dirty="0">
                <a:solidFill>
                  <a:srgbClr val="1F497D"/>
                </a:solidFill>
                <a:latin typeface="Roboto Slab"/>
                <a:ea typeface="Roboto Slab"/>
                <a:cs typeface="Roboto Slab"/>
                <a:sym typeface="Roboto Slab"/>
              </a:rPr>
              <a:t>WEB SCRAPING</a:t>
            </a:r>
            <a:endParaRPr sz="1800" dirty="0">
              <a:latin typeface="Calibri"/>
              <a:ea typeface="Calibri"/>
              <a:cs typeface="Calibri"/>
              <a:sym typeface="Calibri"/>
            </a:endParaRPr>
          </a:p>
        </p:txBody>
      </p:sp>
      <p:sp>
        <p:nvSpPr>
          <p:cNvPr id="5" name="TextBox 4">
            <a:extLst>
              <a:ext uri="{FF2B5EF4-FFF2-40B4-BE49-F238E27FC236}">
                <a16:creationId xmlns:a16="http://schemas.microsoft.com/office/drawing/2014/main" id="{B774162A-7E13-46AC-A2D7-F6CD8F467FD4}"/>
              </a:ext>
            </a:extLst>
          </p:cNvPr>
          <p:cNvSpPr txBox="1"/>
          <p:nvPr/>
        </p:nvSpPr>
        <p:spPr>
          <a:xfrm>
            <a:off x="857250" y="1535906"/>
            <a:ext cx="7486650" cy="1169551"/>
          </a:xfrm>
          <a:prstGeom prst="rect">
            <a:avLst/>
          </a:prstGeom>
          <a:noFill/>
        </p:spPr>
        <p:txBody>
          <a:bodyPr wrap="square" rtlCol="0">
            <a:spAutoFit/>
          </a:bodyPr>
          <a:lstStyle/>
          <a:p>
            <a:pPr marL="342900" indent="-342900">
              <a:buAutoNum type="arabicPeriod"/>
            </a:pPr>
            <a:r>
              <a:rPr lang="en-US" dirty="0"/>
              <a:t>Create a Twitter Developers Account</a:t>
            </a:r>
          </a:p>
          <a:p>
            <a:pPr marL="342900" indent="-342900">
              <a:buAutoNum type="arabicPeriod"/>
            </a:pPr>
            <a:r>
              <a:rPr lang="en-US" dirty="0"/>
              <a:t>Once approved, create an app with desired name.</a:t>
            </a:r>
          </a:p>
          <a:p>
            <a:endParaRPr lang="en-US" dirty="0"/>
          </a:p>
          <a:p>
            <a:endParaRPr lang="en-US" dirty="0"/>
          </a:p>
          <a:p>
            <a:endParaRPr lang="en-CA" dirty="0"/>
          </a:p>
        </p:txBody>
      </p:sp>
      <p:pic>
        <p:nvPicPr>
          <p:cNvPr id="7" name="Picture 6" descr="A screenshot of a cell phone&#10;&#10;Description automatically generated">
            <a:extLst>
              <a:ext uri="{FF2B5EF4-FFF2-40B4-BE49-F238E27FC236}">
                <a16:creationId xmlns:a16="http://schemas.microsoft.com/office/drawing/2014/main" id="{F4F9B38F-3C58-4FBB-BA9D-560A9E7C97FF}"/>
              </a:ext>
            </a:extLst>
          </p:cNvPr>
          <p:cNvPicPr>
            <a:picLocks noChangeAspect="1"/>
          </p:cNvPicPr>
          <p:nvPr/>
        </p:nvPicPr>
        <p:blipFill>
          <a:blip r:embed="rId2"/>
          <a:stretch>
            <a:fillRect/>
          </a:stretch>
        </p:blipFill>
        <p:spPr>
          <a:xfrm>
            <a:off x="800100" y="2189196"/>
            <a:ext cx="7543800" cy="132088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4C6F83E9-9310-459B-BBB5-7B6B1DAF0BB7}"/>
              </a:ext>
            </a:extLst>
          </p:cNvPr>
          <p:cNvSpPr>
            <a:spLocks noGrp="1"/>
          </p:cNvSpPr>
          <p:nvPr>
            <p:ph type="sldNum" idx="12"/>
          </p:nvPr>
        </p:nvSpPr>
        <p:spPr>
          <a:xfrm>
            <a:off x="8741348" y="4710113"/>
            <a:ext cx="343903" cy="268605"/>
          </a:xfrm>
        </p:spPr>
        <p:txBody>
          <a:bodyPr/>
          <a:lstStyle/>
          <a:p>
            <a:pPr marL="0" lvl="0" indent="0" algn="l" rtl="0">
              <a:spcBef>
                <a:spcPts val="0"/>
              </a:spcBef>
              <a:spcAft>
                <a:spcPts val="0"/>
              </a:spcAft>
              <a:buNone/>
            </a:pPr>
            <a:fld id="{00000000-1234-1234-1234-123412341234}" type="slidenum">
              <a:rPr lang="en" smtClean="0"/>
              <a:t>5</a:t>
            </a:fld>
            <a:endParaRPr lang="en" dirty="0"/>
          </a:p>
        </p:txBody>
      </p:sp>
    </p:spTree>
    <p:extLst>
      <p:ext uri="{BB962C8B-B14F-4D97-AF65-F5344CB8AC3E}">
        <p14:creationId xmlns:p14="http://schemas.microsoft.com/office/powerpoint/2010/main" val="2048359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9BAC03AA-347F-49EB-8B69-923CD4ECF5A8}"/>
              </a:ext>
            </a:extLst>
          </p:cNvPr>
          <p:cNvSpPr txBox="1"/>
          <p:nvPr/>
        </p:nvSpPr>
        <p:spPr>
          <a:xfrm>
            <a:off x="230699" y="482406"/>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CA" sz="3600" dirty="0">
                <a:solidFill>
                  <a:srgbClr val="1F497D"/>
                </a:solidFill>
                <a:latin typeface="Roboto Slab"/>
                <a:ea typeface="Roboto Slab"/>
                <a:cs typeface="Roboto Slab"/>
                <a:sym typeface="Roboto Slab"/>
              </a:rPr>
              <a:t>WEB SCRAPING</a:t>
            </a:r>
            <a:endParaRPr sz="1800" dirty="0">
              <a:latin typeface="Calibri"/>
              <a:ea typeface="Calibri"/>
              <a:cs typeface="Calibri"/>
              <a:sym typeface="Calibri"/>
            </a:endParaRPr>
          </a:p>
        </p:txBody>
      </p:sp>
      <p:sp>
        <p:nvSpPr>
          <p:cNvPr id="2" name="TextBox 1">
            <a:extLst>
              <a:ext uri="{FF2B5EF4-FFF2-40B4-BE49-F238E27FC236}">
                <a16:creationId xmlns:a16="http://schemas.microsoft.com/office/drawing/2014/main" id="{684C8C01-D2E5-43EB-BBAA-F6B538BB86E6}"/>
              </a:ext>
            </a:extLst>
          </p:cNvPr>
          <p:cNvSpPr txBox="1"/>
          <p:nvPr/>
        </p:nvSpPr>
        <p:spPr>
          <a:xfrm>
            <a:off x="725090" y="1339376"/>
            <a:ext cx="7693819" cy="307777"/>
          </a:xfrm>
          <a:prstGeom prst="rect">
            <a:avLst/>
          </a:prstGeom>
          <a:noFill/>
        </p:spPr>
        <p:txBody>
          <a:bodyPr wrap="square" rtlCol="0">
            <a:spAutoFit/>
          </a:bodyPr>
          <a:lstStyle/>
          <a:p>
            <a:r>
              <a:rPr lang="en-US" dirty="0"/>
              <a:t>3. Twitter will provide following credentials for users to validate their scraping requests.</a:t>
            </a:r>
            <a:endParaRPr lang="en-CA" dirty="0"/>
          </a:p>
        </p:txBody>
      </p:sp>
      <p:pic>
        <p:nvPicPr>
          <p:cNvPr id="5" name="Picture 4" descr="A screenshot of a social media post&#10;&#10;Description automatically generated">
            <a:extLst>
              <a:ext uri="{FF2B5EF4-FFF2-40B4-BE49-F238E27FC236}">
                <a16:creationId xmlns:a16="http://schemas.microsoft.com/office/drawing/2014/main" id="{A7AEFCE6-D0D2-4A49-9312-7249F691964E}"/>
              </a:ext>
            </a:extLst>
          </p:cNvPr>
          <p:cNvPicPr>
            <a:picLocks noChangeAspect="1"/>
          </p:cNvPicPr>
          <p:nvPr/>
        </p:nvPicPr>
        <p:blipFill>
          <a:blip r:embed="rId2"/>
          <a:stretch>
            <a:fillRect/>
          </a:stretch>
        </p:blipFill>
        <p:spPr>
          <a:xfrm>
            <a:off x="1787036" y="1694106"/>
            <a:ext cx="5113828" cy="302017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58900B14-EFD8-4EBE-BFC0-90E20D6330B2}"/>
              </a:ext>
            </a:extLst>
          </p:cNvPr>
          <p:cNvSpPr>
            <a:spLocks noGrp="1"/>
          </p:cNvSpPr>
          <p:nvPr>
            <p:ph type="sldNum" idx="12"/>
          </p:nvPr>
        </p:nvSpPr>
        <p:spPr>
          <a:xfrm>
            <a:off x="8734203" y="4717255"/>
            <a:ext cx="343903" cy="268605"/>
          </a:xfrm>
        </p:spPr>
        <p:txBody>
          <a:bodyPr/>
          <a:lstStyle/>
          <a:p>
            <a:pPr marL="0" lvl="0" indent="0" algn="l"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231535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9BAC03AA-347F-49EB-8B69-923CD4ECF5A8}"/>
              </a:ext>
            </a:extLst>
          </p:cNvPr>
          <p:cNvSpPr txBox="1"/>
          <p:nvPr/>
        </p:nvSpPr>
        <p:spPr>
          <a:xfrm>
            <a:off x="230699" y="482406"/>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CA" sz="3600" dirty="0">
                <a:solidFill>
                  <a:srgbClr val="1F497D"/>
                </a:solidFill>
                <a:latin typeface="Roboto Slab"/>
                <a:ea typeface="Roboto Slab"/>
                <a:cs typeface="Roboto Slab"/>
                <a:sym typeface="Roboto Slab"/>
              </a:rPr>
              <a:t>WEB SCRAPING</a:t>
            </a:r>
            <a:endParaRPr sz="1800" dirty="0">
              <a:latin typeface="Calibri"/>
              <a:ea typeface="Calibri"/>
              <a:cs typeface="Calibri"/>
              <a:sym typeface="Calibri"/>
            </a:endParaRPr>
          </a:p>
        </p:txBody>
      </p:sp>
      <p:pic>
        <p:nvPicPr>
          <p:cNvPr id="6" name="Picture 5" descr="A screenshot of a cell phone&#10;&#10;Description automatically generated">
            <a:extLst>
              <a:ext uri="{FF2B5EF4-FFF2-40B4-BE49-F238E27FC236}">
                <a16:creationId xmlns:a16="http://schemas.microsoft.com/office/drawing/2014/main" id="{6D1E2906-F1F6-4E67-A5A6-4BBEAF7BF5EE}"/>
              </a:ext>
            </a:extLst>
          </p:cNvPr>
          <p:cNvPicPr>
            <a:picLocks noChangeAspect="1"/>
          </p:cNvPicPr>
          <p:nvPr/>
        </p:nvPicPr>
        <p:blipFill>
          <a:blip r:embed="rId2"/>
          <a:stretch>
            <a:fillRect/>
          </a:stretch>
        </p:blipFill>
        <p:spPr>
          <a:xfrm>
            <a:off x="1480855" y="1386737"/>
            <a:ext cx="5627175" cy="2859561"/>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A4975910-2025-4DC0-85D7-DCCF2416A3D7}"/>
              </a:ext>
            </a:extLst>
          </p:cNvPr>
          <p:cNvSpPr>
            <a:spLocks noGrp="1"/>
          </p:cNvSpPr>
          <p:nvPr>
            <p:ph type="sldNum" idx="12"/>
          </p:nvPr>
        </p:nvSpPr>
        <p:spPr>
          <a:xfrm>
            <a:off x="8741347" y="4731544"/>
            <a:ext cx="343903" cy="268605"/>
          </a:xfrm>
        </p:spPr>
        <p:txBody>
          <a:bodyPr/>
          <a:lstStyle/>
          <a:p>
            <a:pPr marL="0" lvl="0" indent="0" algn="l"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180839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25D2D2E1-E2A9-4C8C-9422-0C74CF597C15}"/>
              </a:ext>
            </a:extLst>
          </p:cNvPr>
          <p:cNvPicPr>
            <a:picLocks noChangeAspect="1"/>
          </p:cNvPicPr>
          <p:nvPr/>
        </p:nvPicPr>
        <p:blipFill>
          <a:blip r:embed="rId2"/>
          <a:stretch>
            <a:fillRect/>
          </a:stretch>
        </p:blipFill>
        <p:spPr>
          <a:xfrm>
            <a:off x="2528139" y="1215739"/>
            <a:ext cx="6302286" cy="1463167"/>
          </a:xfrm>
          <a:prstGeom prst="rect">
            <a:avLst/>
          </a:prstGeom>
          <a:ln>
            <a:noFill/>
          </a:ln>
          <a:effectLst>
            <a:outerShdw blurRad="292100" dist="139700" dir="2700000" algn="tl" rotWithShape="0">
              <a:srgbClr val="333333">
                <a:alpha val="65000"/>
              </a:srgbClr>
            </a:outerShdw>
          </a:effectLst>
        </p:spPr>
      </p:pic>
      <p:sp>
        <p:nvSpPr>
          <p:cNvPr id="5" name="Google Shape;172;p23">
            <a:extLst>
              <a:ext uri="{FF2B5EF4-FFF2-40B4-BE49-F238E27FC236}">
                <a16:creationId xmlns:a16="http://schemas.microsoft.com/office/drawing/2014/main" id="{4FBC8378-F186-4E8E-818C-86618A46763B}"/>
              </a:ext>
            </a:extLst>
          </p:cNvPr>
          <p:cNvSpPr txBox="1"/>
          <p:nvPr/>
        </p:nvSpPr>
        <p:spPr>
          <a:xfrm>
            <a:off x="230699" y="482406"/>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CA" sz="3600" dirty="0">
                <a:solidFill>
                  <a:srgbClr val="1F497D"/>
                </a:solidFill>
                <a:latin typeface="Roboto Slab"/>
                <a:ea typeface="Roboto Slab"/>
                <a:cs typeface="Roboto Slab"/>
                <a:sym typeface="Roboto Slab"/>
              </a:rPr>
              <a:t>WEB SCRAPING</a:t>
            </a:r>
            <a:endParaRPr sz="1800" dirty="0">
              <a:latin typeface="Calibri"/>
              <a:ea typeface="Calibri"/>
              <a:cs typeface="Calibri"/>
              <a:sym typeface="Calibri"/>
            </a:endParaRPr>
          </a:p>
        </p:txBody>
      </p:sp>
      <p:pic>
        <p:nvPicPr>
          <p:cNvPr id="7" name="Picture 6" descr="A screenshot of a cell phone&#10;&#10;Description automatically generated">
            <a:extLst>
              <a:ext uri="{FF2B5EF4-FFF2-40B4-BE49-F238E27FC236}">
                <a16:creationId xmlns:a16="http://schemas.microsoft.com/office/drawing/2014/main" id="{2A587ADE-BE7C-429D-ABFC-848F43B1F1E6}"/>
              </a:ext>
            </a:extLst>
          </p:cNvPr>
          <p:cNvPicPr>
            <a:picLocks noChangeAspect="1"/>
          </p:cNvPicPr>
          <p:nvPr/>
        </p:nvPicPr>
        <p:blipFill>
          <a:blip r:embed="rId3"/>
          <a:stretch>
            <a:fillRect/>
          </a:stretch>
        </p:blipFill>
        <p:spPr>
          <a:xfrm>
            <a:off x="3445926" y="2740688"/>
            <a:ext cx="5052498" cy="1920406"/>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08B198EF-5B7D-495F-916A-7CE134645BEB}"/>
              </a:ext>
            </a:extLst>
          </p:cNvPr>
          <p:cNvSpPr txBox="1"/>
          <p:nvPr/>
        </p:nvSpPr>
        <p:spPr>
          <a:xfrm>
            <a:off x="592931" y="1579806"/>
            <a:ext cx="1157288" cy="523220"/>
          </a:xfrm>
          <a:prstGeom prst="rect">
            <a:avLst/>
          </a:prstGeom>
          <a:noFill/>
        </p:spPr>
        <p:txBody>
          <a:bodyPr wrap="square" rtlCol="0">
            <a:spAutoFit/>
          </a:bodyPr>
          <a:lstStyle/>
          <a:p>
            <a:r>
              <a:rPr lang="en-US" dirty="0"/>
              <a:t>Scraping Parameters</a:t>
            </a:r>
            <a:endParaRPr lang="en-CA" dirty="0"/>
          </a:p>
        </p:txBody>
      </p:sp>
      <p:sp>
        <p:nvSpPr>
          <p:cNvPr id="9" name="TextBox 8">
            <a:extLst>
              <a:ext uri="{FF2B5EF4-FFF2-40B4-BE49-F238E27FC236}">
                <a16:creationId xmlns:a16="http://schemas.microsoft.com/office/drawing/2014/main" id="{8148F1F4-0ABB-4EB1-9D42-8154A8B72606}"/>
              </a:ext>
            </a:extLst>
          </p:cNvPr>
          <p:cNvSpPr txBox="1"/>
          <p:nvPr/>
        </p:nvSpPr>
        <p:spPr>
          <a:xfrm>
            <a:off x="645576" y="3439281"/>
            <a:ext cx="1500187" cy="523220"/>
          </a:xfrm>
          <a:prstGeom prst="rect">
            <a:avLst/>
          </a:prstGeom>
          <a:noFill/>
        </p:spPr>
        <p:txBody>
          <a:bodyPr wrap="square" rtlCol="0">
            <a:spAutoFit/>
          </a:bodyPr>
          <a:lstStyle/>
          <a:p>
            <a:r>
              <a:rPr lang="en-US" dirty="0"/>
              <a:t>Extracting User Information</a:t>
            </a:r>
            <a:endParaRPr lang="en-CA" dirty="0"/>
          </a:p>
        </p:txBody>
      </p:sp>
      <p:sp>
        <p:nvSpPr>
          <p:cNvPr id="10" name="Arrow: Right 9">
            <a:extLst>
              <a:ext uri="{FF2B5EF4-FFF2-40B4-BE49-F238E27FC236}">
                <a16:creationId xmlns:a16="http://schemas.microsoft.com/office/drawing/2014/main" id="{3D8F607D-153F-4006-9DC2-A1CED21BC462}"/>
              </a:ext>
            </a:extLst>
          </p:cNvPr>
          <p:cNvSpPr/>
          <p:nvPr/>
        </p:nvSpPr>
        <p:spPr>
          <a:xfrm>
            <a:off x="1857375" y="1764506"/>
            <a:ext cx="514350" cy="128588"/>
          </a:xfrm>
          <a:prstGeom prst="rightArrow">
            <a:avLst/>
          </a:prstGeom>
          <a:solidFill>
            <a:srgbClr val="004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Right 10">
            <a:extLst>
              <a:ext uri="{FF2B5EF4-FFF2-40B4-BE49-F238E27FC236}">
                <a16:creationId xmlns:a16="http://schemas.microsoft.com/office/drawing/2014/main" id="{BC8E8CFA-873C-4747-B7D0-C6C75498F444}"/>
              </a:ext>
            </a:extLst>
          </p:cNvPr>
          <p:cNvSpPr/>
          <p:nvPr/>
        </p:nvSpPr>
        <p:spPr>
          <a:xfrm>
            <a:off x="2438399" y="3636597"/>
            <a:ext cx="514350" cy="128588"/>
          </a:xfrm>
          <a:prstGeom prst="rightArrow">
            <a:avLst/>
          </a:prstGeom>
          <a:solidFill>
            <a:srgbClr val="004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a:extLst>
              <a:ext uri="{FF2B5EF4-FFF2-40B4-BE49-F238E27FC236}">
                <a16:creationId xmlns:a16="http://schemas.microsoft.com/office/drawing/2014/main" id="{F7BD5876-E01A-4713-8128-170AD3693D93}"/>
              </a:ext>
            </a:extLst>
          </p:cNvPr>
          <p:cNvSpPr>
            <a:spLocks noGrp="1"/>
          </p:cNvSpPr>
          <p:nvPr>
            <p:ph type="sldNum" idx="12"/>
          </p:nvPr>
        </p:nvSpPr>
        <p:spPr>
          <a:xfrm>
            <a:off x="8741347" y="4724400"/>
            <a:ext cx="343903" cy="268605"/>
          </a:xfrm>
        </p:spPr>
        <p:txBody>
          <a:bodyPr/>
          <a:lstStyle/>
          <a:p>
            <a:pPr marL="0" lvl="0" indent="0" algn="l"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28085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3">
            <a:extLst>
              <a:ext uri="{FF2B5EF4-FFF2-40B4-BE49-F238E27FC236}">
                <a16:creationId xmlns:a16="http://schemas.microsoft.com/office/drawing/2014/main" id="{9BAC03AA-347F-49EB-8B69-923CD4ECF5A8}"/>
              </a:ext>
            </a:extLst>
          </p:cNvPr>
          <p:cNvSpPr txBox="1"/>
          <p:nvPr/>
        </p:nvSpPr>
        <p:spPr>
          <a:xfrm>
            <a:off x="230699" y="482406"/>
            <a:ext cx="8682600" cy="10974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3600" dirty="0">
                <a:solidFill>
                  <a:srgbClr val="1F497D"/>
                </a:solidFill>
                <a:latin typeface="Roboto Slab"/>
                <a:ea typeface="Calibri"/>
                <a:cs typeface="Calibri"/>
                <a:sym typeface="Roboto Slab"/>
              </a:rPr>
              <a:t>D</a:t>
            </a:r>
            <a:r>
              <a:rPr lang="en-CA" sz="3600" dirty="0">
                <a:solidFill>
                  <a:srgbClr val="1F497D"/>
                </a:solidFill>
                <a:latin typeface="Roboto Slab"/>
                <a:ea typeface="Calibri"/>
                <a:cs typeface="Calibri"/>
                <a:sym typeface="Roboto Slab"/>
              </a:rPr>
              <a:t>ATASET</a:t>
            </a:r>
            <a:endParaRPr sz="1800" dirty="0">
              <a:latin typeface="Calibri"/>
              <a:ea typeface="Calibri"/>
              <a:cs typeface="Calibri"/>
              <a:sym typeface="Calibri"/>
            </a:endParaRPr>
          </a:p>
        </p:txBody>
      </p:sp>
      <p:pic>
        <p:nvPicPr>
          <p:cNvPr id="4" name="Picture 3" descr="A screenshot of a cell phone&#10;&#10;Description automatically generated">
            <a:extLst>
              <a:ext uri="{FF2B5EF4-FFF2-40B4-BE49-F238E27FC236}">
                <a16:creationId xmlns:a16="http://schemas.microsoft.com/office/drawing/2014/main" id="{89DAD135-748D-4AAD-A7C4-B64D67BD9C81}"/>
              </a:ext>
            </a:extLst>
          </p:cNvPr>
          <p:cNvPicPr>
            <a:picLocks noChangeAspect="1"/>
          </p:cNvPicPr>
          <p:nvPr/>
        </p:nvPicPr>
        <p:blipFill>
          <a:blip r:embed="rId3"/>
          <a:stretch>
            <a:fillRect/>
          </a:stretch>
        </p:blipFill>
        <p:spPr>
          <a:xfrm>
            <a:off x="2964885" y="1300510"/>
            <a:ext cx="5700254" cy="2956816"/>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579BA272-0493-43A8-B44F-6A362AB4333C}"/>
              </a:ext>
            </a:extLst>
          </p:cNvPr>
          <p:cNvSpPr txBox="1"/>
          <p:nvPr/>
        </p:nvSpPr>
        <p:spPr>
          <a:xfrm>
            <a:off x="371475" y="1300510"/>
            <a:ext cx="2345250" cy="2523768"/>
          </a:xfrm>
          <a:prstGeom prst="rect">
            <a:avLst/>
          </a:prstGeom>
          <a:noFill/>
        </p:spPr>
        <p:txBody>
          <a:bodyPr wrap="square" rtlCol="0">
            <a:spAutoFit/>
          </a:bodyPr>
          <a:lstStyle/>
          <a:p>
            <a:pPr marL="285750" indent="-285750">
              <a:buFont typeface="Arial" panose="020B0604020202020204" pitchFamily="34" charset="0"/>
              <a:buChar char="•"/>
            </a:pPr>
            <a:r>
              <a:rPr lang="en-US" sz="1600" dirty="0"/>
              <a:t>Id – unique identification to individual text</a:t>
            </a:r>
          </a:p>
          <a:p>
            <a:pPr marL="285750" indent="-285750">
              <a:buFont typeface="Arial" panose="020B0604020202020204" pitchFamily="34" charset="0"/>
              <a:buChar char="•"/>
            </a:pPr>
            <a:r>
              <a:rPr lang="en-US" sz="1600" dirty="0" err="1"/>
              <a:t>User_name</a:t>
            </a:r>
            <a:r>
              <a:rPr lang="en-US" sz="1600" dirty="0"/>
              <a:t> – Name of the author</a:t>
            </a:r>
          </a:p>
          <a:p>
            <a:pPr marL="285750" indent="-285750">
              <a:buFont typeface="Arial" panose="020B0604020202020204" pitchFamily="34" charset="0"/>
              <a:buChar char="•"/>
            </a:pPr>
            <a:r>
              <a:rPr lang="en-US" sz="1600" dirty="0"/>
              <a:t>Text – Tweet information</a:t>
            </a:r>
          </a:p>
          <a:p>
            <a:pPr marL="285750" indent="-285750">
              <a:buFont typeface="Arial" panose="020B0604020202020204" pitchFamily="34" charset="0"/>
              <a:buChar char="•"/>
            </a:pPr>
            <a:r>
              <a:rPr lang="en-US" sz="1600" dirty="0"/>
              <a:t>Label (1) – Fake</a:t>
            </a:r>
          </a:p>
          <a:p>
            <a:pPr marL="285750" indent="-285750">
              <a:buFont typeface="Arial" panose="020B0604020202020204" pitchFamily="34" charset="0"/>
              <a:buChar char="•"/>
            </a:pPr>
            <a:r>
              <a:rPr lang="en-US" sz="1600" dirty="0"/>
              <a:t>Label (0) - Real</a:t>
            </a:r>
          </a:p>
          <a:p>
            <a:endParaRPr lang="en-US" dirty="0"/>
          </a:p>
        </p:txBody>
      </p:sp>
      <p:sp>
        <p:nvSpPr>
          <p:cNvPr id="2" name="Slide Number Placeholder 1">
            <a:extLst>
              <a:ext uri="{FF2B5EF4-FFF2-40B4-BE49-F238E27FC236}">
                <a16:creationId xmlns:a16="http://schemas.microsoft.com/office/drawing/2014/main" id="{4D45ECCF-3FCB-40C8-9BB2-894AAE7802DC}"/>
              </a:ext>
            </a:extLst>
          </p:cNvPr>
          <p:cNvSpPr>
            <a:spLocks noGrp="1"/>
          </p:cNvSpPr>
          <p:nvPr>
            <p:ph type="sldNum" idx="12"/>
          </p:nvPr>
        </p:nvSpPr>
        <p:spPr>
          <a:xfrm>
            <a:off x="8741347" y="4731544"/>
            <a:ext cx="343903" cy="268605"/>
          </a:xfrm>
        </p:spPr>
        <p:txBody>
          <a:bodyPr/>
          <a:lstStyle/>
          <a:p>
            <a:pPr marL="0" lvl="0" indent="0" algn="l"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143710169"/>
      </p:ext>
    </p:extLst>
  </p:cSld>
  <p:clrMapOvr>
    <a:masterClrMapping/>
  </p:clrMapOvr>
</p:sld>
</file>

<file path=ppt/theme/theme1.xml><?xml version="1.0" encoding="utf-8"?>
<a:theme xmlns:a="http://schemas.openxmlformats.org/drawingml/2006/main" name="Lakehead-NewBrandPPT V2">
  <a:themeElements>
    <a:clrScheme name="Lakehead-NewBrandPPT V2">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8450</TotalTime>
  <Words>1415</Words>
  <Application>Microsoft Office PowerPoint</Application>
  <PresentationFormat>On-screen Show (16:9)</PresentationFormat>
  <Paragraphs>233</Paragraphs>
  <Slides>30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Nunito</vt:lpstr>
      <vt:lpstr>Roboto Slab</vt:lpstr>
      <vt:lpstr>Lakehead-NewBrandPPT V2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Harika Kudarvalli</cp:lastModifiedBy>
  <cp:revision>44</cp:revision>
  <dcterms:modified xsi:type="dcterms:W3CDTF">2020-04-04T02:57:15Z</dcterms:modified>
</cp:coreProperties>
</file>