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Roboto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edium-bold.fntdata"/><Relationship Id="rId12" Type="http://schemas.openxmlformats.org/officeDocument/2006/relationships/slide" Target="slides/slide7.xml"/><Relationship Id="rId34" Type="http://schemas.openxmlformats.org/officeDocument/2006/relationships/font" Target="fonts/RobotoMedium-regular.fntdata"/><Relationship Id="rId15" Type="http://schemas.openxmlformats.org/officeDocument/2006/relationships/slide" Target="slides/slide10.xml"/><Relationship Id="rId37" Type="http://schemas.openxmlformats.org/officeDocument/2006/relationships/font" Target="fonts/RobotoMedium-boldItalic.fntdata"/><Relationship Id="rId14" Type="http://schemas.openxmlformats.org/officeDocument/2006/relationships/slide" Target="slides/slide9.xml"/><Relationship Id="rId36" Type="http://schemas.openxmlformats.org/officeDocument/2006/relationships/font" Target="fonts/Roboto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3d171d18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3d171d18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Specifies how multiple routes should communicate with each other, performing route discovery &amp; distributing info in a network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3d171d185_0_2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3d171d185_0_2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Static routing protocol is used in cases where the topology does not change frequently. Due to this the routing tables are not updated while ongoing mission. Ground station is</a:t>
            </a:r>
            <a:endParaRPr/>
          </a:p>
          <a:p>
            <a:pPr indent="0" lvl="0" marL="0" rtl="0" algn="l">
              <a:spcBef>
                <a:spcPts val="0"/>
              </a:spcBef>
              <a:spcAft>
                <a:spcPts val="0"/>
              </a:spcAft>
              <a:buNone/>
            </a:pPr>
            <a:r>
              <a:rPr lang="en-GB"/>
              <a:t>responsible for storing entire mission’s information. Updating of routing table is a limitation in this protocol and hence if any failure occurs, it must wait for the completion of mission.</a:t>
            </a:r>
            <a:endParaRPr/>
          </a:p>
          <a:p>
            <a:pPr indent="0" lvl="0" marL="0" rtl="0" algn="l">
              <a:spcBef>
                <a:spcPts val="0"/>
              </a:spcBef>
              <a:spcAft>
                <a:spcPts val="0"/>
              </a:spcAft>
              <a:buNone/>
            </a:pPr>
            <a:r>
              <a:rPr lang="en-GB"/>
              <a:t>Proactive Routing Protocol is opposite to Static Routing Protocol. It updates the topology of the entire network periodically. This type of nature also has a disadvantage a it stores overhead of information and might decrease overall throughput. It is not suitable for dynamic and large networks. It has a very slow reaction to connection or information failure.</a:t>
            </a:r>
            <a:endParaRPr/>
          </a:p>
          <a:p>
            <a:pPr indent="0" lvl="0" marL="0" rtl="0" algn="l">
              <a:spcBef>
                <a:spcPts val="0"/>
              </a:spcBef>
              <a:spcAft>
                <a:spcPts val="0"/>
              </a:spcAft>
              <a:buNone/>
            </a:pPr>
            <a:r>
              <a:rPr lang="en-GB"/>
              <a:t>RRP is widely known as on-demand routing protocol. Unlike in other protocols, the routes are not calculated if there is no information to be sent. Two types of messages are generated while calculating routes: (i) RouteRequest and (ii) RouteReply message. RouteRequest message using flooding mechanism to establish a path between source and destination. RouteReply message is sent by destination using unicast communication mode. One of the limitations of using Reactive Routing Protocol is high latency due to finding optimal route.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3d171d18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3d171d18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Hybrid- </a:t>
            </a:r>
            <a:r>
              <a:rPr lang="en-GB"/>
              <a:t>Combination of Proactive Routing Protocol and Reactive Routing Protocol is called Hybrid Routing Protocol. The shortcomings and advantages of both are being used in this</a:t>
            </a:r>
            <a:endParaRPr/>
          </a:p>
          <a:p>
            <a:pPr indent="0" lvl="0" marL="0" rtl="0" algn="l">
              <a:spcBef>
                <a:spcPts val="0"/>
              </a:spcBef>
              <a:spcAft>
                <a:spcPts val="0"/>
              </a:spcAft>
              <a:buNone/>
            </a:pPr>
            <a:r>
              <a:rPr lang="en-GB"/>
              <a:t>protocol. It is suitable for wide area networks. Proactive Routing executes intra-zone routing whereas Reactive Routing introduces inter-zone routing. </a:t>
            </a:r>
            <a:endParaRPr/>
          </a:p>
          <a:p>
            <a:pPr indent="0" lvl="0" marL="0" rtl="0" algn="l">
              <a:spcBef>
                <a:spcPts val="0"/>
              </a:spcBef>
              <a:spcAft>
                <a:spcPts val="0"/>
              </a:spcAft>
              <a:buNone/>
            </a:pPr>
            <a:r>
              <a:rPr lang="en-GB"/>
              <a:t>Geographical information of the network is used in this network for increasing mobility efficiency. UAVs are aware about their geographical location without performing route discovery by using gps.</a:t>
            </a:r>
            <a:endParaRPr/>
          </a:p>
          <a:p>
            <a:pPr indent="0" lvl="0" marL="0" rtl="0" algn="l">
              <a:spcBef>
                <a:spcPts val="0"/>
              </a:spcBef>
              <a:spcAft>
                <a:spcPts val="0"/>
              </a:spcAft>
              <a:buNone/>
            </a:pPr>
            <a:r>
              <a:rPr lang="en-GB"/>
              <a:t>Hierarchical</a:t>
            </a:r>
            <a:r>
              <a:rPr lang="en-GB"/>
              <a:t>-  proactive routing and reactive routing are performed in hierarchical or architecture level. Using the proactive nature, routing tables and routes</a:t>
            </a:r>
            <a:endParaRPr/>
          </a:p>
          <a:p>
            <a:pPr indent="0" lvl="0" marL="0" rtl="0" algn="l">
              <a:spcBef>
                <a:spcPts val="0"/>
              </a:spcBef>
              <a:spcAft>
                <a:spcPts val="0"/>
              </a:spcAft>
              <a:buNone/>
            </a:pPr>
            <a:r>
              <a:rPr lang="en-GB"/>
              <a:t>are pre-planned and information is sent to the nodes using reactive routing. As there exists a tier level system, the complexity of the network while data traffic increase with</a:t>
            </a:r>
            <a:endParaRPr/>
          </a:p>
          <a:p>
            <a:pPr indent="0" lvl="0" marL="0" rtl="0" algn="l">
              <a:spcBef>
                <a:spcPts val="0"/>
              </a:spcBef>
              <a:spcAft>
                <a:spcPts val="0"/>
              </a:spcAft>
              <a:buNone/>
            </a:pPr>
            <a:r>
              <a:rPr lang="en-GB"/>
              <a:t>time.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3d171d185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3d171d185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8e704866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8e704866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Packet Delivery Ratio: It is defined as the percentage of packets delivered successfully to the destination node by source node. Higher the PDR, the better the protocol performs.</a:t>
            </a:r>
            <a:endParaRPr sz="1200"/>
          </a:p>
          <a:p>
            <a:pPr indent="0" lvl="0" marL="0" rtl="0" algn="l">
              <a:lnSpc>
                <a:spcPct val="89355"/>
              </a:lnSpc>
              <a:spcBef>
                <a:spcPts val="0"/>
              </a:spcBef>
              <a:spcAft>
                <a:spcPts val="0"/>
              </a:spcAft>
              <a:buNone/>
            </a:pPr>
            <a:r>
              <a:rPr lang="en-GB" sz="1200">
                <a:highlight>
                  <a:srgbClr val="FFFFFF"/>
                </a:highlight>
              </a:rPr>
              <a:t>End-to-End Delay: It is regarded as the time taken by the packets to reach from source to destination. It includes the time taken by protocols for node discovery and delivery the complete data packets. </a:t>
            </a:r>
            <a:endParaRPr sz="1200">
              <a:highlight>
                <a:srgbClr val="FFFFFF"/>
              </a:highlight>
            </a:endParaRPr>
          </a:p>
          <a:p>
            <a:pPr indent="0" lvl="0" marL="0" rtl="0" algn="l">
              <a:lnSpc>
                <a:spcPct val="89355"/>
              </a:lnSpc>
              <a:spcBef>
                <a:spcPts val="0"/>
              </a:spcBef>
              <a:spcAft>
                <a:spcPts val="0"/>
              </a:spcAft>
              <a:buNone/>
            </a:pPr>
            <a:r>
              <a:rPr lang="en-GB" sz="1200">
                <a:highlight>
                  <a:srgbClr val="FFFFFF"/>
                </a:highlight>
              </a:rPr>
              <a:t>Throughput: It is defined as the successful packets delivered at the destination node at particular period of time. The better the Throughput, the better is the routing protocol’s performance.</a:t>
            </a:r>
            <a:endParaRPr sz="1200">
              <a:highlight>
                <a:srgbClr val="FFFFFF"/>
              </a:highlight>
            </a:endParaRPr>
          </a:p>
          <a:p>
            <a:pPr indent="0" lvl="0" marL="0" rtl="0" algn="l">
              <a:lnSpc>
                <a:spcPct val="93359"/>
              </a:lnSpc>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8ed4a0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8ed4a0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33333"/>
                </a:solidFill>
                <a:highlight>
                  <a:srgbClr val="FFFFFF"/>
                </a:highlight>
                <a:latin typeface="Georgia"/>
                <a:ea typeface="Georgia"/>
                <a:cs typeface="Georgia"/>
                <a:sym typeface="Georgia"/>
              </a:rPr>
              <a:t>OLSR -This protocol has low overhead in the network because of the use of multiple relays (MPR).</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150">
                <a:solidFill>
                  <a:srgbClr val="333333"/>
                </a:solidFill>
                <a:highlight>
                  <a:srgbClr val="FFFFFF"/>
                </a:highlight>
                <a:latin typeface="Georgia"/>
                <a:ea typeface="Georgia"/>
                <a:cs typeface="Georgia"/>
                <a:sym typeface="Georgia"/>
              </a:rPr>
              <a:t>DSDV - The sequence number is given in the each table entry provided all destinations within network</a:t>
            </a:r>
            <a:endParaRPr sz="11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8e7048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8e7048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Packet delivery of OLSR is consistent and is almost 100% with increase in speed.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8e70486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8e70486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Though OLSR started with high end delay with increase in speed it is lower than dsdv.</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8e70486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8e70486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Clear from graph that throughput is consistent for OLSR whereas for DSDV it fluctuates with high speed nodes.</a:t>
            </a:r>
            <a:endParaRPr/>
          </a:p>
          <a:p>
            <a:pPr indent="0" lvl="0" marL="0" rtl="0" algn="l">
              <a:spcBef>
                <a:spcPts val="0"/>
              </a:spcBef>
              <a:spcAft>
                <a:spcPts val="0"/>
              </a:spcAft>
              <a:buNone/>
            </a:pPr>
            <a:r>
              <a:rPr lang="en-GB"/>
              <a:t>OLSR</a:t>
            </a:r>
            <a:r>
              <a:rPr lang="en-GB"/>
              <a:t> performs better than DSDV, according to our results.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8ed4a09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8ed4a09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333333"/>
                </a:solidFill>
                <a:highlight>
                  <a:srgbClr val="FFFFFF"/>
                </a:highlight>
                <a:latin typeface="Georgia"/>
                <a:ea typeface="Georgia"/>
                <a:cs typeface="Georgia"/>
                <a:sym typeface="Georgia"/>
              </a:rPr>
              <a:t>AODV -It finds the route for the destination when route is desired by source node and maintained the route is kept until it is not required. AODV works in two steps: one is the route discovery and other one is route maintenance.</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15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150">
                <a:solidFill>
                  <a:srgbClr val="333333"/>
                </a:solidFill>
                <a:highlight>
                  <a:srgbClr val="FFFFFF"/>
                </a:highlight>
                <a:latin typeface="Georgia"/>
                <a:ea typeface="Georgia"/>
                <a:cs typeface="Georgia"/>
                <a:sym typeface="Georgia"/>
              </a:rPr>
              <a:t>DSR -same as AODV that it forms a route using two mechanisms: Route Discovery and Route Maintenance</a:t>
            </a:r>
            <a:endParaRPr sz="1150">
              <a:solidFill>
                <a:srgbClr val="333333"/>
              </a:solidFill>
              <a:highlight>
                <a:srgbClr val="FFFFFF"/>
              </a:highlight>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1f88252dc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88252dc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8e704866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8e704866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Both protocols start with high packet delivery ratio close to 100% but with increase in speed they reduce . DSR still seems to perform better than AODV</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8e70486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8e70486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evaluator, both protocols AODV &amp; DSR are neck to neck and don’t show much variation.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8e70486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8e70486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AODV seems to be having high throughput for low speed nodes but depletes quickly after 30m/sec. Whereas DSR seems to be more consistent throughout.</a:t>
            </a:r>
            <a:endParaRPr/>
          </a:p>
          <a:p>
            <a:pPr indent="0" lvl="0" marL="0" rtl="0" algn="l">
              <a:spcBef>
                <a:spcPts val="0"/>
              </a:spcBef>
              <a:spcAft>
                <a:spcPts val="0"/>
              </a:spcAft>
              <a:buNone/>
            </a:pPr>
            <a:r>
              <a:rPr lang="en-GB"/>
              <a:t>DSR performs better than AODV, according to our results.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3d171d185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3d171d185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Deduced that OLSR is better than DSDV &amp; DSR is better than AODV</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f88252dc4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88252dc4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d171d18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d171d18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Flying ad hoc networks are basically ad hoc networks between Unamnned air vehicle. FANET can be viewed as a special form of MANET and VANET</a:t>
            </a:r>
            <a:endParaRPr/>
          </a:p>
          <a:p>
            <a:pPr indent="0" lvl="0" marL="0" rtl="0" algn="l">
              <a:lnSpc>
                <a:spcPct val="115000"/>
              </a:lnSpc>
              <a:spcBef>
                <a:spcPts val="1200"/>
              </a:spcBef>
              <a:spcAft>
                <a:spcPts val="0"/>
              </a:spcAft>
              <a:buNone/>
            </a:pPr>
            <a:r>
              <a:rPr lang="en-GB"/>
              <a:t>Special about FANET: differences between FANET and existing ad hoc networks</a:t>
            </a:r>
            <a:endParaRPr/>
          </a:p>
          <a:p>
            <a:pPr indent="-228600" lvl="0" marL="0" rtl="0" algn="l">
              <a:lnSpc>
                <a:spcPct val="115000"/>
              </a:lnSpc>
              <a:spcBef>
                <a:spcPts val="1200"/>
              </a:spcBef>
              <a:spcAft>
                <a:spcPts val="0"/>
              </a:spcAft>
              <a:buNone/>
            </a:pPr>
            <a:r>
              <a:rPr lang="en-GB"/>
              <a:t>·         Mobility degree of FANET nodes is much higher</a:t>
            </a:r>
            <a:endParaRPr/>
          </a:p>
          <a:p>
            <a:pPr indent="-228600" lvl="0" marL="0" rtl="0" algn="l">
              <a:lnSpc>
                <a:spcPct val="115000"/>
              </a:lnSpc>
              <a:spcBef>
                <a:spcPts val="1200"/>
              </a:spcBef>
              <a:spcAft>
                <a:spcPts val="0"/>
              </a:spcAft>
              <a:buNone/>
            </a:pPr>
            <a:r>
              <a:rPr lang="en-GB"/>
              <a:t>·         Topology changes more frequently than the network topology of a typical MANET or VANET</a:t>
            </a:r>
            <a:endParaRPr/>
          </a:p>
          <a:p>
            <a:pPr indent="-228600" lvl="0" marL="0" rtl="0" algn="l">
              <a:lnSpc>
                <a:spcPct val="115000"/>
              </a:lnSpc>
              <a:spcBef>
                <a:spcPts val="1200"/>
              </a:spcBef>
              <a:spcAft>
                <a:spcPts val="0"/>
              </a:spcAft>
              <a:buNone/>
            </a:pPr>
            <a:r>
              <a:rPr lang="en-GB"/>
              <a:t>·         Distances between FANET nodes are much longer</a:t>
            </a:r>
            <a:endParaRPr/>
          </a:p>
          <a:p>
            <a:pPr indent="-228600" lvl="0" marL="0" rtl="0" algn="l">
              <a:lnSpc>
                <a:spcPct val="115000"/>
              </a:lnSpc>
              <a:spcBef>
                <a:spcPts val="1200"/>
              </a:spcBef>
              <a:spcAft>
                <a:spcPts val="0"/>
              </a:spcAft>
              <a:buNone/>
            </a:pPr>
            <a:r>
              <a:rPr lang="en-GB"/>
              <a:t>·          Multi UAV systems may include different types of sensors with different data delivery strategies</a:t>
            </a:r>
            <a:endParaRPr/>
          </a:p>
          <a:p>
            <a:pPr indent="0" lvl="0" marL="0" rtl="0" algn="l">
              <a:lnSpc>
                <a:spcPct val="115000"/>
              </a:lnSpc>
              <a:spcBef>
                <a:spcPts val="1200"/>
              </a:spcBef>
              <a:spcAft>
                <a:spcPts val="0"/>
              </a:spcAft>
              <a:buNone/>
            </a:pPr>
            <a:r>
              <a:rPr lang="en-GB"/>
              <a:t>Challenges:</a:t>
            </a:r>
            <a:endParaRPr/>
          </a:p>
          <a:p>
            <a:pPr indent="-228600" lvl="0" marL="0" rtl="0" algn="l">
              <a:lnSpc>
                <a:spcPct val="115000"/>
              </a:lnSpc>
              <a:spcBef>
                <a:spcPts val="1200"/>
              </a:spcBef>
              <a:spcAft>
                <a:spcPts val="0"/>
              </a:spcAft>
              <a:buNone/>
            </a:pPr>
            <a:r>
              <a:rPr lang="en-GB"/>
              <a:t>·         due to the high mobility of nodes it is a hard task to maintain a communication linkbetween the UAVs.</a:t>
            </a:r>
            <a:endParaRPr/>
          </a:p>
          <a:p>
            <a:pPr indent="-228600" lvl="0" marL="0" rtl="0" algn="l">
              <a:lnSpc>
                <a:spcPct val="115000"/>
              </a:lnSpc>
              <a:spcBef>
                <a:spcPts val="1200"/>
              </a:spcBef>
              <a:spcAft>
                <a:spcPts val="0"/>
              </a:spcAft>
              <a:buNone/>
            </a:pPr>
            <a:r>
              <a:rPr lang="en-GB"/>
              <a:t>·         More dynamic topology than MANET</a:t>
            </a:r>
            <a:endParaRPr/>
          </a:p>
          <a:p>
            <a:pPr indent="-228600" lvl="0" marL="0" rtl="0" algn="l">
              <a:lnSpc>
                <a:spcPct val="115000"/>
              </a:lnSpc>
              <a:spcBef>
                <a:spcPts val="1200"/>
              </a:spcBef>
              <a:spcAft>
                <a:spcPts val="0"/>
              </a:spcAft>
              <a:buNone/>
            </a:pPr>
            <a:r>
              <a:rPr lang="en-GB"/>
              <a:t>·         Routing protocols designed for MANET fail in tracking network topology changes</a:t>
            </a:r>
            <a:endParaRPr/>
          </a:p>
          <a:p>
            <a:pPr indent="-228600" lvl="0" marL="0" rtl="0" algn="l">
              <a:lnSpc>
                <a:spcPct val="115000"/>
              </a:lnSpc>
              <a:spcBef>
                <a:spcPts val="1200"/>
              </a:spcBef>
              <a:spcAft>
                <a:spcPts val="0"/>
              </a:spcAft>
              <a:buNone/>
            </a:pPr>
            <a:r>
              <a:rPr lang="en-GB"/>
              <a:t>·          </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8e58d8be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8e58d8be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This are the paper we based our work on.</a:t>
            </a:r>
            <a:endParaRPr/>
          </a:p>
          <a:p>
            <a:pPr indent="-228600" lvl="0" marL="0" rtl="0" algn="l">
              <a:lnSpc>
                <a:spcPct val="115000"/>
              </a:lnSpc>
              <a:spcBef>
                <a:spcPts val="1200"/>
              </a:spcBef>
              <a:spcAft>
                <a:spcPts val="0"/>
              </a:spcAft>
              <a:buNone/>
            </a:pPr>
            <a:r>
              <a:rPr lang="en-GB"/>
              <a:t>1.  1 	</a:t>
            </a:r>
            <a:r>
              <a:rPr lang="en-GB" sz="1000"/>
              <a:t>Roles of Unmanned Aerial Vehicles (UAVs), their rapid evolution, usage in military and civilian areas as the result of the advances in technology, identifies the challenges with using UAV’s as relay nodes in an Ad-Hoc manner, introduces network models of UAV’s,</a:t>
            </a:r>
            <a:endParaRPr sz="1000"/>
          </a:p>
          <a:p>
            <a:pPr indent="-228600" lvl="0" marL="0" rtl="0" algn="l">
              <a:lnSpc>
                <a:spcPct val="115000"/>
              </a:lnSpc>
              <a:spcBef>
                <a:spcPts val="1200"/>
              </a:spcBef>
              <a:spcAft>
                <a:spcPts val="0"/>
              </a:spcAft>
              <a:buNone/>
            </a:pPr>
            <a:r>
              <a:rPr lang="en-GB"/>
              <a:t>2. 2  	covers the important positive and negative social impacts for our community and the technical aspects that come along</a:t>
            </a:r>
            <a:endParaRPr/>
          </a:p>
          <a:p>
            <a:pPr indent="-228600" lvl="0" marL="0" rtl="0" algn="l">
              <a:lnSpc>
                <a:spcPct val="115000"/>
              </a:lnSpc>
              <a:spcBef>
                <a:spcPts val="1200"/>
              </a:spcBef>
              <a:spcAft>
                <a:spcPts val="0"/>
              </a:spcAft>
              <a:buNone/>
            </a:pPr>
            <a:r>
              <a:rPr lang="en-GB"/>
              <a:t>3. 3  	</a:t>
            </a:r>
            <a:r>
              <a:rPr lang="en-GB" sz="1000"/>
              <a:t>The main taking points in this paper [3] is the future prospect of the application of Flying Ad-Hoc Network (FANET) that consists of multiple UAV’s.</a:t>
            </a:r>
            <a:endParaRPr sz="1000"/>
          </a:p>
          <a:p>
            <a:pPr indent="-228600" lvl="0" marL="0" rtl="0" algn="l">
              <a:lnSpc>
                <a:spcPct val="115000"/>
              </a:lnSpc>
              <a:spcBef>
                <a:spcPts val="1200"/>
              </a:spcBef>
              <a:spcAft>
                <a:spcPts val="0"/>
              </a:spcAft>
              <a:buNone/>
            </a:pPr>
            <a:r>
              <a:rPr lang="en-GB"/>
              <a:t>4.  4 	Case study </a:t>
            </a:r>
            <a:r>
              <a:rPr lang="en-GB" sz="1000"/>
              <a:t>about one optimization problem with Near-Optimal Resource Allocation Algorithms for 5G+ Cellular Networks.</a:t>
            </a:r>
            <a:endParaRPr sz="1000"/>
          </a:p>
          <a:p>
            <a:pPr indent="-228600" lvl="0" marL="0" rtl="0" algn="l">
              <a:lnSpc>
                <a:spcPct val="115000"/>
              </a:lnSpc>
              <a:spcBef>
                <a:spcPts val="1200"/>
              </a:spcBef>
              <a:spcAft>
                <a:spcPts val="0"/>
              </a:spcAft>
              <a:buNone/>
            </a:pPr>
            <a:r>
              <a:rPr lang="en-GB"/>
              <a:t>5.  5 	</a:t>
            </a:r>
            <a:r>
              <a:rPr lang="en-GB" sz="1000"/>
              <a:t>introduction of suitable communication architecture, and an overview of different routing protocols for FANETs.</a:t>
            </a:r>
            <a:endParaRPr sz="1000"/>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d171d18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d171d18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t>Technology impacts for our community</a:t>
            </a:r>
            <a:endParaRPr/>
          </a:p>
          <a:p>
            <a:pPr indent="0" lvl="0" marL="0" rtl="0" algn="l">
              <a:lnSpc>
                <a:spcPct val="115000"/>
              </a:lnSpc>
              <a:spcBef>
                <a:spcPts val="1200"/>
              </a:spcBef>
              <a:spcAft>
                <a:spcPts val="0"/>
              </a:spcAft>
              <a:buNone/>
            </a:pPr>
            <a:r>
              <a:rPr lang="en-GB"/>
              <a:t>+areas without built out infrastructure</a:t>
            </a:r>
            <a:endParaRPr/>
          </a:p>
          <a:p>
            <a:pPr indent="0" lvl="0" marL="0" rtl="0" algn="l">
              <a:lnSpc>
                <a:spcPct val="115000"/>
              </a:lnSpc>
              <a:spcBef>
                <a:spcPts val="1200"/>
              </a:spcBef>
              <a:spcAft>
                <a:spcPts val="0"/>
              </a:spcAft>
              <a:buNone/>
            </a:pPr>
            <a:r>
              <a:rPr lang="en-GB"/>
              <a:t>+places which are unmanageable for people unable to reach (wild fire)</a:t>
            </a:r>
            <a:endParaRPr/>
          </a:p>
          <a:p>
            <a:pPr indent="0" lvl="0" marL="0" rtl="0" algn="l">
              <a:lnSpc>
                <a:spcPct val="115000"/>
              </a:lnSpc>
              <a:spcBef>
                <a:spcPts val="1200"/>
              </a:spcBef>
              <a:spcAft>
                <a:spcPts val="0"/>
              </a:spcAft>
              <a:buNone/>
            </a:pPr>
            <a:r>
              <a:rPr lang="en-GB"/>
              <a:t>+emergency situations </a:t>
            </a:r>
            <a:r>
              <a:rPr lang="en-GB" sz="1000"/>
              <a:t>like earth creak (ad-hoc networks allowed communication between devices in April 2015 after the Nepal earthquake)</a:t>
            </a:r>
            <a:endParaRPr sz="1000"/>
          </a:p>
          <a:p>
            <a:pPr indent="0" lvl="0" marL="0" rtl="0" algn="l">
              <a:lnSpc>
                <a:spcPct val="115000"/>
              </a:lnSpc>
              <a:spcBef>
                <a:spcPts val="1200"/>
              </a:spcBef>
              <a:spcAft>
                <a:spcPts val="0"/>
              </a:spcAft>
              <a:buNone/>
            </a:pPr>
            <a:r>
              <a:rPr lang="en-GB" sz="1000"/>
              <a:t>+traffic monitoring predict arrival</a:t>
            </a:r>
            <a:endParaRPr sz="1000"/>
          </a:p>
          <a:p>
            <a:pPr indent="0" lvl="0" marL="0" rtl="0" algn="l">
              <a:lnSpc>
                <a:spcPct val="115000"/>
              </a:lnSpc>
              <a:spcBef>
                <a:spcPts val="1200"/>
              </a:spcBef>
              <a:spcAft>
                <a:spcPts val="0"/>
              </a:spcAft>
              <a:buNone/>
            </a:pPr>
            <a:r>
              <a:rPr lang="en-GB" sz="1000"/>
              <a:t> </a:t>
            </a:r>
            <a:endParaRPr sz="1000"/>
          </a:p>
          <a:p>
            <a:pPr indent="0" lvl="0" marL="0" rtl="0" algn="l">
              <a:lnSpc>
                <a:spcPct val="115000"/>
              </a:lnSpc>
              <a:spcBef>
                <a:spcPts val="1200"/>
              </a:spcBef>
              <a:spcAft>
                <a:spcPts val="0"/>
              </a:spcAft>
              <a:buNone/>
            </a:pPr>
            <a:r>
              <a:rPr lang="en-GB" sz="1000"/>
              <a:t>All examples immediate processing and transmitting of data</a:t>
            </a:r>
            <a:endParaRPr sz="1000"/>
          </a:p>
          <a:p>
            <a:pPr indent="0" lvl="0" marL="0" rtl="0" algn="l">
              <a:lnSpc>
                <a:spcPct val="115000"/>
              </a:lnSpc>
              <a:spcBef>
                <a:spcPts val="1200"/>
              </a:spcBef>
              <a:spcAft>
                <a:spcPts val="0"/>
              </a:spcAft>
              <a:buNone/>
            </a:pPr>
            <a:r>
              <a:rPr lang="en-GB" sz="1000"/>
              <a:t>-monitoring applications, for example watching the border crossings</a:t>
            </a:r>
            <a:endParaRPr sz="1000"/>
          </a:p>
          <a:p>
            <a:pPr indent="0" lvl="0" marL="0" rtl="0" algn="l">
              <a:lnSpc>
                <a:spcPct val="115000"/>
              </a:lnSpc>
              <a:spcBef>
                <a:spcPts val="1200"/>
              </a:spcBef>
              <a:spcAft>
                <a:spcPts val="0"/>
              </a:spcAft>
              <a:buNone/>
            </a:pPr>
            <a:r>
              <a:rPr lang="en-GB" sz="1000"/>
              <a:t>-FANETs are a probable victim of attacks (</a:t>
            </a:r>
            <a:r>
              <a:rPr lang="en-GB"/>
              <a:t>sensitive information handling)</a:t>
            </a:r>
            <a:endParaRPr/>
          </a:p>
          <a:p>
            <a:pPr indent="0" lvl="0" marL="0" rtl="0" algn="l">
              <a:lnSpc>
                <a:spcPct val="115000"/>
              </a:lnSpc>
              <a:spcBef>
                <a:spcPts val="1200"/>
              </a:spcBef>
              <a:spcAft>
                <a:spcPts val="0"/>
              </a:spcAft>
              <a:buNone/>
            </a:pPr>
            <a:r>
              <a:rPr lang="en-GB"/>
              <a:t> </a:t>
            </a:r>
            <a:endParaRPr/>
          </a:p>
          <a:p>
            <a:pPr indent="-228600" lvl="0" marL="0" rtl="0" algn="l">
              <a:lnSpc>
                <a:spcPct val="115000"/>
              </a:lnSpc>
              <a:spcBef>
                <a:spcPts val="1200"/>
              </a:spcBef>
              <a:spcAft>
                <a:spcPts val="0"/>
              </a:spcAft>
              <a:buNone/>
            </a:pPr>
            <a:r>
              <a:rPr lang="en-GB" sz="1000"/>
              <a:t>·   1      The use of Surveillance tasks requires a high act of accuracy with sensitivity of the data.</a:t>
            </a:r>
            <a:endParaRPr sz="1000"/>
          </a:p>
          <a:p>
            <a:pPr indent="-228600" lvl="0" marL="0" rtl="0" algn="l">
              <a:lnSpc>
                <a:spcPct val="115000"/>
              </a:lnSpc>
              <a:spcBef>
                <a:spcPts val="1200"/>
              </a:spcBef>
              <a:spcAft>
                <a:spcPts val="0"/>
              </a:spcAft>
              <a:buNone/>
            </a:pPr>
            <a:r>
              <a:rPr lang="en-GB" sz="1000"/>
              <a:t>22     Low Latency Requirement </a:t>
            </a:r>
            <a:r>
              <a:rPr lang="en-GB"/>
              <a:t>Quality of Service (QoS (decreasing the hop counts with long transmission ranges)</a:t>
            </a:r>
            <a:endParaRPr/>
          </a:p>
          <a:p>
            <a:pPr indent="0" lvl="0" marL="0" rtl="0" algn="l">
              <a:spcBef>
                <a:spcPts val="0"/>
              </a:spcBef>
              <a:spcAft>
                <a:spcPts val="0"/>
              </a:spcAft>
              <a:buNone/>
            </a:pPr>
            <a:r>
              <a:rPr lang="en-GB"/>
              <a:t>3 communication must be highly reliable (swarm formed &amp;routing protocols)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3d171d18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3d171d18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t>UAVs and base station must exchange information through a predefined infrastructure called communication architecture</a:t>
            </a:r>
            <a:endParaRPr sz="1000"/>
          </a:p>
          <a:p>
            <a:pPr indent="0" lvl="0" marL="0" rtl="0" algn="l">
              <a:lnSpc>
                <a:spcPct val="115000"/>
              </a:lnSpc>
              <a:spcBef>
                <a:spcPts val="1200"/>
              </a:spcBef>
              <a:spcAft>
                <a:spcPts val="0"/>
              </a:spcAft>
              <a:buNone/>
            </a:pPr>
            <a:r>
              <a:rPr lang="en-GB" sz="1000"/>
              <a:t>important role for real time communication between multiple components for a robust and reliable connection.</a:t>
            </a:r>
            <a:endParaRPr sz="10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3d171d185_0_2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3d171d185_0_2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t>UAV Ad-Hoc Network</a:t>
            </a:r>
            <a:endParaRPr sz="1000"/>
          </a:p>
          <a:p>
            <a:pPr indent="-228600" lvl="0" marL="0" rtl="0" algn="l">
              <a:lnSpc>
                <a:spcPct val="115000"/>
              </a:lnSpc>
              <a:spcBef>
                <a:spcPts val="1200"/>
              </a:spcBef>
              <a:spcAft>
                <a:spcPts val="0"/>
              </a:spcAft>
              <a:buNone/>
            </a:pPr>
            <a:r>
              <a:rPr lang="en-GB" sz="1000"/>
              <a:t>·         no pre-established communication between UAV’s and base station</a:t>
            </a:r>
            <a:endParaRPr sz="1000"/>
          </a:p>
          <a:p>
            <a:pPr indent="-228600" lvl="0" marL="0" rtl="0" algn="l">
              <a:lnSpc>
                <a:spcPct val="115000"/>
              </a:lnSpc>
              <a:spcBef>
                <a:spcPts val="1200"/>
              </a:spcBef>
              <a:spcAft>
                <a:spcPts val="0"/>
              </a:spcAft>
              <a:buNone/>
            </a:pPr>
            <a:r>
              <a:rPr lang="en-GB" sz="1000"/>
              <a:t>·         backbone UAV acts as a gateway for communication</a:t>
            </a:r>
            <a:endParaRPr sz="1000"/>
          </a:p>
          <a:p>
            <a:pPr indent="-228600" lvl="0" marL="0" rtl="0" algn="l">
              <a:lnSpc>
                <a:spcPct val="115000"/>
              </a:lnSpc>
              <a:spcBef>
                <a:spcPts val="1200"/>
              </a:spcBef>
              <a:spcAft>
                <a:spcPts val="0"/>
              </a:spcAft>
              <a:buNone/>
            </a:pPr>
            <a:r>
              <a:rPr lang="en-GB" sz="1000"/>
              <a:t>·         Small distance between uavs</a:t>
            </a:r>
            <a:endParaRPr sz="1000"/>
          </a:p>
          <a:p>
            <a:pPr indent="-228600" lvl="0" marL="0" rtl="0" algn="l">
              <a:lnSpc>
                <a:spcPct val="115000"/>
              </a:lnSpc>
              <a:spcBef>
                <a:spcPts val="1200"/>
              </a:spcBef>
              <a:spcAft>
                <a:spcPts val="0"/>
              </a:spcAft>
              <a:buNone/>
            </a:pPr>
            <a:r>
              <a:rPr lang="en-GB" sz="1000"/>
              <a:t>·         speed and directions among the UAV’s should be similar for good connection</a:t>
            </a:r>
            <a:endParaRPr sz="1000"/>
          </a:p>
          <a:p>
            <a:pPr indent="-228600" lvl="0" marL="0" rtl="0" algn="l">
              <a:lnSpc>
                <a:spcPct val="115000"/>
              </a:lnSpc>
              <a:spcBef>
                <a:spcPts val="1200"/>
              </a:spcBef>
              <a:spcAft>
                <a:spcPts val="0"/>
              </a:spcAft>
              <a:buNone/>
            </a:pPr>
            <a:r>
              <a:rPr lang="en-GB" sz="1000"/>
              <a:t>·         suitable for smaller wireless networks</a:t>
            </a:r>
            <a:endParaRPr sz="1000"/>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8e58d8be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8e58d8be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t>Multigroup UAV Ad-Hoc Network</a:t>
            </a:r>
            <a:endParaRPr sz="1000"/>
          </a:p>
          <a:p>
            <a:pPr indent="-228600" lvl="0" marL="0" rtl="0" algn="l">
              <a:lnSpc>
                <a:spcPct val="115000"/>
              </a:lnSpc>
              <a:spcBef>
                <a:spcPts val="1200"/>
              </a:spcBef>
              <a:spcAft>
                <a:spcPts val="0"/>
              </a:spcAft>
              <a:buNone/>
            </a:pPr>
            <a:r>
              <a:rPr lang="en-GB" sz="1000"/>
              <a:t>·         UAV’s group in (ad hoc manner) - backbone UAV’s  - ground station (centralized manner)</a:t>
            </a:r>
            <a:endParaRPr sz="1000"/>
          </a:p>
          <a:p>
            <a:pPr indent="-228600" lvl="0" marL="0" rtl="0" algn="l">
              <a:lnSpc>
                <a:spcPct val="115000"/>
              </a:lnSpc>
              <a:spcBef>
                <a:spcPts val="1200"/>
              </a:spcBef>
              <a:spcAft>
                <a:spcPts val="0"/>
              </a:spcAft>
              <a:buNone/>
            </a:pPr>
            <a:r>
              <a:rPr lang="en-GB" sz="1000"/>
              <a:t>·         suitable for large networks with multiple communication characteristics</a:t>
            </a:r>
            <a:endParaRPr sz="1000"/>
          </a:p>
          <a:p>
            <a:pPr indent="-228600" lvl="0" marL="0" rtl="0" algn="l">
              <a:lnSpc>
                <a:spcPct val="115000"/>
              </a:lnSpc>
              <a:spcBef>
                <a:spcPts val="1200"/>
              </a:spcBef>
              <a:spcAft>
                <a:spcPts val="0"/>
              </a:spcAft>
              <a:buNone/>
            </a:pPr>
            <a:r>
              <a:rPr lang="en-GB" sz="1000"/>
              <a:t>·         Intragroup communication is done without involving the ground station</a:t>
            </a:r>
            <a:endParaRPr sz="1000"/>
          </a:p>
          <a:p>
            <a:pPr indent="0" lvl="0" marL="457200" rtl="0" algn="l">
              <a:lnSpc>
                <a:spcPct val="115000"/>
              </a:lnSpc>
              <a:spcBef>
                <a:spcPts val="0"/>
              </a:spcBef>
              <a:spcAft>
                <a:spcPts val="0"/>
              </a:spcAft>
              <a:buNone/>
            </a:pPr>
            <a:r>
              <a:t/>
            </a:r>
            <a:endParaRPr sz="1800">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3d171d185_0_2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d171d185_0_2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t>Multi-Layer UAV Ad-Hoc Network</a:t>
            </a:r>
            <a:endParaRPr sz="1000"/>
          </a:p>
          <a:p>
            <a:pPr indent="-228600" lvl="0" marL="0" rtl="0" algn="l">
              <a:lnSpc>
                <a:spcPct val="115000"/>
              </a:lnSpc>
              <a:spcBef>
                <a:spcPts val="1200"/>
              </a:spcBef>
              <a:spcAft>
                <a:spcPts val="0"/>
              </a:spcAft>
              <a:buNone/>
            </a:pPr>
            <a:r>
              <a:rPr lang="en-GB" sz="1000"/>
              <a:t>·         Heterogeneous UAVs forming a network</a:t>
            </a:r>
            <a:endParaRPr sz="1000"/>
          </a:p>
          <a:p>
            <a:pPr indent="-228600" lvl="0" marL="0" rtl="0" algn="l">
              <a:lnSpc>
                <a:spcPct val="115000"/>
              </a:lnSpc>
              <a:spcBef>
                <a:spcPts val="1200"/>
              </a:spcBef>
              <a:spcAft>
                <a:spcPts val="0"/>
              </a:spcAft>
              <a:buNone/>
            </a:pPr>
            <a:r>
              <a:rPr lang="en-GB" sz="1000"/>
              <a:t>·         lower layer: communication between the UAVs</a:t>
            </a:r>
            <a:endParaRPr sz="1000"/>
          </a:p>
          <a:p>
            <a:pPr indent="-228600" lvl="0" marL="0" rtl="0" algn="l">
              <a:lnSpc>
                <a:spcPct val="115000"/>
              </a:lnSpc>
              <a:spcBef>
                <a:spcPts val="1200"/>
              </a:spcBef>
              <a:spcAft>
                <a:spcPts val="0"/>
              </a:spcAft>
              <a:buNone/>
            </a:pPr>
            <a:r>
              <a:rPr lang="en-GB" sz="1000"/>
              <a:t>·         upper layer: communication between the backbone UAVs of all the connected groups and the ground station</a:t>
            </a:r>
            <a:endParaRPr sz="1000"/>
          </a:p>
          <a:p>
            <a:pPr indent="-228600" lvl="0" marL="0" rtl="0" algn="l">
              <a:lnSpc>
                <a:spcPct val="115000"/>
              </a:lnSpc>
              <a:spcBef>
                <a:spcPts val="1200"/>
              </a:spcBef>
              <a:spcAft>
                <a:spcPts val="0"/>
              </a:spcAft>
              <a:buNone/>
            </a:pPr>
            <a:r>
              <a:rPr lang="en-GB" sz="1000"/>
              <a:t>·         highly robust as there is no single point of error</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5400000">
            <a:off x="-48494"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48494" y="4847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48362"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flipH="1" rot="-5400000">
            <a:off x="3761647" y="1766181"/>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rot="5400000">
            <a:off x="3976138"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flipH="1" rot="5400000">
            <a:off x="3761514" y="477892"/>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flipH="1" rot="5400000">
            <a:off x="3761488" y="1336795"/>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5400000">
            <a:off x="1475437"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5400000">
            <a:off x="1690220" y="1980898"/>
            <a:ext cx="429600" cy="7620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1475570"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flipH="1" rot="-5400000">
            <a:off x="2237690" y="907378"/>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flipH="1" rot="5400000">
            <a:off x="2237557" y="133679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rot="5400000">
            <a:off x="2452233"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5400000">
            <a:off x="2999420"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rot="5400000">
            <a:off x="2999420" y="907378"/>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flipH="1" rot="-5400000">
            <a:off x="3214228"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flipH="1" rot="-5400000">
            <a:off x="713604"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5400000">
            <a:off x="-48494" y="907378"/>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flipH="1" rot="-5400000">
            <a:off x="3761621"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5400000">
            <a:off x="1475570"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5400000">
            <a:off x="2999553"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flipH="1" rot="-5400000">
            <a:off x="713604" y="48475"/>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flipH="1" rot="-5400000">
            <a:off x="713604" y="907378"/>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rot="5400000">
            <a:off x="3976138"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400000">
            <a:off x="166288"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flipH="1" rot="-5400000">
            <a:off x="166211"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flipH="1" rot="-5400000">
            <a:off x="1690143"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flipH="1" rot="-5400000">
            <a:off x="2237612" y="1766181"/>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flipH="1" rot="-5400000">
            <a:off x="2237612" y="4847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rot="-5400000">
            <a:off x="3214203"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5400000">
            <a:off x="2999475"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flipH="1" rot="5400000">
            <a:off x="713394"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flipH="1" rot="5400000">
            <a:off x="713394"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5400000">
            <a:off x="-48362" y="133679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flipH="1" rot="-5400000">
            <a:off x="3761621"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rot="5400000">
            <a:off x="1475437"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rot="5400000">
            <a:off x="1475437"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flipH="1" rot="5400000">
            <a:off x="2452207"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flipH="1" rot="5400000">
            <a:off x="2237557" y="477892"/>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2999420"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flipH="1" rot="5400000">
            <a:off x="928121"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rot="5400000">
            <a:off x="928121" y="-165970"/>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rot="5400000">
            <a:off x="4523506"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rot="5400000">
            <a:off x="4523506" y="4847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rot="-5400000">
            <a:off x="4523638"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rot="-5400000">
            <a:off x="8333647" y="1766181"/>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rot="5400000">
            <a:off x="8548138"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rot="5400000">
            <a:off x="8333514" y="477892"/>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rot="5400000">
            <a:off x="8333488" y="1336795"/>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5400000">
            <a:off x="6047437" y="1766181"/>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6262220" y="1980898"/>
            <a:ext cx="429600" cy="76200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6047570" y="477892"/>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rot="-5400000">
            <a:off x="6809690" y="907378"/>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flipH="1" rot="5400000">
            <a:off x="6809557" y="1336795"/>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rot="5400000">
            <a:off x="7024233"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7571420"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5400000">
            <a:off x="7571420" y="907378"/>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flipH="1" rot="-5400000">
            <a:off x="7786228" y="-165970"/>
            <a:ext cx="429600" cy="762000"/>
          </a:xfrm>
          <a:prstGeom prst="rtTriangl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rot="-5400000">
            <a:off x="5285604" y="1766181"/>
            <a:ext cx="858900" cy="7620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rot="5400000">
            <a:off x="4523506" y="907378"/>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flipH="1" rot="-5400000">
            <a:off x="8333621"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rot="-5400000">
            <a:off x="6047570"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571553"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rot="-5400000">
            <a:off x="5285604" y="48475"/>
            <a:ext cx="858900" cy="762000"/>
          </a:xfrm>
          <a:prstGeom prst="triangle">
            <a:avLst>
              <a:gd fmla="val 50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flipH="1" rot="-5400000">
            <a:off x="5285604" y="907378"/>
            <a:ext cx="858900" cy="762000"/>
          </a:xfrm>
          <a:prstGeom prst="triangl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5400000">
            <a:off x="8548138"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4738288"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flipH="1" rot="-5400000">
            <a:off x="4738211"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flipH="1" rot="-5400000">
            <a:off x="6262143" y="-165970"/>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flipH="1" rot="-5400000">
            <a:off x="6809612" y="1766181"/>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flipH="1" rot="-5400000">
            <a:off x="6809612" y="4847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rot="-5400000">
            <a:off x="7786203" y="19808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rot="-5400000">
            <a:off x="7571475"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flipH="1" rot="5400000">
            <a:off x="5285394" y="477892"/>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flipH="1" rot="5400000">
            <a:off x="5285394" y="1336795"/>
            <a:ext cx="858900" cy="7620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rot="-5400000">
            <a:off x="4523638" y="133679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flipH="1" rot="-5400000">
            <a:off x="8333621"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rot="5400000">
            <a:off x="6047437"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rot="5400000">
            <a:off x="6047437" y="907378"/>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flipH="1" rot="5400000">
            <a:off x="7024207"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flipH="1" rot="5400000">
            <a:off x="6809557" y="477892"/>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rot="5400000">
            <a:off x="7571420" y="48475"/>
            <a:ext cx="858900" cy="762000"/>
          </a:xfrm>
          <a:prstGeom prst="triangle">
            <a:avLst>
              <a:gd fmla="val 5000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flipH="1" rot="5400000">
            <a:off x="5500121" y="19808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rot="5400000">
            <a:off x="5500121" y="-165970"/>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txBox="1"/>
          <p:nvPr>
            <p:ph type="title"/>
          </p:nvPr>
        </p:nvSpPr>
        <p:spPr>
          <a:xfrm>
            <a:off x="311700" y="2795400"/>
            <a:ext cx="8520600" cy="12651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None/>
              <a:defRPr b="1" sz="3600">
                <a:solidFill>
                  <a:srgbClr val="212121"/>
                </a:solidFill>
              </a:defRPr>
            </a:lvl1pPr>
            <a:lvl2pPr lvl="1" rtl="0" algn="l">
              <a:lnSpc>
                <a:spcPct val="100000"/>
              </a:lnSpc>
              <a:spcBef>
                <a:spcPts val="0"/>
              </a:spcBef>
              <a:spcAft>
                <a:spcPts val="0"/>
              </a:spcAft>
              <a:buNone/>
              <a:defRPr b="1" sz="3600">
                <a:solidFill>
                  <a:srgbClr val="212121"/>
                </a:solidFill>
              </a:defRPr>
            </a:lvl2pPr>
            <a:lvl3pPr lvl="2" rtl="0" algn="l">
              <a:lnSpc>
                <a:spcPct val="100000"/>
              </a:lnSpc>
              <a:spcBef>
                <a:spcPts val="0"/>
              </a:spcBef>
              <a:spcAft>
                <a:spcPts val="0"/>
              </a:spcAft>
              <a:buNone/>
              <a:defRPr b="1" sz="3600">
                <a:solidFill>
                  <a:srgbClr val="212121"/>
                </a:solidFill>
              </a:defRPr>
            </a:lvl3pPr>
            <a:lvl4pPr lvl="3" rtl="0" algn="l">
              <a:lnSpc>
                <a:spcPct val="100000"/>
              </a:lnSpc>
              <a:spcBef>
                <a:spcPts val="0"/>
              </a:spcBef>
              <a:spcAft>
                <a:spcPts val="0"/>
              </a:spcAft>
              <a:buNone/>
              <a:defRPr b="1" sz="3600">
                <a:solidFill>
                  <a:srgbClr val="212121"/>
                </a:solidFill>
              </a:defRPr>
            </a:lvl4pPr>
            <a:lvl5pPr lvl="4" rtl="0" algn="l">
              <a:lnSpc>
                <a:spcPct val="100000"/>
              </a:lnSpc>
              <a:spcBef>
                <a:spcPts val="0"/>
              </a:spcBef>
              <a:spcAft>
                <a:spcPts val="0"/>
              </a:spcAft>
              <a:buNone/>
              <a:defRPr b="1" sz="3600">
                <a:solidFill>
                  <a:srgbClr val="212121"/>
                </a:solidFill>
              </a:defRPr>
            </a:lvl5pPr>
            <a:lvl6pPr lvl="5" rtl="0" algn="l">
              <a:lnSpc>
                <a:spcPct val="100000"/>
              </a:lnSpc>
              <a:spcBef>
                <a:spcPts val="0"/>
              </a:spcBef>
              <a:spcAft>
                <a:spcPts val="0"/>
              </a:spcAft>
              <a:buNone/>
              <a:defRPr b="1" sz="3600">
                <a:solidFill>
                  <a:srgbClr val="212121"/>
                </a:solidFill>
              </a:defRPr>
            </a:lvl6pPr>
            <a:lvl7pPr lvl="6" rtl="0" algn="l">
              <a:lnSpc>
                <a:spcPct val="100000"/>
              </a:lnSpc>
              <a:spcBef>
                <a:spcPts val="0"/>
              </a:spcBef>
              <a:spcAft>
                <a:spcPts val="0"/>
              </a:spcAft>
              <a:buNone/>
              <a:defRPr b="1" sz="3600">
                <a:solidFill>
                  <a:srgbClr val="212121"/>
                </a:solidFill>
              </a:defRPr>
            </a:lvl7pPr>
            <a:lvl8pPr lvl="7" rtl="0" algn="l">
              <a:lnSpc>
                <a:spcPct val="100000"/>
              </a:lnSpc>
              <a:spcBef>
                <a:spcPts val="0"/>
              </a:spcBef>
              <a:spcAft>
                <a:spcPts val="0"/>
              </a:spcAft>
              <a:buNone/>
              <a:defRPr b="1" sz="3600">
                <a:solidFill>
                  <a:srgbClr val="212121"/>
                </a:solidFill>
              </a:defRPr>
            </a:lvl8pPr>
            <a:lvl9pPr lvl="8" rtl="0" algn="l">
              <a:lnSpc>
                <a:spcPct val="100000"/>
              </a:lnSpc>
              <a:spcBef>
                <a:spcPts val="0"/>
              </a:spcBef>
              <a:spcAft>
                <a:spcPts val="0"/>
              </a:spcAft>
              <a:buNone/>
              <a:defRPr b="1" sz="3600">
                <a:solidFill>
                  <a:srgbClr val="212121"/>
                </a:solidFill>
              </a:defRPr>
            </a:lvl9pPr>
          </a:lstStyle>
          <a:p/>
        </p:txBody>
      </p:sp>
      <p:sp>
        <p:nvSpPr>
          <p:cNvPr id="168" name="Google Shape;168;p13"/>
          <p:cNvSpPr txBox="1"/>
          <p:nvPr>
            <p:ph idx="1" type="subTitle"/>
          </p:nvPr>
        </p:nvSpPr>
        <p:spPr>
          <a:xfrm>
            <a:off x="311700" y="4123350"/>
            <a:ext cx="8520600" cy="4569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616161"/>
              </a:buClr>
              <a:buSzPts val="1800"/>
              <a:buNone/>
              <a:defRPr sz="1800">
                <a:solidFill>
                  <a:srgbClr val="616161"/>
                </a:solidFill>
              </a:defRPr>
            </a:lvl1pPr>
            <a:lvl2pPr lvl="1" rtl="0" algn="l">
              <a:lnSpc>
                <a:spcPct val="100000"/>
              </a:lnSpc>
              <a:spcBef>
                <a:spcPts val="0"/>
              </a:spcBef>
              <a:spcAft>
                <a:spcPts val="0"/>
              </a:spcAft>
              <a:buClr>
                <a:srgbClr val="616161"/>
              </a:buClr>
              <a:buSzPts val="1800"/>
              <a:buNone/>
              <a:defRPr sz="1800">
                <a:solidFill>
                  <a:srgbClr val="616161"/>
                </a:solidFill>
              </a:defRPr>
            </a:lvl2pPr>
            <a:lvl3pPr lvl="2" rtl="0" algn="l">
              <a:lnSpc>
                <a:spcPct val="100000"/>
              </a:lnSpc>
              <a:spcBef>
                <a:spcPts val="0"/>
              </a:spcBef>
              <a:spcAft>
                <a:spcPts val="0"/>
              </a:spcAft>
              <a:buClr>
                <a:srgbClr val="616161"/>
              </a:buClr>
              <a:buSzPts val="1800"/>
              <a:buNone/>
              <a:defRPr sz="1800">
                <a:solidFill>
                  <a:srgbClr val="616161"/>
                </a:solidFill>
              </a:defRPr>
            </a:lvl3pPr>
            <a:lvl4pPr lvl="3" rtl="0" algn="l">
              <a:lnSpc>
                <a:spcPct val="100000"/>
              </a:lnSpc>
              <a:spcBef>
                <a:spcPts val="0"/>
              </a:spcBef>
              <a:spcAft>
                <a:spcPts val="0"/>
              </a:spcAft>
              <a:buClr>
                <a:srgbClr val="616161"/>
              </a:buClr>
              <a:buSzPts val="1800"/>
              <a:buNone/>
              <a:defRPr sz="1800">
                <a:solidFill>
                  <a:srgbClr val="616161"/>
                </a:solidFill>
              </a:defRPr>
            </a:lvl4pPr>
            <a:lvl5pPr lvl="4" rtl="0" algn="l">
              <a:lnSpc>
                <a:spcPct val="100000"/>
              </a:lnSpc>
              <a:spcBef>
                <a:spcPts val="0"/>
              </a:spcBef>
              <a:spcAft>
                <a:spcPts val="0"/>
              </a:spcAft>
              <a:buClr>
                <a:srgbClr val="616161"/>
              </a:buClr>
              <a:buSzPts val="1800"/>
              <a:buNone/>
              <a:defRPr sz="1800">
                <a:solidFill>
                  <a:srgbClr val="616161"/>
                </a:solidFill>
              </a:defRPr>
            </a:lvl5pPr>
            <a:lvl6pPr lvl="5" rtl="0" algn="l">
              <a:lnSpc>
                <a:spcPct val="100000"/>
              </a:lnSpc>
              <a:spcBef>
                <a:spcPts val="0"/>
              </a:spcBef>
              <a:spcAft>
                <a:spcPts val="0"/>
              </a:spcAft>
              <a:buClr>
                <a:srgbClr val="616161"/>
              </a:buClr>
              <a:buSzPts val="1800"/>
              <a:buNone/>
              <a:defRPr sz="1800">
                <a:solidFill>
                  <a:srgbClr val="616161"/>
                </a:solidFill>
              </a:defRPr>
            </a:lvl6pPr>
            <a:lvl7pPr lvl="6" rtl="0" algn="l">
              <a:lnSpc>
                <a:spcPct val="100000"/>
              </a:lnSpc>
              <a:spcBef>
                <a:spcPts val="0"/>
              </a:spcBef>
              <a:spcAft>
                <a:spcPts val="0"/>
              </a:spcAft>
              <a:buClr>
                <a:srgbClr val="616161"/>
              </a:buClr>
              <a:buSzPts val="1800"/>
              <a:buNone/>
              <a:defRPr sz="1800">
                <a:solidFill>
                  <a:srgbClr val="616161"/>
                </a:solidFill>
              </a:defRPr>
            </a:lvl7pPr>
            <a:lvl8pPr lvl="7" rtl="0" algn="l">
              <a:lnSpc>
                <a:spcPct val="100000"/>
              </a:lnSpc>
              <a:spcBef>
                <a:spcPts val="0"/>
              </a:spcBef>
              <a:spcAft>
                <a:spcPts val="0"/>
              </a:spcAft>
              <a:buClr>
                <a:srgbClr val="616161"/>
              </a:buClr>
              <a:buSzPts val="1800"/>
              <a:buNone/>
              <a:defRPr sz="1800">
                <a:solidFill>
                  <a:srgbClr val="616161"/>
                </a:solidFill>
              </a:defRPr>
            </a:lvl8pPr>
            <a:lvl9pPr lvl="8" rtl="0" algn="l">
              <a:lnSpc>
                <a:spcPct val="100000"/>
              </a:lnSpc>
              <a:spcBef>
                <a:spcPts val="0"/>
              </a:spcBef>
              <a:spcAft>
                <a:spcPts val="0"/>
              </a:spcAft>
              <a:buClr>
                <a:srgbClr val="616161"/>
              </a:buClr>
              <a:buSzPts val="1800"/>
              <a:buNone/>
              <a:defRPr sz="1800">
                <a:solidFill>
                  <a:srgbClr val="616161"/>
                </a:solidFill>
              </a:defRPr>
            </a:lvl9pPr>
          </a:lstStyle>
          <a:p/>
        </p:txBody>
      </p:sp>
      <p:sp>
        <p:nvSpPr>
          <p:cNvPr id="169" name="Google Shape;16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alt1">
  <p:cSld name="TITLE_1">
    <p:bg>
      <p:bgPr>
        <a:solidFill>
          <a:schemeClr val="lt2"/>
        </a:solidFill>
      </p:bgPr>
    </p:bg>
    <p:spTree>
      <p:nvGrpSpPr>
        <p:cNvPr id="170" name="Shape 170"/>
        <p:cNvGrpSpPr/>
        <p:nvPr/>
      </p:nvGrpSpPr>
      <p:grpSpPr>
        <a:xfrm>
          <a:off x="0" y="0"/>
          <a:ext cx="0" cy="0"/>
          <a:chOff x="0" y="0"/>
          <a:chExt cx="0" cy="0"/>
        </a:xfrm>
      </p:grpSpPr>
      <p:pic>
        <p:nvPicPr>
          <p:cNvPr descr="shutterstock_429987889_edited.jpg" id="171" name="Google Shape;171;p14"/>
          <p:cNvPicPr preferRelativeResize="0"/>
          <p:nvPr/>
        </p:nvPicPr>
        <p:blipFill rotWithShape="1">
          <a:blip r:embed="rId2">
            <a:alphaModFix/>
          </a:blip>
          <a:srcRect b="23591" l="0" r="0" t="21799"/>
          <a:stretch/>
        </p:blipFill>
        <p:spPr>
          <a:xfrm>
            <a:off x="0" y="487825"/>
            <a:ext cx="9144000" cy="4655676"/>
          </a:xfrm>
          <a:prstGeom prst="rect">
            <a:avLst/>
          </a:prstGeom>
          <a:noFill/>
          <a:ln>
            <a:noFill/>
          </a:ln>
        </p:spPr>
      </p:pic>
      <p:sp>
        <p:nvSpPr>
          <p:cNvPr id="172" name="Google Shape;172;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4"/>
          <p:cNvGrpSpPr/>
          <p:nvPr/>
        </p:nvGrpSpPr>
        <p:grpSpPr>
          <a:xfrm>
            <a:off x="830392" y="1191256"/>
            <a:ext cx="745763" cy="45826"/>
            <a:chOff x="4580561" y="2589004"/>
            <a:chExt cx="1064464" cy="25200"/>
          </a:xfrm>
        </p:grpSpPr>
        <p:sp>
          <p:nvSpPr>
            <p:cNvPr id="174" name="Google Shape;174;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77" name="Google Shape;177;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79" name="Google Shape;179;p14">
            <a:hlinkClick/>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14">
            <a:hlinkClick/>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81" name="Google Shape;181;p14">
            <a:hlinkClick/>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82" name="Google Shape;182;p14">
            <a:hlinkClick/>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311700" y="2262000"/>
            <a:ext cx="8520600" cy="12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Flying Ad-Hoc Networks</a:t>
            </a:r>
            <a:endParaRPr/>
          </a:p>
        </p:txBody>
      </p:sp>
      <p:sp>
        <p:nvSpPr>
          <p:cNvPr id="188" name="Google Shape;188;p15"/>
          <p:cNvSpPr txBox="1"/>
          <p:nvPr>
            <p:ph idx="1" type="subTitle"/>
          </p:nvPr>
        </p:nvSpPr>
        <p:spPr>
          <a:xfrm>
            <a:off x="719750" y="3782625"/>
            <a:ext cx="4178100" cy="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Presented By:</a:t>
            </a:r>
            <a:endParaRPr>
              <a:solidFill>
                <a:srgbClr val="000000"/>
              </a:solidFill>
            </a:endParaRPr>
          </a:p>
          <a:p>
            <a:pPr indent="0" lvl="0" marL="0" rtl="0" algn="l">
              <a:spcBef>
                <a:spcPts val="0"/>
              </a:spcBef>
              <a:spcAft>
                <a:spcPts val="0"/>
              </a:spcAft>
              <a:buNone/>
            </a:pPr>
            <a:r>
              <a:rPr b="1" lang="en-GB">
                <a:solidFill>
                  <a:srgbClr val="3D85C6"/>
                </a:solidFill>
              </a:rPr>
              <a:t>Anna Dieckvoss (1127324)</a:t>
            </a:r>
            <a:endParaRPr b="1">
              <a:solidFill>
                <a:srgbClr val="3D85C6"/>
              </a:solidFill>
            </a:endParaRPr>
          </a:p>
          <a:p>
            <a:pPr indent="0" lvl="0" marL="0" rtl="0" algn="l">
              <a:spcBef>
                <a:spcPts val="0"/>
              </a:spcBef>
              <a:spcAft>
                <a:spcPts val="0"/>
              </a:spcAft>
              <a:buNone/>
            </a:pPr>
            <a:r>
              <a:rPr b="1" lang="en-GB">
                <a:solidFill>
                  <a:srgbClr val="3D85C6"/>
                </a:solidFill>
              </a:rPr>
              <a:t>Harika Kudarvalli (0887033)</a:t>
            </a:r>
            <a:endParaRPr b="1">
              <a:solidFill>
                <a:srgbClr val="3D85C6"/>
              </a:solidFill>
            </a:endParaRPr>
          </a:p>
        </p:txBody>
      </p:sp>
      <p:sp>
        <p:nvSpPr>
          <p:cNvPr id="189" name="Google Shape;189;p15"/>
          <p:cNvSpPr txBox="1"/>
          <p:nvPr/>
        </p:nvSpPr>
        <p:spPr>
          <a:xfrm>
            <a:off x="6249550" y="3858825"/>
            <a:ext cx="2357400" cy="8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Guided By:</a:t>
            </a:r>
            <a:endParaRPr sz="1800">
              <a:latin typeface="Roboto"/>
              <a:ea typeface="Roboto"/>
              <a:cs typeface="Roboto"/>
              <a:sym typeface="Roboto"/>
            </a:endParaRPr>
          </a:p>
          <a:p>
            <a:pPr indent="0" lvl="0" marL="0" rtl="0" algn="l">
              <a:spcBef>
                <a:spcPts val="0"/>
              </a:spcBef>
              <a:spcAft>
                <a:spcPts val="0"/>
              </a:spcAft>
              <a:buNone/>
            </a:pPr>
            <a:r>
              <a:rPr b="1" lang="en-GB" sz="1800">
                <a:solidFill>
                  <a:srgbClr val="3D85C6"/>
                </a:solidFill>
                <a:latin typeface="Roboto"/>
                <a:ea typeface="Roboto"/>
                <a:cs typeface="Roboto"/>
                <a:sym typeface="Roboto"/>
              </a:rPr>
              <a:t>Dr.  Dariush Ebrahimi</a:t>
            </a:r>
            <a:endParaRPr b="1" sz="1800">
              <a:solidFill>
                <a:srgbClr val="3D85C6"/>
              </a:solidFill>
              <a:latin typeface="Roboto"/>
              <a:ea typeface="Roboto"/>
              <a:cs typeface="Roboto"/>
              <a:sym typeface="Roboto"/>
            </a:endParaRPr>
          </a:p>
        </p:txBody>
      </p:sp>
      <p:sp>
        <p:nvSpPr>
          <p:cNvPr id="190" name="Google Shape;190;p15"/>
          <p:cNvSpPr/>
          <p:nvPr/>
        </p:nvSpPr>
        <p:spPr>
          <a:xfrm>
            <a:off x="321475" y="2850350"/>
            <a:ext cx="5154300" cy="610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15"/>
          <p:cNvCxnSpPr>
            <a:stCxn id="190" idx="3"/>
          </p:cNvCxnSpPr>
          <p:nvPr/>
        </p:nvCxnSpPr>
        <p:spPr>
          <a:xfrm flipH="1" rot="10800000">
            <a:off x="5475775" y="3139550"/>
            <a:ext cx="3686100" cy="16200"/>
          </a:xfrm>
          <a:prstGeom prst="straightConnector1">
            <a:avLst/>
          </a:prstGeom>
          <a:noFill/>
          <a:ln cap="flat" cmpd="sng" w="28575">
            <a:solidFill>
              <a:schemeClr val="dk2"/>
            </a:solidFill>
            <a:prstDash val="lgDashDot"/>
            <a:round/>
            <a:headEnd len="med" w="med" type="none"/>
            <a:tailEnd len="med" w="med" type="none"/>
          </a:ln>
        </p:spPr>
      </p:cxnSp>
      <p:cxnSp>
        <p:nvCxnSpPr>
          <p:cNvPr id="192" name="Google Shape;192;p15"/>
          <p:cNvCxnSpPr/>
          <p:nvPr/>
        </p:nvCxnSpPr>
        <p:spPr>
          <a:xfrm flipH="1">
            <a:off x="-43925" y="3155750"/>
            <a:ext cx="289200" cy="5400"/>
          </a:xfrm>
          <a:prstGeom prst="straightConnector1">
            <a:avLst/>
          </a:prstGeom>
          <a:noFill/>
          <a:ln cap="flat" cmpd="sng" w="28575">
            <a:solidFill>
              <a:schemeClr val="dk2"/>
            </a:solidFill>
            <a:prstDash val="lgDashDot"/>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4"/>
          <p:cNvSpPr txBox="1"/>
          <p:nvPr>
            <p:ph type="title"/>
          </p:nvPr>
        </p:nvSpPr>
        <p:spPr>
          <a:xfrm>
            <a:off x="185450" y="-9214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u="sng"/>
              <a:t>Routing Protocols</a:t>
            </a:r>
            <a:endParaRPr u="sng"/>
          </a:p>
        </p:txBody>
      </p:sp>
      <p:sp>
        <p:nvSpPr>
          <p:cNvPr id="260" name="Google Shape;260;p24"/>
          <p:cNvSpPr txBox="1"/>
          <p:nvPr/>
        </p:nvSpPr>
        <p:spPr>
          <a:xfrm>
            <a:off x="953700" y="1864525"/>
            <a:ext cx="6665100" cy="1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a:ea typeface="Roboto"/>
                <a:cs typeface="Roboto"/>
                <a:sym typeface="Roboto"/>
              </a:rPr>
              <a:t>The purpose of routing protocol is to learn about available routes that exist on the network, build routing tables and make routing decisions.</a:t>
            </a:r>
            <a:endParaRPr b="1"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Routing Protocols</a:t>
            </a:r>
            <a:endParaRPr/>
          </a:p>
        </p:txBody>
      </p:sp>
      <p:sp>
        <p:nvSpPr>
          <p:cNvPr id="266" name="Google Shape;266;p25"/>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Static Routing Protocols</a:t>
            </a:r>
            <a:endParaRPr/>
          </a:p>
          <a:p>
            <a:pPr indent="-342900" lvl="0" marL="914400" rtl="0" algn="l">
              <a:spcBef>
                <a:spcPts val="0"/>
              </a:spcBef>
              <a:spcAft>
                <a:spcPts val="0"/>
              </a:spcAft>
              <a:buSzPts val="1800"/>
              <a:buAutoNum type="alphaLcParenR"/>
            </a:pPr>
            <a:r>
              <a:rPr lang="en-GB"/>
              <a:t>Load Carry and Deliver Routing (LCAD)</a:t>
            </a:r>
            <a:endParaRPr/>
          </a:p>
          <a:p>
            <a:pPr indent="-342900" lvl="0" marL="914400" rtl="0" algn="l">
              <a:spcBef>
                <a:spcPts val="0"/>
              </a:spcBef>
              <a:spcAft>
                <a:spcPts val="0"/>
              </a:spcAft>
              <a:buSzPts val="1800"/>
              <a:buAutoNum type="alphaLcParenR"/>
            </a:pPr>
            <a:r>
              <a:rPr lang="en-GB"/>
              <a:t>Multilevel Hierarchical Routing (MLH)</a:t>
            </a:r>
            <a:endParaRPr/>
          </a:p>
          <a:p>
            <a:pPr indent="-342900" lvl="0" marL="914400" rtl="0" algn="l">
              <a:spcBef>
                <a:spcPts val="0"/>
              </a:spcBef>
              <a:spcAft>
                <a:spcPts val="0"/>
              </a:spcAft>
              <a:buSzPts val="1800"/>
              <a:buAutoNum type="alphaLcParenR"/>
            </a:pPr>
            <a:r>
              <a:rPr lang="en-GB"/>
              <a:t>Data Centric Routing (DCR) 	</a:t>
            </a:r>
            <a:endParaRPr/>
          </a:p>
          <a:p>
            <a:pPr indent="-342900" lvl="0" marL="457200" rtl="0" algn="l">
              <a:spcBef>
                <a:spcPts val="0"/>
              </a:spcBef>
              <a:spcAft>
                <a:spcPts val="0"/>
              </a:spcAft>
              <a:buSzPts val="1800"/>
              <a:buAutoNum type="arabicPeriod"/>
            </a:pPr>
            <a:r>
              <a:rPr lang="en-GB"/>
              <a:t>Proactive Routing Protocols</a:t>
            </a:r>
            <a:endParaRPr/>
          </a:p>
          <a:p>
            <a:pPr indent="-342900" lvl="0" marL="914400" rtl="0" algn="l">
              <a:spcBef>
                <a:spcPts val="0"/>
              </a:spcBef>
              <a:spcAft>
                <a:spcPts val="0"/>
              </a:spcAft>
              <a:buSzPts val="1800"/>
              <a:buAutoNum type="alphaLcParenR"/>
            </a:pPr>
            <a:r>
              <a:rPr lang="en-GB"/>
              <a:t>Destination- Sequenced Distance Vector (DSDV)</a:t>
            </a:r>
            <a:endParaRPr/>
          </a:p>
          <a:p>
            <a:pPr indent="-342900" lvl="0" marL="914400" rtl="0" algn="l">
              <a:spcBef>
                <a:spcPts val="0"/>
              </a:spcBef>
              <a:spcAft>
                <a:spcPts val="0"/>
              </a:spcAft>
              <a:buSzPts val="1800"/>
              <a:buAutoNum type="alphaLcParenR"/>
            </a:pPr>
            <a:r>
              <a:rPr lang="en-GB"/>
              <a:t>Optimized Link State Routing (OLSR)</a:t>
            </a:r>
            <a:endParaRPr/>
          </a:p>
          <a:p>
            <a:pPr indent="-342900" lvl="0" marL="457200" rtl="0" algn="l">
              <a:spcBef>
                <a:spcPts val="0"/>
              </a:spcBef>
              <a:spcAft>
                <a:spcPts val="0"/>
              </a:spcAft>
              <a:buSzPts val="1800"/>
              <a:buAutoNum type="arabicPeriod"/>
            </a:pPr>
            <a:r>
              <a:rPr lang="en-GB"/>
              <a:t>Reactive Routing Protocols</a:t>
            </a:r>
            <a:endParaRPr/>
          </a:p>
          <a:p>
            <a:pPr indent="-342900" lvl="0" marL="914400" rtl="0" algn="l">
              <a:spcBef>
                <a:spcPts val="0"/>
              </a:spcBef>
              <a:spcAft>
                <a:spcPts val="0"/>
              </a:spcAft>
              <a:buSzPts val="1800"/>
              <a:buAutoNum type="alphaLcParenR"/>
            </a:pPr>
            <a:r>
              <a:rPr lang="en-GB"/>
              <a:t>Dynamic Source Routing (DSR)</a:t>
            </a:r>
            <a:endParaRPr/>
          </a:p>
          <a:p>
            <a:pPr indent="-342900" lvl="0" marL="914400" rtl="0" algn="l">
              <a:spcBef>
                <a:spcPts val="0"/>
              </a:spcBef>
              <a:spcAft>
                <a:spcPts val="0"/>
              </a:spcAft>
              <a:buSzPts val="1800"/>
              <a:buAutoNum type="alphaLcParenR"/>
            </a:pPr>
            <a:r>
              <a:rPr lang="en-GB"/>
              <a:t>Ad Hoc On-Demand Distance Vector (AODV)</a:t>
            </a:r>
            <a:endParaRPr/>
          </a:p>
          <a:p>
            <a:pPr indent="-342900" lvl="0" marL="914400" rtl="0" algn="l">
              <a:spcBef>
                <a:spcPts val="0"/>
              </a:spcBef>
              <a:spcAft>
                <a:spcPts val="0"/>
              </a:spcAft>
              <a:buSzPts val="1800"/>
              <a:buAutoNum type="alphaLcParenR"/>
            </a:pPr>
            <a:r>
              <a:rPr lang="en-GB"/>
              <a:t>Time-Slotted On-Demand Routing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Routing Protocols</a:t>
            </a:r>
            <a:endParaRPr/>
          </a:p>
        </p:txBody>
      </p:sp>
      <p:sp>
        <p:nvSpPr>
          <p:cNvPr id="272" name="Google Shape;27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Hybrid Routing Protocols</a:t>
            </a:r>
            <a:endParaRPr/>
          </a:p>
          <a:p>
            <a:pPr indent="-342900" lvl="0" marL="914400" rtl="0" algn="l">
              <a:spcBef>
                <a:spcPts val="0"/>
              </a:spcBef>
              <a:spcAft>
                <a:spcPts val="0"/>
              </a:spcAft>
              <a:buSzPts val="1800"/>
              <a:buAutoNum type="alphaLcParenR"/>
            </a:pPr>
            <a:r>
              <a:rPr lang="en-GB"/>
              <a:t>Zone Routing Protocol (ZRP)</a:t>
            </a:r>
            <a:endParaRPr/>
          </a:p>
          <a:p>
            <a:pPr indent="-342900" lvl="0" marL="914400" rtl="0" algn="l">
              <a:spcBef>
                <a:spcPts val="0"/>
              </a:spcBef>
              <a:spcAft>
                <a:spcPts val="0"/>
              </a:spcAft>
              <a:buSzPts val="1800"/>
              <a:buAutoNum type="alphaLcParenR"/>
            </a:pPr>
            <a:r>
              <a:rPr lang="en-GB"/>
              <a:t>Temporarily Ordered Routing Algorithm (TORA)</a:t>
            </a:r>
            <a:endParaRPr/>
          </a:p>
          <a:p>
            <a:pPr indent="-342900" lvl="0" marL="457200" rtl="0" algn="l">
              <a:spcBef>
                <a:spcPts val="0"/>
              </a:spcBef>
              <a:spcAft>
                <a:spcPts val="0"/>
              </a:spcAft>
              <a:buSzPts val="1800"/>
              <a:buAutoNum type="arabicPeriod"/>
            </a:pPr>
            <a:r>
              <a:rPr lang="en-GB"/>
              <a:t>Geographic/Position Based Routing Protocols</a:t>
            </a:r>
            <a:endParaRPr/>
          </a:p>
          <a:p>
            <a:pPr indent="-342900" lvl="0" marL="914400" rtl="0" algn="l">
              <a:spcBef>
                <a:spcPts val="0"/>
              </a:spcBef>
              <a:spcAft>
                <a:spcPts val="0"/>
              </a:spcAft>
              <a:buSzPts val="1800"/>
              <a:buAutoNum type="alphaLcParenR"/>
            </a:pPr>
            <a:r>
              <a:rPr lang="en-GB"/>
              <a:t>Greedy Perimeter Stateless Routing (GPSR)</a:t>
            </a:r>
            <a:endParaRPr/>
          </a:p>
          <a:p>
            <a:pPr indent="-342900" lvl="0" marL="914400" rtl="0" algn="l">
              <a:spcBef>
                <a:spcPts val="0"/>
              </a:spcBef>
              <a:spcAft>
                <a:spcPts val="0"/>
              </a:spcAft>
              <a:buSzPts val="1800"/>
              <a:buAutoNum type="alphaLcParenR"/>
            </a:pPr>
            <a:r>
              <a:rPr lang="en-GB"/>
              <a:t>Geographic Position Mobility Oriented Routing</a:t>
            </a:r>
            <a:endParaRPr/>
          </a:p>
          <a:p>
            <a:pPr indent="-342900" lvl="0" marL="457200" rtl="0" algn="l">
              <a:spcBef>
                <a:spcPts val="0"/>
              </a:spcBef>
              <a:spcAft>
                <a:spcPts val="0"/>
              </a:spcAft>
              <a:buSzPts val="1800"/>
              <a:buAutoNum type="arabicPeriod"/>
            </a:pPr>
            <a:r>
              <a:rPr lang="en-GB"/>
              <a:t>Hierarchical Routing Protocols</a:t>
            </a:r>
            <a:endParaRPr/>
          </a:p>
          <a:p>
            <a:pPr indent="-342900" lvl="0" marL="914400" rtl="0" algn="l">
              <a:spcBef>
                <a:spcPts val="0"/>
              </a:spcBef>
              <a:spcAft>
                <a:spcPts val="0"/>
              </a:spcAft>
              <a:buSzPts val="1800"/>
              <a:buAutoNum type="alphaLcParenR"/>
            </a:pPr>
            <a:r>
              <a:rPr lang="en-GB"/>
              <a:t>Mobility Prediction Clustering Algorithm (MPCA)</a:t>
            </a:r>
            <a:endParaRPr/>
          </a:p>
          <a:p>
            <a:pPr indent="-342900" lvl="0" marL="914400" rtl="0" algn="l">
              <a:spcBef>
                <a:spcPts val="0"/>
              </a:spcBef>
              <a:spcAft>
                <a:spcPts val="0"/>
              </a:spcAft>
              <a:buSzPts val="1800"/>
              <a:buAutoNum type="alphaLcParenR"/>
            </a:pPr>
            <a:r>
              <a:rPr lang="en-GB"/>
              <a:t>Clustering Algorithm of UAV Networking</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337850" y="-9976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u="sng"/>
              <a:t>Implementation</a:t>
            </a:r>
            <a:endParaRPr u="sng"/>
          </a:p>
        </p:txBody>
      </p:sp>
      <p:sp>
        <p:nvSpPr>
          <p:cNvPr id="278" name="Google Shape;278;p27"/>
          <p:cNvSpPr txBox="1"/>
          <p:nvPr/>
        </p:nvSpPr>
        <p:spPr>
          <a:xfrm>
            <a:off x="1039450" y="1752000"/>
            <a:ext cx="6708000" cy="11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a:ea typeface="Roboto"/>
                <a:cs typeface="Roboto"/>
                <a:sym typeface="Roboto"/>
              </a:rPr>
              <a:t>Experimental Analysis of multiple routing protocols in Flying Ad Hoc Networks (FANET) - Proactive &amp; Reactive Routing Protocols</a:t>
            </a:r>
            <a:endParaRPr b="1"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337850" y="-9214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u="sng"/>
              <a:t>Results</a:t>
            </a:r>
            <a:endParaRPr u="sng"/>
          </a:p>
        </p:txBody>
      </p:sp>
      <p:sp>
        <p:nvSpPr>
          <p:cNvPr id="284" name="Google Shape;284;p28"/>
          <p:cNvSpPr txBox="1"/>
          <p:nvPr/>
        </p:nvSpPr>
        <p:spPr>
          <a:xfrm>
            <a:off x="1093000" y="1719900"/>
            <a:ext cx="5422200" cy="17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a:ea typeface="Roboto"/>
                <a:cs typeface="Roboto"/>
                <a:sym typeface="Roboto"/>
              </a:rPr>
              <a:t>Performance Evaluators:</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GB" sz="1800">
                <a:latin typeface="Roboto"/>
                <a:ea typeface="Roboto"/>
                <a:cs typeface="Roboto"/>
                <a:sym typeface="Roboto"/>
              </a:rPr>
              <a:t>Packet Delivery Rate</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GB" sz="1800">
                <a:latin typeface="Roboto"/>
                <a:ea typeface="Roboto"/>
                <a:cs typeface="Roboto"/>
                <a:sym typeface="Roboto"/>
              </a:rPr>
              <a:t>End - End Delay</a:t>
            </a:r>
            <a:endParaRPr b="1" sz="1800">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b="1" lang="en-GB" sz="1800">
                <a:latin typeface="Roboto"/>
                <a:ea typeface="Roboto"/>
                <a:cs typeface="Roboto"/>
                <a:sym typeface="Roboto"/>
              </a:rPr>
              <a:t>Average Throughput</a:t>
            </a:r>
            <a:endParaRPr b="1"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OLSR vs DSDV</a:t>
            </a:r>
            <a:endParaRPr/>
          </a:p>
        </p:txBody>
      </p:sp>
      <p:sp>
        <p:nvSpPr>
          <p:cNvPr id="290" name="Google Shape;290;p29"/>
          <p:cNvSpPr txBox="1"/>
          <p:nvPr>
            <p:ph idx="1" type="body"/>
          </p:nvPr>
        </p:nvSpPr>
        <p:spPr>
          <a:xfrm>
            <a:off x="311700" y="10774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333333"/>
                </a:solidFill>
                <a:highlight>
                  <a:srgbClr val="FFFFFF"/>
                </a:highlight>
              </a:rPr>
              <a:t>Optimized link State Routing Protocol</a:t>
            </a:r>
            <a:r>
              <a:rPr lang="en-GB" sz="1400">
                <a:solidFill>
                  <a:srgbClr val="333333"/>
                </a:solidFill>
                <a:highlight>
                  <a:srgbClr val="FFFFFF"/>
                </a:highlight>
                <a:latin typeface="Roboto Medium"/>
                <a:ea typeface="Roboto Medium"/>
                <a:cs typeface="Roboto Medium"/>
                <a:sym typeface="Roboto Medium"/>
              </a:rPr>
              <a:t> (OLSR)</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160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All nodes have a routing table containing routing information which is used by the entire node to choose a route from source to destination.</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Best suitable in the highly dense network due to MPR</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Usage of bandwidth gets increased.</a:t>
            </a:r>
            <a:endParaRPr sz="1400">
              <a:solidFill>
                <a:srgbClr val="333333"/>
              </a:solidFill>
              <a:highlight>
                <a:srgbClr val="FFFFFF"/>
              </a:highlight>
              <a:latin typeface="Roboto Medium"/>
              <a:ea typeface="Roboto Medium"/>
              <a:cs typeface="Roboto Medium"/>
              <a:sym typeface="Roboto Medium"/>
            </a:endParaRPr>
          </a:p>
          <a:p>
            <a:pPr indent="0" lvl="0" marL="0" rtl="0" algn="l">
              <a:spcBef>
                <a:spcPts val="1600"/>
              </a:spcBef>
              <a:spcAft>
                <a:spcPts val="0"/>
              </a:spcAft>
              <a:buNone/>
            </a:pPr>
            <a:r>
              <a:rPr b="1" lang="en-GB" sz="1400">
                <a:solidFill>
                  <a:srgbClr val="333333"/>
                </a:solidFill>
                <a:highlight>
                  <a:srgbClr val="FFFFFF"/>
                </a:highlight>
              </a:rPr>
              <a:t>Distance-Sequenced Distance Vector Routing</a:t>
            </a:r>
            <a:r>
              <a:rPr lang="en-GB" sz="1400">
                <a:solidFill>
                  <a:srgbClr val="333333"/>
                </a:solidFill>
                <a:highlight>
                  <a:srgbClr val="FFFFFF"/>
                </a:highlight>
                <a:latin typeface="Roboto Medium"/>
                <a:ea typeface="Roboto Medium"/>
                <a:cs typeface="Roboto Medium"/>
                <a:sym typeface="Roboto Medium"/>
              </a:rPr>
              <a:t> (DSDV) </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160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A table driven routing scheme for MANET which is based on the Bellman-Ford algorithm to calculate shortest-path developed by C.</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It gives the loop free paths</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Difficulty to maintain the route table for the large network because every entry is updated in the route table.</a:t>
            </a:r>
            <a:endParaRPr sz="1400">
              <a:solidFill>
                <a:srgbClr val="333333"/>
              </a:solidFill>
              <a:highlight>
                <a:srgbClr val="FFFFFF"/>
              </a:highlight>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30"/>
          <p:cNvPicPr preferRelativeResize="0"/>
          <p:nvPr/>
        </p:nvPicPr>
        <p:blipFill>
          <a:blip r:embed="rId3">
            <a:alphaModFix/>
          </a:blip>
          <a:stretch>
            <a:fillRect/>
          </a:stretch>
        </p:blipFill>
        <p:spPr>
          <a:xfrm>
            <a:off x="745025" y="419825"/>
            <a:ext cx="7286350" cy="420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31"/>
          <p:cNvPicPr preferRelativeResize="0"/>
          <p:nvPr/>
        </p:nvPicPr>
        <p:blipFill>
          <a:blip r:embed="rId3">
            <a:alphaModFix/>
          </a:blip>
          <a:stretch>
            <a:fillRect/>
          </a:stretch>
        </p:blipFill>
        <p:spPr>
          <a:xfrm>
            <a:off x="814388" y="557213"/>
            <a:ext cx="7210425" cy="418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32"/>
          <p:cNvPicPr preferRelativeResize="0"/>
          <p:nvPr/>
        </p:nvPicPr>
        <p:blipFill>
          <a:blip r:embed="rId3">
            <a:alphaModFix/>
          </a:blip>
          <a:stretch>
            <a:fillRect/>
          </a:stretch>
        </p:blipFill>
        <p:spPr>
          <a:xfrm>
            <a:off x="870350" y="490538"/>
            <a:ext cx="7181850" cy="416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AODV vs DSR</a:t>
            </a:r>
            <a:endParaRPr/>
          </a:p>
        </p:txBody>
      </p:sp>
      <p:sp>
        <p:nvSpPr>
          <p:cNvPr id="311" name="Google Shape;311;p33"/>
          <p:cNvSpPr txBox="1"/>
          <p:nvPr>
            <p:ph idx="1" type="body"/>
          </p:nvPr>
        </p:nvSpPr>
        <p:spPr>
          <a:xfrm>
            <a:off x="311700" y="10940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333333"/>
                </a:solidFill>
                <a:highlight>
                  <a:srgbClr val="FFFFFF"/>
                </a:highlight>
              </a:rPr>
              <a:t>Ad hoc On Demand Distance Vector</a:t>
            </a:r>
            <a:r>
              <a:rPr lang="en-GB" sz="1400">
                <a:solidFill>
                  <a:srgbClr val="333333"/>
                </a:solidFill>
                <a:highlight>
                  <a:srgbClr val="FFFFFF"/>
                </a:highlight>
                <a:latin typeface="Roboto Medium"/>
                <a:ea typeface="Roboto Medium"/>
                <a:cs typeface="Roboto Medium"/>
                <a:sym typeface="Roboto Medium"/>
              </a:rPr>
              <a:t> (AODV) </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160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One of the most widely used routing protocol in MANET. It is an on demand algorithm which is capable of both unicast and multicast routing.</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Less overhead in the network.</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To detect the next hop node, require on broadcast medium so that each node can detect each other's broadcasts.</a:t>
            </a:r>
            <a:endParaRPr sz="1400">
              <a:solidFill>
                <a:srgbClr val="333333"/>
              </a:solidFill>
              <a:highlight>
                <a:srgbClr val="FFFFFF"/>
              </a:highlight>
              <a:latin typeface="Roboto Medium"/>
              <a:ea typeface="Roboto Medium"/>
              <a:cs typeface="Roboto Medium"/>
              <a:sym typeface="Roboto Medium"/>
            </a:endParaRPr>
          </a:p>
          <a:p>
            <a:pPr indent="0" lvl="0" marL="0" rtl="0" algn="l">
              <a:spcBef>
                <a:spcPts val="1600"/>
              </a:spcBef>
              <a:spcAft>
                <a:spcPts val="0"/>
              </a:spcAft>
              <a:buNone/>
            </a:pPr>
            <a:r>
              <a:rPr b="1" lang="en-GB" sz="1400">
                <a:solidFill>
                  <a:srgbClr val="333333"/>
                </a:solidFill>
                <a:highlight>
                  <a:srgbClr val="FFFFFF"/>
                </a:highlight>
              </a:rPr>
              <a:t>Dynamic Source Routing</a:t>
            </a:r>
            <a:r>
              <a:rPr lang="en-GB" sz="1400">
                <a:solidFill>
                  <a:srgbClr val="333333"/>
                </a:solidFill>
                <a:highlight>
                  <a:srgbClr val="FFFFFF"/>
                </a:highlight>
                <a:latin typeface="Roboto Medium"/>
                <a:ea typeface="Roboto Medium"/>
                <a:cs typeface="Roboto Medium"/>
                <a:sym typeface="Roboto Medium"/>
              </a:rPr>
              <a:t> (DSR) </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1600"/>
              </a:spcBef>
              <a:spcAft>
                <a:spcPts val="0"/>
              </a:spcAft>
              <a:buClr>
                <a:srgbClr val="333333"/>
              </a:buClr>
              <a:buSzPts val="1400"/>
              <a:buFont typeface="Roboto Medium"/>
              <a:buAutoNum type="arabicPeriod"/>
            </a:pPr>
            <a:r>
              <a:rPr lang="en-GB" sz="1400">
                <a:solidFill>
                  <a:srgbClr val="333333"/>
                </a:solidFill>
                <a:highlight>
                  <a:srgbClr val="FFFFFF"/>
                </a:highlight>
                <a:latin typeface="Roboto Medium"/>
                <a:ea typeface="Roboto Medium"/>
                <a:cs typeface="Roboto Medium"/>
                <a:sym typeface="Roboto Medium"/>
              </a:rPr>
              <a:t>An efficient routing protocol used for the wireless networks where multiple hops can takes place.</a:t>
            </a:r>
            <a:endParaRPr sz="1400">
              <a:solidFill>
                <a:srgbClr val="333333"/>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101010"/>
              </a:buClr>
              <a:buSzPts val="1400"/>
              <a:buFont typeface="Roboto Medium"/>
              <a:buAutoNum type="arabicPeriod"/>
            </a:pPr>
            <a:r>
              <a:rPr lang="en-GB" sz="1400">
                <a:solidFill>
                  <a:srgbClr val="101010"/>
                </a:solidFill>
                <a:highlight>
                  <a:srgbClr val="FFFFFF"/>
                </a:highlight>
                <a:latin typeface="Roboto Medium"/>
                <a:ea typeface="Roboto Medium"/>
                <a:cs typeface="Roboto Medium"/>
                <a:sym typeface="Roboto Medium"/>
              </a:rPr>
              <a:t>A single route discovery may yield many routes to the destination, due to intermediate nodes replying from local caches</a:t>
            </a:r>
            <a:endParaRPr sz="1400">
              <a:solidFill>
                <a:srgbClr val="101010"/>
              </a:solidFill>
              <a:highlight>
                <a:srgbClr val="FFFFFF"/>
              </a:highlight>
              <a:latin typeface="Roboto Medium"/>
              <a:ea typeface="Roboto Medium"/>
              <a:cs typeface="Roboto Medium"/>
              <a:sym typeface="Roboto Medium"/>
            </a:endParaRPr>
          </a:p>
          <a:p>
            <a:pPr indent="-317500" lvl="0" marL="457200" rtl="0" algn="l">
              <a:spcBef>
                <a:spcPts val="0"/>
              </a:spcBef>
              <a:spcAft>
                <a:spcPts val="0"/>
              </a:spcAft>
              <a:buClr>
                <a:srgbClr val="101010"/>
              </a:buClr>
              <a:buSzPts val="1400"/>
              <a:buFont typeface="Roboto Medium"/>
              <a:buAutoNum type="arabicPeriod"/>
            </a:pPr>
            <a:r>
              <a:rPr lang="en-GB" sz="1400">
                <a:solidFill>
                  <a:srgbClr val="101010"/>
                </a:solidFill>
                <a:highlight>
                  <a:srgbClr val="FFFFFF"/>
                </a:highlight>
                <a:latin typeface="Roboto Medium"/>
                <a:ea typeface="Roboto Medium"/>
                <a:cs typeface="Roboto Medium"/>
                <a:sym typeface="Roboto Medium"/>
              </a:rPr>
              <a:t>Packet header size grows with route length due to source routing.</a:t>
            </a:r>
            <a:endParaRPr sz="1400">
              <a:solidFill>
                <a:srgbClr val="101010"/>
              </a:solidFill>
              <a:highlight>
                <a:srgbClr val="FFFFFF"/>
              </a:highlight>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198" name="Google Shape;198;p16"/>
          <p:cNvSpPr txBox="1"/>
          <p:nvPr>
            <p:ph idx="1" type="body"/>
          </p:nvPr>
        </p:nvSpPr>
        <p:spPr>
          <a:xfrm>
            <a:off x="1202550" y="1017800"/>
            <a:ext cx="7122900" cy="274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FANET F</a:t>
            </a:r>
            <a:r>
              <a:rPr lang="en-GB"/>
              <a:t>undamentals</a:t>
            </a:r>
            <a:endParaRPr/>
          </a:p>
          <a:p>
            <a:pPr indent="-342900" lvl="1" marL="914400" rtl="0" algn="l">
              <a:spcBef>
                <a:spcPts val="0"/>
              </a:spcBef>
              <a:spcAft>
                <a:spcPts val="0"/>
              </a:spcAft>
              <a:buSzPts val="1800"/>
              <a:buAutoNum type="alphaLcPeriod"/>
            </a:pPr>
            <a:r>
              <a:rPr lang="en-GB" sz="1800"/>
              <a:t>Social and Technical Implications</a:t>
            </a:r>
            <a:endParaRPr sz="1800"/>
          </a:p>
          <a:p>
            <a:pPr indent="-342900" lvl="1" marL="914400" rtl="0" algn="l">
              <a:spcBef>
                <a:spcPts val="0"/>
              </a:spcBef>
              <a:spcAft>
                <a:spcPts val="0"/>
              </a:spcAft>
              <a:buSzPts val="1800"/>
              <a:buAutoNum type="alphaLcPeriod"/>
            </a:pPr>
            <a:r>
              <a:rPr lang="en-GB" sz="1800"/>
              <a:t>Communication </a:t>
            </a:r>
            <a:r>
              <a:rPr lang="en-GB" sz="1800"/>
              <a:t>Architectures</a:t>
            </a:r>
            <a:endParaRPr sz="1800"/>
          </a:p>
          <a:p>
            <a:pPr indent="-342900" lvl="1" marL="914400" rtl="0" algn="l">
              <a:spcBef>
                <a:spcPts val="0"/>
              </a:spcBef>
              <a:spcAft>
                <a:spcPts val="0"/>
              </a:spcAft>
              <a:buSzPts val="1800"/>
              <a:buAutoNum type="alphaLcPeriod"/>
            </a:pPr>
            <a:r>
              <a:rPr lang="en-GB" sz="1800"/>
              <a:t>Routing Protocols </a:t>
            </a:r>
            <a:endParaRPr sz="1800"/>
          </a:p>
          <a:p>
            <a:pPr indent="-342900" lvl="0" marL="457200" rtl="0" algn="l">
              <a:spcBef>
                <a:spcPts val="0"/>
              </a:spcBef>
              <a:spcAft>
                <a:spcPts val="0"/>
              </a:spcAft>
              <a:buSzPts val="1800"/>
              <a:buAutoNum type="arabicPeriod"/>
            </a:pPr>
            <a:r>
              <a:rPr lang="en-GB"/>
              <a:t>Implementation</a:t>
            </a:r>
            <a:endParaRPr/>
          </a:p>
          <a:p>
            <a:pPr indent="-342900" lvl="0" marL="457200" rtl="0" algn="l">
              <a:spcBef>
                <a:spcPts val="0"/>
              </a:spcBef>
              <a:spcAft>
                <a:spcPts val="0"/>
              </a:spcAft>
              <a:buSzPts val="1800"/>
              <a:buAutoNum type="arabicPeriod"/>
            </a:pPr>
            <a:r>
              <a:rPr lang="en-GB"/>
              <a:t>Results</a:t>
            </a:r>
            <a:endParaRPr/>
          </a:p>
          <a:p>
            <a:pPr indent="-342900" lvl="0" marL="457200" rtl="0" algn="l">
              <a:spcBef>
                <a:spcPts val="0"/>
              </a:spcBef>
              <a:spcAft>
                <a:spcPts val="0"/>
              </a:spcAft>
              <a:buSzPts val="1800"/>
              <a:buAutoNum type="arabicPeriod"/>
            </a:pPr>
            <a:r>
              <a:rPr lang="en-GB"/>
              <a:t>Conclusion</a:t>
            </a:r>
            <a:endParaRPr/>
          </a:p>
          <a:p>
            <a:pPr indent="0" lvl="0" marL="457200" rtl="0" algn="l">
              <a:spcBef>
                <a:spcPts val="1600"/>
              </a:spcBef>
              <a:spcAft>
                <a:spcPts val="1600"/>
              </a:spcAft>
              <a:buNone/>
            </a:pPr>
            <a:r>
              <a:t/>
            </a:r>
            <a:endParaRPr/>
          </a:p>
        </p:txBody>
      </p:sp>
      <p:pic>
        <p:nvPicPr>
          <p:cNvPr descr="shutterstock_429987889_edited.jpg" id="199" name="Google Shape;199;p16"/>
          <p:cNvPicPr preferRelativeResize="0"/>
          <p:nvPr/>
        </p:nvPicPr>
        <p:blipFill rotWithShape="1">
          <a:blip r:embed="rId3">
            <a:alphaModFix/>
          </a:blip>
          <a:srcRect b="1381" l="12609" r="6247" t="85988"/>
          <a:stretch/>
        </p:blipFill>
        <p:spPr>
          <a:xfrm>
            <a:off x="0" y="3835670"/>
            <a:ext cx="9144000" cy="13268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34"/>
          <p:cNvPicPr preferRelativeResize="0"/>
          <p:nvPr/>
        </p:nvPicPr>
        <p:blipFill>
          <a:blip r:embed="rId3">
            <a:alphaModFix/>
          </a:blip>
          <a:stretch>
            <a:fillRect/>
          </a:stretch>
        </p:blipFill>
        <p:spPr>
          <a:xfrm>
            <a:off x="806050" y="485775"/>
            <a:ext cx="7191375" cy="4171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Google Shape;321;p35"/>
          <p:cNvPicPr preferRelativeResize="0"/>
          <p:nvPr/>
        </p:nvPicPr>
        <p:blipFill>
          <a:blip r:embed="rId3">
            <a:alphaModFix/>
          </a:blip>
          <a:stretch>
            <a:fillRect/>
          </a:stretch>
        </p:blipFill>
        <p:spPr>
          <a:xfrm>
            <a:off x="845338" y="622700"/>
            <a:ext cx="7153275" cy="413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pic>
        <p:nvPicPr>
          <p:cNvPr id="326" name="Google Shape;326;p36"/>
          <p:cNvPicPr preferRelativeResize="0"/>
          <p:nvPr/>
        </p:nvPicPr>
        <p:blipFill>
          <a:blip r:embed="rId3">
            <a:alphaModFix/>
          </a:blip>
          <a:stretch>
            <a:fillRect/>
          </a:stretch>
        </p:blipFill>
        <p:spPr>
          <a:xfrm>
            <a:off x="840575" y="610800"/>
            <a:ext cx="7162800" cy="411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337850" y="-11500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u="sng"/>
              <a:t>Conclusion</a:t>
            </a:r>
            <a:endParaRPr u="sng"/>
          </a:p>
        </p:txBody>
      </p:sp>
      <p:sp>
        <p:nvSpPr>
          <p:cNvPr id="332" name="Google Shape;332;p37"/>
          <p:cNvSpPr txBox="1"/>
          <p:nvPr/>
        </p:nvSpPr>
        <p:spPr>
          <a:xfrm>
            <a:off x="484725" y="1723475"/>
            <a:ext cx="6921000" cy="223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AutoNum type="arabicPeriod"/>
            </a:pPr>
            <a:r>
              <a:rPr lang="en-GB" sz="2400">
                <a:latin typeface="Roboto"/>
                <a:ea typeface="Roboto"/>
                <a:cs typeface="Roboto"/>
                <a:sym typeface="Roboto"/>
              </a:rPr>
              <a:t>FANET - Social &amp; Technical Implications</a:t>
            </a:r>
            <a:endParaRPr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lang="en-GB" sz="2400">
                <a:latin typeface="Roboto"/>
                <a:ea typeface="Roboto"/>
                <a:cs typeface="Roboto"/>
                <a:sym typeface="Roboto"/>
              </a:rPr>
              <a:t>Communication Architectures &amp; Routing Protocols</a:t>
            </a:r>
            <a:endParaRPr sz="2400">
              <a:latin typeface="Roboto"/>
              <a:ea typeface="Roboto"/>
              <a:cs typeface="Roboto"/>
              <a:sym typeface="Roboto"/>
            </a:endParaRPr>
          </a:p>
          <a:p>
            <a:pPr indent="-381000" lvl="0" marL="457200" rtl="0" algn="l">
              <a:spcBef>
                <a:spcPts val="0"/>
              </a:spcBef>
              <a:spcAft>
                <a:spcPts val="0"/>
              </a:spcAft>
              <a:buSzPts val="2400"/>
              <a:buFont typeface="Roboto"/>
              <a:buAutoNum type="arabicPeriod"/>
            </a:pPr>
            <a:r>
              <a:rPr lang="en-GB" sz="2400">
                <a:latin typeface="Roboto"/>
                <a:ea typeface="Roboto"/>
                <a:cs typeface="Roboto"/>
                <a:sym typeface="Roboto"/>
              </a:rPr>
              <a:t>Experimental analysis on Routing Protocols</a:t>
            </a:r>
            <a:endParaRPr sz="24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000000"/>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pic>
        <p:nvPicPr>
          <p:cNvPr id="205" name="Google Shape;205;p17"/>
          <p:cNvPicPr preferRelativeResize="0"/>
          <p:nvPr/>
        </p:nvPicPr>
        <p:blipFill>
          <a:blip r:embed="rId3">
            <a:alphaModFix/>
          </a:blip>
          <a:stretch>
            <a:fillRect/>
          </a:stretch>
        </p:blipFill>
        <p:spPr>
          <a:xfrm>
            <a:off x="311700" y="1219850"/>
            <a:ext cx="6613650" cy="2921350"/>
          </a:xfrm>
          <a:prstGeom prst="rect">
            <a:avLst/>
          </a:prstGeom>
          <a:noFill/>
          <a:ln>
            <a:noFill/>
          </a:ln>
        </p:spPr>
      </p:pic>
      <p:sp>
        <p:nvSpPr>
          <p:cNvPr id="206" name="Google Shape;206;p17"/>
          <p:cNvSpPr txBox="1"/>
          <p:nvPr/>
        </p:nvSpPr>
        <p:spPr>
          <a:xfrm>
            <a:off x="172350" y="4851850"/>
            <a:ext cx="77949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Source: https://www.sciencedirect.com/science/article/pii/S1570870512002193#f0015</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311700" y="410000"/>
            <a:ext cx="85206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Literature Survey</a:t>
            </a:r>
            <a:endParaRPr/>
          </a:p>
        </p:txBody>
      </p:sp>
      <p:sp>
        <p:nvSpPr>
          <p:cNvPr id="212" name="Google Shape;212;p18"/>
          <p:cNvSpPr txBox="1"/>
          <p:nvPr>
            <p:ph idx="1" type="body"/>
          </p:nvPr>
        </p:nvSpPr>
        <p:spPr>
          <a:xfrm>
            <a:off x="311700" y="935600"/>
            <a:ext cx="8520600" cy="3894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GB" sz="1600"/>
              <a:t>Ozgur Koray Sahingoz , </a:t>
            </a:r>
            <a:r>
              <a:rPr b="1" lang="en-GB" sz="1600"/>
              <a:t>Networking Models in Flying Ad-Hoc Network (FANETs): Concepts and Challenges, </a:t>
            </a:r>
            <a:r>
              <a:rPr lang="en-GB" sz="1600"/>
              <a:t>Springer Science+Business Media Dordrecht, October 2013.</a:t>
            </a:r>
            <a:endParaRPr sz="1600"/>
          </a:p>
          <a:p>
            <a:pPr indent="-330200" lvl="0" marL="457200" rtl="0" algn="l">
              <a:spcBef>
                <a:spcPts val="0"/>
              </a:spcBef>
              <a:spcAft>
                <a:spcPts val="0"/>
              </a:spcAft>
              <a:buSzPts val="1600"/>
              <a:buAutoNum type="arabicPeriod"/>
            </a:pPr>
            <a:r>
              <a:rPr lang="en-GB" sz="1600"/>
              <a:t>Wajiya Zafar and Bilal Muhammad Khan , </a:t>
            </a:r>
            <a:r>
              <a:rPr b="1" lang="en-GB" sz="1600"/>
              <a:t>Technological and Social Implications - Flying Ad-Hoc Networks</a:t>
            </a:r>
            <a:r>
              <a:rPr lang="en-GB" sz="1600"/>
              <a:t>,NO. 16 IEEE Technology and Society Magazine, June 2016.</a:t>
            </a:r>
            <a:endParaRPr sz="1600"/>
          </a:p>
          <a:p>
            <a:pPr indent="-330200" lvl="0" marL="457200" rtl="0" algn="l">
              <a:spcBef>
                <a:spcPts val="0"/>
              </a:spcBef>
              <a:spcAft>
                <a:spcPts val="0"/>
              </a:spcAft>
              <a:buSzPts val="1600"/>
              <a:buAutoNum type="arabicPeriod"/>
            </a:pPr>
            <a:r>
              <a:rPr lang="en-GB" sz="1600"/>
              <a:t>Do-Yup Kim and Jang-Won Lee, </a:t>
            </a:r>
            <a:r>
              <a:rPr b="1" lang="en-GB" sz="1600"/>
              <a:t>Topology Construction for Flying Ad Hoc Networks (FANETs)</a:t>
            </a:r>
            <a:r>
              <a:rPr lang="en-GB" sz="1600"/>
              <a:t>,NO. 16 2017 IEEE.</a:t>
            </a:r>
            <a:endParaRPr sz="1600"/>
          </a:p>
          <a:p>
            <a:pPr indent="-330200" lvl="0" marL="457200" rtl="0" algn="l">
              <a:spcBef>
                <a:spcPts val="0"/>
              </a:spcBef>
              <a:spcAft>
                <a:spcPts val="0"/>
              </a:spcAft>
              <a:buSzPts val="1600"/>
              <a:buAutoNum type="arabicPeriod"/>
            </a:pPr>
            <a:r>
              <a:rPr lang="en-GB" sz="1600"/>
              <a:t>Huda Yousef, Salimur Choudhury, Ebrahim Bedeer , and Salama S. Ikki, </a:t>
            </a:r>
            <a:r>
              <a:rPr b="1" lang="en-GB" sz="1600"/>
              <a:t>Near-Optimal Resource Allocation Algorithms for 5G+ Cellular Networks</a:t>
            </a:r>
            <a:r>
              <a:rPr lang="en-GB" sz="1600"/>
              <a:t>,VOL. 68, NO. 7 IEEE TRANSACTIONS ON VEHICULAR TECHNOLOGY, JULY 2019.</a:t>
            </a:r>
            <a:endParaRPr sz="1600"/>
          </a:p>
          <a:p>
            <a:pPr indent="-330200" lvl="0" marL="457200" rtl="0" algn="l">
              <a:spcBef>
                <a:spcPts val="0"/>
              </a:spcBef>
              <a:spcAft>
                <a:spcPts val="0"/>
              </a:spcAft>
              <a:buSzPts val="1600"/>
              <a:buAutoNum type="arabicPeriod"/>
            </a:pPr>
            <a:r>
              <a:rPr lang="en-GB" sz="1600"/>
              <a:t>Muhammad Asghar Khan and Alamgir Safi and Ijaz Mansoor Qureshi and Inam Ullah Khan , Flying Ad-Hoc Networks (FANETs): </a:t>
            </a:r>
            <a:r>
              <a:rPr b="1" lang="en-GB" sz="1600"/>
              <a:t>A Review of                                Communication architectures, and Routing protocols,</a:t>
            </a:r>
            <a:r>
              <a:rPr lang="en-GB" sz="1600"/>
              <a:t>                                                    IEEE Technology and Society Magazine, 2017.</a:t>
            </a:r>
            <a:endParaRPr sz="16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Social and Technical Implications</a:t>
            </a:r>
            <a:endParaRPr/>
          </a:p>
        </p:txBody>
      </p:sp>
      <p:pic>
        <p:nvPicPr>
          <p:cNvPr id="218" name="Google Shape;218;p19"/>
          <p:cNvPicPr preferRelativeResize="0"/>
          <p:nvPr/>
        </p:nvPicPr>
        <p:blipFill>
          <a:blip r:embed="rId3">
            <a:alphaModFix/>
          </a:blip>
          <a:stretch>
            <a:fillRect/>
          </a:stretch>
        </p:blipFill>
        <p:spPr>
          <a:xfrm>
            <a:off x="311700" y="1017800"/>
            <a:ext cx="6238568" cy="3551076"/>
          </a:xfrm>
          <a:prstGeom prst="rect">
            <a:avLst/>
          </a:prstGeom>
          <a:noFill/>
          <a:ln>
            <a:noFill/>
          </a:ln>
        </p:spPr>
      </p:pic>
      <p:sp>
        <p:nvSpPr>
          <p:cNvPr id="219" name="Google Shape;219;p19"/>
          <p:cNvSpPr txBox="1"/>
          <p:nvPr/>
        </p:nvSpPr>
        <p:spPr>
          <a:xfrm>
            <a:off x="6796775" y="1010325"/>
            <a:ext cx="2035500" cy="25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Roboto"/>
                <a:ea typeface="Roboto"/>
                <a:cs typeface="Roboto"/>
                <a:sym typeface="Roboto"/>
              </a:rPr>
              <a:t>Highly reliable </a:t>
            </a:r>
            <a:r>
              <a:rPr lang="en-GB" sz="1900">
                <a:latin typeface="Roboto"/>
                <a:ea typeface="Roboto"/>
                <a:cs typeface="Roboto"/>
                <a:sym typeface="Roboto"/>
              </a:rPr>
              <a:t>communication</a:t>
            </a:r>
            <a:endParaRPr sz="1900">
              <a:latin typeface="Roboto"/>
              <a:ea typeface="Roboto"/>
              <a:cs typeface="Roboto"/>
              <a:sym typeface="Roboto"/>
            </a:endParaRPr>
          </a:p>
          <a:p>
            <a:pPr indent="-349250" lvl="0" marL="457200" rtl="0" algn="l">
              <a:lnSpc>
                <a:spcPct val="115000"/>
              </a:lnSpc>
              <a:spcBef>
                <a:spcPts val="1200"/>
              </a:spcBef>
              <a:spcAft>
                <a:spcPts val="0"/>
              </a:spcAft>
              <a:buSzPts val="1900"/>
              <a:buFont typeface="Roboto"/>
              <a:buChar char="●"/>
            </a:pPr>
            <a:r>
              <a:rPr lang="en-GB" sz="1900">
                <a:latin typeface="Roboto"/>
                <a:ea typeface="Roboto"/>
                <a:cs typeface="Roboto"/>
                <a:sym typeface="Roboto"/>
              </a:rPr>
              <a:t>H</a:t>
            </a:r>
            <a:r>
              <a:rPr lang="en-GB" sz="1900">
                <a:latin typeface="Roboto"/>
                <a:ea typeface="Roboto"/>
                <a:cs typeface="Roboto"/>
                <a:sym typeface="Roboto"/>
              </a:rPr>
              <a:t>igh Accuracy</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GB" sz="1900">
                <a:latin typeface="Roboto"/>
                <a:ea typeface="Roboto"/>
                <a:cs typeface="Roboto"/>
                <a:sym typeface="Roboto"/>
              </a:rPr>
              <a:t>Low Latency</a:t>
            </a:r>
            <a:endParaRPr sz="19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174725" y="-60960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u="sng"/>
              <a:t>Communication Architectures</a:t>
            </a:r>
            <a:endParaRPr u="sng"/>
          </a:p>
        </p:txBody>
      </p:sp>
      <p:sp>
        <p:nvSpPr>
          <p:cNvPr id="225" name="Google Shape;225;p20"/>
          <p:cNvSpPr txBox="1"/>
          <p:nvPr>
            <p:ph idx="4294967295" type="body"/>
          </p:nvPr>
        </p:nvSpPr>
        <p:spPr>
          <a:xfrm>
            <a:off x="2705800" y="2571750"/>
            <a:ext cx="5150100" cy="144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GB">
                <a:solidFill>
                  <a:srgbClr val="000000"/>
                </a:solidFill>
              </a:rPr>
              <a:t>UAV Ad-Hoc Network</a:t>
            </a:r>
            <a:endParaRPr b="1">
              <a:solidFill>
                <a:srgbClr val="000000"/>
              </a:solidFill>
            </a:endParaRPr>
          </a:p>
          <a:p>
            <a:pPr indent="-342900" lvl="0" marL="457200" rtl="0" algn="l">
              <a:spcBef>
                <a:spcPts val="1600"/>
              </a:spcBef>
              <a:spcAft>
                <a:spcPts val="0"/>
              </a:spcAft>
              <a:buClr>
                <a:srgbClr val="000000"/>
              </a:buClr>
              <a:buSzPts val="1800"/>
              <a:buAutoNum type="arabicPeriod"/>
            </a:pPr>
            <a:r>
              <a:rPr b="1" lang="en-GB">
                <a:solidFill>
                  <a:srgbClr val="000000"/>
                </a:solidFill>
              </a:rPr>
              <a:t>Multigroup UAV Ad-Hoc Network</a:t>
            </a:r>
            <a:endParaRPr b="1">
              <a:solidFill>
                <a:srgbClr val="000000"/>
              </a:solidFill>
            </a:endParaRPr>
          </a:p>
          <a:p>
            <a:pPr indent="-342900" lvl="0" marL="457200" rtl="0" algn="l">
              <a:spcBef>
                <a:spcPts val="1600"/>
              </a:spcBef>
              <a:spcAft>
                <a:spcPts val="1600"/>
              </a:spcAft>
              <a:buClr>
                <a:srgbClr val="000000"/>
              </a:buClr>
              <a:buSzPts val="1800"/>
              <a:buAutoNum type="arabicPeriod"/>
            </a:pPr>
            <a:r>
              <a:rPr b="1" lang="en-GB">
                <a:solidFill>
                  <a:srgbClr val="000000"/>
                </a:solidFill>
              </a:rPr>
              <a:t>Multi-Layer UAV Ad-Hoc Network</a:t>
            </a:r>
            <a:endParaRPr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Communication Architectures</a:t>
            </a:r>
            <a:endParaRPr/>
          </a:p>
        </p:txBody>
      </p:sp>
      <p:sp>
        <p:nvSpPr>
          <p:cNvPr id="231" name="Google Shape;231;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457200" lvl="0" marL="5029200" rtl="0" algn="l">
              <a:spcBef>
                <a:spcPts val="1600"/>
              </a:spcBef>
              <a:spcAft>
                <a:spcPts val="0"/>
              </a:spcAft>
              <a:buNone/>
            </a:pPr>
            <a:r>
              <a:t/>
            </a:r>
            <a:endParaRPr b="1">
              <a:solidFill>
                <a:srgbClr val="000000"/>
              </a:solidFill>
            </a:endParaRPr>
          </a:p>
          <a:p>
            <a:pPr indent="457200" lvl="0" marL="5029200" rtl="0" algn="l">
              <a:spcBef>
                <a:spcPts val="1600"/>
              </a:spcBef>
              <a:spcAft>
                <a:spcPts val="0"/>
              </a:spcAft>
              <a:buNone/>
            </a:pPr>
            <a:r>
              <a:t/>
            </a:r>
            <a:endParaRPr b="1">
              <a:solidFill>
                <a:srgbClr val="000000"/>
              </a:solidFill>
            </a:endParaRPr>
          </a:p>
          <a:p>
            <a:pPr indent="0" lvl="0" marL="457200" rtl="0" algn="l">
              <a:spcBef>
                <a:spcPts val="1600"/>
              </a:spcBef>
              <a:spcAft>
                <a:spcPts val="1600"/>
              </a:spcAft>
              <a:buNone/>
            </a:pPr>
            <a:r>
              <a:t/>
            </a:r>
            <a:endParaRPr>
              <a:solidFill>
                <a:srgbClr val="000000"/>
              </a:solidFill>
            </a:endParaRPr>
          </a:p>
        </p:txBody>
      </p:sp>
      <p:pic>
        <p:nvPicPr>
          <p:cNvPr id="232" name="Google Shape;232;p21"/>
          <p:cNvPicPr preferRelativeResize="0"/>
          <p:nvPr/>
        </p:nvPicPr>
        <p:blipFill rotWithShape="1">
          <a:blip r:embed="rId3">
            <a:alphaModFix/>
          </a:blip>
          <a:srcRect b="5100" l="17516" r="38681" t="18552"/>
          <a:stretch/>
        </p:blipFill>
        <p:spPr>
          <a:xfrm>
            <a:off x="1180225" y="1229875"/>
            <a:ext cx="3846699" cy="3257950"/>
          </a:xfrm>
          <a:prstGeom prst="rect">
            <a:avLst/>
          </a:prstGeom>
          <a:noFill/>
          <a:ln>
            <a:noFill/>
          </a:ln>
        </p:spPr>
      </p:pic>
      <p:sp>
        <p:nvSpPr>
          <p:cNvPr id="233" name="Google Shape;233;p21"/>
          <p:cNvSpPr txBox="1"/>
          <p:nvPr/>
        </p:nvSpPr>
        <p:spPr>
          <a:xfrm>
            <a:off x="291425" y="4780950"/>
            <a:ext cx="87570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Roboto"/>
                <a:ea typeface="Roboto"/>
                <a:cs typeface="Roboto"/>
                <a:sym typeface="Roboto"/>
              </a:rPr>
              <a:t>Source:https://www.researchgate.net/publication/330825442_A_Hybrid_Communication_Scheme_for_Efficient_and_Low-Cost_Deployment_of_Future_Flying_Ad-Hoc_Network_FANET</a:t>
            </a:r>
            <a:endParaRPr sz="900">
              <a:latin typeface="Roboto"/>
              <a:ea typeface="Roboto"/>
              <a:cs typeface="Roboto"/>
              <a:sym typeface="Roboto"/>
            </a:endParaRPr>
          </a:p>
        </p:txBody>
      </p:sp>
      <p:sp>
        <p:nvSpPr>
          <p:cNvPr id="234" name="Google Shape;234;p21"/>
          <p:cNvSpPr/>
          <p:nvPr/>
        </p:nvSpPr>
        <p:spPr>
          <a:xfrm>
            <a:off x="4789875" y="2464650"/>
            <a:ext cx="685800" cy="2142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txBox="1"/>
          <p:nvPr/>
        </p:nvSpPr>
        <p:spPr>
          <a:xfrm>
            <a:off x="6000750" y="2373450"/>
            <a:ext cx="27291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a:ea typeface="Roboto"/>
                <a:cs typeface="Roboto"/>
                <a:sym typeface="Roboto"/>
              </a:rPr>
              <a:t>UAV Ad Hoc Network</a:t>
            </a:r>
            <a:endParaRPr b="1"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Communication Architectures</a:t>
            </a:r>
            <a:endParaRPr/>
          </a:p>
        </p:txBody>
      </p:sp>
      <p:sp>
        <p:nvSpPr>
          <p:cNvPr id="241" name="Google Shape;24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5029200" rtl="0" algn="l">
              <a:spcBef>
                <a:spcPts val="0"/>
              </a:spcBef>
              <a:spcAft>
                <a:spcPts val="0"/>
              </a:spcAft>
              <a:buNone/>
            </a:pPr>
            <a:r>
              <a:t/>
            </a:r>
            <a:endParaRPr/>
          </a:p>
          <a:p>
            <a:pPr indent="457200" lvl="0" marL="5029200" rtl="0" algn="l">
              <a:spcBef>
                <a:spcPts val="1600"/>
              </a:spcBef>
              <a:spcAft>
                <a:spcPts val="0"/>
              </a:spcAft>
              <a:buNone/>
            </a:pPr>
            <a:r>
              <a:t/>
            </a:r>
            <a:endParaRPr/>
          </a:p>
          <a:p>
            <a:pPr indent="0" lvl="0" marL="5029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42" name="Google Shape;242;p22"/>
          <p:cNvPicPr preferRelativeResize="0"/>
          <p:nvPr/>
        </p:nvPicPr>
        <p:blipFill rotWithShape="1">
          <a:blip r:embed="rId3">
            <a:alphaModFix/>
          </a:blip>
          <a:srcRect b="5096" l="61319" r="0" t="0"/>
          <a:stretch/>
        </p:blipFill>
        <p:spPr>
          <a:xfrm>
            <a:off x="1083950" y="874550"/>
            <a:ext cx="3397001" cy="4020275"/>
          </a:xfrm>
          <a:prstGeom prst="rect">
            <a:avLst/>
          </a:prstGeom>
          <a:noFill/>
          <a:ln>
            <a:noFill/>
          </a:ln>
        </p:spPr>
      </p:pic>
      <p:sp>
        <p:nvSpPr>
          <p:cNvPr id="243" name="Google Shape;243;p22"/>
          <p:cNvSpPr txBox="1"/>
          <p:nvPr/>
        </p:nvSpPr>
        <p:spPr>
          <a:xfrm>
            <a:off x="291425" y="4780950"/>
            <a:ext cx="87570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Roboto"/>
                <a:ea typeface="Roboto"/>
                <a:cs typeface="Roboto"/>
                <a:sym typeface="Roboto"/>
              </a:rPr>
              <a:t>Source:https://www.researchgate.net/publication/330825442_A_Hybrid_Communication_Scheme_for_Efficient_and_Low-Cost_Deployment_of_Future_Flying_Ad-Hoc_Network_FANET</a:t>
            </a:r>
            <a:endParaRPr sz="900">
              <a:latin typeface="Roboto"/>
              <a:ea typeface="Roboto"/>
              <a:cs typeface="Roboto"/>
              <a:sym typeface="Roboto"/>
            </a:endParaRPr>
          </a:p>
        </p:txBody>
      </p:sp>
      <p:sp>
        <p:nvSpPr>
          <p:cNvPr id="244" name="Google Shape;244;p22"/>
          <p:cNvSpPr/>
          <p:nvPr/>
        </p:nvSpPr>
        <p:spPr>
          <a:xfrm>
            <a:off x="4747025" y="2427675"/>
            <a:ext cx="685800" cy="2142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txBox="1"/>
          <p:nvPr/>
        </p:nvSpPr>
        <p:spPr>
          <a:xfrm>
            <a:off x="5698900" y="2318700"/>
            <a:ext cx="38130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Roboto"/>
                <a:ea typeface="Roboto"/>
                <a:cs typeface="Roboto"/>
                <a:sym typeface="Roboto"/>
              </a:rPr>
              <a:t>Multi-Group Ad Hoc Network</a:t>
            </a:r>
            <a:endParaRPr b="1"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Communication Architectures</a:t>
            </a:r>
            <a:endParaRPr/>
          </a:p>
        </p:txBody>
      </p:sp>
      <p:pic>
        <p:nvPicPr>
          <p:cNvPr id="251" name="Google Shape;251;p23"/>
          <p:cNvPicPr preferRelativeResize="0"/>
          <p:nvPr/>
        </p:nvPicPr>
        <p:blipFill>
          <a:blip r:embed="rId3">
            <a:alphaModFix/>
          </a:blip>
          <a:stretch>
            <a:fillRect/>
          </a:stretch>
        </p:blipFill>
        <p:spPr>
          <a:xfrm>
            <a:off x="311700" y="1259950"/>
            <a:ext cx="4048125" cy="3152775"/>
          </a:xfrm>
          <a:prstGeom prst="rect">
            <a:avLst/>
          </a:prstGeom>
          <a:noFill/>
          <a:ln>
            <a:noFill/>
          </a:ln>
        </p:spPr>
      </p:pic>
      <p:sp>
        <p:nvSpPr>
          <p:cNvPr id="252" name="Google Shape;252;p23"/>
          <p:cNvSpPr txBox="1"/>
          <p:nvPr/>
        </p:nvSpPr>
        <p:spPr>
          <a:xfrm>
            <a:off x="291425" y="4780950"/>
            <a:ext cx="87570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latin typeface="Roboto"/>
                <a:ea typeface="Roboto"/>
                <a:cs typeface="Roboto"/>
                <a:sym typeface="Roboto"/>
              </a:rPr>
              <a:t>Source:https://www.researchgate.net/publication/330825442_A_Hybrid_Communication_Scheme_for_Efficient_and_Low-Cost_Deployment_of_Future_Flying_Ad-Hoc_Network_FANET</a:t>
            </a:r>
            <a:endParaRPr sz="900">
              <a:latin typeface="Roboto"/>
              <a:ea typeface="Roboto"/>
              <a:cs typeface="Roboto"/>
              <a:sym typeface="Roboto"/>
            </a:endParaRPr>
          </a:p>
        </p:txBody>
      </p:sp>
      <p:sp>
        <p:nvSpPr>
          <p:cNvPr id="253" name="Google Shape;253;p23"/>
          <p:cNvSpPr/>
          <p:nvPr/>
        </p:nvSpPr>
        <p:spPr>
          <a:xfrm>
            <a:off x="4616600" y="2351475"/>
            <a:ext cx="685800" cy="2142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txBox="1"/>
          <p:nvPr/>
        </p:nvSpPr>
        <p:spPr>
          <a:xfrm>
            <a:off x="5422700" y="2243775"/>
            <a:ext cx="36693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latin typeface="Roboto"/>
                <a:ea typeface="Roboto"/>
                <a:cs typeface="Roboto"/>
                <a:sym typeface="Roboto"/>
              </a:rPr>
              <a:t>Multi-Layer UAV Ad-Hoc Network</a:t>
            </a:r>
            <a:endParaRPr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