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0"/>
  </p:notesMasterIdLst>
  <p:sldIdLst>
    <p:sldId id="256" r:id="rId3"/>
    <p:sldId id="257" r:id="rId4"/>
    <p:sldId id="258" r:id="rId5"/>
    <p:sldId id="261" r:id="rId6"/>
    <p:sldId id="282" r:id="rId7"/>
    <p:sldId id="293" r:id="rId8"/>
    <p:sldId id="271" r:id="rId9"/>
    <p:sldId id="291" r:id="rId10"/>
    <p:sldId id="287" r:id="rId11"/>
    <p:sldId id="290" r:id="rId12"/>
    <p:sldId id="268" r:id="rId13"/>
    <p:sldId id="295" r:id="rId14"/>
    <p:sldId id="296" r:id="rId15"/>
    <p:sldId id="294" r:id="rId16"/>
    <p:sldId id="289" r:id="rId17"/>
    <p:sldId id="297" r:id="rId18"/>
    <p:sldId id="269" r:id="rId19"/>
  </p:sldIdLst>
  <p:sldSz cx="12192000" cy="6858000"/>
  <p:notesSz cx="6858000" cy="9144000"/>
  <p:embeddedFontLst>
    <p:embeddedFont>
      <p:font typeface="Gill Sans"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ka Kudarvalli" initials="HK" lastIdx="2" clrIdx="0">
    <p:extLst>
      <p:ext uri="{19B8F6BF-5375-455C-9EA6-DF929625EA0E}">
        <p15:presenceInfo xmlns:p15="http://schemas.microsoft.com/office/powerpoint/2012/main" userId="377f1c059d77fa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E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74836" autoAdjust="0"/>
  </p:normalViewPr>
  <p:slideViewPr>
    <p:cSldViewPr snapToGrid="0">
      <p:cViewPr varScale="1">
        <p:scale>
          <a:sx n="64" d="100"/>
          <a:sy n="64" d="100"/>
        </p:scale>
        <p:origin x="11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Deep Learning Neural Network</a:t>
            </a: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Introduced to solve vanishing and exploding gradient in RNN.</a:t>
            </a: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Rather than storing entire history, LSTM can selectively remember &amp; forget data.</a:t>
            </a: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Memory blocks – storing, Gates – manipulation (forget, input, output)</a:t>
            </a:r>
          </a:p>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Longer to run and deplete more memory</a:t>
            </a:r>
          </a:p>
          <a:p>
            <a:pPr marL="0" lvl="0" indent="0" algn="l" rtl="0">
              <a:lnSpc>
                <a:spcPct val="100000"/>
              </a:lnSpc>
              <a:spcBef>
                <a:spcPts val="0"/>
              </a:spcBef>
              <a:spcAft>
                <a:spcPts val="0"/>
              </a:spcAft>
              <a:buSzPts val="1100"/>
              <a:buNone/>
            </a:pPr>
            <a:endParaRPr lang="en-US" sz="1100" b="0" i="0" u="none" strike="noStrike" cap="none" dirty="0">
              <a:solidFill>
                <a:srgbClr val="000000"/>
              </a:solidFill>
              <a:effectLst/>
              <a:latin typeface="Arial"/>
              <a:ea typeface="Arial"/>
              <a:cs typeface="Arial"/>
              <a:sym typeface="Arial"/>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555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342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There is no vast difference in our observation but as you can see:</a:t>
            </a:r>
          </a:p>
          <a:p>
            <a:pPr marL="0" lvl="0" indent="0" algn="l" rtl="0">
              <a:lnSpc>
                <a:spcPct val="100000"/>
              </a:lnSpc>
              <a:spcBef>
                <a:spcPts val="0"/>
              </a:spcBef>
              <a:spcAft>
                <a:spcPts val="0"/>
              </a:spcAft>
              <a:buSzPts val="1100"/>
              <a:buNone/>
            </a:pPr>
            <a:r>
              <a:rPr lang="en-US" dirty="0"/>
              <a:t>Random Forest = 76.15 %</a:t>
            </a:r>
          </a:p>
          <a:p>
            <a:pPr marL="0" lvl="0" indent="0" algn="l" rtl="0">
              <a:lnSpc>
                <a:spcPct val="100000"/>
              </a:lnSpc>
              <a:spcBef>
                <a:spcPts val="0"/>
              </a:spcBef>
              <a:spcAft>
                <a:spcPts val="0"/>
              </a:spcAft>
              <a:buSzPts val="1100"/>
              <a:buNone/>
            </a:pPr>
            <a:r>
              <a:rPr lang="en-US" dirty="0"/>
              <a:t>LSTM = 80.65 %</a:t>
            </a:r>
          </a:p>
          <a:p>
            <a:pPr marL="0" lvl="0" indent="0" algn="l" rtl="0">
              <a:lnSpc>
                <a:spcPct val="100000"/>
              </a:lnSpc>
              <a:spcBef>
                <a:spcPts val="0"/>
              </a:spcBef>
              <a:spcAft>
                <a:spcPts val="0"/>
              </a:spcAft>
              <a:buSzPts val="1100"/>
              <a:buNone/>
            </a:pPr>
            <a:r>
              <a:rPr lang="en-US" dirty="0"/>
              <a:t>Random forest works really good with tabular or structured data. And our data is structured. If in place of text we had images, audio or signals to process, there would be vast difference in our results. Because neural networks wonders with unstructured data.</a:t>
            </a:r>
          </a:p>
          <a:p>
            <a:pPr marL="0" lvl="0" indent="0" algn="l" rtl="0">
              <a:lnSpc>
                <a:spcPct val="100000"/>
              </a:lnSpc>
              <a:spcBef>
                <a:spcPts val="0"/>
              </a:spcBef>
              <a:spcAft>
                <a:spcPts val="0"/>
              </a:spcAft>
              <a:buSzPts val="1100"/>
              <a:buNone/>
            </a:pPr>
            <a:r>
              <a:rPr lang="en-US" dirty="0"/>
              <a:t>Random Forest = better with tabular data</a:t>
            </a:r>
          </a:p>
          <a:p>
            <a:pPr marL="0" lvl="0" indent="0" algn="l" rtl="0">
              <a:lnSpc>
                <a:spcPct val="100000"/>
              </a:lnSpc>
              <a:spcBef>
                <a:spcPts val="0"/>
              </a:spcBef>
              <a:spcAft>
                <a:spcPts val="0"/>
              </a:spcAft>
              <a:buSzPts val="1100"/>
              <a:buNone/>
            </a:pPr>
            <a:endParaRPr dirty="0"/>
          </a:p>
        </p:txBody>
      </p:sp>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1699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3829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9088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5584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Isn’t it difficult to search different reviews about medicines? Just to buy a phone we search 10-20 sites for the reviews why not with our medicines which affect our health. Applying different algorithms and doing analysis on this dataset gives us important insights . This is kind of related to my future work. Lets come back to what I did presently.</a:t>
            </a:r>
            <a:endParaRPr dirty="0"/>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After reading multiple journal papers on this domain i.e. in medical field, I could draw some conclusions and boost my project.</a:t>
            </a:r>
          </a:p>
          <a:p>
            <a:pPr marL="228600" lvl="0" indent="-228600" algn="l" rtl="0">
              <a:lnSpc>
                <a:spcPct val="100000"/>
              </a:lnSpc>
              <a:spcBef>
                <a:spcPts val="0"/>
              </a:spcBef>
              <a:spcAft>
                <a:spcPts val="0"/>
              </a:spcAft>
              <a:buSzPts val="1100"/>
              <a:buAutoNum type="arabicPeriod"/>
            </a:pPr>
            <a:r>
              <a:rPr lang="en-US" dirty="0"/>
              <a:t>The authors of this paper are the original authors for my dataset too. They have extensively explained about their dataset in their original paper. Their research was more on cross domain and cross data analysis as the title says and they had applied logistic regression to build their model.</a:t>
            </a:r>
          </a:p>
          <a:p>
            <a:pPr marL="228600" lvl="0" indent="-228600" algn="l" rtl="0">
              <a:lnSpc>
                <a:spcPct val="100000"/>
              </a:lnSpc>
              <a:spcBef>
                <a:spcPts val="0"/>
              </a:spcBef>
              <a:spcAft>
                <a:spcPts val="0"/>
              </a:spcAft>
              <a:buSzPts val="1100"/>
              <a:buAutoNum type="arabicPeriod"/>
            </a:pPr>
            <a:r>
              <a:rPr lang="en-US" dirty="0"/>
              <a:t>The second paper is more of a survey where they have extensively studied almost 30 different journal papers on cross domain sentiment analysis, different datasets and methods used and have summarized their work.</a:t>
            </a:r>
          </a:p>
          <a:p>
            <a:pPr marL="228600" lvl="0" indent="-228600" algn="l" rtl="0">
              <a:lnSpc>
                <a:spcPct val="100000"/>
              </a:lnSpc>
              <a:spcBef>
                <a:spcPts val="0"/>
              </a:spcBef>
              <a:spcAft>
                <a:spcPts val="0"/>
              </a:spcAft>
              <a:buSzPts val="1100"/>
              <a:buAutoNum type="arabicPeriod"/>
            </a:pPr>
            <a:r>
              <a:rPr lang="en-US" dirty="0"/>
              <a:t>Third paper is kind of a sentiment analysis on a drug review dataset where they have compared only 2 drugs. They have performed </a:t>
            </a:r>
            <a:r>
              <a:rPr lang="en-CA" sz="1100" b="0" i="0" u="none" strike="noStrike" cap="none" baseline="0" dirty="0">
                <a:solidFill>
                  <a:srgbClr val="000000"/>
                </a:solidFill>
                <a:latin typeface="Arial"/>
                <a:ea typeface="Arial"/>
                <a:cs typeface="Arial"/>
                <a:sym typeface="Arial"/>
              </a:rPr>
              <a:t>probabilistic neural network (PNN) and radial basis function neural network (RBFN) where RBFN outperforms the statistical approach.</a:t>
            </a:r>
          </a:p>
          <a:p>
            <a:pPr marL="228600" lvl="0" indent="-228600" algn="l" rtl="0">
              <a:lnSpc>
                <a:spcPct val="100000"/>
              </a:lnSpc>
              <a:spcBef>
                <a:spcPts val="0"/>
              </a:spcBef>
              <a:spcAft>
                <a:spcPts val="0"/>
              </a:spcAft>
              <a:buSzPts val="1100"/>
              <a:buAutoNum type="arabicPeriod"/>
            </a:pPr>
            <a:r>
              <a:rPr lang="en-CA" sz="1100" b="0" i="0" u="none" strike="noStrike" cap="none" baseline="0" dirty="0">
                <a:solidFill>
                  <a:srgbClr val="000000"/>
                </a:solidFill>
                <a:latin typeface="Arial"/>
                <a:cs typeface="Arial"/>
                <a:sym typeface="Arial"/>
              </a:rPr>
              <a:t>Fourth paper focuses on adverse drug reactions and have researched on </a:t>
            </a:r>
            <a:r>
              <a:rPr lang="en-CA" sz="1100" b="0" i="0" u="none" strike="noStrike" cap="none" baseline="0" dirty="0" err="1">
                <a:solidFill>
                  <a:srgbClr val="000000"/>
                </a:solidFill>
                <a:latin typeface="Arial"/>
                <a:cs typeface="Arial"/>
                <a:sym typeface="Arial"/>
              </a:rPr>
              <a:t>ADRMine</a:t>
            </a:r>
            <a:r>
              <a:rPr lang="en-CA" sz="1100" b="0" i="0" u="none" strike="noStrike" cap="none" baseline="0" dirty="0">
                <a:solidFill>
                  <a:srgbClr val="000000"/>
                </a:solidFill>
                <a:latin typeface="Arial"/>
                <a:cs typeface="Arial"/>
                <a:sym typeface="Arial"/>
              </a:rPr>
              <a:t> (extracting ADRs). They retrieved their data from twitter posts and </a:t>
            </a:r>
            <a:r>
              <a:rPr lang="en-CA" sz="1100" b="0" i="0" u="none" strike="noStrike" cap="none" baseline="0" dirty="0" err="1">
                <a:solidFill>
                  <a:srgbClr val="000000"/>
                </a:solidFill>
                <a:latin typeface="Arial"/>
                <a:cs typeface="Arial"/>
                <a:sym typeface="Arial"/>
              </a:rPr>
              <a:t>DailyStrength</a:t>
            </a:r>
            <a:r>
              <a:rPr lang="en-CA" sz="1100" b="0" i="0" u="none" strike="noStrike" cap="none" baseline="0" dirty="0">
                <a:solidFill>
                  <a:srgbClr val="000000"/>
                </a:solidFill>
                <a:latin typeface="Arial"/>
                <a:cs typeface="Arial"/>
                <a:sym typeface="Arial"/>
              </a:rPr>
              <a:t> posts and applied sentiment analysis.</a:t>
            </a:r>
            <a:endParaRPr lang="en-US" dirty="0"/>
          </a:p>
          <a:p>
            <a:pPr marL="228600" lvl="0" indent="-228600" algn="l" rtl="0">
              <a:lnSpc>
                <a:spcPct val="100000"/>
              </a:lnSpc>
              <a:spcBef>
                <a:spcPts val="0"/>
              </a:spcBef>
              <a:spcAft>
                <a:spcPts val="0"/>
              </a:spcAft>
              <a:buSzPts val="1100"/>
              <a:buAutoNum type="arabicPeriod"/>
            </a:pPr>
            <a:endParaRPr dirty="0"/>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9886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2947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054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228600" algn="l" rtl="0">
              <a:lnSpc>
                <a:spcPct val="100000"/>
              </a:lnSpc>
              <a:spcBef>
                <a:spcPts val="0"/>
              </a:spcBef>
              <a:spcAft>
                <a:spcPts val="0"/>
              </a:spcAft>
              <a:buSzPts val="1100"/>
              <a:buAutoNum type="arabicPeriod"/>
            </a:pPr>
            <a:r>
              <a:rPr lang="en-US" sz="1100" b="0" i="0" u="none" strike="noStrike" cap="none" dirty="0">
                <a:solidFill>
                  <a:srgbClr val="000000"/>
                </a:solidFill>
                <a:effectLst/>
                <a:latin typeface="Arial"/>
                <a:ea typeface="Arial"/>
                <a:cs typeface="Arial"/>
                <a:sym typeface="Arial"/>
              </a:rPr>
              <a:t>Classification and Regression Algorithm.</a:t>
            </a:r>
          </a:p>
          <a:p>
            <a:pPr marL="228600" lvl="0" indent="-228600" algn="l" rtl="0">
              <a:lnSpc>
                <a:spcPct val="100000"/>
              </a:lnSpc>
              <a:spcBef>
                <a:spcPts val="0"/>
              </a:spcBef>
              <a:spcAft>
                <a:spcPts val="0"/>
              </a:spcAft>
              <a:buSzPts val="1100"/>
              <a:buAutoNum type="arabicPeriod"/>
            </a:pPr>
            <a:r>
              <a:rPr lang="en-US" sz="1100" b="0" i="0" u="none" strike="noStrike" cap="none" dirty="0">
                <a:solidFill>
                  <a:srgbClr val="000000"/>
                </a:solidFill>
                <a:effectLst/>
                <a:latin typeface="Arial"/>
                <a:ea typeface="Arial"/>
                <a:cs typeface="Arial"/>
                <a:sym typeface="Arial"/>
              </a:rPr>
              <a:t>Collection of decision trees working as an ensemble.</a:t>
            </a:r>
          </a:p>
          <a:p>
            <a:pPr marL="228600" lvl="0" indent="-228600" algn="l" rtl="0">
              <a:lnSpc>
                <a:spcPct val="100000"/>
              </a:lnSpc>
              <a:spcBef>
                <a:spcPts val="0"/>
              </a:spcBef>
              <a:spcAft>
                <a:spcPts val="0"/>
              </a:spcAft>
              <a:buSzPts val="1100"/>
              <a:buAutoNum type="arabicPeriod"/>
            </a:pPr>
            <a:r>
              <a:rPr lang="en-US" sz="1100" b="0" i="0" u="none" strike="noStrike" cap="none" dirty="0">
                <a:solidFill>
                  <a:srgbClr val="000000"/>
                </a:solidFill>
                <a:effectLst/>
                <a:latin typeface="Arial"/>
                <a:ea typeface="Arial"/>
                <a:cs typeface="Arial"/>
                <a:sym typeface="Arial"/>
              </a:rPr>
              <a:t>Each tree will give out a prediction .</a:t>
            </a:r>
          </a:p>
          <a:p>
            <a:pPr marL="228600" lvl="0" indent="-228600" algn="l" rtl="0">
              <a:lnSpc>
                <a:spcPct val="100000"/>
              </a:lnSpc>
              <a:spcBef>
                <a:spcPts val="0"/>
              </a:spcBef>
              <a:spcAft>
                <a:spcPts val="0"/>
              </a:spcAft>
              <a:buSzPts val="1100"/>
              <a:buAutoNum type="arabicPeriod"/>
            </a:pPr>
            <a:r>
              <a:rPr lang="en-US" sz="1100" b="0" i="0" u="none" strike="noStrike" cap="none" dirty="0">
                <a:solidFill>
                  <a:srgbClr val="000000"/>
                </a:solidFill>
                <a:effectLst/>
                <a:latin typeface="Arial"/>
                <a:ea typeface="Arial"/>
                <a:cs typeface="Arial"/>
                <a:sym typeface="Arial"/>
              </a:rPr>
              <a:t>Majority one will be the final prediction.</a:t>
            </a:r>
          </a:p>
          <a:p>
            <a:pPr marL="228600" lvl="0" indent="-228600" algn="l" rtl="0">
              <a:lnSpc>
                <a:spcPct val="100000"/>
              </a:lnSpc>
              <a:spcBef>
                <a:spcPts val="0"/>
              </a:spcBef>
              <a:spcAft>
                <a:spcPts val="0"/>
              </a:spcAft>
              <a:buSzPts val="1100"/>
              <a:buAutoNum type="arabicPeriod"/>
            </a:pPr>
            <a:r>
              <a:rPr lang="en-US" sz="1100" b="0" i="0" u="none" strike="noStrike" cap="none" dirty="0">
                <a:solidFill>
                  <a:srgbClr val="000000"/>
                </a:solidFill>
                <a:effectLst/>
                <a:latin typeface="Arial"/>
                <a:ea typeface="Arial"/>
                <a:cs typeface="Arial"/>
                <a:sym typeface="Arial"/>
              </a:rPr>
              <a:t>Not a good regression algorithm.</a:t>
            </a:r>
          </a:p>
          <a:p>
            <a:pPr marL="228600" lvl="0" indent="-228600" algn="l" rtl="0">
              <a:lnSpc>
                <a:spcPct val="100000"/>
              </a:lnSpc>
              <a:spcBef>
                <a:spcPts val="0"/>
              </a:spcBef>
              <a:spcAft>
                <a:spcPts val="0"/>
              </a:spcAft>
              <a:buSzPts val="1100"/>
              <a:buAutoNum type="arabicPeriod"/>
            </a:pPr>
            <a:r>
              <a:rPr lang="en-US" sz="1100" b="0" i="0" u="none" strike="noStrike" cap="none" dirty="0">
                <a:solidFill>
                  <a:srgbClr val="000000"/>
                </a:solidFill>
                <a:effectLst/>
                <a:latin typeface="Arial"/>
                <a:ea typeface="Arial"/>
                <a:cs typeface="Arial"/>
                <a:sym typeface="Arial"/>
              </a:rPr>
              <a:t>Less control on what model does – parameters or random seeds.</a:t>
            </a: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8000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072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4"/>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 name="Google Shape;26;p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7"/>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1"/>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1"/>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11"/>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2"/>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a:spLocks noGrp="1"/>
          </p:cNvSpPr>
          <p:nvPr>
            <p:ph type="pic" idx="2"/>
          </p:nvPr>
        </p:nvSpPr>
        <p:spPr>
          <a:xfrm>
            <a:off x="6095999" y="0"/>
            <a:ext cx="6102097" cy="6858000"/>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FEFEFE"/>
                </a:solidFill>
                <a:latin typeface="Gill Sans"/>
                <a:ea typeface="Gill Sans"/>
                <a:cs typeface="Gill Sans"/>
                <a:sym typeface="Gill Sans"/>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Gill Sans"/>
                <a:ea typeface="Gill Sans"/>
                <a:cs typeface="Gill Sans"/>
                <a:sym typeface="Gill Sans"/>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Gill Sans"/>
                <a:ea typeface="Gill Sans"/>
                <a:cs typeface="Gill Sans"/>
                <a:sym typeface="Gill Sans"/>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8" name="Google Shape;78;p12"/>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3"/>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3"/>
          <p:cNvSpPr>
            <a:spLocks noGrp="1"/>
          </p:cNvSpPr>
          <p:nvPr>
            <p:ph type="sldNum" idx="12"/>
          </p:nvPr>
        </p:nvSpPr>
        <p:spPr>
          <a:xfrm>
            <a:off x="10758922" y="6217920"/>
            <a:ext cx="365760" cy="36576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2781486" y="851298"/>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Autofit/>
          </a:bodyPr>
          <a:lstStyle/>
          <a:p>
            <a:pPr lvl="0">
              <a:buSzPts val="3420"/>
            </a:pPr>
            <a:r>
              <a:rPr lang="en-US" sz="4000" dirty="0"/>
              <a:t>Sentiment Analysis of Drug Reviews using Machine Learning Algorithms</a:t>
            </a:r>
            <a:endParaRPr sz="4000" dirty="0"/>
          </a:p>
        </p:txBody>
      </p:sp>
      <p:sp>
        <p:nvSpPr>
          <p:cNvPr id="99" name="Google Shape;99;p15"/>
          <p:cNvSpPr txBox="1"/>
          <p:nvPr/>
        </p:nvSpPr>
        <p:spPr>
          <a:xfrm>
            <a:off x="-1142036" y="4174143"/>
            <a:ext cx="7238036" cy="16459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1600"/>
              <a:buFont typeface="Arial"/>
              <a:buNone/>
            </a:pPr>
            <a:endParaRPr sz="1600" b="1" i="0" u="none" strike="noStrike" cap="none">
              <a:solidFill>
                <a:srgbClr val="433C2E"/>
              </a:solidFill>
              <a:latin typeface="Gill Sans"/>
              <a:ea typeface="Gill Sans"/>
              <a:cs typeface="Gill Sans"/>
              <a:sym typeface="Gill Sans"/>
            </a:endParaRPr>
          </a:p>
        </p:txBody>
      </p:sp>
      <p:sp>
        <p:nvSpPr>
          <p:cNvPr id="100" name="Google Shape;100;p15"/>
          <p:cNvSpPr txBox="1"/>
          <p:nvPr/>
        </p:nvSpPr>
        <p:spPr>
          <a:xfrm>
            <a:off x="940846" y="4320730"/>
            <a:ext cx="3907880" cy="1028605"/>
          </a:xfrm>
          <a:prstGeom prst="rect">
            <a:avLst/>
          </a:prstGeom>
          <a:solidFill>
            <a:srgbClr val="FFFFFF"/>
          </a:solidFill>
          <a:ln w="38100" cap="sq" cmpd="sng">
            <a:solidFill>
              <a:srgbClr val="404040"/>
            </a:solidFill>
            <a:prstDash val="solid"/>
            <a:miter lim="800000"/>
            <a:headEnd type="none" w="sm" len="sm"/>
            <a:tailEnd type="none" w="sm" len="sm"/>
          </a:ln>
        </p:spPr>
        <p:txBody>
          <a:bodyPr spcFirstLastPara="1" wrap="square" lIns="274300" tIns="182875" rIns="274300" bIns="182875" anchor="ctr" anchorCtr="1">
            <a:noAutofit/>
          </a:bodyPr>
          <a:lstStyle/>
          <a:p>
            <a:pPr marL="0" marR="0" lvl="0" indent="0" algn="ctr" rtl="0">
              <a:lnSpc>
                <a:spcPct val="150000"/>
              </a:lnSpc>
              <a:spcBef>
                <a:spcPts val="0"/>
              </a:spcBef>
              <a:spcAft>
                <a:spcPts val="0"/>
              </a:spcAft>
              <a:buClr>
                <a:srgbClr val="433C2E"/>
              </a:buClr>
              <a:buSzPts val="1560"/>
              <a:buFont typeface="Gill Sans"/>
              <a:buNone/>
            </a:pPr>
            <a:r>
              <a:rPr lang="en-US" sz="1800" b="1" i="0" u="sng" strike="noStrike" cap="none" dirty="0">
                <a:solidFill>
                  <a:srgbClr val="433C2E"/>
                </a:solidFill>
                <a:latin typeface="Gill Sans" panose="020B0604020202020204" charset="0"/>
                <a:ea typeface="Gill Sans"/>
                <a:cs typeface="Gill Sans"/>
                <a:sym typeface="Gill Sans"/>
              </a:rPr>
              <a:t>GUIDED BY</a:t>
            </a:r>
          </a:p>
          <a:p>
            <a:pPr marL="0" marR="0" lvl="0" indent="0" algn="ctr" rtl="0">
              <a:lnSpc>
                <a:spcPct val="150000"/>
              </a:lnSpc>
              <a:spcBef>
                <a:spcPts val="0"/>
              </a:spcBef>
              <a:spcAft>
                <a:spcPts val="0"/>
              </a:spcAft>
              <a:buClr>
                <a:srgbClr val="433C2E"/>
              </a:buClr>
              <a:buSzPts val="1560"/>
              <a:buFont typeface="Gill Sans"/>
              <a:buNone/>
            </a:pPr>
            <a:r>
              <a:rPr lang="pt-BR" sz="1800" b="1" dirty="0">
                <a:solidFill>
                  <a:srgbClr val="433C2E"/>
                </a:solidFill>
                <a:latin typeface="Gill Sans" panose="020B0604020202020204" charset="0"/>
                <a:ea typeface="Gill Sans"/>
                <a:cs typeface="Gill Sans"/>
                <a:sym typeface="Gill Sans"/>
              </a:rPr>
              <a:t>DR. THIAGO E. A. OLIVEIRA</a:t>
            </a:r>
            <a:endParaRPr lang="pt-BR" sz="1800" b="1" i="0" u="none" strike="noStrike" cap="none" dirty="0">
              <a:solidFill>
                <a:srgbClr val="433C2E"/>
              </a:solidFill>
              <a:latin typeface="Gill Sans" panose="020B0604020202020204" charset="0"/>
              <a:ea typeface="Gill Sans"/>
              <a:cs typeface="Gill Sans"/>
              <a:sym typeface="Gill Sans"/>
            </a:endParaRPr>
          </a:p>
        </p:txBody>
      </p:sp>
      <p:sp>
        <p:nvSpPr>
          <p:cNvPr id="101" name="Google Shape;101;p15"/>
          <p:cNvSpPr txBox="1"/>
          <p:nvPr/>
        </p:nvSpPr>
        <p:spPr>
          <a:xfrm>
            <a:off x="7086600" y="4320730"/>
            <a:ext cx="4298282" cy="1028605"/>
          </a:xfrm>
          <a:prstGeom prst="rect">
            <a:avLst/>
          </a:prstGeom>
          <a:solidFill>
            <a:srgbClr val="FFFFFF"/>
          </a:solidFill>
          <a:ln w="38100" cap="sq" cmpd="sng">
            <a:solidFill>
              <a:srgbClr val="404040"/>
            </a:solidFill>
            <a:prstDash val="solid"/>
            <a:miter lim="800000"/>
            <a:headEnd type="none" w="sm" len="sm"/>
            <a:tailEnd type="none" w="sm" len="sm"/>
          </a:ln>
        </p:spPr>
        <p:txBody>
          <a:bodyPr spcFirstLastPara="1" wrap="square" lIns="274300" tIns="182875" rIns="274300" bIns="182875" anchor="ctr" anchorCtr="1">
            <a:noAutofit/>
          </a:bodyPr>
          <a:lstStyle/>
          <a:p>
            <a:pPr marL="0" marR="0" lvl="0" indent="0" algn="ctr" rtl="0">
              <a:lnSpc>
                <a:spcPct val="150000"/>
              </a:lnSpc>
              <a:spcBef>
                <a:spcPts val="0"/>
              </a:spcBef>
              <a:spcAft>
                <a:spcPts val="0"/>
              </a:spcAft>
              <a:buClr>
                <a:srgbClr val="433C2E"/>
              </a:buClr>
              <a:buSzPts val="1440"/>
              <a:buFont typeface="Gill Sans"/>
              <a:buNone/>
            </a:pPr>
            <a:r>
              <a:rPr lang="en-US" sz="1800" b="1" i="0" u="sng" strike="noStrike" cap="none" dirty="0">
                <a:solidFill>
                  <a:srgbClr val="433C2E"/>
                </a:solidFill>
                <a:latin typeface="Gill Sans" panose="020B0604020202020204" charset="0"/>
                <a:ea typeface="Gill Sans"/>
                <a:cs typeface="Gill Sans"/>
                <a:sym typeface="Gill Sans"/>
              </a:rPr>
              <a:t>PRESENTED BY</a:t>
            </a:r>
            <a:endParaRPr sz="1800" b="0" i="0" u="none" strike="noStrike" cap="none" dirty="0">
              <a:solidFill>
                <a:srgbClr val="000000"/>
              </a:solidFill>
              <a:latin typeface="Gill Sans" panose="020B0604020202020204" charset="0"/>
              <a:sym typeface="Arial"/>
            </a:endParaRPr>
          </a:p>
          <a:p>
            <a:pPr marL="0" marR="0" lvl="0" indent="0" algn="ctr" rtl="0">
              <a:lnSpc>
                <a:spcPct val="150000"/>
              </a:lnSpc>
              <a:spcBef>
                <a:spcPts val="0"/>
              </a:spcBef>
              <a:spcAft>
                <a:spcPts val="0"/>
              </a:spcAft>
              <a:buClr>
                <a:srgbClr val="433C2E"/>
              </a:buClr>
              <a:buSzPts val="1440"/>
              <a:buFont typeface="Gill Sans"/>
              <a:buNone/>
            </a:pPr>
            <a:r>
              <a:rPr lang="en-US" sz="1800" b="1" i="0" u="none" strike="noStrike" cap="none" dirty="0">
                <a:solidFill>
                  <a:srgbClr val="433C2E"/>
                </a:solidFill>
                <a:latin typeface="Gill Sans" panose="020B0604020202020204" charset="0"/>
                <a:ea typeface="Gill Sans"/>
                <a:cs typeface="Gill Sans"/>
                <a:sym typeface="Gill Sans"/>
              </a:rPr>
              <a:t>HARIKA KUDARVALLI (0887033)</a:t>
            </a:r>
            <a:endParaRPr sz="1800" b="0" i="0" u="none" strike="noStrike" cap="none" dirty="0">
              <a:solidFill>
                <a:srgbClr val="000000"/>
              </a:solidFill>
              <a:latin typeface="Gill Sans" panose="020B0604020202020204" charset="0"/>
              <a:sym typeface="Arial"/>
            </a:endParaRPr>
          </a:p>
        </p:txBody>
      </p:sp>
      <p:pic>
        <p:nvPicPr>
          <p:cNvPr id="4" name="Picture 3" descr="A close up of a toy&#10;&#10;Description automatically generated">
            <a:extLst>
              <a:ext uri="{FF2B5EF4-FFF2-40B4-BE49-F238E27FC236}">
                <a16:creationId xmlns:a16="http://schemas.microsoft.com/office/drawing/2014/main" id="{7F837159-D657-4F03-A3ED-1070274C1E94}"/>
              </a:ext>
            </a:extLst>
          </p:cNvPr>
          <p:cNvPicPr>
            <a:picLocks noChangeAspect="1"/>
          </p:cNvPicPr>
          <p:nvPr/>
        </p:nvPicPr>
        <p:blipFill>
          <a:blip r:embed="rId3"/>
          <a:stretch>
            <a:fillRect/>
          </a:stretch>
        </p:blipFill>
        <p:spPr>
          <a:xfrm>
            <a:off x="940847" y="851297"/>
            <a:ext cx="1316735" cy="1645919"/>
          </a:xfrm>
          <a:prstGeom prst="rect">
            <a:avLst/>
          </a:prstGeom>
          <a:solidFill>
            <a:srgbClr val="FFFFFF">
              <a:shade val="85000"/>
            </a:srgbClr>
          </a:solidFill>
          <a:ln w="2857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151"/>
        <p:cNvGrpSpPr/>
        <p:nvPr/>
      </p:nvGrpSpPr>
      <p:grpSpPr>
        <a:xfrm>
          <a:off x="0" y="0"/>
          <a:ext cx="0" cy="0"/>
          <a:chOff x="0" y="0"/>
          <a:chExt cx="0" cy="0"/>
        </a:xfrm>
      </p:grpSpPr>
      <p:sp>
        <p:nvSpPr>
          <p:cNvPr id="152" name="Google Shape;152;p20"/>
          <p:cNvSpPr/>
          <p:nvPr/>
        </p:nvSpPr>
        <p:spPr>
          <a:xfrm>
            <a:off x="0" y="9427"/>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3" name="Google Shape;153;p20"/>
          <p:cNvSpPr/>
          <p:nvPr/>
        </p:nvSpPr>
        <p:spPr>
          <a:xfrm>
            <a:off x="957444" y="1248155"/>
            <a:ext cx="10326435" cy="4860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4" name="Google Shape;154;p20"/>
          <p:cNvSpPr/>
          <p:nvPr/>
        </p:nvSpPr>
        <p:spPr>
          <a:xfrm>
            <a:off x="779428" y="1013569"/>
            <a:ext cx="10730700" cy="5329878"/>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5" name="Google Shape;155;p20"/>
          <p:cNvSpPr txBox="1">
            <a:spLocks noGrp="1"/>
          </p:cNvSpPr>
          <p:nvPr>
            <p:ph type="title"/>
          </p:nvPr>
        </p:nvSpPr>
        <p:spPr>
          <a:xfrm>
            <a:off x="2231136" y="467418"/>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ALGORITHMS</a:t>
            </a:r>
            <a:endParaRPr dirty="0"/>
          </a:p>
        </p:txBody>
      </p:sp>
      <p:sp>
        <p:nvSpPr>
          <p:cNvPr id="15" name="Google Shape;121;p17">
            <a:extLst>
              <a:ext uri="{FF2B5EF4-FFF2-40B4-BE49-F238E27FC236}">
                <a16:creationId xmlns:a16="http://schemas.microsoft.com/office/drawing/2014/main" id="{7A88FEE6-B41C-47F4-B827-AD23ED1F8EAA}"/>
              </a:ext>
            </a:extLst>
          </p:cNvPr>
          <p:cNvSpPr txBox="1">
            <a:spLocks noGrp="1"/>
          </p:cNvSpPr>
          <p:nvPr>
            <p:ph type="body" idx="1"/>
          </p:nvPr>
        </p:nvSpPr>
        <p:spPr>
          <a:xfrm>
            <a:off x="1571668" y="1769377"/>
            <a:ext cx="8779500" cy="3338100"/>
          </a:xfrm>
          <a:prstGeom prst="rect">
            <a:avLst/>
          </a:prstGeom>
          <a:noFill/>
          <a:ln>
            <a:noFill/>
          </a:ln>
        </p:spPr>
        <p:txBody>
          <a:bodyPr spcFirstLastPara="1" wrap="square" lIns="91425" tIns="45700" rIns="91425" bIns="45700" anchor="t" anchorCtr="0">
            <a:noAutofit/>
          </a:bodyPr>
          <a:lstStyle/>
          <a:p>
            <a:pPr marL="114300" indent="0" algn="just">
              <a:buNone/>
            </a:pPr>
            <a:r>
              <a:rPr lang="en-US" sz="2400" dirty="0"/>
              <a:t>Long Short - Term Memory (LSTM)</a:t>
            </a:r>
          </a:p>
          <a:p>
            <a:pPr marL="571500" indent="-457200" algn="just">
              <a:buFont typeface="+mj-lt"/>
              <a:buAutoNum type="arabicPeriod"/>
            </a:pPr>
            <a:endParaRPr lang="en-US" sz="2400" dirty="0"/>
          </a:p>
        </p:txBody>
      </p:sp>
      <p:pic>
        <p:nvPicPr>
          <p:cNvPr id="3" name="Picture 2" descr="A picture containing clock, drawing, table&#10;&#10;Description automatically generated">
            <a:extLst>
              <a:ext uri="{FF2B5EF4-FFF2-40B4-BE49-F238E27FC236}">
                <a16:creationId xmlns:a16="http://schemas.microsoft.com/office/drawing/2014/main" id="{BEEF5758-5772-42E2-B69D-943533811183}"/>
              </a:ext>
            </a:extLst>
          </p:cNvPr>
          <p:cNvPicPr>
            <a:picLocks noChangeAspect="1"/>
          </p:cNvPicPr>
          <p:nvPr/>
        </p:nvPicPr>
        <p:blipFill>
          <a:blip r:embed="rId3"/>
          <a:stretch>
            <a:fillRect/>
          </a:stretch>
        </p:blipFill>
        <p:spPr>
          <a:xfrm>
            <a:off x="2799308" y="2612032"/>
            <a:ext cx="6690940" cy="2613887"/>
          </a:xfrm>
          <a:prstGeom prst="rect">
            <a:avLst/>
          </a:prstGeom>
        </p:spPr>
      </p:pic>
      <p:sp>
        <p:nvSpPr>
          <p:cNvPr id="4" name="TextBox 3">
            <a:extLst>
              <a:ext uri="{FF2B5EF4-FFF2-40B4-BE49-F238E27FC236}">
                <a16:creationId xmlns:a16="http://schemas.microsoft.com/office/drawing/2014/main" id="{8677D5F5-ABC4-4F23-BD79-552DB7540065}"/>
              </a:ext>
            </a:extLst>
          </p:cNvPr>
          <p:cNvSpPr txBox="1"/>
          <p:nvPr/>
        </p:nvSpPr>
        <p:spPr>
          <a:xfrm>
            <a:off x="3640216" y="5606716"/>
            <a:ext cx="6983669" cy="307777"/>
          </a:xfrm>
          <a:prstGeom prst="rect">
            <a:avLst/>
          </a:prstGeom>
          <a:noFill/>
        </p:spPr>
        <p:txBody>
          <a:bodyPr wrap="square" rtlCol="0">
            <a:spAutoFit/>
          </a:bodyPr>
          <a:lstStyle/>
          <a:p>
            <a:r>
              <a:rPr lang="en-US" dirty="0"/>
              <a:t>Source - https://www.knime.com/blog/text-generation-with-lstm</a:t>
            </a:r>
            <a:endParaRPr lang="en-CA" dirty="0"/>
          </a:p>
        </p:txBody>
      </p:sp>
    </p:spTree>
    <p:extLst>
      <p:ext uri="{BB962C8B-B14F-4D97-AF65-F5344CB8AC3E}">
        <p14:creationId xmlns:p14="http://schemas.microsoft.com/office/powerpoint/2010/main" val="894960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230"/>
        <p:cNvGrpSpPr/>
        <p:nvPr/>
      </p:nvGrpSpPr>
      <p:grpSpPr>
        <a:xfrm>
          <a:off x="0" y="0"/>
          <a:ext cx="0" cy="0"/>
          <a:chOff x="0" y="0"/>
          <a:chExt cx="0" cy="0"/>
        </a:xfrm>
      </p:grpSpPr>
      <p:sp>
        <p:nvSpPr>
          <p:cNvPr id="231" name="Google Shape;231;p27"/>
          <p:cNvSpPr/>
          <p:nvPr/>
        </p:nvSpPr>
        <p:spPr>
          <a:xfrm>
            <a:off x="0" y="-76202"/>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2" name="Google Shape;232;p27"/>
          <p:cNvSpPr/>
          <p:nvPr/>
        </p:nvSpPr>
        <p:spPr>
          <a:xfrm>
            <a:off x="1249680" y="1248156"/>
            <a:ext cx="9692640" cy="43616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3" name="Google Shape;233;p27"/>
          <p:cNvSpPr/>
          <p:nvPr/>
        </p:nvSpPr>
        <p:spPr>
          <a:xfrm>
            <a:off x="1062228" y="1060704"/>
            <a:ext cx="10067544" cy="4736592"/>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4" name="Google Shape;234;p27"/>
          <p:cNvSpPr txBox="1">
            <a:spLocks noGrp="1"/>
          </p:cNvSpPr>
          <p:nvPr>
            <p:ph type="title"/>
          </p:nvPr>
        </p:nvSpPr>
        <p:spPr>
          <a:xfrm>
            <a:off x="2231136" y="46741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5" name="Picture 4">
            <a:extLst>
              <a:ext uri="{FF2B5EF4-FFF2-40B4-BE49-F238E27FC236}">
                <a16:creationId xmlns:a16="http://schemas.microsoft.com/office/drawing/2014/main" id="{A308132E-0A06-48D7-99CD-55F34D9CF949}"/>
              </a:ext>
            </a:extLst>
          </p:cNvPr>
          <p:cNvPicPr>
            <a:picLocks noChangeAspect="1"/>
          </p:cNvPicPr>
          <p:nvPr/>
        </p:nvPicPr>
        <p:blipFill>
          <a:blip r:embed="rId3"/>
          <a:stretch>
            <a:fillRect/>
          </a:stretch>
        </p:blipFill>
        <p:spPr>
          <a:xfrm>
            <a:off x="2874826" y="2440959"/>
            <a:ext cx="6442348" cy="2924392"/>
          </a:xfrm>
          <a:prstGeom prst="rect">
            <a:avLst/>
          </a:prstGeom>
        </p:spPr>
      </p:pic>
      <p:sp>
        <p:nvSpPr>
          <p:cNvPr id="12" name="TextBox 11">
            <a:extLst>
              <a:ext uri="{FF2B5EF4-FFF2-40B4-BE49-F238E27FC236}">
                <a16:creationId xmlns:a16="http://schemas.microsoft.com/office/drawing/2014/main" id="{35D2EA7D-8351-42B0-81D8-BA9BA944F3FE}"/>
              </a:ext>
            </a:extLst>
          </p:cNvPr>
          <p:cNvSpPr txBox="1"/>
          <p:nvPr/>
        </p:nvSpPr>
        <p:spPr>
          <a:xfrm>
            <a:off x="5615593" y="1836539"/>
            <a:ext cx="2069432" cy="369332"/>
          </a:xfrm>
          <a:prstGeom prst="rect">
            <a:avLst/>
          </a:prstGeom>
          <a:noFill/>
        </p:spPr>
        <p:txBody>
          <a:bodyPr wrap="square" rtlCol="0">
            <a:spAutoFit/>
          </a:bodyPr>
          <a:lstStyle/>
          <a:p>
            <a:r>
              <a:rPr lang="en-US" sz="1800" b="1" dirty="0">
                <a:latin typeface="Gill Sans" panose="020B0604020202020204" charset="0"/>
              </a:rPr>
              <a:t>Training</a:t>
            </a:r>
            <a:endParaRPr lang="en-CA" sz="1800" b="1" dirty="0">
              <a:latin typeface="Gill Sans" panose="020B060402020202020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230"/>
        <p:cNvGrpSpPr/>
        <p:nvPr/>
      </p:nvGrpSpPr>
      <p:grpSpPr>
        <a:xfrm>
          <a:off x="0" y="0"/>
          <a:ext cx="0" cy="0"/>
          <a:chOff x="0" y="0"/>
          <a:chExt cx="0" cy="0"/>
        </a:xfrm>
      </p:grpSpPr>
      <p:sp>
        <p:nvSpPr>
          <p:cNvPr id="231" name="Google Shape;231;p27"/>
          <p:cNvSpPr/>
          <p:nvPr/>
        </p:nvSpPr>
        <p:spPr>
          <a:xfrm>
            <a:off x="0" y="-76202"/>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2" name="Google Shape;232;p27"/>
          <p:cNvSpPr/>
          <p:nvPr/>
        </p:nvSpPr>
        <p:spPr>
          <a:xfrm>
            <a:off x="1249680" y="1248156"/>
            <a:ext cx="9692640" cy="43616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3" name="Google Shape;233;p27"/>
          <p:cNvSpPr/>
          <p:nvPr/>
        </p:nvSpPr>
        <p:spPr>
          <a:xfrm>
            <a:off x="1062228" y="1060704"/>
            <a:ext cx="10067544" cy="4736592"/>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4" name="Google Shape;234;p27"/>
          <p:cNvSpPr txBox="1">
            <a:spLocks noGrp="1"/>
          </p:cNvSpPr>
          <p:nvPr>
            <p:ph type="title"/>
          </p:nvPr>
        </p:nvSpPr>
        <p:spPr>
          <a:xfrm>
            <a:off x="2231136" y="46741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5" name="Picture 4" descr="A picture containing knife&#10;&#10;Description automatically generated">
            <a:extLst>
              <a:ext uri="{FF2B5EF4-FFF2-40B4-BE49-F238E27FC236}">
                <a16:creationId xmlns:a16="http://schemas.microsoft.com/office/drawing/2014/main" id="{5461CA75-B088-4BBE-89A7-5543C8367D7A}"/>
              </a:ext>
            </a:extLst>
          </p:cNvPr>
          <p:cNvPicPr>
            <a:picLocks noChangeAspect="1"/>
          </p:cNvPicPr>
          <p:nvPr/>
        </p:nvPicPr>
        <p:blipFill>
          <a:blip r:embed="rId3"/>
          <a:stretch>
            <a:fillRect/>
          </a:stretch>
        </p:blipFill>
        <p:spPr>
          <a:xfrm>
            <a:off x="3064880" y="1745803"/>
            <a:ext cx="5882497" cy="907909"/>
          </a:xfrm>
          <a:prstGeom prst="rect">
            <a:avLst/>
          </a:prstGeom>
        </p:spPr>
      </p:pic>
      <p:pic>
        <p:nvPicPr>
          <p:cNvPr id="4" name="Picture 3" descr="A screenshot of a social media post&#10;&#10;Description automatically generated">
            <a:extLst>
              <a:ext uri="{FF2B5EF4-FFF2-40B4-BE49-F238E27FC236}">
                <a16:creationId xmlns:a16="http://schemas.microsoft.com/office/drawing/2014/main" id="{820EA2A5-D22C-4488-BBAD-90B6DE7BBE44}"/>
              </a:ext>
            </a:extLst>
          </p:cNvPr>
          <p:cNvPicPr>
            <a:picLocks noChangeAspect="1"/>
          </p:cNvPicPr>
          <p:nvPr/>
        </p:nvPicPr>
        <p:blipFill>
          <a:blip r:embed="rId4"/>
          <a:stretch>
            <a:fillRect/>
          </a:stretch>
        </p:blipFill>
        <p:spPr>
          <a:xfrm>
            <a:off x="3325818" y="2509908"/>
            <a:ext cx="4963940" cy="3128929"/>
          </a:xfrm>
          <a:prstGeom prst="rect">
            <a:avLst/>
          </a:prstGeom>
        </p:spPr>
      </p:pic>
    </p:spTree>
    <p:extLst>
      <p:ext uri="{BB962C8B-B14F-4D97-AF65-F5344CB8AC3E}">
        <p14:creationId xmlns:p14="http://schemas.microsoft.com/office/powerpoint/2010/main" val="370923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230"/>
        <p:cNvGrpSpPr/>
        <p:nvPr/>
      </p:nvGrpSpPr>
      <p:grpSpPr>
        <a:xfrm>
          <a:off x="0" y="0"/>
          <a:ext cx="0" cy="0"/>
          <a:chOff x="0" y="0"/>
          <a:chExt cx="0" cy="0"/>
        </a:xfrm>
      </p:grpSpPr>
      <p:sp>
        <p:nvSpPr>
          <p:cNvPr id="231" name="Google Shape;231;p27"/>
          <p:cNvSpPr/>
          <p:nvPr/>
        </p:nvSpPr>
        <p:spPr>
          <a:xfrm>
            <a:off x="0" y="-76202"/>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2" name="Google Shape;232;p27"/>
          <p:cNvSpPr/>
          <p:nvPr/>
        </p:nvSpPr>
        <p:spPr>
          <a:xfrm>
            <a:off x="1249680" y="1248156"/>
            <a:ext cx="9692640" cy="43616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3" name="Google Shape;233;p27"/>
          <p:cNvSpPr/>
          <p:nvPr/>
        </p:nvSpPr>
        <p:spPr>
          <a:xfrm>
            <a:off x="1062228" y="1060704"/>
            <a:ext cx="10067544" cy="4736592"/>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4" name="Google Shape;234;p27"/>
          <p:cNvSpPr txBox="1">
            <a:spLocks noGrp="1"/>
          </p:cNvSpPr>
          <p:nvPr>
            <p:ph type="title"/>
          </p:nvPr>
        </p:nvSpPr>
        <p:spPr>
          <a:xfrm>
            <a:off x="2231136" y="431323"/>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COMPARISON</a:t>
            </a:r>
            <a:endParaRPr dirty="0"/>
          </a:p>
        </p:txBody>
      </p:sp>
      <p:pic>
        <p:nvPicPr>
          <p:cNvPr id="3" name="Picture 2" descr="A screenshot of a cell phone&#10;&#10;Description automatically generated">
            <a:extLst>
              <a:ext uri="{FF2B5EF4-FFF2-40B4-BE49-F238E27FC236}">
                <a16:creationId xmlns:a16="http://schemas.microsoft.com/office/drawing/2014/main" id="{449CAF11-E907-49F3-8812-10B621014A26}"/>
              </a:ext>
            </a:extLst>
          </p:cNvPr>
          <p:cNvPicPr>
            <a:picLocks noChangeAspect="1"/>
          </p:cNvPicPr>
          <p:nvPr/>
        </p:nvPicPr>
        <p:blipFill>
          <a:blip r:embed="rId3"/>
          <a:stretch>
            <a:fillRect/>
          </a:stretch>
        </p:blipFill>
        <p:spPr>
          <a:xfrm>
            <a:off x="3182308" y="1807495"/>
            <a:ext cx="5827383" cy="3510005"/>
          </a:xfrm>
          <a:prstGeom prst="rect">
            <a:avLst/>
          </a:prstGeom>
        </p:spPr>
      </p:pic>
    </p:spTree>
    <p:extLst>
      <p:ext uri="{BB962C8B-B14F-4D97-AF65-F5344CB8AC3E}">
        <p14:creationId xmlns:p14="http://schemas.microsoft.com/office/powerpoint/2010/main" val="2946512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230"/>
        <p:cNvGrpSpPr/>
        <p:nvPr/>
      </p:nvGrpSpPr>
      <p:grpSpPr>
        <a:xfrm>
          <a:off x="0" y="0"/>
          <a:ext cx="0" cy="0"/>
          <a:chOff x="0" y="0"/>
          <a:chExt cx="0" cy="0"/>
        </a:xfrm>
      </p:grpSpPr>
      <p:sp>
        <p:nvSpPr>
          <p:cNvPr id="231" name="Google Shape;231;p27"/>
          <p:cNvSpPr/>
          <p:nvPr/>
        </p:nvSpPr>
        <p:spPr>
          <a:xfrm>
            <a:off x="0" y="-76202"/>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2" name="Google Shape;232;p27"/>
          <p:cNvSpPr/>
          <p:nvPr/>
        </p:nvSpPr>
        <p:spPr>
          <a:xfrm>
            <a:off x="1249680" y="1248156"/>
            <a:ext cx="9692640" cy="43616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3" name="Google Shape;233;p27"/>
          <p:cNvSpPr/>
          <p:nvPr/>
        </p:nvSpPr>
        <p:spPr>
          <a:xfrm>
            <a:off x="1062228" y="1060704"/>
            <a:ext cx="10067544" cy="4736592"/>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4" name="Google Shape;234;p27"/>
          <p:cNvSpPr txBox="1">
            <a:spLocks noGrp="1"/>
          </p:cNvSpPr>
          <p:nvPr>
            <p:ph type="title"/>
          </p:nvPr>
        </p:nvSpPr>
        <p:spPr>
          <a:xfrm>
            <a:off x="2231136" y="46741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a:t>CONCLUSION</a:t>
            </a:r>
            <a:endParaRPr/>
          </a:p>
        </p:txBody>
      </p:sp>
      <p:sp>
        <p:nvSpPr>
          <p:cNvPr id="235" name="Google Shape;235;p27"/>
          <p:cNvSpPr txBox="1">
            <a:spLocks noGrp="1"/>
          </p:cNvSpPr>
          <p:nvPr>
            <p:ph type="body" idx="1"/>
          </p:nvPr>
        </p:nvSpPr>
        <p:spPr>
          <a:xfrm>
            <a:off x="1706244" y="2193363"/>
            <a:ext cx="8779512" cy="2879256"/>
          </a:xfrm>
          <a:prstGeom prst="rect">
            <a:avLst/>
          </a:prstGeom>
          <a:noFill/>
          <a:ln>
            <a:noFill/>
          </a:ln>
        </p:spPr>
        <p:txBody>
          <a:bodyPr spcFirstLastPara="1" wrap="square" lIns="91425" tIns="45700" rIns="91425" bIns="45700" anchor="t" anchorCtr="0">
            <a:noAutofit/>
          </a:bodyPr>
          <a:lstStyle/>
          <a:p>
            <a:pPr>
              <a:lnSpc>
                <a:spcPct val="150000"/>
              </a:lnSpc>
              <a:spcBef>
                <a:spcPts val="0"/>
              </a:spcBef>
              <a:buClr>
                <a:srgbClr val="404040"/>
              </a:buClr>
              <a:buFont typeface="Arial" panose="020B0604020202020204" pitchFamily="34" charset="0"/>
              <a:buChar char="•"/>
            </a:pPr>
            <a:r>
              <a:rPr lang="en-US" sz="2800" dirty="0">
                <a:solidFill>
                  <a:schemeClr val="tx1"/>
                </a:solidFill>
              </a:rPr>
              <a:t>Sentiment Analysis on drug reviews.</a:t>
            </a:r>
          </a:p>
          <a:p>
            <a:pPr>
              <a:lnSpc>
                <a:spcPct val="150000"/>
              </a:lnSpc>
              <a:spcBef>
                <a:spcPts val="0"/>
              </a:spcBef>
              <a:buClr>
                <a:srgbClr val="404040"/>
              </a:buClr>
              <a:buFont typeface="Arial" panose="020B0604020202020204" pitchFamily="34" charset="0"/>
              <a:buChar char="•"/>
            </a:pPr>
            <a:r>
              <a:rPr lang="en-US" sz="2800" dirty="0">
                <a:solidFill>
                  <a:schemeClr val="tx1"/>
                </a:solidFill>
              </a:rPr>
              <a:t>Machine Learning vs Deep Learning</a:t>
            </a:r>
          </a:p>
          <a:p>
            <a:pPr>
              <a:lnSpc>
                <a:spcPct val="150000"/>
              </a:lnSpc>
              <a:spcBef>
                <a:spcPts val="0"/>
              </a:spcBef>
              <a:buClr>
                <a:srgbClr val="404040"/>
              </a:buClr>
              <a:buFont typeface="Arial" panose="020B0604020202020204" pitchFamily="34" charset="0"/>
              <a:buChar char="•"/>
            </a:pPr>
            <a:r>
              <a:rPr lang="en-US" sz="2800" dirty="0">
                <a:solidFill>
                  <a:schemeClr val="tx1"/>
                </a:solidFill>
              </a:rPr>
              <a:t>LSTM outperforms Random Forest</a:t>
            </a:r>
            <a:endParaRPr sz="2800" dirty="0">
              <a:solidFill>
                <a:schemeClr val="tx1"/>
              </a:solidFill>
            </a:endParaRPr>
          </a:p>
        </p:txBody>
      </p:sp>
    </p:spTree>
    <p:extLst>
      <p:ext uri="{BB962C8B-B14F-4D97-AF65-F5344CB8AC3E}">
        <p14:creationId xmlns:p14="http://schemas.microsoft.com/office/powerpoint/2010/main" val="2063823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230"/>
        <p:cNvGrpSpPr/>
        <p:nvPr/>
      </p:nvGrpSpPr>
      <p:grpSpPr>
        <a:xfrm>
          <a:off x="0" y="0"/>
          <a:ext cx="0" cy="0"/>
          <a:chOff x="0" y="0"/>
          <a:chExt cx="0" cy="0"/>
        </a:xfrm>
      </p:grpSpPr>
      <p:sp>
        <p:nvSpPr>
          <p:cNvPr id="231" name="Google Shape;231;p27"/>
          <p:cNvSpPr/>
          <p:nvPr/>
        </p:nvSpPr>
        <p:spPr>
          <a:xfrm>
            <a:off x="0" y="-88234"/>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2" name="Google Shape;232;p27"/>
          <p:cNvSpPr/>
          <p:nvPr/>
        </p:nvSpPr>
        <p:spPr>
          <a:xfrm>
            <a:off x="1249680" y="1248156"/>
            <a:ext cx="9692640" cy="43616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Gill Sans"/>
              <a:ea typeface="Gill Sans"/>
              <a:cs typeface="Gill Sans"/>
              <a:sym typeface="Gill Sans"/>
            </a:endParaRPr>
          </a:p>
        </p:txBody>
      </p:sp>
      <p:sp>
        <p:nvSpPr>
          <p:cNvPr id="233" name="Google Shape;233;p27"/>
          <p:cNvSpPr/>
          <p:nvPr/>
        </p:nvSpPr>
        <p:spPr>
          <a:xfrm>
            <a:off x="1062228" y="1060704"/>
            <a:ext cx="10067544" cy="4736592"/>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4" name="Google Shape;234;p27"/>
          <p:cNvSpPr txBox="1">
            <a:spLocks noGrp="1"/>
          </p:cNvSpPr>
          <p:nvPr>
            <p:ph type="title"/>
          </p:nvPr>
        </p:nvSpPr>
        <p:spPr>
          <a:xfrm>
            <a:off x="2231136" y="46741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FUTURE WORK</a:t>
            </a:r>
            <a:endParaRPr dirty="0"/>
          </a:p>
        </p:txBody>
      </p:sp>
      <p:sp>
        <p:nvSpPr>
          <p:cNvPr id="235" name="Google Shape;235;p27"/>
          <p:cNvSpPr txBox="1">
            <a:spLocks noGrp="1"/>
          </p:cNvSpPr>
          <p:nvPr>
            <p:ph type="body" idx="1"/>
          </p:nvPr>
        </p:nvSpPr>
        <p:spPr>
          <a:xfrm>
            <a:off x="1766401" y="1938670"/>
            <a:ext cx="3455312" cy="2879256"/>
          </a:xfrm>
          <a:prstGeom prst="rect">
            <a:avLst/>
          </a:prstGeom>
          <a:noFill/>
          <a:ln>
            <a:noFill/>
          </a:ln>
        </p:spPr>
        <p:txBody>
          <a:bodyPr spcFirstLastPara="1" wrap="square" lIns="91425" tIns="45700" rIns="91425" bIns="45700" anchor="t" anchorCtr="0">
            <a:noAutofit/>
          </a:bodyPr>
          <a:lstStyle/>
          <a:p>
            <a:pPr marL="114300" indent="0" algn="ctr">
              <a:lnSpc>
                <a:spcPct val="150000"/>
              </a:lnSpc>
              <a:spcBef>
                <a:spcPts val="0"/>
              </a:spcBef>
              <a:buClr>
                <a:srgbClr val="404040"/>
              </a:buClr>
              <a:buNone/>
            </a:pPr>
            <a:r>
              <a:rPr lang="en-US" sz="3600" u="sng" dirty="0">
                <a:solidFill>
                  <a:schemeClr val="tx1"/>
                </a:solidFill>
              </a:rPr>
              <a:t>Part 1</a:t>
            </a:r>
          </a:p>
          <a:p>
            <a:pPr>
              <a:lnSpc>
                <a:spcPct val="150000"/>
              </a:lnSpc>
              <a:spcBef>
                <a:spcPts val="0"/>
              </a:spcBef>
              <a:buClr>
                <a:srgbClr val="404040"/>
              </a:buClr>
              <a:buFont typeface="Arial" panose="020B0604020202020204" pitchFamily="34" charset="0"/>
              <a:buChar char="•"/>
            </a:pPr>
            <a:r>
              <a:rPr lang="en-US" sz="3200" dirty="0">
                <a:solidFill>
                  <a:schemeClr val="tx1"/>
                </a:solidFill>
              </a:rPr>
              <a:t>CNN</a:t>
            </a:r>
          </a:p>
          <a:p>
            <a:pPr>
              <a:spcBef>
                <a:spcPts val="0"/>
              </a:spcBef>
              <a:buClr>
                <a:srgbClr val="404040"/>
              </a:buClr>
              <a:buFont typeface="Arial" panose="020B0604020202020204" pitchFamily="34" charset="0"/>
              <a:buChar char="•"/>
            </a:pPr>
            <a:r>
              <a:rPr lang="en-US" sz="3200" dirty="0">
                <a:solidFill>
                  <a:schemeClr val="tx1"/>
                </a:solidFill>
              </a:rPr>
              <a:t>Comparison (Other metrics)</a:t>
            </a:r>
          </a:p>
          <a:p>
            <a:pPr>
              <a:spcBef>
                <a:spcPts val="0"/>
              </a:spcBef>
              <a:buClr>
                <a:srgbClr val="404040"/>
              </a:buClr>
              <a:buFont typeface="Arial" panose="020B0604020202020204" pitchFamily="34" charset="0"/>
              <a:buChar char="•"/>
            </a:pPr>
            <a:r>
              <a:rPr lang="en-US" sz="3200" dirty="0">
                <a:solidFill>
                  <a:schemeClr val="tx1"/>
                </a:solidFill>
              </a:rPr>
              <a:t>Predictions</a:t>
            </a:r>
          </a:p>
          <a:p>
            <a:pPr marL="114300" indent="0">
              <a:spcBef>
                <a:spcPts val="0"/>
              </a:spcBef>
              <a:buClr>
                <a:srgbClr val="404040"/>
              </a:buClr>
              <a:buNone/>
            </a:pPr>
            <a:endParaRPr sz="3600" dirty="0">
              <a:solidFill>
                <a:schemeClr val="tx1"/>
              </a:solidFill>
            </a:endParaRPr>
          </a:p>
        </p:txBody>
      </p:sp>
      <p:sp>
        <p:nvSpPr>
          <p:cNvPr id="7" name="Google Shape;235;p27">
            <a:extLst>
              <a:ext uri="{FF2B5EF4-FFF2-40B4-BE49-F238E27FC236}">
                <a16:creationId xmlns:a16="http://schemas.microsoft.com/office/drawing/2014/main" id="{1EDA8C8E-BF9D-4905-A352-96F998182B90}"/>
              </a:ext>
            </a:extLst>
          </p:cNvPr>
          <p:cNvSpPr txBox="1">
            <a:spLocks/>
          </p:cNvSpPr>
          <p:nvPr/>
        </p:nvSpPr>
        <p:spPr>
          <a:xfrm>
            <a:off x="6717078" y="1935054"/>
            <a:ext cx="3467897" cy="287925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600" marR="0" lvl="2"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800" marR="0" lvl="3"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6000" marR="0" lvl="4" indent="-342900"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200" marR="0" lvl="5"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400" marR="0" lvl="6"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600" marR="0" lvl="7"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800" marR="0" lvl="8" indent="-342900"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marL="114300" indent="0" algn="ctr">
              <a:lnSpc>
                <a:spcPct val="150000"/>
              </a:lnSpc>
              <a:spcBef>
                <a:spcPts val="0"/>
              </a:spcBef>
              <a:buClr>
                <a:srgbClr val="404040"/>
              </a:buClr>
              <a:buFont typeface="Arial"/>
              <a:buNone/>
            </a:pPr>
            <a:r>
              <a:rPr lang="en-US" sz="3600" u="sng" dirty="0">
                <a:solidFill>
                  <a:schemeClr val="tx1"/>
                </a:solidFill>
              </a:rPr>
              <a:t>Part 2</a:t>
            </a:r>
          </a:p>
          <a:p>
            <a:pPr>
              <a:lnSpc>
                <a:spcPct val="150000"/>
              </a:lnSpc>
              <a:spcBef>
                <a:spcPts val="0"/>
              </a:spcBef>
              <a:buClr>
                <a:srgbClr val="404040"/>
              </a:buClr>
              <a:buFont typeface="Arial" panose="020B0604020202020204" pitchFamily="34" charset="0"/>
              <a:buChar char="•"/>
            </a:pPr>
            <a:r>
              <a:rPr lang="en-US" sz="3200" dirty="0">
                <a:solidFill>
                  <a:schemeClr val="tx1"/>
                </a:solidFill>
              </a:rPr>
              <a:t>Web Application</a:t>
            </a:r>
          </a:p>
          <a:p>
            <a:pPr marL="114300" indent="0">
              <a:spcBef>
                <a:spcPts val="0"/>
              </a:spcBef>
              <a:buClr>
                <a:srgbClr val="404040"/>
              </a:buClr>
              <a:buFont typeface="Arial"/>
              <a:buNone/>
            </a:pPr>
            <a:endParaRPr lang="en-US" sz="3600" dirty="0">
              <a:solidFill>
                <a:schemeClr val="tx1"/>
              </a:solidFill>
            </a:endParaRPr>
          </a:p>
        </p:txBody>
      </p:sp>
      <p:cxnSp>
        <p:nvCxnSpPr>
          <p:cNvPr id="3" name="Straight Connector 2">
            <a:extLst>
              <a:ext uri="{FF2B5EF4-FFF2-40B4-BE49-F238E27FC236}">
                <a16:creationId xmlns:a16="http://schemas.microsoft.com/office/drawing/2014/main" id="{88B29F10-E460-4F1F-BDA4-F9EAE462FC73}"/>
              </a:ext>
            </a:extLst>
          </p:cNvPr>
          <p:cNvCxnSpPr>
            <a:cxnSpLocks/>
            <a:stCxn id="234" idx="2"/>
            <a:endCxn id="232" idx="2"/>
          </p:cNvCxnSpPr>
          <p:nvPr/>
        </p:nvCxnSpPr>
        <p:spPr>
          <a:xfrm>
            <a:off x="6096000" y="1656138"/>
            <a:ext cx="0" cy="3953706"/>
          </a:xfrm>
          <a:prstGeom prst="line">
            <a:avLst/>
          </a:prstGeom>
          <a:ln w="38100">
            <a:solidFill>
              <a:schemeClr val="tx1"/>
            </a:solidFill>
            <a:prstDash val="lgDash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3438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230"/>
        <p:cNvGrpSpPr/>
        <p:nvPr/>
      </p:nvGrpSpPr>
      <p:grpSpPr>
        <a:xfrm>
          <a:off x="0" y="0"/>
          <a:ext cx="0" cy="0"/>
          <a:chOff x="0" y="0"/>
          <a:chExt cx="0" cy="0"/>
        </a:xfrm>
      </p:grpSpPr>
      <p:sp>
        <p:nvSpPr>
          <p:cNvPr id="231" name="Google Shape;231;p27"/>
          <p:cNvSpPr/>
          <p:nvPr/>
        </p:nvSpPr>
        <p:spPr>
          <a:xfrm>
            <a:off x="0" y="-76202"/>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2" name="Google Shape;232;p27"/>
          <p:cNvSpPr/>
          <p:nvPr/>
        </p:nvSpPr>
        <p:spPr>
          <a:xfrm>
            <a:off x="1249680" y="1248156"/>
            <a:ext cx="9692640" cy="43616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3" name="Google Shape;233;p27"/>
          <p:cNvSpPr/>
          <p:nvPr/>
        </p:nvSpPr>
        <p:spPr>
          <a:xfrm>
            <a:off x="1062228" y="1060704"/>
            <a:ext cx="10067544" cy="4736592"/>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34" name="Google Shape;234;p27"/>
          <p:cNvSpPr txBox="1">
            <a:spLocks noGrp="1"/>
          </p:cNvSpPr>
          <p:nvPr>
            <p:ph type="title"/>
          </p:nvPr>
        </p:nvSpPr>
        <p:spPr>
          <a:xfrm>
            <a:off x="2231136" y="46741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REFERENCES</a:t>
            </a:r>
            <a:endParaRPr dirty="0"/>
          </a:p>
        </p:txBody>
      </p:sp>
      <p:sp>
        <p:nvSpPr>
          <p:cNvPr id="235" name="Google Shape;235;p27"/>
          <p:cNvSpPr txBox="1">
            <a:spLocks noGrp="1"/>
          </p:cNvSpPr>
          <p:nvPr>
            <p:ph type="body" idx="1"/>
          </p:nvPr>
        </p:nvSpPr>
        <p:spPr>
          <a:xfrm>
            <a:off x="1706244" y="1843590"/>
            <a:ext cx="8779512" cy="2879256"/>
          </a:xfrm>
          <a:prstGeom prst="rect">
            <a:avLst/>
          </a:prstGeom>
          <a:noFill/>
          <a:ln>
            <a:noFill/>
          </a:ln>
        </p:spPr>
        <p:txBody>
          <a:bodyPr spcFirstLastPara="1" wrap="square" lIns="91425" tIns="45700" rIns="91425" bIns="45700" anchor="t" anchorCtr="0">
            <a:noAutofit/>
          </a:bodyPr>
          <a:lstStyle/>
          <a:p>
            <a:pPr marL="114300" indent="0">
              <a:spcBef>
                <a:spcPts val="0"/>
              </a:spcBef>
              <a:buClr>
                <a:srgbClr val="404040"/>
              </a:buClr>
              <a:buNone/>
            </a:pPr>
            <a:r>
              <a:rPr lang="en-US" sz="1600" dirty="0">
                <a:solidFill>
                  <a:schemeClr val="tx1"/>
                </a:solidFill>
              </a:rPr>
              <a:t>[1] Felix Graber, Hagen </a:t>
            </a:r>
            <a:r>
              <a:rPr lang="en-US" sz="1600" dirty="0" err="1">
                <a:solidFill>
                  <a:schemeClr val="tx1"/>
                </a:solidFill>
              </a:rPr>
              <a:t>Malberg</a:t>
            </a:r>
            <a:r>
              <a:rPr lang="en-US" sz="1600" dirty="0">
                <a:solidFill>
                  <a:schemeClr val="tx1"/>
                </a:solidFill>
              </a:rPr>
              <a:t>, Surya </a:t>
            </a:r>
            <a:r>
              <a:rPr lang="en-US" sz="1600" dirty="0" err="1">
                <a:solidFill>
                  <a:schemeClr val="tx1"/>
                </a:solidFill>
              </a:rPr>
              <a:t>Kallumadi</a:t>
            </a:r>
            <a:r>
              <a:rPr lang="en-US" sz="1600" dirty="0">
                <a:solidFill>
                  <a:schemeClr val="tx1"/>
                </a:solidFill>
              </a:rPr>
              <a:t>, and Sebastian </a:t>
            </a:r>
            <a:r>
              <a:rPr lang="en-US" sz="1600" dirty="0" err="1">
                <a:solidFill>
                  <a:schemeClr val="tx1"/>
                </a:solidFill>
              </a:rPr>
              <a:t>Zaunseder</a:t>
            </a:r>
            <a:r>
              <a:rPr lang="en-US" sz="1600" dirty="0">
                <a:solidFill>
                  <a:schemeClr val="tx1"/>
                </a:solidFill>
              </a:rPr>
              <a:t>. Aspect-Based sentiment analysis of drug reviews applying cross-Domain and  cross-Data  learning. ACM International Conference Proceeding Series, 2018-April:121–125, 2018.</a:t>
            </a:r>
          </a:p>
          <a:p>
            <a:pPr marL="114300" indent="0">
              <a:spcBef>
                <a:spcPts val="0"/>
              </a:spcBef>
              <a:buClr>
                <a:srgbClr val="404040"/>
              </a:buClr>
              <a:buNone/>
            </a:pPr>
            <a:r>
              <a:rPr lang="en-US" sz="1600" dirty="0">
                <a:solidFill>
                  <a:schemeClr val="tx1"/>
                </a:solidFill>
              </a:rPr>
              <a:t>[2] </a:t>
            </a:r>
            <a:r>
              <a:rPr lang="en-US" sz="1600" dirty="0" err="1">
                <a:solidFill>
                  <a:schemeClr val="tx1"/>
                </a:solidFill>
              </a:rPr>
              <a:t>Tareq</a:t>
            </a:r>
            <a:r>
              <a:rPr lang="en-US" sz="1600" dirty="0">
                <a:solidFill>
                  <a:schemeClr val="tx1"/>
                </a:solidFill>
              </a:rPr>
              <a:t>  Al-</a:t>
            </a:r>
            <a:r>
              <a:rPr lang="en-US" sz="1600" dirty="0" err="1">
                <a:solidFill>
                  <a:schemeClr val="tx1"/>
                </a:solidFill>
              </a:rPr>
              <a:t>Moslmi</a:t>
            </a:r>
            <a:r>
              <a:rPr lang="en-US" sz="1600" dirty="0">
                <a:solidFill>
                  <a:schemeClr val="tx1"/>
                </a:solidFill>
              </a:rPr>
              <a:t>,  </a:t>
            </a:r>
            <a:r>
              <a:rPr lang="en-US" sz="1600" dirty="0" err="1">
                <a:solidFill>
                  <a:schemeClr val="tx1"/>
                </a:solidFill>
              </a:rPr>
              <a:t>Nazlia</a:t>
            </a:r>
            <a:r>
              <a:rPr lang="en-US" sz="1600" dirty="0">
                <a:solidFill>
                  <a:schemeClr val="tx1"/>
                </a:solidFill>
              </a:rPr>
              <a:t>  Omar,  </a:t>
            </a:r>
            <a:r>
              <a:rPr lang="en-US" sz="1600" dirty="0" err="1">
                <a:solidFill>
                  <a:schemeClr val="tx1"/>
                </a:solidFill>
              </a:rPr>
              <a:t>Salwani</a:t>
            </a:r>
            <a:r>
              <a:rPr lang="en-US" sz="1600" dirty="0">
                <a:solidFill>
                  <a:schemeClr val="tx1"/>
                </a:solidFill>
              </a:rPr>
              <a:t>  Abdullah,  and  Mohammed </a:t>
            </a:r>
            <a:r>
              <a:rPr lang="en-US" sz="1600" dirty="0" err="1">
                <a:solidFill>
                  <a:schemeClr val="tx1"/>
                </a:solidFill>
              </a:rPr>
              <a:t>Albared</a:t>
            </a:r>
            <a:r>
              <a:rPr lang="en-US" sz="1600" dirty="0">
                <a:solidFill>
                  <a:schemeClr val="tx1"/>
                </a:solidFill>
              </a:rPr>
              <a:t>. Approaches to Cross-Domain Sentiment Analysis: A Systematic Literature Review. IEEE Access, 5:16173–16192, 2017.</a:t>
            </a:r>
          </a:p>
          <a:p>
            <a:pPr marL="114300" indent="0">
              <a:spcBef>
                <a:spcPts val="0"/>
              </a:spcBef>
              <a:buClr>
                <a:srgbClr val="404040"/>
              </a:buClr>
              <a:buNone/>
            </a:pPr>
            <a:r>
              <a:rPr lang="en-US" sz="1600" dirty="0">
                <a:solidFill>
                  <a:schemeClr val="tx1"/>
                </a:solidFill>
              </a:rPr>
              <a:t>[3] </a:t>
            </a:r>
            <a:r>
              <a:rPr lang="en-US" sz="1600" dirty="0" err="1">
                <a:solidFill>
                  <a:schemeClr val="tx1"/>
                </a:solidFill>
              </a:rPr>
              <a:t>Vinodhini</a:t>
            </a:r>
            <a:r>
              <a:rPr lang="en-US" sz="1600" dirty="0">
                <a:solidFill>
                  <a:schemeClr val="tx1"/>
                </a:solidFill>
              </a:rPr>
              <a:t>  Gopalakrishnan  and  Chandrasekaran  Ramaswamy. Patient opinion  mining  to  analyze  drugs  satisfaction  using  supervised  learning. Journal of Applied Research and Technology, 15(4):311–319, 2017.</a:t>
            </a:r>
          </a:p>
          <a:p>
            <a:pPr marL="114300" indent="0">
              <a:spcBef>
                <a:spcPts val="0"/>
              </a:spcBef>
              <a:buClr>
                <a:srgbClr val="404040"/>
              </a:buClr>
              <a:buNone/>
            </a:pPr>
            <a:r>
              <a:rPr lang="en-US" sz="1600" dirty="0">
                <a:solidFill>
                  <a:schemeClr val="tx1"/>
                </a:solidFill>
              </a:rPr>
              <a:t>[4] </a:t>
            </a:r>
            <a:r>
              <a:rPr lang="en-US" sz="1600" dirty="0" err="1">
                <a:solidFill>
                  <a:schemeClr val="tx1"/>
                </a:solidFill>
              </a:rPr>
              <a:t>Ioannis</a:t>
            </a:r>
            <a:r>
              <a:rPr lang="en-US" sz="1600" dirty="0">
                <a:solidFill>
                  <a:schemeClr val="tx1"/>
                </a:solidFill>
              </a:rPr>
              <a:t>  </a:t>
            </a:r>
            <a:r>
              <a:rPr lang="en-US" sz="1600" dirty="0" err="1">
                <a:solidFill>
                  <a:schemeClr val="tx1"/>
                </a:solidFill>
              </a:rPr>
              <a:t>Korkontzelos</a:t>
            </a:r>
            <a:r>
              <a:rPr lang="en-US" sz="1600" dirty="0">
                <a:solidFill>
                  <a:schemeClr val="tx1"/>
                </a:solidFill>
              </a:rPr>
              <a:t>,  </a:t>
            </a:r>
            <a:r>
              <a:rPr lang="en-US" sz="1600" dirty="0" err="1">
                <a:solidFill>
                  <a:schemeClr val="tx1"/>
                </a:solidFill>
              </a:rPr>
              <a:t>Azadeh</a:t>
            </a:r>
            <a:r>
              <a:rPr lang="en-US" sz="1600" dirty="0">
                <a:solidFill>
                  <a:schemeClr val="tx1"/>
                </a:solidFill>
              </a:rPr>
              <a:t>  </a:t>
            </a:r>
            <a:r>
              <a:rPr lang="en-US" sz="1600" dirty="0" err="1">
                <a:solidFill>
                  <a:schemeClr val="tx1"/>
                </a:solidFill>
              </a:rPr>
              <a:t>Nikfarjam</a:t>
            </a:r>
            <a:r>
              <a:rPr lang="en-US" sz="1600" dirty="0">
                <a:solidFill>
                  <a:schemeClr val="tx1"/>
                </a:solidFill>
              </a:rPr>
              <a:t>,  Matthew  Shardlow,  </a:t>
            </a:r>
            <a:r>
              <a:rPr lang="en-US" sz="1600" dirty="0" err="1">
                <a:solidFill>
                  <a:schemeClr val="tx1"/>
                </a:solidFill>
              </a:rPr>
              <a:t>Abeed</a:t>
            </a:r>
            <a:r>
              <a:rPr lang="en-US" sz="1600" dirty="0">
                <a:solidFill>
                  <a:schemeClr val="tx1"/>
                </a:solidFill>
              </a:rPr>
              <a:t> </a:t>
            </a:r>
            <a:r>
              <a:rPr lang="en-US" sz="1600" dirty="0" err="1">
                <a:solidFill>
                  <a:schemeClr val="tx1"/>
                </a:solidFill>
              </a:rPr>
              <a:t>Sarker</a:t>
            </a:r>
            <a:r>
              <a:rPr lang="en-US" sz="1600" dirty="0">
                <a:solidFill>
                  <a:schemeClr val="tx1"/>
                </a:solidFill>
              </a:rPr>
              <a:t>,  Sophia  </a:t>
            </a:r>
            <a:r>
              <a:rPr lang="en-US" sz="1600" dirty="0" err="1">
                <a:solidFill>
                  <a:schemeClr val="tx1"/>
                </a:solidFill>
              </a:rPr>
              <a:t>Ananiadou</a:t>
            </a:r>
            <a:r>
              <a:rPr lang="en-US" sz="1600" dirty="0">
                <a:solidFill>
                  <a:schemeClr val="tx1"/>
                </a:solidFill>
              </a:rPr>
              <a:t>,  and  Graciela  H.  Gonzalez.   Analysis  of  the effect  of  sentiment  analysis  on  extracting  adverse  drug  reactions  from tweets and forum post. Journal of Biomedical Informatics, 62:148–158,2016.</a:t>
            </a:r>
            <a:endParaRPr sz="1600" dirty="0">
              <a:solidFill>
                <a:schemeClr val="tx1"/>
              </a:solidFill>
            </a:endParaRPr>
          </a:p>
        </p:txBody>
      </p:sp>
    </p:spTree>
    <p:extLst>
      <p:ext uri="{BB962C8B-B14F-4D97-AF65-F5344CB8AC3E}">
        <p14:creationId xmlns:p14="http://schemas.microsoft.com/office/powerpoint/2010/main" val="2834431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239"/>
        <p:cNvGrpSpPr/>
        <p:nvPr/>
      </p:nvGrpSpPr>
      <p:grpSpPr>
        <a:xfrm>
          <a:off x="0" y="0"/>
          <a:ext cx="0" cy="0"/>
          <a:chOff x="0" y="0"/>
          <a:chExt cx="0" cy="0"/>
        </a:xfrm>
      </p:grpSpPr>
      <p:sp>
        <p:nvSpPr>
          <p:cNvPr id="240" name="Google Shape;240;p28"/>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41" name="Google Shape;241;p28"/>
          <p:cNvSpPr/>
          <p:nvPr/>
        </p:nvSpPr>
        <p:spPr>
          <a:xfrm>
            <a:off x="1249680" y="1248156"/>
            <a:ext cx="9692640" cy="43616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42" name="Google Shape;242;p28"/>
          <p:cNvSpPr/>
          <p:nvPr/>
        </p:nvSpPr>
        <p:spPr>
          <a:xfrm>
            <a:off x="1062228" y="1060704"/>
            <a:ext cx="10067544" cy="4736592"/>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43" name="Google Shape;243;p28"/>
          <p:cNvSpPr txBox="1">
            <a:spLocks noGrp="1"/>
          </p:cNvSpPr>
          <p:nvPr>
            <p:ph type="title"/>
          </p:nvPr>
        </p:nvSpPr>
        <p:spPr>
          <a:xfrm>
            <a:off x="2231136" y="258196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a:t>THANK YOU!</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106"/>
        <p:cNvGrpSpPr/>
        <p:nvPr/>
      </p:nvGrpSpPr>
      <p:grpSpPr>
        <a:xfrm>
          <a:off x="0" y="0"/>
          <a:ext cx="0" cy="0"/>
          <a:chOff x="0" y="0"/>
          <a:chExt cx="0" cy="0"/>
        </a:xfrm>
      </p:grpSpPr>
      <p:sp>
        <p:nvSpPr>
          <p:cNvPr id="107" name="Google Shape;107;p16"/>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8" name="Google Shape;108;p16"/>
          <p:cNvSpPr/>
          <p:nvPr/>
        </p:nvSpPr>
        <p:spPr>
          <a:xfrm>
            <a:off x="1249680" y="1256394"/>
            <a:ext cx="9692700" cy="4361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9" name="Google Shape;109;p16"/>
          <p:cNvSpPr/>
          <p:nvPr/>
        </p:nvSpPr>
        <p:spPr>
          <a:xfrm>
            <a:off x="1062228" y="1060704"/>
            <a:ext cx="10067400" cy="4736700"/>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0" name="Google Shape;110;p16"/>
          <p:cNvSpPr txBox="1">
            <a:spLocks noGrp="1"/>
          </p:cNvSpPr>
          <p:nvPr>
            <p:ph type="title"/>
          </p:nvPr>
        </p:nvSpPr>
        <p:spPr>
          <a:xfrm>
            <a:off x="2231136" y="467418"/>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a:t>CONTENTS</a:t>
            </a:r>
            <a:endParaRPr/>
          </a:p>
        </p:txBody>
      </p:sp>
      <p:sp>
        <p:nvSpPr>
          <p:cNvPr id="111" name="Google Shape;111;p16"/>
          <p:cNvSpPr txBox="1">
            <a:spLocks noGrp="1"/>
          </p:cNvSpPr>
          <p:nvPr>
            <p:ph type="body" idx="1"/>
          </p:nvPr>
        </p:nvSpPr>
        <p:spPr>
          <a:xfrm>
            <a:off x="2018441" y="2051556"/>
            <a:ext cx="8779500" cy="31710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Clr>
                <a:srgbClr val="404040"/>
              </a:buClr>
              <a:buSzPts val="1800"/>
              <a:buChar char="➔"/>
            </a:pPr>
            <a:r>
              <a:rPr lang="en-US" sz="2400" dirty="0">
                <a:solidFill>
                  <a:srgbClr val="404040"/>
                </a:solidFill>
              </a:rPr>
              <a:t>Introduction</a:t>
            </a:r>
          </a:p>
          <a:p>
            <a:pPr marL="457200" lvl="0" indent="-342900" algn="l" rtl="0">
              <a:lnSpc>
                <a:spcPct val="100000"/>
              </a:lnSpc>
              <a:spcBef>
                <a:spcPts val="0"/>
              </a:spcBef>
              <a:spcAft>
                <a:spcPts val="0"/>
              </a:spcAft>
              <a:buClr>
                <a:srgbClr val="404040"/>
              </a:buClr>
              <a:buSzPts val="1800"/>
              <a:buChar char="➔"/>
            </a:pPr>
            <a:r>
              <a:rPr lang="en-US" sz="2400" dirty="0">
                <a:solidFill>
                  <a:srgbClr val="404040"/>
                </a:solidFill>
              </a:rPr>
              <a:t>Literature Review</a:t>
            </a:r>
          </a:p>
          <a:p>
            <a:pPr marL="457200" lvl="0" indent="-342900" algn="l" rtl="0">
              <a:lnSpc>
                <a:spcPct val="100000"/>
              </a:lnSpc>
              <a:spcBef>
                <a:spcPts val="0"/>
              </a:spcBef>
              <a:spcAft>
                <a:spcPts val="0"/>
              </a:spcAft>
              <a:buClr>
                <a:srgbClr val="404040"/>
              </a:buClr>
              <a:buSzPts val="1800"/>
              <a:buChar char="➔"/>
            </a:pPr>
            <a:r>
              <a:rPr lang="en-US" sz="2400" dirty="0">
                <a:solidFill>
                  <a:srgbClr val="404040"/>
                </a:solidFill>
              </a:rPr>
              <a:t>Dataset</a:t>
            </a:r>
          </a:p>
          <a:p>
            <a:pPr marL="457200" lvl="0" indent="-342900" algn="l" rtl="0">
              <a:lnSpc>
                <a:spcPct val="100000"/>
              </a:lnSpc>
              <a:spcBef>
                <a:spcPts val="0"/>
              </a:spcBef>
              <a:spcAft>
                <a:spcPts val="0"/>
              </a:spcAft>
              <a:buClr>
                <a:srgbClr val="404040"/>
              </a:buClr>
              <a:buSzPts val="1800"/>
              <a:buChar char="➔"/>
            </a:pPr>
            <a:r>
              <a:rPr lang="en-US" sz="2400" dirty="0">
                <a:solidFill>
                  <a:srgbClr val="404040"/>
                </a:solidFill>
              </a:rPr>
              <a:t>Flowchart</a:t>
            </a:r>
          </a:p>
          <a:p>
            <a:pPr marL="457200" lvl="0" indent="-342900" algn="l" rtl="0">
              <a:lnSpc>
                <a:spcPct val="100000"/>
              </a:lnSpc>
              <a:spcBef>
                <a:spcPts val="0"/>
              </a:spcBef>
              <a:spcAft>
                <a:spcPts val="0"/>
              </a:spcAft>
              <a:buClr>
                <a:srgbClr val="404040"/>
              </a:buClr>
              <a:buSzPts val="1800"/>
              <a:buChar char="➔"/>
            </a:pPr>
            <a:r>
              <a:rPr lang="en-US" sz="2400" dirty="0">
                <a:solidFill>
                  <a:srgbClr val="404040"/>
                </a:solidFill>
              </a:rPr>
              <a:t>Algorithms</a:t>
            </a:r>
          </a:p>
          <a:p>
            <a:pPr marL="457200" lvl="0" indent="-342900" algn="l" rtl="0">
              <a:lnSpc>
                <a:spcPct val="100000"/>
              </a:lnSpc>
              <a:spcBef>
                <a:spcPts val="0"/>
              </a:spcBef>
              <a:spcAft>
                <a:spcPts val="0"/>
              </a:spcAft>
              <a:buClr>
                <a:srgbClr val="404040"/>
              </a:buClr>
              <a:buSzPts val="1800"/>
              <a:buChar char="➔"/>
            </a:pPr>
            <a:r>
              <a:rPr lang="en-US" sz="2400" dirty="0">
                <a:solidFill>
                  <a:srgbClr val="404040"/>
                </a:solidFill>
              </a:rPr>
              <a:t>Comparison</a:t>
            </a:r>
          </a:p>
          <a:p>
            <a:pPr marL="457200" lvl="0" indent="-342900" algn="l" rtl="0">
              <a:lnSpc>
                <a:spcPct val="100000"/>
              </a:lnSpc>
              <a:spcBef>
                <a:spcPts val="0"/>
              </a:spcBef>
              <a:spcAft>
                <a:spcPts val="0"/>
              </a:spcAft>
              <a:buClr>
                <a:srgbClr val="404040"/>
              </a:buClr>
              <a:buSzPts val="1800"/>
              <a:buChar char="➔"/>
            </a:pPr>
            <a:r>
              <a:rPr lang="en-US" sz="2400" dirty="0">
                <a:solidFill>
                  <a:srgbClr val="404040"/>
                </a:solidFill>
              </a:rPr>
              <a:t>Conclusion</a:t>
            </a:r>
          </a:p>
          <a:p>
            <a:pPr marL="457200" lvl="0" indent="-342900" algn="l" rtl="0">
              <a:lnSpc>
                <a:spcPct val="100000"/>
              </a:lnSpc>
              <a:spcBef>
                <a:spcPts val="0"/>
              </a:spcBef>
              <a:spcAft>
                <a:spcPts val="0"/>
              </a:spcAft>
              <a:buClr>
                <a:srgbClr val="404040"/>
              </a:buClr>
              <a:buSzPts val="1800"/>
              <a:buChar char="➔"/>
            </a:pPr>
            <a:r>
              <a:rPr lang="en-US" sz="2400" dirty="0">
                <a:solidFill>
                  <a:srgbClr val="404040"/>
                </a:solidFill>
              </a:rPr>
              <a:t>Future Work</a:t>
            </a:r>
          </a:p>
          <a:p>
            <a:pPr marL="457200" lvl="0" indent="-342900" algn="l" rtl="0">
              <a:lnSpc>
                <a:spcPct val="100000"/>
              </a:lnSpc>
              <a:spcBef>
                <a:spcPts val="0"/>
              </a:spcBef>
              <a:spcAft>
                <a:spcPts val="0"/>
              </a:spcAft>
              <a:buClr>
                <a:srgbClr val="404040"/>
              </a:buClr>
              <a:buSzPts val="1800"/>
              <a:buChar char="➔"/>
            </a:pPr>
            <a:endParaRPr sz="2400" dirty="0">
              <a:solidFill>
                <a:srgbClr val="404040"/>
              </a:solidFill>
            </a:endParaRPr>
          </a:p>
        </p:txBody>
      </p:sp>
      <p:pic>
        <p:nvPicPr>
          <p:cNvPr id="112" name="Google Shape;112;p16" descr="A picture containing vector graphics&#10;&#10;Description automatically generated"/>
          <p:cNvPicPr preferRelativeResize="0"/>
          <p:nvPr/>
        </p:nvPicPr>
        <p:blipFill rotWithShape="1">
          <a:blip r:embed="rId3">
            <a:alphaModFix/>
          </a:blip>
          <a:srcRect/>
          <a:stretch/>
        </p:blipFill>
        <p:spPr>
          <a:xfrm>
            <a:off x="6724140" y="1927112"/>
            <a:ext cx="2964437" cy="2987299"/>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116"/>
        <p:cNvGrpSpPr/>
        <p:nvPr/>
      </p:nvGrpSpPr>
      <p:grpSpPr>
        <a:xfrm>
          <a:off x="0" y="0"/>
          <a:ext cx="0" cy="0"/>
          <a:chOff x="0" y="0"/>
          <a:chExt cx="0" cy="0"/>
        </a:xfrm>
      </p:grpSpPr>
      <p:sp>
        <p:nvSpPr>
          <p:cNvPr id="117" name="Google Shape;117;p17"/>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18" name="Google Shape;118;p17"/>
          <p:cNvSpPr/>
          <p:nvPr/>
        </p:nvSpPr>
        <p:spPr>
          <a:xfrm>
            <a:off x="1249680" y="1248156"/>
            <a:ext cx="9692640" cy="43616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a:ea typeface="Gill Sans"/>
                <a:cs typeface="Gill Sans"/>
                <a:sym typeface="Gill Sans"/>
              </a:rPr>
              <a:t>SS</a:t>
            </a:r>
            <a:endParaRPr sz="1800" b="0" i="0" u="none" strike="noStrike" cap="none" dirty="0">
              <a:solidFill>
                <a:schemeClr val="lt1"/>
              </a:solidFill>
              <a:latin typeface="Gill Sans"/>
              <a:ea typeface="Gill Sans"/>
              <a:cs typeface="Gill Sans"/>
              <a:sym typeface="Gill Sans"/>
            </a:endParaRPr>
          </a:p>
        </p:txBody>
      </p:sp>
      <p:sp>
        <p:nvSpPr>
          <p:cNvPr id="119" name="Google Shape;119;p17"/>
          <p:cNvSpPr/>
          <p:nvPr/>
        </p:nvSpPr>
        <p:spPr>
          <a:xfrm>
            <a:off x="1062228" y="1060704"/>
            <a:ext cx="10067400" cy="4736700"/>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20" name="Google Shape;120;p17"/>
          <p:cNvSpPr txBox="1">
            <a:spLocks noGrp="1"/>
          </p:cNvSpPr>
          <p:nvPr>
            <p:ph type="title"/>
          </p:nvPr>
        </p:nvSpPr>
        <p:spPr>
          <a:xfrm>
            <a:off x="2231136" y="46741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a:t>INTRODUCTION</a:t>
            </a:r>
            <a:endParaRPr/>
          </a:p>
        </p:txBody>
      </p:sp>
      <p:sp>
        <p:nvSpPr>
          <p:cNvPr id="121" name="Google Shape;121;p17"/>
          <p:cNvSpPr txBox="1">
            <a:spLocks noGrp="1"/>
          </p:cNvSpPr>
          <p:nvPr>
            <p:ph type="body" idx="1"/>
          </p:nvPr>
        </p:nvSpPr>
        <p:spPr>
          <a:xfrm>
            <a:off x="1706178" y="1963941"/>
            <a:ext cx="8779500" cy="3338100"/>
          </a:xfrm>
          <a:prstGeom prst="rect">
            <a:avLst/>
          </a:prstGeom>
          <a:noFill/>
          <a:ln>
            <a:noFill/>
          </a:ln>
        </p:spPr>
        <p:txBody>
          <a:bodyPr spcFirstLastPara="1" wrap="square" lIns="91425" tIns="45700" rIns="91425" bIns="45700" anchor="t" anchorCtr="0">
            <a:noAutofit/>
          </a:bodyPr>
          <a:lstStyle/>
          <a:p>
            <a:pPr algn="just"/>
            <a:r>
              <a:rPr lang="en-CA" sz="2400" b="1" dirty="0">
                <a:highlight>
                  <a:srgbClr val="FFFFFF"/>
                </a:highlight>
              </a:rPr>
              <a:t>Machine </a:t>
            </a:r>
            <a:r>
              <a:rPr lang="en-US" sz="2400" b="1" dirty="0">
                <a:solidFill>
                  <a:srgbClr val="333333"/>
                </a:solidFill>
                <a:highlight>
                  <a:srgbClr val="FFFFFF"/>
                </a:highlight>
              </a:rPr>
              <a:t>Learning </a:t>
            </a:r>
            <a:r>
              <a:rPr lang="en-US" sz="2400" dirty="0">
                <a:solidFill>
                  <a:srgbClr val="333333"/>
                </a:solidFill>
                <a:highlight>
                  <a:srgbClr val="FFFFFF"/>
                </a:highlight>
              </a:rPr>
              <a:t>- </a:t>
            </a:r>
            <a:r>
              <a:rPr lang="en-US" sz="2400" dirty="0">
                <a:solidFill>
                  <a:srgbClr val="333333"/>
                </a:solidFill>
              </a:rPr>
              <a:t>Machine learning is a method of data analysis that automates analytical model building.</a:t>
            </a:r>
          </a:p>
          <a:p>
            <a:pPr algn="just"/>
            <a:r>
              <a:rPr lang="en-US" sz="2400" b="1" dirty="0">
                <a:solidFill>
                  <a:srgbClr val="333333"/>
                </a:solidFill>
                <a:highlight>
                  <a:srgbClr val="FFFFFF"/>
                </a:highlight>
              </a:rPr>
              <a:t>Sentiment Analysis </a:t>
            </a:r>
            <a:r>
              <a:rPr lang="en-US" sz="2400" dirty="0">
                <a:solidFill>
                  <a:srgbClr val="333333"/>
                </a:solidFill>
                <a:highlight>
                  <a:srgbClr val="FFFFFF"/>
                </a:highlight>
              </a:rPr>
              <a:t>- </a:t>
            </a:r>
            <a:r>
              <a:rPr lang="en-US" sz="2400" dirty="0">
                <a:solidFill>
                  <a:srgbClr val="333333"/>
                </a:solidFill>
              </a:rPr>
              <a:t>Sentiment analysis (also known as opinion mining or emotion AI) refers to the use of natural language processing, text analysis, computational linguistics, and biometrics to systematically identify, extract, quantify, and study affective states and subjective information.</a:t>
            </a:r>
            <a:endParaRPr sz="2400" dirty="0">
              <a:solidFill>
                <a:srgbClr val="333333"/>
              </a:solidFill>
              <a:highlight>
                <a:srgbClr val="FFFFFF"/>
              </a:high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151"/>
        <p:cNvGrpSpPr/>
        <p:nvPr/>
      </p:nvGrpSpPr>
      <p:grpSpPr>
        <a:xfrm>
          <a:off x="0" y="0"/>
          <a:ext cx="0" cy="0"/>
          <a:chOff x="0" y="0"/>
          <a:chExt cx="0" cy="0"/>
        </a:xfrm>
      </p:grpSpPr>
      <p:sp>
        <p:nvSpPr>
          <p:cNvPr id="152" name="Google Shape;152;p20"/>
          <p:cNvSpPr/>
          <p:nvPr/>
        </p:nvSpPr>
        <p:spPr>
          <a:xfrm>
            <a:off x="0" y="9427"/>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3" name="Google Shape;153;p20"/>
          <p:cNvSpPr/>
          <p:nvPr/>
        </p:nvSpPr>
        <p:spPr>
          <a:xfrm>
            <a:off x="957444" y="1248155"/>
            <a:ext cx="10326435" cy="4860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4" name="Google Shape;154;p20"/>
          <p:cNvSpPr/>
          <p:nvPr/>
        </p:nvSpPr>
        <p:spPr>
          <a:xfrm>
            <a:off x="779428" y="1013569"/>
            <a:ext cx="10730700" cy="5329878"/>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5" name="Google Shape;155;p20"/>
          <p:cNvSpPr txBox="1">
            <a:spLocks noGrp="1"/>
          </p:cNvSpPr>
          <p:nvPr>
            <p:ph type="title"/>
          </p:nvPr>
        </p:nvSpPr>
        <p:spPr>
          <a:xfrm>
            <a:off x="2231136" y="467418"/>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LITERATURE REVIEW</a:t>
            </a:r>
            <a:endParaRPr dirty="0"/>
          </a:p>
        </p:txBody>
      </p:sp>
      <p:sp>
        <p:nvSpPr>
          <p:cNvPr id="156" name="Google Shape;156;p20"/>
          <p:cNvSpPr txBox="1">
            <a:spLocks noGrp="1"/>
          </p:cNvSpPr>
          <p:nvPr>
            <p:ph type="body" idx="1"/>
          </p:nvPr>
        </p:nvSpPr>
        <p:spPr>
          <a:xfrm>
            <a:off x="1650607" y="1890604"/>
            <a:ext cx="9389173" cy="3486900"/>
          </a:xfrm>
          <a:prstGeom prst="rect">
            <a:avLst/>
          </a:prstGeom>
          <a:noFill/>
          <a:ln>
            <a:noFill/>
          </a:ln>
        </p:spPr>
        <p:txBody>
          <a:bodyPr spcFirstLastPara="1" wrap="square" lIns="91425" tIns="45700" rIns="91425" bIns="45700" anchor="t" anchorCtr="0">
            <a:noAutofit/>
          </a:bodyPr>
          <a:lstStyle/>
          <a:p>
            <a:pPr lvl="0" algn="just">
              <a:lnSpc>
                <a:spcPct val="150000"/>
              </a:lnSpc>
              <a:spcBef>
                <a:spcPts val="0"/>
              </a:spcBef>
              <a:buFont typeface="+mj-lt"/>
              <a:buAutoNum type="arabicPeriod"/>
            </a:pPr>
            <a:r>
              <a:rPr lang="en-US" sz="2200" dirty="0">
                <a:solidFill>
                  <a:srgbClr val="404040"/>
                </a:solidFill>
              </a:rPr>
              <a:t>Aspect-Based Sentiment Analysis of Drug Reviews Applying Cross-Domain and Cross-Data Learning. [1]</a:t>
            </a:r>
          </a:p>
          <a:p>
            <a:pPr lvl="0" algn="just">
              <a:lnSpc>
                <a:spcPct val="150000"/>
              </a:lnSpc>
              <a:spcBef>
                <a:spcPts val="0"/>
              </a:spcBef>
              <a:buFont typeface="+mj-lt"/>
              <a:buAutoNum type="arabicPeriod"/>
            </a:pPr>
            <a:r>
              <a:rPr lang="en-US" sz="2200" dirty="0">
                <a:solidFill>
                  <a:srgbClr val="404040"/>
                </a:solidFill>
              </a:rPr>
              <a:t>Approaches to Cross-Domain Sentiment Analysis: A Systematic Literature Review. [2]</a:t>
            </a:r>
          </a:p>
          <a:p>
            <a:pPr lvl="0" algn="just">
              <a:lnSpc>
                <a:spcPct val="150000"/>
              </a:lnSpc>
              <a:spcBef>
                <a:spcPts val="0"/>
              </a:spcBef>
              <a:buFont typeface="+mj-lt"/>
              <a:buAutoNum type="arabicPeriod"/>
            </a:pPr>
            <a:r>
              <a:rPr lang="en-US" sz="2200" dirty="0">
                <a:solidFill>
                  <a:srgbClr val="404040"/>
                </a:solidFill>
              </a:rPr>
              <a:t>Patient opinion mining to analyze drugs satisfaction using supervised learning. [3]</a:t>
            </a:r>
          </a:p>
          <a:p>
            <a:pPr lvl="0" algn="just">
              <a:lnSpc>
                <a:spcPct val="150000"/>
              </a:lnSpc>
              <a:spcBef>
                <a:spcPts val="0"/>
              </a:spcBef>
              <a:buFont typeface="+mj-lt"/>
              <a:buAutoNum type="arabicPeriod"/>
            </a:pPr>
            <a:r>
              <a:rPr lang="en-US" sz="2200" dirty="0">
                <a:solidFill>
                  <a:srgbClr val="404040"/>
                </a:solidFill>
              </a:rPr>
              <a:t>Analysis of the effect of sentiment analysis on extracting adverse drug reactions from tweets and forum posts. [4]</a:t>
            </a:r>
          </a:p>
          <a:p>
            <a:pPr lvl="0" algn="just">
              <a:lnSpc>
                <a:spcPct val="150000"/>
              </a:lnSpc>
              <a:spcBef>
                <a:spcPts val="0"/>
              </a:spcBef>
              <a:buFont typeface="+mj-lt"/>
              <a:buAutoNum type="arabicPeriod"/>
            </a:pPr>
            <a:endParaRPr sz="2200" dirty="0">
              <a:solidFill>
                <a:srgbClr val="40404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151"/>
        <p:cNvGrpSpPr/>
        <p:nvPr/>
      </p:nvGrpSpPr>
      <p:grpSpPr>
        <a:xfrm>
          <a:off x="0" y="0"/>
          <a:ext cx="0" cy="0"/>
          <a:chOff x="0" y="0"/>
          <a:chExt cx="0" cy="0"/>
        </a:xfrm>
      </p:grpSpPr>
      <p:sp>
        <p:nvSpPr>
          <p:cNvPr id="152" name="Google Shape;152;p20"/>
          <p:cNvSpPr/>
          <p:nvPr/>
        </p:nvSpPr>
        <p:spPr>
          <a:xfrm>
            <a:off x="0" y="9427"/>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3" name="Google Shape;153;p20"/>
          <p:cNvSpPr/>
          <p:nvPr/>
        </p:nvSpPr>
        <p:spPr>
          <a:xfrm>
            <a:off x="957444" y="1248155"/>
            <a:ext cx="10326435" cy="4860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4" name="Google Shape;154;p20"/>
          <p:cNvSpPr/>
          <p:nvPr/>
        </p:nvSpPr>
        <p:spPr>
          <a:xfrm>
            <a:off x="779428" y="1013569"/>
            <a:ext cx="10730700" cy="5329878"/>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5" name="Google Shape;155;p20"/>
          <p:cNvSpPr txBox="1">
            <a:spLocks noGrp="1"/>
          </p:cNvSpPr>
          <p:nvPr>
            <p:ph type="title"/>
          </p:nvPr>
        </p:nvSpPr>
        <p:spPr>
          <a:xfrm>
            <a:off x="2231136" y="467418"/>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DATASET</a:t>
            </a:r>
            <a:endParaRPr dirty="0"/>
          </a:p>
        </p:txBody>
      </p:sp>
      <p:sp>
        <p:nvSpPr>
          <p:cNvPr id="15" name="Google Shape;121;p17">
            <a:extLst>
              <a:ext uri="{FF2B5EF4-FFF2-40B4-BE49-F238E27FC236}">
                <a16:creationId xmlns:a16="http://schemas.microsoft.com/office/drawing/2014/main" id="{7A88FEE6-B41C-47F4-B827-AD23ED1F8EAA}"/>
              </a:ext>
            </a:extLst>
          </p:cNvPr>
          <p:cNvSpPr txBox="1">
            <a:spLocks noGrp="1"/>
          </p:cNvSpPr>
          <p:nvPr>
            <p:ph type="body" idx="1"/>
          </p:nvPr>
        </p:nvSpPr>
        <p:spPr>
          <a:xfrm>
            <a:off x="1559636" y="2003963"/>
            <a:ext cx="9389100" cy="3840468"/>
          </a:xfrm>
          <a:prstGeom prst="rect">
            <a:avLst/>
          </a:prstGeom>
          <a:noFill/>
          <a:ln>
            <a:noFill/>
          </a:ln>
        </p:spPr>
        <p:txBody>
          <a:bodyPr spcFirstLastPara="1" wrap="square" lIns="91425" tIns="45700" rIns="91425" bIns="45700" anchor="t" anchorCtr="0">
            <a:noAutofit/>
          </a:bodyPr>
          <a:lstStyle/>
          <a:p>
            <a:pPr algn="just"/>
            <a:r>
              <a:rPr lang="en-US" sz="2400" dirty="0"/>
              <a:t>Patient reviews on specific drugs along with related conditions </a:t>
            </a:r>
          </a:p>
          <a:p>
            <a:pPr algn="just"/>
            <a:r>
              <a:rPr lang="en-US" sz="2400" dirty="0"/>
              <a:t>A 10-star patient rating reflecting overall patient satisfaction. </a:t>
            </a:r>
          </a:p>
          <a:p>
            <a:pPr algn="just"/>
            <a:r>
              <a:rPr lang="en-US" sz="2400" dirty="0"/>
              <a:t>Obtained by crawling online pharmaceutical review sites. </a:t>
            </a:r>
          </a:p>
          <a:p>
            <a:pPr algn="just"/>
            <a:r>
              <a:rPr lang="en-US" sz="2400" dirty="0"/>
              <a:t>Why?</a:t>
            </a:r>
          </a:p>
          <a:p>
            <a:pPr marL="114300" indent="0" algn="just">
              <a:buNone/>
            </a:pPr>
            <a:r>
              <a:rPr lang="en-US" sz="2400" dirty="0"/>
              <a:t>Perform Sentiment Analysis</a:t>
            </a:r>
          </a:p>
          <a:p>
            <a:pPr marL="114300" indent="0" algn="just">
              <a:buNone/>
            </a:pPr>
            <a:r>
              <a:rPr lang="en-US" sz="2400" dirty="0"/>
              <a:t>Cross Domain Analysis (Transferability)</a:t>
            </a:r>
          </a:p>
          <a:p>
            <a:pPr marL="114300" indent="0" algn="just">
              <a:buNone/>
            </a:pPr>
            <a:r>
              <a:rPr lang="en-US" sz="2400" dirty="0"/>
              <a:t>Multiple Data Sources (Transferability – Drug.com &amp; Druglib.com)</a:t>
            </a:r>
          </a:p>
        </p:txBody>
      </p:sp>
    </p:spTree>
    <p:extLst>
      <p:ext uri="{BB962C8B-B14F-4D97-AF65-F5344CB8AC3E}">
        <p14:creationId xmlns:p14="http://schemas.microsoft.com/office/powerpoint/2010/main" val="2098735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151"/>
        <p:cNvGrpSpPr/>
        <p:nvPr/>
      </p:nvGrpSpPr>
      <p:grpSpPr>
        <a:xfrm>
          <a:off x="0" y="0"/>
          <a:ext cx="0" cy="0"/>
          <a:chOff x="0" y="0"/>
          <a:chExt cx="0" cy="0"/>
        </a:xfrm>
      </p:grpSpPr>
      <p:sp>
        <p:nvSpPr>
          <p:cNvPr id="152" name="Google Shape;152;p20"/>
          <p:cNvSpPr/>
          <p:nvPr/>
        </p:nvSpPr>
        <p:spPr>
          <a:xfrm>
            <a:off x="0" y="9427"/>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3" name="Google Shape;153;p20"/>
          <p:cNvSpPr/>
          <p:nvPr/>
        </p:nvSpPr>
        <p:spPr>
          <a:xfrm>
            <a:off x="957444" y="1248155"/>
            <a:ext cx="10326435" cy="4860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4" name="Google Shape;154;p20"/>
          <p:cNvSpPr/>
          <p:nvPr/>
        </p:nvSpPr>
        <p:spPr>
          <a:xfrm>
            <a:off x="779428" y="1013569"/>
            <a:ext cx="10730700" cy="5329878"/>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5" name="Google Shape;155;p20"/>
          <p:cNvSpPr txBox="1">
            <a:spLocks noGrp="1"/>
          </p:cNvSpPr>
          <p:nvPr>
            <p:ph type="title"/>
          </p:nvPr>
        </p:nvSpPr>
        <p:spPr>
          <a:xfrm>
            <a:off x="2231136" y="467418"/>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DATASET</a:t>
            </a:r>
            <a:endParaRPr dirty="0"/>
          </a:p>
        </p:txBody>
      </p:sp>
      <p:sp>
        <p:nvSpPr>
          <p:cNvPr id="15" name="Google Shape;121;p17">
            <a:extLst>
              <a:ext uri="{FF2B5EF4-FFF2-40B4-BE49-F238E27FC236}">
                <a16:creationId xmlns:a16="http://schemas.microsoft.com/office/drawing/2014/main" id="{7A88FEE6-B41C-47F4-B827-AD23ED1F8EAA}"/>
              </a:ext>
            </a:extLst>
          </p:cNvPr>
          <p:cNvSpPr txBox="1">
            <a:spLocks noGrp="1"/>
          </p:cNvSpPr>
          <p:nvPr>
            <p:ph type="body" idx="1"/>
          </p:nvPr>
        </p:nvSpPr>
        <p:spPr>
          <a:xfrm>
            <a:off x="1559636" y="1847547"/>
            <a:ext cx="9389100" cy="3840468"/>
          </a:xfrm>
          <a:prstGeom prst="rect">
            <a:avLst/>
          </a:prstGeom>
          <a:noFill/>
          <a:ln>
            <a:noFill/>
          </a:ln>
        </p:spPr>
        <p:txBody>
          <a:bodyPr spcFirstLastPara="1" wrap="square" lIns="91425" tIns="45700" rIns="91425" bIns="45700" anchor="t" anchorCtr="0">
            <a:noAutofit/>
          </a:bodyPr>
          <a:lstStyle/>
          <a:p>
            <a:pPr marL="114300" indent="0" algn="just">
              <a:buNone/>
            </a:pPr>
            <a:r>
              <a:rPr lang="en-US" sz="2800" b="1" dirty="0"/>
              <a:t>Attributes</a:t>
            </a:r>
          </a:p>
          <a:p>
            <a:pPr marL="571500" indent="-457200" algn="just">
              <a:buFont typeface="+mj-lt"/>
              <a:buAutoNum type="arabicPeriod"/>
            </a:pPr>
            <a:r>
              <a:rPr lang="en-US" sz="2000" dirty="0" err="1"/>
              <a:t>uniqueID</a:t>
            </a:r>
            <a:endParaRPr lang="en-US" sz="2000" dirty="0"/>
          </a:p>
          <a:p>
            <a:pPr marL="571500" indent="-457200" algn="just">
              <a:buFont typeface="+mj-lt"/>
              <a:buAutoNum type="arabicPeriod"/>
            </a:pPr>
            <a:r>
              <a:rPr lang="en-US" sz="2000" dirty="0" err="1"/>
              <a:t>drugName</a:t>
            </a:r>
            <a:endParaRPr lang="en-US" sz="2000" dirty="0"/>
          </a:p>
          <a:p>
            <a:pPr marL="571500" indent="-457200" algn="just">
              <a:buFont typeface="+mj-lt"/>
              <a:buAutoNum type="arabicPeriod"/>
            </a:pPr>
            <a:r>
              <a:rPr lang="en-US" sz="2000" dirty="0"/>
              <a:t>condition</a:t>
            </a:r>
          </a:p>
          <a:p>
            <a:pPr marL="571500" indent="-457200" algn="just">
              <a:buFont typeface="+mj-lt"/>
              <a:buAutoNum type="arabicPeriod"/>
            </a:pPr>
            <a:r>
              <a:rPr lang="en-US" sz="2000" dirty="0"/>
              <a:t>review</a:t>
            </a:r>
          </a:p>
          <a:p>
            <a:pPr marL="571500" indent="-457200" algn="just">
              <a:buFont typeface="+mj-lt"/>
              <a:buAutoNum type="arabicPeriod"/>
            </a:pPr>
            <a:r>
              <a:rPr lang="en-US" sz="2000" dirty="0"/>
              <a:t>rating</a:t>
            </a:r>
          </a:p>
          <a:p>
            <a:pPr marL="571500" indent="-457200" algn="just">
              <a:buFont typeface="+mj-lt"/>
              <a:buAutoNum type="arabicPeriod"/>
            </a:pPr>
            <a:r>
              <a:rPr lang="en-US" sz="2000" dirty="0"/>
              <a:t>date</a:t>
            </a:r>
          </a:p>
          <a:p>
            <a:pPr marL="571500" indent="-457200" algn="just">
              <a:buFont typeface="+mj-lt"/>
              <a:buAutoNum type="arabicPeriod"/>
            </a:pPr>
            <a:r>
              <a:rPr lang="en-US" sz="2000" dirty="0" err="1"/>
              <a:t>usefulCount</a:t>
            </a:r>
            <a:endParaRPr lang="en-US" sz="2000" dirty="0"/>
          </a:p>
        </p:txBody>
      </p:sp>
      <p:pic>
        <p:nvPicPr>
          <p:cNvPr id="3" name="Picture 2" descr="A screenshot of a cell phone&#10;&#10;Description automatically generated">
            <a:extLst>
              <a:ext uri="{FF2B5EF4-FFF2-40B4-BE49-F238E27FC236}">
                <a16:creationId xmlns:a16="http://schemas.microsoft.com/office/drawing/2014/main" id="{9C55F9A5-2395-41BA-83FA-7FCCF28DD48F}"/>
              </a:ext>
            </a:extLst>
          </p:cNvPr>
          <p:cNvPicPr>
            <a:picLocks noChangeAspect="1"/>
          </p:cNvPicPr>
          <p:nvPr/>
        </p:nvPicPr>
        <p:blipFill>
          <a:blip r:embed="rId3"/>
          <a:stretch>
            <a:fillRect/>
          </a:stretch>
        </p:blipFill>
        <p:spPr>
          <a:xfrm>
            <a:off x="5609743" y="1890603"/>
            <a:ext cx="4749446" cy="189629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1221B8CB-59B7-414D-AB84-BF3AA1D33EA8}"/>
              </a:ext>
            </a:extLst>
          </p:cNvPr>
          <p:cNvPicPr>
            <a:picLocks noChangeAspect="1"/>
          </p:cNvPicPr>
          <p:nvPr/>
        </p:nvPicPr>
        <p:blipFill>
          <a:blip r:embed="rId4"/>
          <a:stretch>
            <a:fillRect/>
          </a:stretch>
        </p:blipFill>
        <p:spPr>
          <a:xfrm>
            <a:off x="4325698" y="3938156"/>
            <a:ext cx="6623038" cy="1800277"/>
          </a:xfrm>
          <a:prstGeom prst="rect">
            <a:avLst/>
          </a:prstGeom>
        </p:spPr>
      </p:pic>
    </p:spTree>
    <p:extLst>
      <p:ext uri="{BB962C8B-B14F-4D97-AF65-F5344CB8AC3E}">
        <p14:creationId xmlns:p14="http://schemas.microsoft.com/office/powerpoint/2010/main" val="4152487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151"/>
        <p:cNvGrpSpPr/>
        <p:nvPr/>
      </p:nvGrpSpPr>
      <p:grpSpPr>
        <a:xfrm>
          <a:off x="0" y="0"/>
          <a:ext cx="0" cy="0"/>
          <a:chOff x="0" y="0"/>
          <a:chExt cx="0" cy="0"/>
        </a:xfrm>
      </p:grpSpPr>
      <p:sp>
        <p:nvSpPr>
          <p:cNvPr id="152" name="Google Shape;152;p20"/>
          <p:cNvSpPr/>
          <p:nvPr/>
        </p:nvSpPr>
        <p:spPr>
          <a:xfrm>
            <a:off x="0" y="9427"/>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3" name="Google Shape;153;p20"/>
          <p:cNvSpPr/>
          <p:nvPr/>
        </p:nvSpPr>
        <p:spPr>
          <a:xfrm>
            <a:off x="957444" y="1248155"/>
            <a:ext cx="10326435" cy="4860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4" name="Google Shape;154;p20"/>
          <p:cNvSpPr/>
          <p:nvPr/>
        </p:nvSpPr>
        <p:spPr>
          <a:xfrm>
            <a:off x="779428" y="1013569"/>
            <a:ext cx="10730700" cy="5329878"/>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5" name="Google Shape;155;p20"/>
          <p:cNvSpPr txBox="1">
            <a:spLocks noGrp="1"/>
          </p:cNvSpPr>
          <p:nvPr>
            <p:ph type="title"/>
          </p:nvPr>
        </p:nvSpPr>
        <p:spPr>
          <a:xfrm>
            <a:off x="2231136" y="467418"/>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FLOWCHART</a:t>
            </a:r>
            <a:endParaRPr dirty="0"/>
          </a:p>
        </p:txBody>
      </p:sp>
      <p:sp>
        <p:nvSpPr>
          <p:cNvPr id="4" name="Rectangle: Rounded Corners 3">
            <a:extLst>
              <a:ext uri="{FF2B5EF4-FFF2-40B4-BE49-F238E27FC236}">
                <a16:creationId xmlns:a16="http://schemas.microsoft.com/office/drawing/2014/main" id="{C504F49C-C446-45BE-8065-BE96383CE633}"/>
              </a:ext>
            </a:extLst>
          </p:cNvPr>
          <p:cNvSpPr/>
          <p:nvPr/>
        </p:nvSpPr>
        <p:spPr>
          <a:xfrm>
            <a:off x="2021998" y="2110383"/>
            <a:ext cx="1479884" cy="65325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Gill Sans" panose="020B0604020202020204" charset="0"/>
              </a:rPr>
              <a:t>Data Retrieval</a:t>
            </a:r>
            <a:endParaRPr lang="en-CA" sz="2400" dirty="0">
              <a:latin typeface="Gill Sans" panose="020B0604020202020204" charset="0"/>
            </a:endParaRPr>
          </a:p>
        </p:txBody>
      </p:sp>
      <p:sp>
        <p:nvSpPr>
          <p:cNvPr id="10" name="Rectangle: Rounded Corners 9">
            <a:extLst>
              <a:ext uri="{FF2B5EF4-FFF2-40B4-BE49-F238E27FC236}">
                <a16:creationId xmlns:a16="http://schemas.microsoft.com/office/drawing/2014/main" id="{E628F2FA-9831-4A18-AD80-4CBBBF0D26C3}"/>
              </a:ext>
            </a:extLst>
          </p:cNvPr>
          <p:cNvSpPr/>
          <p:nvPr/>
        </p:nvSpPr>
        <p:spPr>
          <a:xfrm>
            <a:off x="4566436" y="2006839"/>
            <a:ext cx="2011898" cy="8418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Gill Sans" panose="020B0604020202020204" charset="0"/>
              </a:rPr>
              <a:t>Data Preprocessing</a:t>
            </a:r>
            <a:endParaRPr lang="en-CA" sz="2400" dirty="0">
              <a:latin typeface="Gill Sans" panose="020B0604020202020204" charset="0"/>
            </a:endParaRPr>
          </a:p>
        </p:txBody>
      </p:sp>
      <p:sp>
        <p:nvSpPr>
          <p:cNvPr id="11" name="Rectangle: Rounded Corners 10">
            <a:extLst>
              <a:ext uri="{FF2B5EF4-FFF2-40B4-BE49-F238E27FC236}">
                <a16:creationId xmlns:a16="http://schemas.microsoft.com/office/drawing/2014/main" id="{B51547AB-DD54-4DDC-BA7D-3D10ACDE7CEB}"/>
              </a:ext>
            </a:extLst>
          </p:cNvPr>
          <p:cNvSpPr/>
          <p:nvPr/>
        </p:nvSpPr>
        <p:spPr>
          <a:xfrm>
            <a:off x="7538549" y="2024417"/>
            <a:ext cx="2011898" cy="8418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Gill Sans" panose="020B0604020202020204" charset="0"/>
              </a:rPr>
              <a:t>Data Visualization</a:t>
            </a:r>
            <a:endParaRPr lang="en-CA" sz="2400" dirty="0">
              <a:latin typeface="Gill Sans" panose="020B0604020202020204" charset="0"/>
            </a:endParaRPr>
          </a:p>
        </p:txBody>
      </p:sp>
      <p:sp>
        <p:nvSpPr>
          <p:cNvPr id="13" name="Rectangle: Rounded Corners 12">
            <a:extLst>
              <a:ext uri="{FF2B5EF4-FFF2-40B4-BE49-F238E27FC236}">
                <a16:creationId xmlns:a16="http://schemas.microsoft.com/office/drawing/2014/main" id="{59B2E833-99E9-4B8E-9962-D332882B72CF}"/>
              </a:ext>
            </a:extLst>
          </p:cNvPr>
          <p:cNvSpPr/>
          <p:nvPr/>
        </p:nvSpPr>
        <p:spPr>
          <a:xfrm>
            <a:off x="7548091" y="3666369"/>
            <a:ext cx="2011898" cy="8418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Gill Sans" panose="020B0604020202020204" charset="0"/>
              </a:rPr>
              <a:t>Algorithms</a:t>
            </a:r>
            <a:endParaRPr lang="en-CA" sz="2400" dirty="0">
              <a:latin typeface="Gill Sans" panose="020B0604020202020204" charset="0"/>
            </a:endParaRPr>
          </a:p>
        </p:txBody>
      </p:sp>
      <p:sp>
        <p:nvSpPr>
          <p:cNvPr id="14" name="Rectangle: Rounded Corners 13">
            <a:extLst>
              <a:ext uri="{FF2B5EF4-FFF2-40B4-BE49-F238E27FC236}">
                <a16:creationId xmlns:a16="http://schemas.microsoft.com/office/drawing/2014/main" id="{6C332417-CE09-4088-956C-4AB9C62B1418}"/>
              </a:ext>
            </a:extLst>
          </p:cNvPr>
          <p:cNvSpPr/>
          <p:nvPr/>
        </p:nvSpPr>
        <p:spPr>
          <a:xfrm>
            <a:off x="4700281" y="3612637"/>
            <a:ext cx="1816314" cy="79341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Gill Sans" panose="020B0604020202020204" charset="0"/>
              </a:rPr>
              <a:t>Training &amp; Testing</a:t>
            </a:r>
            <a:endParaRPr lang="en-CA" sz="2400" dirty="0">
              <a:latin typeface="Gill Sans" panose="020B0604020202020204" charset="0"/>
            </a:endParaRPr>
          </a:p>
        </p:txBody>
      </p:sp>
      <p:sp>
        <p:nvSpPr>
          <p:cNvPr id="15" name="Rectangle: Rounded Corners 14">
            <a:extLst>
              <a:ext uri="{FF2B5EF4-FFF2-40B4-BE49-F238E27FC236}">
                <a16:creationId xmlns:a16="http://schemas.microsoft.com/office/drawing/2014/main" id="{4451F896-8D38-4A27-99B3-1F1C8495F96C}"/>
              </a:ext>
            </a:extLst>
          </p:cNvPr>
          <p:cNvSpPr/>
          <p:nvPr/>
        </p:nvSpPr>
        <p:spPr>
          <a:xfrm>
            <a:off x="1880322" y="3688964"/>
            <a:ext cx="1744346" cy="7409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Gill Sans" panose="020B0604020202020204" charset="0"/>
              </a:rPr>
              <a:t>Evaluation Metrics</a:t>
            </a:r>
            <a:endParaRPr lang="en-CA" sz="2400" dirty="0">
              <a:latin typeface="Gill Sans" panose="020B0604020202020204" charset="0"/>
            </a:endParaRPr>
          </a:p>
        </p:txBody>
      </p:sp>
      <p:sp>
        <p:nvSpPr>
          <p:cNvPr id="6" name="Arrow: Right 5">
            <a:extLst>
              <a:ext uri="{FF2B5EF4-FFF2-40B4-BE49-F238E27FC236}">
                <a16:creationId xmlns:a16="http://schemas.microsoft.com/office/drawing/2014/main" id="{95B73D05-C2C0-4940-9E49-8439A5CB650F}"/>
              </a:ext>
            </a:extLst>
          </p:cNvPr>
          <p:cNvSpPr/>
          <p:nvPr/>
        </p:nvSpPr>
        <p:spPr>
          <a:xfrm>
            <a:off x="3681662" y="2378213"/>
            <a:ext cx="756371" cy="1724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51368783-3501-4CC2-A00D-D07464FAA416}"/>
              </a:ext>
            </a:extLst>
          </p:cNvPr>
          <p:cNvSpPr/>
          <p:nvPr/>
        </p:nvSpPr>
        <p:spPr>
          <a:xfrm>
            <a:off x="6696320" y="2378213"/>
            <a:ext cx="756371" cy="1724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8" name="Arrow: Right 17">
            <a:extLst>
              <a:ext uri="{FF2B5EF4-FFF2-40B4-BE49-F238E27FC236}">
                <a16:creationId xmlns:a16="http://schemas.microsoft.com/office/drawing/2014/main" id="{CBE74D73-9D7B-466D-8920-209E60B7C581}"/>
              </a:ext>
            </a:extLst>
          </p:cNvPr>
          <p:cNvSpPr/>
          <p:nvPr/>
        </p:nvSpPr>
        <p:spPr>
          <a:xfrm rot="5400000">
            <a:off x="8329423" y="3150003"/>
            <a:ext cx="449234" cy="1692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0" name="Arrow: Right 19">
            <a:extLst>
              <a:ext uri="{FF2B5EF4-FFF2-40B4-BE49-F238E27FC236}">
                <a16:creationId xmlns:a16="http://schemas.microsoft.com/office/drawing/2014/main" id="{D26B6CFC-5847-4C83-9079-C893FE533A49}"/>
              </a:ext>
            </a:extLst>
          </p:cNvPr>
          <p:cNvSpPr/>
          <p:nvPr/>
        </p:nvSpPr>
        <p:spPr>
          <a:xfrm rot="10800000">
            <a:off x="6727338" y="4027819"/>
            <a:ext cx="725353" cy="18138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1" name="Arrow: Right 20">
            <a:extLst>
              <a:ext uri="{FF2B5EF4-FFF2-40B4-BE49-F238E27FC236}">
                <a16:creationId xmlns:a16="http://schemas.microsoft.com/office/drawing/2014/main" id="{F2D5448D-485F-435A-B649-BD916BC8748E}"/>
              </a:ext>
            </a:extLst>
          </p:cNvPr>
          <p:cNvSpPr/>
          <p:nvPr/>
        </p:nvSpPr>
        <p:spPr>
          <a:xfrm rot="10800000">
            <a:off x="3838074" y="4023362"/>
            <a:ext cx="584450" cy="1724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D583F5FE-9114-4E0D-8D8E-0FDF655BBE61}"/>
              </a:ext>
            </a:extLst>
          </p:cNvPr>
          <p:cNvSpPr/>
          <p:nvPr/>
        </p:nvSpPr>
        <p:spPr>
          <a:xfrm>
            <a:off x="4636820" y="5043011"/>
            <a:ext cx="2011898" cy="8418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Gill Sans" panose="020B0604020202020204" charset="0"/>
              </a:rPr>
              <a:t>Comparison</a:t>
            </a:r>
            <a:endParaRPr lang="en-CA" sz="2400" dirty="0">
              <a:latin typeface="Gill Sans" panose="020B0604020202020204" charset="0"/>
            </a:endParaRPr>
          </a:p>
        </p:txBody>
      </p:sp>
      <p:cxnSp>
        <p:nvCxnSpPr>
          <p:cNvPr id="9" name="Connector: Elbow 8">
            <a:extLst>
              <a:ext uri="{FF2B5EF4-FFF2-40B4-BE49-F238E27FC236}">
                <a16:creationId xmlns:a16="http://schemas.microsoft.com/office/drawing/2014/main" id="{092C86E7-4D83-41D2-99CA-1AD5F8AC6D31}"/>
              </a:ext>
            </a:extLst>
          </p:cNvPr>
          <p:cNvCxnSpPr/>
          <p:nvPr/>
        </p:nvCxnSpPr>
        <p:spPr>
          <a:xfrm>
            <a:off x="2883357" y="4643635"/>
            <a:ext cx="1482621" cy="955732"/>
          </a:xfrm>
          <a:prstGeom prst="bentConnector3">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2380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151"/>
        <p:cNvGrpSpPr/>
        <p:nvPr/>
      </p:nvGrpSpPr>
      <p:grpSpPr>
        <a:xfrm>
          <a:off x="0" y="0"/>
          <a:ext cx="0" cy="0"/>
          <a:chOff x="0" y="0"/>
          <a:chExt cx="0" cy="0"/>
        </a:xfrm>
      </p:grpSpPr>
      <p:sp>
        <p:nvSpPr>
          <p:cNvPr id="152" name="Google Shape;152;p20"/>
          <p:cNvSpPr/>
          <p:nvPr/>
        </p:nvSpPr>
        <p:spPr>
          <a:xfrm>
            <a:off x="0" y="9427"/>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3" name="Google Shape;153;p20"/>
          <p:cNvSpPr/>
          <p:nvPr/>
        </p:nvSpPr>
        <p:spPr>
          <a:xfrm>
            <a:off x="957444" y="1248155"/>
            <a:ext cx="10326435" cy="4860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4" name="Google Shape;154;p20"/>
          <p:cNvSpPr/>
          <p:nvPr/>
        </p:nvSpPr>
        <p:spPr>
          <a:xfrm>
            <a:off x="779428" y="1013569"/>
            <a:ext cx="10730700" cy="5329878"/>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5" name="Google Shape;155;p20"/>
          <p:cNvSpPr txBox="1">
            <a:spLocks noGrp="1"/>
          </p:cNvSpPr>
          <p:nvPr>
            <p:ph type="title"/>
          </p:nvPr>
        </p:nvSpPr>
        <p:spPr>
          <a:xfrm>
            <a:off x="2231136" y="467418"/>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ALGORITHMS</a:t>
            </a:r>
            <a:endParaRPr dirty="0"/>
          </a:p>
        </p:txBody>
      </p:sp>
      <p:sp>
        <p:nvSpPr>
          <p:cNvPr id="15" name="Google Shape;121;p17">
            <a:extLst>
              <a:ext uri="{FF2B5EF4-FFF2-40B4-BE49-F238E27FC236}">
                <a16:creationId xmlns:a16="http://schemas.microsoft.com/office/drawing/2014/main" id="{7A88FEE6-B41C-47F4-B827-AD23ED1F8EAA}"/>
              </a:ext>
            </a:extLst>
          </p:cNvPr>
          <p:cNvSpPr txBox="1">
            <a:spLocks noGrp="1"/>
          </p:cNvSpPr>
          <p:nvPr>
            <p:ph type="body" idx="1"/>
          </p:nvPr>
        </p:nvSpPr>
        <p:spPr>
          <a:xfrm>
            <a:off x="1571668" y="1769377"/>
            <a:ext cx="8779500" cy="3338100"/>
          </a:xfrm>
          <a:prstGeom prst="rect">
            <a:avLst/>
          </a:prstGeom>
          <a:noFill/>
          <a:ln>
            <a:noFill/>
          </a:ln>
        </p:spPr>
        <p:txBody>
          <a:bodyPr spcFirstLastPara="1" wrap="square" lIns="91425" tIns="45700" rIns="91425" bIns="45700" anchor="t" anchorCtr="0">
            <a:noAutofit/>
          </a:bodyPr>
          <a:lstStyle/>
          <a:p>
            <a:pPr marL="114300" indent="0" algn="just">
              <a:buNone/>
            </a:pPr>
            <a:r>
              <a:rPr lang="en-US" sz="2400" u="sng" dirty="0"/>
              <a:t>Random Forest</a:t>
            </a:r>
          </a:p>
          <a:p>
            <a:pPr marL="114300" indent="0" algn="just">
              <a:buNone/>
            </a:pPr>
            <a:endParaRPr lang="en-US" sz="2400" dirty="0"/>
          </a:p>
        </p:txBody>
      </p:sp>
      <p:pic>
        <p:nvPicPr>
          <p:cNvPr id="3" name="Picture 2" descr="A close up of a map&#10;&#10;Description automatically generated">
            <a:extLst>
              <a:ext uri="{FF2B5EF4-FFF2-40B4-BE49-F238E27FC236}">
                <a16:creationId xmlns:a16="http://schemas.microsoft.com/office/drawing/2014/main" id="{C3B154DF-02D5-45A8-A3CE-31351EF27972}"/>
              </a:ext>
            </a:extLst>
          </p:cNvPr>
          <p:cNvPicPr>
            <a:picLocks noChangeAspect="1"/>
          </p:cNvPicPr>
          <p:nvPr/>
        </p:nvPicPr>
        <p:blipFill rotWithShape="1">
          <a:blip r:embed="rId3"/>
          <a:srcRect l="-72" t="13623"/>
          <a:stretch/>
        </p:blipFill>
        <p:spPr>
          <a:xfrm>
            <a:off x="3274594" y="2455622"/>
            <a:ext cx="5642811" cy="3652946"/>
          </a:xfrm>
          <a:prstGeom prst="rect">
            <a:avLst/>
          </a:prstGeom>
        </p:spPr>
      </p:pic>
      <p:sp>
        <p:nvSpPr>
          <p:cNvPr id="4" name="TextBox 3">
            <a:extLst>
              <a:ext uri="{FF2B5EF4-FFF2-40B4-BE49-F238E27FC236}">
                <a16:creationId xmlns:a16="http://schemas.microsoft.com/office/drawing/2014/main" id="{8753DCD8-C969-4810-864D-7351E22ECB12}"/>
              </a:ext>
            </a:extLst>
          </p:cNvPr>
          <p:cNvSpPr txBox="1"/>
          <p:nvPr/>
        </p:nvSpPr>
        <p:spPr>
          <a:xfrm>
            <a:off x="2341689" y="5773948"/>
            <a:ext cx="9938460" cy="307777"/>
          </a:xfrm>
          <a:prstGeom prst="rect">
            <a:avLst/>
          </a:prstGeom>
          <a:noFill/>
        </p:spPr>
        <p:txBody>
          <a:bodyPr wrap="square" rtlCol="0">
            <a:spAutoFit/>
          </a:bodyPr>
          <a:lstStyle/>
          <a:p>
            <a:r>
              <a:rPr lang="en-US" dirty="0"/>
              <a:t>Source - https://medium.com/@williamkoehrsen/random-forest-simple-explanation-377895a60d2d</a:t>
            </a:r>
            <a:endParaRPr lang="en-CA" dirty="0"/>
          </a:p>
        </p:txBody>
      </p:sp>
    </p:spTree>
    <p:extLst>
      <p:ext uri="{BB962C8B-B14F-4D97-AF65-F5344CB8AC3E}">
        <p14:creationId xmlns:p14="http://schemas.microsoft.com/office/powerpoint/2010/main" val="1481722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Shape 151"/>
        <p:cNvGrpSpPr/>
        <p:nvPr/>
      </p:nvGrpSpPr>
      <p:grpSpPr>
        <a:xfrm>
          <a:off x="0" y="0"/>
          <a:ext cx="0" cy="0"/>
          <a:chOff x="0" y="0"/>
          <a:chExt cx="0" cy="0"/>
        </a:xfrm>
      </p:grpSpPr>
      <p:sp>
        <p:nvSpPr>
          <p:cNvPr id="152" name="Google Shape;152;p20"/>
          <p:cNvSpPr/>
          <p:nvPr/>
        </p:nvSpPr>
        <p:spPr>
          <a:xfrm>
            <a:off x="0" y="9427"/>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3" name="Google Shape;153;p20"/>
          <p:cNvSpPr/>
          <p:nvPr/>
        </p:nvSpPr>
        <p:spPr>
          <a:xfrm>
            <a:off x="957444" y="1248155"/>
            <a:ext cx="10326435" cy="4860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4" name="Google Shape;154;p20"/>
          <p:cNvSpPr/>
          <p:nvPr/>
        </p:nvSpPr>
        <p:spPr>
          <a:xfrm>
            <a:off x="779428" y="1013569"/>
            <a:ext cx="10730700" cy="5329878"/>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5" name="Google Shape;155;p20"/>
          <p:cNvSpPr txBox="1">
            <a:spLocks noGrp="1"/>
          </p:cNvSpPr>
          <p:nvPr>
            <p:ph type="title"/>
          </p:nvPr>
        </p:nvSpPr>
        <p:spPr>
          <a:xfrm>
            <a:off x="2231136" y="467418"/>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sp>
        <p:nvSpPr>
          <p:cNvPr id="15" name="Google Shape;121;p17">
            <a:extLst>
              <a:ext uri="{FF2B5EF4-FFF2-40B4-BE49-F238E27FC236}">
                <a16:creationId xmlns:a16="http://schemas.microsoft.com/office/drawing/2014/main" id="{7A88FEE6-B41C-47F4-B827-AD23ED1F8EAA}"/>
              </a:ext>
            </a:extLst>
          </p:cNvPr>
          <p:cNvSpPr txBox="1">
            <a:spLocks noGrp="1"/>
          </p:cNvSpPr>
          <p:nvPr>
            <p:ph type="body" idx="1"/>
          </p:nvPr>
        </p:nvSpPr>
        <p:spPr>
          <a:xfrm>
            <a:off x="1571668" y="1769377"/>
            <a:ext cx="8779500" cy="3338100"/>
          </a:xfrm>
          <a:prstGeom prst="rect">
            <a:avLst/>
          </a:prstGeom>
          <a:noFill/>
          <a:ln>
            <a:noFill/>
          </a:ln>
        </p:spPr>
        <p:txBody>
          <a:bodyPr spcFirstLastPara="1" wrap="square" lIns="91425" tIns="45700" rIns="91425" bIns="45700" anchor="t" anchorCtr="0">
            <a:noAutofit/>
          </a:bodyPr>
          <a:lstStyle/>
          <a:p>
            <a:pPr marL="114300" indent="0" algn="just">
              <a:buNone/>
            </a:pPr>
            <a:endParaRPr lang="en-US" sz="2400" dirty="0"/>
          </a:p>
          <a:p>
            <a:pPr marL="114300" indent="0" algn="just">
              <a:buNone/>
            </a:pPr>
            <a:endParaRPr lang="en-US" sz="2400" dirty="0"/>
          </a:p>
          <a:p>
            <a:pPr marL="114300" indent="0" algn="just">
              <a:buNone/>
            </a:pPr>
            <a:endParaRPr lang="en-US" sz="2400" dirty="0"/>
          </a:p>
          <a:p>
            <a:pPr marL="114300" indent="0" algn="just">
              <a:buNone/>
            </a:pPr>
            <a:r>
              <a:rPr lang="en-US" sz="2400" dirty="0"/>
              <a:t>Classification Report for </a:t>
            </a:r>
            <a:r>
              <a:rPr lang="en-US" sz="2400" u="sng" dirty="0"/>
              <a:t>RANDOM FOREST</a:t>
            </a:r>
          </a:p>
        </p:txBody>
      </p:sp>
      <p:pic>
        <p:nvPicPr>
          <p:cNvPr id="3" name="Picture 2" descr="A picture containing table&#10;&#10;Description automatically generated">
            <a:extLst>
              <a:ext uri="{FF2B5EF4-FFF2-40B4-BE49-F238E27FC236}">
                <a16:creationId xmlns:a16="http://schemas.microsoft.com/office/drawing/2014/main" id="{C4313FD3-F4D7-4A27-BDA9-243C3A4C7F8B}"/>
              </a:ext>
            </a:extLst>
          </p:cNvPr>
          <p:cNvPicPr>
            <a:picLocks noChangeAspect="1"/>
          </p:cNvPicPr>
          <p:nvPr/>
        </p:nvPicPr>
        <p:blipFill>
          <a:blip r:embed="rId3"/>
          <a:stretch>
            <a:fillRect/>
          </a:stretch>
        </p:blipFill>
        <p:spPr>
          <a:xfrm>
            <a:off x="1769417" y="1890604"/>
            <a:ext cx="5029166" cy="963672"/>
          </a:xfrm>
          <a:prstGeom prst="rect">
            <a:avLst/>
          </a:prstGeom>
        </p:spPr>
      </p:pic>
      <p:graphicFrame>
        <p:nvGraphicFramePr>
          <p:cNvPr id="2" name="Table 3">
            <a:extLst>
              <a:ext uri="{FF2B5EF4-FFF2-40B4-BE49-F238E27FC236}">
                <a16:creationId xmlns:a16="http://schemas.microsoft.com/office/drawing/2014/main" id="{73B26FF6-A7FC-4ABF-9420-70DDA5AD3839}"/>
              </a:ext>
            </a:extLst>
          </p:cNvPr>
          <p:cNvGraphicFramePr>
            <a:graphicFrameLocks noGrp="1"/>
          </p:cNvGraphicFramePr>
          <p:nvPr>
            <p:extLst>
              <p:ext uri="{D42A27DB-BD31-4B8C-83A1-F6EECF244321}">
                <p14:modId xmlns:p14="http://schemas.microsoft.com/office/powerpoint/2010/main" val="107931730"/>
              </p:ext>
            </p:extLst>
          </p:nvPr>
        </p:nvGraphicFramePr>
        <p:xfrm>
          <a:off x="3489932" y="4291055"/>
          <a:ext cx="4920141" cy="1362573"/>
        </p:xfrm>
        <a:graphic>
          <a:graphicData uri="http://schemas.openxmlformats.org/drawingml/2006/table">
            <a:tbl>
              <a:tblPr firstRow="1" bandRow="1"/>
              <a:tblGrid>
                <a:gridCol w="677489">
                  <a:extLst>
                    <a:ext uri="{9D8B030D-6E8A-4147-A177-3AD203B41FA5}">
                      <a16:colId xmlns:a16="http://schemas.microsoft.com/office/drawing/2014/main" val="90033478"/>
                    </a:ext>
                  </a:extLst>
                </a:gridCol>
                <a:gridCol w="1430095">
                  <a:extLst>
                    <a:ext uri="{9D8B030D-6E8A-4147-A177-3AD203B41FA5}">
                      <a16:colId xmlns:a16="http://schemas.microsoft.com/office/drawing/2014/main" val="3953998919"/>
                    </a:ext>
                  </a:extLst>
                </a:gridCol>
                <a:gridCol w="1391092">
                  <a:extLst>
                    <a:ext uri="{9D8B030D-6E8A-4147-A177-3AD203B41FA5}">
                      <a16:colId xmlns:a16="http://schemas.microsoft.com/office/drawing/2014/main" val="248634321"/>
                    </a:ext>
                  </a:extLst>
                </a:gridCol>
                <a:gridCol w="1421465">
                  <a:extLst>
                    <a:ext uri="{9D8B030D-6E8A-4147-A177-3AD203B41FA5}">
                      <a16:colId xmlns:a16="http://schemas.microsoft.com/office/drawing/2014/main" val="1733027318"/>
                    </a:ext>
                  </a:extLst>
                </a:gridCol>
              </a:tblGrid>
              <a:tr h="454191">
                <a:tc>
                  <a:txBody>
                    <a:bodyPr/>
                    <a:lstStyle/>
                    <a:p>
                      <a:endParaRPr lang="en-CA" sz="1600" b="1" dirty="0"/>
                    </a:p>
                  </a:txBody>
                  <a:tcPr/>
                </a:tc>
                <a:tc>
                  <a:txBody>
                    <a:bodyPr/>
                    <a:lstStyle/>
                    <a:p>
                      <a:r>
                        <a:rPr lang="en-US" sz="1600" b="1" dirty="0"/>
                        <a:t>Precision</a:t>
                      </a:r>
                      <a:endParaRPr lang="en-CA" sz="1600" b="1" dirty="0"/>
                    </a:p>
                  </a:txBody>
                  <a:tcPr/>
                </a:tc>
                <a:tc>
                  <a:txBody>
                    <a:bodyPr/>
                    <a:lstStyle/>
                    <a:p>
                      <a:r>
                        <a:rPr lang="en-US" sz="1600" b="1" dirty="0"/>
                        <a:t>Recall</a:t>
                      </a:r>
                      <a:endParaRPr lang="en-CA" sz="1600" b="1" dirty="0"/>
                    </a:p>
                  </a:txBody>
                  <a:tcPr/>
                </a:tc>
                <a:tc>
                  <a:txBody>
                    <a:bodyPr/>
                    <a:lstStyle/>
                    <a:p>
                      <a:r>
                        <a:rPr lang="en-US" sz="1600" b="1" dirty="0"/>
                        <a:t>F1-Score</a:t>
                      </a:r>
                      <a:endParaRPr lang="en-CA" sz="1600" b="1" dirty="0"/>
                    </a:p>
                  </a:txBody>
                  <a:tcPr/>
                </a:tc>
                <a:extLst>
                  <a:ext uri="{0D108BD9-81ED-4DB2-BD59-A6C34878D82A}">
                    <a16:rowId xmlns:a16="http://schemas.microsoft.com/office/drawing/2014/main" val="1219737445"/>
                  </a:ext>
                </a:extLst>
              </a:tr>
              <a:tr h="454191">
                <a:tc>
                  <a:txBody>
                    <a:bodyPr/>
                    <a:lstStyle/>
                    <a:p>
                      <a:r>
                        <a:rPr lang="en-US" sz="1600" b="1" dirty="0"/>
                        <a:t>0</a:t>
                      </a:r>
                      <a:endParaRPr lang="en-CA" sz="1600" b="1" dirty="0"/>
                    </a:p>
                  </a:txBody>
                  <a:tcPr/>
                </a:tc>
                <a:tc>
                  <a:txBody>
                    <a:bodyPr/>
                    <a:lstStyle/>
                    <a:p>
                      <a:r>
                        <a:rPr lang="en-US" sz="1600" b="1" dirty="0"/>
                        <a:t>0.33</a:t>
                      </a:r>
                      <a:endParaRPr lang="en-CA" sz="1600" b="1" dirty="0"/>
                    </a:p>
                  </a:txBody>
                  <a:tcPr/>
                </a:tc>
                <a:tc>
                  <a:txBody>
                    <a:bodyPr/>
                    <a:lstStyle/>
                    <a:p>
                      <a:r>
                        <a:rPr lang="en-US" sz="1600" b="1" dirty="0"/>
                        <a:t>0.71</a:t>
                      </a:r>
                      <a:endParaRPr lang="en-CA" sz="1600" b="1" dirty="0"/>
                    </a:p>
                  </a:txBody>
                  <a:tcPr/>
                </a:tc>
                <a:tc>
                  <a:txBody>
                    <a:bodyPr/>
                    <a:lstStyle/>
                    <a:p>
                      <a:r>
                        <a:rPr lang="en-US" sz="1600" b="1" dirty="0"/>
                        <a:t>0.46</a:t>
                      </a:r>
                      <a:endParaRPr lang="en-CA" sz="1600" b="1" dirty="0"/>
                    </a:p>
                  </a:txBody>
                  <a:tcPr/>
                </a:tc>
                <a:extLst>
                  <a:ext uri="{0D108BD9-81ED-4DB2-BD59-A6C34878D82A}">
                    <a16:rowId xmlns:a16="http://schemas.microsoft.com/office/drawing/2014/main" val="2958237062"/>
                  </a:ext>
                </a:extLst>
              </a:tr>
              <a:tr h="454191">
                <a:tc>
                  <a:txBody>
                    <a:bodyPr/>
                    <a:lstStyle/>
                    <a:p>
                      <a:r>
                        <a:rPr lang="en-US" sz="1600" b="1" dirty="0"/>
                        <a:t>1</a:t>
                      </a:r>
                      <a:endParaRPr lang="en-CA" sz="1600" b="1" dirty="0"/>
                    </a:p>
                  </a:txBody>
                  <a:tcPr/>
                </a:tc>
                <a:tc>
                  <a:txBody>
                    <a:bodyPr/>
                    <a:lstStyle/>
                    <a:p>
                      <a:r>
                        <a:rPr lang="en-US" sz="1600" b="1" dirty="0"/>
                        <a:t>0.94</a:t>
                      </a:r>
                      <a:endParaRPr lang="en-CA" sz="1600" b="1" dirty="0"/>
                    </a:p>
                  </a:txBody>
                  <a:tcPr/>
                </a:tc>
                <a:tc>
                  <a:txBody>
                    <a:bodyPr/>
                    <a:lstStyle/>
                    <a:p>
                      <a:r>
                        <a:rPr lang="en-US" sz="1600" b="1" dirty="0"/>
                        <a:t>0.77</a:t>
                      </a:r>
                      <a:endParaRPr lang="en-CA" sz="1600" b="1" dirty="0"/>
                    </a:p>
                  </a:txBody>
                  <a:tcPr/>
                </a:tc>
                <a:tc>
                  <a:txBody>
                    <a:bodyPr/>
                    <a:lstStyle/>
                    <a:p>
                      <a:r>
                        <a:rPr lang="en-US" sz="1600" b="1" dirty="0"/>
                        <a:t>0.86</a:t>
                      </a:r>
                      <a:endParaRPr lang="en-CA" sz="1600" b="1" dirty="0"/>
                    </a:p>
                  </a:txBody>
                  <a:tcPr/>
                </a:tc>
                <a:extLst>
                  <a:ext uri="{0D108BD9-81ED-4DB2-BD59-A6C34878D82A}">
                    <a16:rowId xmlns:a16="http://schemas.microsoft.com/office/drawing/2014/main" val="740911576"/>
                  </a:ext>
                </a:extLst>
              </a:tr>
            </a:tbl>
          </a:graphicData>
        </a:graphic>
      </p:graphicFrame>
    </p:spTree>
    <p:extLst>
      <p:ext uri="{BB962C8B-B14F-4D97-AF65-F5344CB8AC3E}">
        <p14:creationId xmlns:p14="http://schemas.microsoft.com/office/powerpoint/2010/main" val="3394150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3548</TotalTime>
  <Words>925</Words>
  <Application>Microsoft Office PowerPoint</Application>
  <PresentationFormat>Widescreen</PresentationFormat>
  <Paragraphs>113</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Gill Sans</vt:lpstr>
      <vt:lpstr>Arial</vt:lpstr>
      <vt:lpstr>Parcel</vt:lpstr>
      <vt:lpstr>Parcel</vt:lpstr>
      <vt:lpstr>Sentiment Analysis of Drug Reviews using Machine Learning Algorithms</vt:lpstr>
      <vt:lpstr>CONTENTS</vt:lpstr>
      <vt:lpstr>INTRODUCTION</vt:lpstr>
      <vt:lpstr>LITERATURE REVIEW</vt:lpstr>
      <vt:lpstr>DATASET</vt:lpstr>
      <vt:lpstr>DATASET</vt:lpstr>
      <vt:lpstr>FLOWCHART</vt:lpstr>
      <vt:lpstr>ALGORITHMS</vt:lpstr>
      <vt:lpstr>RESULTS</vt:lpstr>
      <vt:lpstr>ALGORITHMS</vt:lpstr>
      <vt:lpstr>RESULTS</vt:lpstr>
      <vt:lpstr>RESULTS</vt:lpstr>
      <vt:lpstr>COMPARISON</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CHAT BOT USING FREQUENTLY ASKED QUESTIONS WITH MICROSOFT QNAMAKER</dc:title>
  <dc:creator>Harika Kudarvalli</dc:creator>
  <cp:lastModifiedBy>Harika Kudarvalli</cp:lastModifiedBy>
  <cp:revision>94</cp:revision>
  <dcterms:modified xsi:type="dcterms:W3CDTF">2019-11-28T15:12:07Z</dcterms:modified>
</cp:coreProperties>
</file>