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EF6A-BDB5-3A99-A220-2A03CF8BC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00728D-C11F-F904-FAB5-A36F1AE65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6478D0-0E7D-F252-395D-7E549D9B5C36}"/>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FC10BF8B-5F27-7D69-183B-10AD2E5CC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4F9F2-78D1-A1BA-2FDE-930D8CB541C9}"/>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80511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40F5-3E86-1712-8F16-68DE0CFB8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1423C-7361-3407-F780-A0D691306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1D91E-8FDD-281D-53A5-753A91572739}"/>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39926E11-40B9-0E3F-306A-6A7D54AF4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823BC-B426-61E3-E79D-F145537ABB8A}"/>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338355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29B3E-04E1-4808-1366-60B4C28EF6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02609E-7534-4494-C564-D738EF4F2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AD8A7-B257-7379-8CBC-5E9134218032}"/>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081153BB-3508-42BB-3D73-51F2BBE9F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2C731-7591-4FAA-6392-869453738203}"/>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387986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7E58-8476-186D-46CC-7A52EE0291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1475C3-B198-8B98-10F6-D9B799B2C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4E9B2-4688-FBBD-B3DE-FCB456C4FCC3}"/>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B664C69B-CB54-6E6E-414A-C29284914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1FF49-5FB7-6D98-9925-06E2EF185979}"/>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7906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554A-1FF6-ECA8-E375-C54576B30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9F16DF-E6FB-7EA1-BBC3-D91F4263E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04EE-26D1-904D-F2F7-CA1D7A6DDC7E}"/>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FE1194DD-C708-11ED-F754-763A0D28C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0C0EB-0032-4367-B23D-A66CA818FFD7}"/>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351479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D2EE-7677-F635-897A-36592AECF7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ED8FF5-9712-7386-C692-3E2713197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9F3374-CB10-F311-90AD-CE66811CD1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4C314D-A20F-48E0-E316-FB21AAFAF74D}"/>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6" name="Footer Placeholder 5">
            <a:extLst>
              <a:ext uri="{FF2B5EF4-FFF2-40B4-BE49-F238E27FC236}">
                <a16:creationId xmlns:a16="http://schemas.microsoft.com/office/drawing/2014/main" id="{D5489F5E-BFC2-D348-D713-196D89039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4C933-51E8-D536-0054-A9849297578D}"/>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362040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BC55-52D1-236D-1693-85B73329C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E4C5D-F2F2-68F3-CF75-72B4A002D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983AE-7E63-6CF7-F41D-1E8F07F4F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A8753D-0D39-4A6E-0C34-163092DF7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D40D4A-7A42-3DD8-11EA-16AA607AC8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C09107-E16C-5E9B-764A-11689B80222E}"/>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8" name="Footer Placeholder 7">
            <a:extLst>
              <a:ext uri="{FF2B5EF4-FFF2-40B4-BE49-F238E27FC236}">
                <a16:creationId xmlns:a16="http://schemas.microsoft.com/office/drawing/2014/main" id="{A4CC99AB-50D5-58C3-CDB9-0AE67D52F4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2CD8E5-028D-9C6F-C8FB-F1EF747AB1BE}"/>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421282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605-D33B-8598-3CA2-4C717B1144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1DB24-C512-09D8-B2F7-BD8C89738A16}"/>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4" name="Footer Placeholder 3">
            <a:extLst>
              <a:ext uri="{FF2B5EF4-FFF2-40B4-BE49-F238E27FC236}">
                <a16:creationId xmlns:a16="http://schemas.microsoft.com/office/drawing/2014/main" id="{EBD0F78F-18A9-C593-C5AB-D9DFF7D9CE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ADB853-E4C1-B967-2870-A61F46965059}"/>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87030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819C1-D680-7646-1FFF-CCDE341B366B}"/>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3" name="Footer Placeholder 2">
            <a:extLst>
              <a:ext uri="{FF2B5EF4-FFF2-40B4-BE49-F238E27FC236}">
                <a16:creationId xmlns:a16="http://schemas.microsoft.com/office/drawing/2014/main" id="{98D9DA08-EA89-F6A1-EC55-3611D89122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2B59AC-CBDE-9168-C6C5-A953E13DC953}"/>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95030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511F-500C-66A6-00CA-0E3149152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3165E6-BDA9-A021-13FD-37816B215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C644CD-37D4-CF6C-EA2A-D66032079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E8158-B479-C82A-DA5C-E9878FC296D2}"/>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6" name="Footer Placeholder 5">
            <a:extLst>
              <a:ext uri="{FF2B5EF4-FFF2-40B4-BE49-F238E27FC236}">
                <a16:creationId xmlns:a16="http://schemas.microsoft.com/office/drawing/2014/main" id="{4254FF22-BF18-0871-A28E-1972D016B9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3B224-D446-27BB-1B78-3B1A8698700F}"/>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58588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69F8-3B5B-3BC2-DCAC-FB4F5EEB2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C13A4E-3AE2-5049-EDFD-F346FC6AD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08D3EA-A187-0214-792B-6AFE771F4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E1810-010D-A2C2-00B8-AFB40244F035}"/>
              </a:ext>
            </a:extLst>
          </p:cNvPr>
          <p:cNvSpPr>
            <a:spLocks noGrp="1"/>
          </p:cNvSpPr>
          <p:nvPr>
            <p:ph type="dt" sz="half" idx="10"/>
          </p:nvPr>
        </p:nvSpPr>
        <p:spPr/>
        <p:txBody>
          <a:bodyPr/>
          <a:lstStyle/>
          <a:p>
            <a:fld id="{A565585B-6B1B-4F19-A428-D6E81E65F23A}" type="datetimeFigureOut">
              <a:rPr lang="en-IN" smtClean="0"/>
              <a:t>01-07-2024</a:t>
            </a:fld>
            <a:endParaRPr lang="en-IN"/>
          </a:p>
        </p:txBody>
      </p:sp>
      <p:sp>
        <p:nvSpPr>
          <p:cNvPr id="6" name="Footer Placeholder 5">
            <a:extLst>
              <a:ext uri="{FF2B5EF4-FFF2-40B4-BE49-F238E27FC236}">
                <a16:creationId xmlns:a16="http://schemas.microsoft.com/office/drawing/2014/main" id="{E36C36BC-CD38-F643-8D41-A229876F2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09D7D-59C2-DA98-6F29-8C5CE30ED530}"/>
              </a:ext>
            </a:extLst>
          </p:cNvPr>
          <p:cNvSpPr>
            <a:spLocks noGrp="1"/>
          </p:cNvSpPr>
          <p:nvPr>
            <p:ph type="sldNum" sz="quarter" idx="12"/>
          </p:nvPr>
        </p:nvSpPr>
        <p:spPr/>
        <p:txBody>
          <a:bodyPr/>
          <a:lstStyle/>
          <a:p>
            <a:fld id="{7AB3E6E0-2AC3-49B8-912D-ACCCEBE1E2AC}" type="slidenum">
              <a:rPr lang="en-IN" smtClean="0"/>
              <a:t>‹#›</a:t>
            </a:fld>
            <a:endParaRPr lang="en-IN"/>
          </a:p>
        </p:txBody>
      </p:sp>
    </p:spTree>
    <p:extLst>
      <p:ext uri="{BB962C8B-B14F-4D97-AF65-F5344CB8AC3E}">
        <p14:creationId xmlns:p14="http://schemas.microsoft.com/office/powerpoint/2010/main" val="146290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37A16-50CD-412F-CB3C-8EB34862F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919EF4-9286-278E-06A6-8988BC835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9948F-D68D-4D20-C074-E5685B30C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5585B-6B1B-4F19-A428-D6E81E65F23A}" type="datetimeFigureOut">
              <a:rPr lang="en-IN" smtClean="0"/>
              <a:t>01-07-2024</a:t>
            </a:fld>
            <a:endParaRPr lang="en-IN"/>
          </a:p>
        </p:txBody>
      </p:sp>
      <p:sp>
        <p:nvSpPr>
          <p:cNvPr id="5" name="Footer Placeholder 4">
            <a:extLst>
              <a:ext uri="{FF2B5EF4-FFF2-40B4-BE49-F238E27FC236}">
                <a16:creationId xmlns:a16="http://schemas.microsoft.com/office/drawing/2014/main" id="{E27C9EF6-FFEC-C76F-FABC-BF55EEA53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3F71E6-4704-5E97-4E8C-462CCF727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3E6E0-2AC3-49B8-912D-ACCCEBE1E2AC}" type="slidenum">
              <a:rPr lang="en-IN" smtClean="0"/>
              <a:t>‹#›</a:t>
            </a:fld>
            <a:endParaRPr lang="en-IN"/>
          </a:p>
        </p:txBody>
      </p:sp>
    </p:spTree>
    <p:extLst>
      <p:ext uri="{BB962C8B-B14F-4D97-AF65-F5344CB8AC3E}">
        <p14:creationId xmlns:p14="http://schemas.microsoft.com/office/powerpoint/2010/main" val="181904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D001-28E1-83FD-B45C-B6A89FFB256B}"/>
              </a:ext>
            </a:extLst>
          </p:cNvPr>
          <p:cNvSpPr>
            <a:spLocks noGrp="1"/>
          </p:cNvSpPr>
          <p:nvPr>
            <p:ph type="ctrTitle"/>
          </p:nvPr>
        </p:nvSpPr>
        <p:spPr>
          <a:xfrm>
            <a:off x="1440656" y="1310951"/>
            <a:ext cx="9144000" cy="2472612"/>
          </a:xfrm>
        </p:spPr>
        <p:txBody>
          <a:bodyPr/>
          <a:lstStyle/>
          <a:p>
            <a:r>
              <a:rPr lang="en-GB" dirty="0">
                <a:effectLst>
                  <a:outerShdw blurRad="38100" dist="38100" dir="2700000" algn="tl">
                    <a:srgbClr val="000000">
                      <a:alpha val="43137"/>
                    </a:srgbClr>
                  </a:outerShdw>
                </a:effectLst>
                <a:latin typeface="Abadi" panose="020B0604020104020204" pitchFamily="34" charset="0"/>
              </a:rPr>
              <a:t>AUTOMATIC NUMBER PLATE DETECTION </a:t>
            </a:r>
            <a:endParaRPr lang="en-IN" dirty="0">
              <a:effectLst>
                <a:outerShdw blurRad="38100" dist="38100" dir="2700000" algn="tl">
                  <a:srgbClr val="000000">
                    <a:alpha val="43137"/>
                  </a:srgbClr>
                </a:outerShdw>
              </a:effectLst>
              <a:latin typeface="Abadi" panose="020B0604020104020204" pitchFamily="34" charset="0"/>
            </a:endParaRPr>
          </a:p>
        </p:txBody>
      </p:sp>
      <p:sp>
        <p:nvSpPr>
          <p:cNvPr id="3" name="Subtitle 2">
            <a:extLst>
              <a:ext uri="{FF2B5EF4-FFF2-40B4-BE49-F238E27FC236}">
                <a16:creationId xmlns:a16="http://schemas.microsoft.com/office/drawing/2014/main" id="{A5C86CF8-961D-5A36-027B-891D0F0B7CF2}"/>
              </a:ext>
            </a:extLst>
          </p:cNvPr>
          <p:cNvSpPr>
            <a:spLocks noGrp="1"/>
          </p:cNvSpPr>
          <p:nvPr>
            <p:ph type="subTitle" idx="1"/>
          </p:nvPr>
        </p:nvSpPr>
        <p:spPr>
          <a:xfrm>
            <a:off x="1524000" y="4310742"/>
            <a:ext cx="3262604" cy="1477328"/>
          </a:xfrm>
        </p:spPr>
        <p:txBody>
          <a:bodyPr>
            <a:noAutofit/>
          </a:bodyPr>
          <a:lstStyle/>
          <a:p>
            <a:pPr algn="just"/>
            <a:r>
              <a:rPr lang="en-GB" sz="2000" b="1" u="sng" dirty="0"/>
              <a:t>TEAM MEMBERS</a:t>
            </a:r>
          </a:p>
          <a:p>
            <a:pPr algn="just"/>
            <a:r>
              <a:rPr lang="en-GB" sz="2000" b="1" dirty="0"/>
              <a:t>D.KARTHI</a:t>
            </a:r>
            <a:r>
              <a:rPr lang="en-IN" sz="2000" b="1" dirty="0"/>
              <a:t>K -21311A6916   </a:t>
            </a:r>
          </a:p>
          <a:p>
            <a:pPr algn="just"/>
            <a:r>
              <a:rPr lang="en-IN" sz="2000" b="1" dirty="0"/>
              <a:t>B.NAVEEN -21311A6933</a:t>
            </a:r>
          </a:p>
          <a:p>
            <a:pPr algn="just"/>
            <a:r>
              <a:rPr lang="en-IN" sz="2000" b="1" dirty="0"/>
              <a:t>N.HARIKA -21311A6960</a:t>
            </a:r>
          </a:p>
          <a:p>
            <a:pPr algn="just"/>
            <a:endParaRPr lang="en-GB" sz="2000" b="1" dirty="0"/>
          </a:p>
        </p:txBody>
      </p:sp>
      <p:sp>
        <p:nvSpPr>
          <p:cNvPr id="5" name="TextBox 4">
            <a:extLst>
              <a:ext uri="{FF2B5EF4-FFF2-40B4-BE49-F238E27FC236}">
                <a16:creationId xmlns:a16="http://schemas.microsoft.com/office/drawing/2014/main" id="{ED0A869C-BDD2-97EF-70A9-66F45282A7A4}"/>
              </a:ext>
            </a:extLst>
          </p:cNvPr>
          <p:cNvSpPr txBox="1"/>
          <p:nvPr/>
        </p:nvSpPr>
        <p:spPr>
          <a:xfrm>
            <a:off x="7697755" y="4310743"/>
            <a:ext cx="2733869" cy="1631216"/>
          </a:xfrm>
          <a:prstGeom prst="rect">
            <a:avLst/>
          </a:prstGeom>
          <a:noFill/>
        </p:spPr>
        <p:txBody>
          <a:bodyPr wrap="square" rtlCol="0">
            <a:spAutoFit/>
          </a:bodyPr>
          <a:lstStyle/>
          <a:p>
            <a:r>
              <a:rPr lang="en-GB" sz="2000" b="1" u="sng" dirty="0"/>
              <a:t>INTERNAL GUIDE</a:t>
            </a:r>
          </a:p>
          <a:p>
            <a:endParaRPr lang="en-GB" sz="2000" b="1" u="sng" dirty="0"/>
          </a:p>
          <a:p>
            <a:r>
              <a:rPr lang="en-GB" sz="2000" b="1" dirty="0"/>
              <a:t>K.SIVA KUMAR GOWDA</a:t>
            </a:r>
          </a:p>
          <a:p>
            <a:r>
              <a:rPr lang="en-GB" sz="2000" b="1" dirty="0"/>
              <a:t>ASSISTANT PROFESSOR </a:t>
            </a:r>
          </a:p>
          <a:p>
            <a:r>
              <a:rPr lang="en-GB" sz="2000" b="1" dirty="0"/>
              <a:t>CSE-IOT</a:t>
            </a:r>
            <a:endParaRPr lang="en-IN" sz="2000" b="1" dirty="0"/>
          </a:p>
        </p:txBody>
      </p:sp>
      <p:pic>
        <p:nvPicPr>
          <p:cNvPr id="4" name="Picture 3">
            <a:extLst>
              <a:ext uri="{FF2B5EF4-FFF2-40B4-BE49-F238E27FC236}">
                <a16:creationId xmlns:a16="http://schemas.microsoft.com/office/drawing/2014/main" id="{8954C96C-F6E2-EE6A-FC0F-1B4556981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231" y="560342"/>
            <a:ext cx="4514850" cy="1019175"/>
          </a:xfrm>
          <a:prstGeom prst="rect">
            <a:avLst/>
          </a:prstGeom>
        </p:spPr>
      </p:pic>
    </p:spTree>
    <p:extLst>
      <p:ext uri="{BB962C8B-B14F-4D97-AF65-F5344CB8AC3E}">
        <p14:creationId xmlns:p14="http://schemas.microsoft.com/office/powerpoint/2010/main" val="258071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F53E3-9D77-A501-7B0F-17724B8974CA}"/>
              </a:ext>
            </a:extLst>
          </p:cNvPr>
          <p:cNvSpPr txBox="1"/>
          <p:nvPr/>
        </p:nvSpPr>
        <p:spPr>
          <a:xfrm>
            <a:off x="3237721" y="391886"/>
            <a:ext cx="7193901" cy="646331"/>
          </a:xfrm>
          <a:prstGeom prst="rect">
            <a:avLst/>
          </a:prstGeom>
          <a:noFill/>
        </p:spPr>
        <p:txBody>
          <a:bodyPr wrap="square" rtlCol="0">
            <a:spAutoFit/>
          </a:bodyPr>
          <a:lstStyle/>
          <a:p>
            <a:r>
              <a:rPr lang="en-GB" sz="3600" dirty="0"/>
              <a:t>TEST RESULTS USING THE MODEL</a:t>
            </a:r>
            <a:endParaRPr lang="en-IN" sz="3600" dirty="0"/>
          </a:p>
        </p:txBody>
      </p:sp>
      <p:pic>
        <p:nvPicPr>
          <p:cNvPr id="4" name="Picture 3">
            <a:extLst>
              <a:ext uri="{FF2B5EF4-FFF2-40B4-BE49-F238E27FC236}">
                <a16:creationId xmlns:a16="http://schemas.microsoft.com/office/drawing/2014/main" id="{5D918E77-2AD5-46A2-465F-A47D69927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17" y="1113646"/>
            <a:ext cx="4737033" cy="3607643"/>
          </a:xfrm>
          <a:prstGeom prst="rect">
            <a:avLst/>
          </a:prstGeom>
        </p:spPr>
      </p:pic>
      <p:pic>
        <p:nvPicPr>
          <p:cNvPr id="6" name="Picture 5">
            <a:extLst>
              <a:ext uri="{FF2B5EF4-FFF2-40B4-BE49-F238E27FC236}">
                <a16:creationId xmlns:a16="http://schemas.microsoft.com/office/drawing/2014/main" id="{092A0AE3-2F62-4949-43B9-0F4090635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30" y="2015412"/>
            <a:ext cx="4945224" cy="3694923"/>
          </a:xfrm>
          <a:prstGeom prst="rect">
            <a:avLst/>
          </a:prstGeom>
        </p:spPr>
      </p:pic>
    </p:spTree>
    <p:extLst>
      <p:ext uri="{BB962C8B-B14F-4D97-AF65-F5344CB8AC3E}">
        <p14:creationId xmlns:p14="http://schemas.microsoft.com/office/powerpoint/2010/main" val="358192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shows some results of our end-to-end license plate detection and recognition system on plates from USA, Europe and Brazil. One can observe that our unified pipeline is indifferent to plates from different regions and is robust to variations in illumination, pose, size, blurriness, etc.">
            <a:extLst>
              <a:ext uri="{FF2B5EF4-FFF2-40B4-BE49-F238E27FC236}">
                <a16:creationId xmlns:a16="http://schemas.microsoft.com/office/drawing/2014/main" id="{F6B195AA-9BB9-E687-B4A1-3553D9714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4" y="625151"/>
            <a:ext cx="8705460" cy="563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6F4F5-4D32-8D14-34E1-7AE83A9BB2AF}"/>
              </a:ext>
            </a:extLst>
          </p:cNvPr>
          <p:cNvSpPr txBox="1"/>
          <p:nvPr/>
        </p:nvSpPr>
        <p:spPr>
          <a:xfrm>
            <a:off x="1007706" y="541176"/>
            <a:ext cx="10328988" cy="769441"/>
          </a:xfrm>
          <a:prstGeom prst="rect">
            <a:avLst/>
          </a:prstGeom>
          <a:noFill/>
        </p:spPr>
        <p:txBody>
          <a:bodyPr wrap="square" rtlCol="0">
            <a:spAutoFit/>
          </a:bodyPr>
          <a:lstStyle/>
          <a:p>
            <a:r>
              <a:rPr lang="en-GB" sz="4400" b="1" u="sng" dirty="0">
                <a:effectLst>
                  <a:outerShdw blurRad="38100" dist="38100" dir="2700000" algn="tl">
                    <a:srgbClr val="000000">
                      <a:alpha val="43137"/>
                    </a:srgbClr>
                  </a:outerShdw>
                </a:effectLst>
                <a:latin typeface="+mj-lt"/>
              </a:rPr>
              <a:t>HARDWARE AND SOFTWARE REQUIREMENTS</a:t>
            </a:r>
            <a:endParaRPr lang="en-IN" sz="4400" b="1" u="sng" dirty="0">
              <a:effectLst>
                <a:outerShdw blurRad="38100" dist="38100" dir="2700000" algn="tl">
                  <a:srgbClr val="000000">
                    <a:alpha val="43137"/>
                  </a:srgbClr>
                </a:outerShdw>
              </a:effectLst>
              <a:latin typeface="+mj-lt"/>
            </a:endParaRPr>
          </a:p>
        </p:txBody>
      </p:sp>
      <p:sp>
        <p:nvSpPr>
          <p:cNvPr id="4" name="TextBox 3">
            <a:extLst>
              <a:ext uri="{FF2B5EF4-FFF2-40B4-BE49-F238E27FC236}">
                <a16:creationId xmlns:a16="http://schemas.microsoft.com/office/drawing/2014/main" id="{A3318444-857D-98F9-FB29-9DDA8F4E8FCB}"/>
              </a:ext>
            </a:extLst>
          </p:cNvPr>
          <p:cNvSpPr txBox="1"/>
          <p:nvPr/>
        </p:nvSpPr>
        <p:spPr>
          <a:xfrm>
            <a:off x="634482" y="1838131"/>
            <a:ext cx="4693298" cy="3600986"/>
          </a:xfrm>
          <a:prstGeom prst="rect">
            <a:avLst/>
          </a:prstGeom>
          <a:noFill/>
        </p:spPr>
        <p:txBody>
          <a:bodyPr wrap="square" rtlCol="0">
            <a:spAutoFit/>
          </a:bodyPr>
          <a:lstStyle/>
          <a:p>
            <a:r>
              <a:rPr lang="en-IN" sz="3600" b="1" u="sng" dirty="0">
                <a:effectLst>
                  <a:outerShdw blurRad="38100" dist="38100" dir="2700000" algn="tl">
                    <a:srgbClr val="000000">
                      <a:alpha val="43137"/>
                    </a:srgbClr>
                  </a:outerShdw>
                </a:effectLst>
              </a:rPr>
              <a:t>Software Requirements</a:t>
            </a:r>
          </a:p>
          <a:p>
            <a:pPr>
              <a:buFont typeface="+mj-lt"/>
              <a:buAutoNum type="arabicPeriod"/>
            </a:pPr>
            <a:r>
              <a:rPr lang="en-IN" sz="2400" dirty="0"/>
              <a:t>Python (3.7 or later)</a:t>
            </a:r>
          </a:p>
          <a:p>
            <a:pPr>
              <a:buFont typeface="+mj-lt"/>
              <a:buAutoNum type="arabicPeriod"/>
            </a:pPr>
            <a:r>
              <a:rPr lang="en-IN" sz="2400" dirty="0"/>
              <a:t>OpenCV (cv2)</a:t>
            </a:r>
          </a:p>
          <a:p>
            <a:pPr>
              <a:buFont typeface="+mj-lt"/>
              <a:buAutoNum type="arabicPeriod"/>
            </a:pPr>
            <a:r>
              <a:rPr lang="en-IN" sz="2400" dirty="0"/>
              <a:t>Easy OCR</a:t>
            </a:r>
          </a:p>
          <a:p>
            <a:pPr>
              <a:buFont typeface="+mj-lt"/>
              <a:buAutoNum type="arabicPeriod"/>
            </a:pPr>
            <a:r>
              <a:rPr lang="en-IN" sz="2400" dirty="0"/>
              <a:t>YOLOv5</a:t>
            </a:r>
          </a:p>
          <a:p>
            <a:pPr>
              <a:buFont typeface="+mj-lt"/>
              <a:buAutoNum type="arabicPeriod"/>
            </a:pPr>
            <a:r>
              <a:rPr lang="en-IN" sz="2400" dirty="0"/>
              <a:t>CUDA (for GPU acceleration)</a:t>
            </a:r>
          </a:p>
          <a:p>
            <a:pPr>
              <a:buFont typeface="+mj-lt"/>
              <a:buAutoNum type="arabicPeriod"/>
            </a:pPr>
            <a:r>
              <a:rPr lang="en-IN" sz="2400" dirty="0"/>
              <a:t>An Integrated Development Environment (IDE) like PyCharm, </a:t>
            </a:r>
            <a:r>
              <a:rPr lang="en-IN" sz="2400" dirty="0" err="1"/>
              <a:t>VSCode</a:t>
            </a:r>
            <a:r>
              <a:rPr lang="en-IN" sz="2400" dirty="0"/>
              <a:t>, or </a:t>
            </a:r>
            <a:r>
              <a:rPr lang="en-IN" sz="2400" dirty="0" err="1"/>
              <a:t>Jupyter</a:t>
            </a:r>
            <a:r>
              <a:rPr lang="en-IN" sz="2400" dirty="0"/>
              <a:t> Notebook</a:t>
            </a:r>
          </a:p>
        </p:txBody>
      </p:sp>
      <p:sp>
        <p:nvSpPr>
          <p:cNvPr id="7" name="TextBox 6">
            <a:extLst>
              <a:ext uri="{FF2B5EF4-FFF2-40B4-BE49-F238E27FC236}">
                <a16:creationId xmlns:a16="http://schemas.microsoft.com/office/drawing/2014/main" id="{6C82D68B-72BD-ED35-EC3C-3572D1770974}"/>
              </a:ext>
            </a:extLst>
          </p:cNvPr>
          <p:cNvSpPr txBox="1"/>
          <p:nvPr/>
        </p:nvSpPr>
        <p:spPr>
          <a:xfrm>
            <a:off x="5794310" y="2043404"/>
            <a:ext cx="5542384" cy="3970318"/>
          </a:xfrm>
          <a:prstGeom prst="rect">
            <a:avLst/>
          </a:prstGeom>
          <a:noFill/>
        </p:spPr>
        <p:txBody>
          <a:bodyPr wrap="square" rtlCol="0">
            <a:spAutoFit/>
          </a:bodyPr>
          <a:lstStyle/>
          <a:p>
            <a:r>
              <a:rPr lang="en-IN" sz="3600" b="1" u="sng" dirty="0">
                <a:effectLst>
                  <a:outerShdw blurRad="38100" dist="38100" dir="2700000" algn="tl">
                    <a:srgbClr val="000000">
                      <a:alpha val="43137"/>
                    </a:srgbClr>
                  </a:outerShdw>
                </a:effectLst>
              </a:rPr>
              <a:t>Hardware Requirements</a:t>
            </a:r>
          </a:p>
          <a:p>
            <a:pPr>
              <a:buFont typeface="+mj-lt"/>
              <a:buAutoNum type="arabicPeriod"/>
            </a:pPr>
            <a:r>
              <a:rPr lang="en-IN" sz="2400" dirty="0"/>
              <a:t>Computer with a modern CPU </a:t>
            </a:r>
          </a:p>
          <a:p>
            <a:pPr>
              <a:buFont typeface="+mj-lt"/>
              <a:buAutoNum type="arabicPeriod"/>
            </a:pPr>
            <a:r>
              <a:rPr lang="en-IN" sz="2400" dirty="0"/>
              <a:t>At least 8GB RAM </a:t>
            </a:r>
          </a:p>
          <a:p>
            <a:pPr>
              <a:buFont typeface="+mj-lt"/>
              <a:buAutoNum type="arabicPeriod"/>
            </a:pPr>
            <a:r>
              <a:rPr lang="en-IN" sz="2400" dirty="0"/>
              <a:t>Storage: At least 10GB free space for software and dependencies</a:t>
            </a:r>
          </a:p>
          <a:p>
            <a:pPr>
              <a:buFont typeface="+mj-lt"/>
              <a:buAutoNum type="arabicPeriod"/>
            </a:pPr>
            <a:r>
              <a:rPr lang="en-IN" sz="2400" dirty="0"/>
              <a:t>GPU: NVIDIA GPU with CUDA support (strongly recommended for faster processing) </a:t>
            </a:r>
          </a:p>
          <a:p>
            <a:pPr>
              <a:buFont typeface="+mj-lt"/>
              <a:buAutoNum type="arabicPeriod"/>
            </a:pPr>
            <a:r>
              <a:rPr lang="en-IN" sz="2400" dirty="0"/>
              <a:t>Webcam or USB camera (if you want to process live video)</a:t>
            </a:r>
          </a:p>
        </p:txBody>
      </p:sp>
    </p:spTree>
    <p:extLst>
      <p:ext uri="{BB962C8B-B14F-4D97-AF65-F5344CB8AC3E}">
        <p14:creationId xmlns:p14="http://schemas.microsoft.com/office/powerpoint/2010/main" val="43109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DEAAD3-8E80-5FE3-98A5-6C6FB33E0463}"/>
              </a:ext>
            </a:extLst>
          </p:cNvPr>
          <p:cNvSpPr txBox="1"/>
          <p:nvPr/>
        </p:nvSpPr>
        <p:spPr>
          <a:xfrm>
            <a:off x="4273419" y="494522"/>
            <a:ext cx="3760238" cy="830997"/>
          </a:xfrm>
          <a:prstGeom prst="rect">
            <a:avLst/>
          </a:prstGeom>
          <a:noFill/>
        </p:spPr>
        <p:txBody>
          <a:bodyPr wrap="square" rtlCol="0">
            <a:spAutoFit/>
          </a:bodyPr>
          <a:lstStyle/>
          <a:p>
            <a:r>
              <a:rPr lang="en-GB" sz="4800" b="1" u="sng" dirty="0">
                <a:effectLst>
                  <a:outerShdw blurRad="38100" dist="38100" dir="2700000" algn="tl">
                    <a:srgbClr val="000000">
                      <a:alpha val="43137"/>
                    </a:srgbClr>
                  </a:outerShdw>
                </a:effectLst>
                <a:latin typeface="+mj-lt"/>
              </a:rPr>
              <a:t>CONCLUSION</a:t>
            </a:r>
            <a:endParaRPr lang="en-IN" sz="4800" b="1" u="sng" dirty="0">
              <a:effectLst>
                <a:outerShdw blurRad="38100" dist="38100" dir="2700000" algn="tl">
                  <a:srgbClr val="000000">
                    <a:alpha val="43137"/>
                  </a:srgbClr>
                </a:outerShdw>
              </a:effectLst>
              <a:latin typeface="+mj-lt"/>
            </a:endParaRPr>
          </a:p>
        </p:txBody>
      </p:sp>
      <p:sp>
        <p:nvSpPr>
          <p:cNvPr id="3" name="TextBox 2">
            <a:extLst>
              <a:ext uri="{FF2B5EF4-FFF2-40B4-BE49-F238E27FC236}">
                <a16:creationId xmlns:a16="http://schemas.microsoft.com/office/drawing/2014/main" id="{DFB120F5-29F5-6CC3-C1B9-35A41F0CBAD0}"/>
              </a:ext>
            </a:extLst>
          </p:cNvPr>
          <p:cNvSpPr txBox="1"/>
          <p:nvPr/>
        </p:nvSpPr>
        <p:spPr>
          <a:xfrm>
            <a:off x="1586204" y="1800808"/>
            <a:ext cx="8612155"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t>This project implements an automated license plate detection and recognition system using computer vision and machine learning. It combines YOLOv5 for object detection and Easy OCR for text recognition, processing both images and videos. </a:t>
            </a:r>
          </a:p>
          <a:p>
            <a:pPr marL="457200" indent="-457200">
              <a:buFont typeface="Arial" panose="020B0604020202020204" pitchFamily="34" charset="0"/>
              <a:buChar char="•"/>
            </a:pPr>
            <a:r>
              <a:rPr lang="en-GB" sz="2800" dirty="0"/>
              <a:t>The system detects license plates in visual media, extracts the plate text, and overlays the results on the original input. This solution has potential applications in traffic management, parking systems, and law enforcement, offering an efficient way to automate vehicle identification tasks.</a:t>
            </a:r>
            <a:endParaRPr lang="en-IN" sz="2800" dirty="0"/>
          </a:p>
        </p:txBody>
      </p:sp>
    </p:spTree>
    <p:extLst>
      <p:ext uri="{BB962C8B-B14F-4D97-AF65-F5344CB8AC3E}">
        <p14:creationId xmlns:p14="http://schemas.microsoft.com/office/powerpoint/2010/main" val="202738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B5D3A-64DB-C2BF-BC0C-10D92956B684}"/>
              </a:ext>
            </a:extLst>
          </p:cNvPr>
          <p:cNvSpPr txBox="1"/>
          <p:nvPr/>
        </p:nvSpPr>
        <p:spPr>
          <a:xfrm>
            <a:off x="3834882" y="587829"/>
            <a:ext cx="3750906" cy="923330"/>
          </a:xfrm>
          <a:prstGeom prst="rect">
            <a:avLst/>
          </a:prstGeom>
          <a:noFill/>
        </p:spPr>
        <p:txBody>
          <a:bodyPr wrap="square" rtlCol="0">
            <a:spAutoFit/>
          </a:bodyPr>
          <a:lstStyle/>
          <a:p>
            <a:r>
              <a:rPr lang="en-GB" sz="5400" b="1" u="sng" dirty="0">
                <a:effectLst>
                  <a:outerShdw blurRad="38100" dist="38100" dir="2700000" algn="tl">
                    <a:srgbClr val="000000">
                      <a:alpha val="43137"/>
                    </a:srgbClr>
                  </a:outerShdw>
                </a:effectLst>
                <a:latin typeface="+mj-lt"/>
              </a:rPr>
              <a:t>REFERENCES</a:t>
            </a:r>
            <a:endParaRPr lang="en-IN" sz="5400" b="1" u="sng" dirty="0">
              <a:effectLst>
                <a:outerShdw blurRad="38100" dist="38100" dir="2700000" algn="tl">
                  <a:srgbClr val="000000">
                    <a:alpha val="43137"/>
                  </a:srgbClr>
                </a:outerShdw>
              </a:effectLst>
              <a:latin typeface="+mj-lt"/>
            </a:endParaRPr>
          </a:p>
        </p:txBody>
      </p:sp>
      <p:sp>
        <p:nvSpPr>
          <p:cNvPr id="3" name="TextBox 2">
            <a:extLst>
              <a:ext uri="{FF2B5EF4-FFF2-40B4-BE49-F238E27FC236}">
                <a16:creationId xmlns:a16="http://schemas.microsoft.com/office/drawing/2014/main" id="{C594B35E-5560-3FF4-6688-E026E846BC5C}"/>
              </a:ext>
            </a:extLst>
          </p:cNvPr>
          <p:cNvSpPr txBox="1"/>
          <p:nvPr/>
        </p:nvSpPr>
        <p:spPr>
          <a:xfrm>
            <a:off x="606490" y="1819469"/>
            <a:ext cx="11131419" cy="4647426"/>
          </a:xfrm>
          <a:prstGeom prst="rect">
            <a:avLst/>
          </a:prstGeom>
          <a:noFill/>
        </p:spPr>
        <p:txBody>
          <a:bodyPr wrap="square" rtlCol="0">
            <a:spAutoFit/>
          </a:bodyPr>
          <a:lstStyle/>
          <a:p>
            <a:pPr algn="just"/>
            <a:endParaRPr lang="en-IN" dirty="0"/>
          </a:p>
          <a:p>
            <a:pPr algn="just"/>
            <a:r>
              <a:rPr lang="en-IN" sz="2000" dirty="0"/>
              <a:t>1. Redmon, J., </a:t>
            </a:r>
            <a:r>
              <a:rPr lang="en-IN" sz="2000" dirty="0" err="1"/>
              <a:t>Divvala</a:t>
            </a:r>
            <a:r>
              <a:rPr lang="en-IN" sz="2000" dirty="0"/>
              <a:t>, S., </a:t>
            </a:r>
            <a:r>
              <a:rPr lang="en-IN" sz="2000" dirty="0" err="1"/>
              <a:t>Girshick</a:t>
            </a:r>
            <a:r>
              <a:rPr lang="en-IN" sz="2000" dirty="0"/>
              <a:t>, R., &amp; Farhadi, A. (2016). You Only Look Once: Unified, Real-Time Object Detection. In Proceedings of the IEEE Conference on Computer Vision and Pattern Recognition (CVPR) (pp. 779-788).</a:t>
            </a:r>
          </a:p>
          <a:p>
            <a:pPr algn="just"/>
            <a:endParaRPr lang="en-IN" sz="2000" dirty="0"/>
          </a:p>
          <a:p>
            <a:pPr algn="just"/>
            <a:r>
              <a:rPr lang="en-IN" sz="2000" dirty="0"/>
              <a:t>2. Redmon, J., &amp; Farhadi, A. (2018). YOLOv3: An Incremental Improvement. </a:t>
            </a:r>
            <a:r>
              <a:rPr lang="en-IN" sz="2000" dirty="0" err="1"/>
              <a:t>arXiv</a:t>
            </a:r>
            <a:r>
              <a:rPr lang="en-IN" sz="2000" dirty="0"/>
              <a:t> preprint arXiv:1804.02767.</a:t>
            </a:r>
          </a:p>
          <a:p>
            <a:pPr algn="just"/>
            <a:endParaRPr lang="en-IN" sz="2000" dirty="0"/>
          </a:p>
          <a:p>
            <a:pPr algn="just"/>
            <a:r>
              <a:rPr lang="en-IN" sz="2000" dirty="0"/>
              <a:t>3. </a:t>
            </a:r>
            <a:r>
              <a:rPr lang="en-IN" sz="2000" dirty="0" err="1"/>
              <a:t>Jocher</a:t>
            </a:r>
            <a:r>
              <a:rPr lang="en-IN" sz="2000" dirty="0"/>
              <a:t>, G., et al. (2021). </a:t>
            </a:r>
            <a:r>
              <a:rPr lang="en-IN" sz="2000" dirty="0" err="1"/>
              <a:t>ultralytics</a:t>
            </a:r>
            <a:r>
              <a:rPr lang="en-IN" sz="2000" dirty="0"/>
              <a:t>/yolov5: v6.0 - YOLOv5n 'Nano' models, </a:t>
            </a:r>
            <a:r>
              <a:rPr lang="en-IN" sz="2000" dirty="0" err="1"/>
              <a:t>Roboflow</a:t>
            </a:r>
            <a:r>
              <a:rPr lang="en-IN" sz="2000" dirty="0"/>
              <a:t> integration, TensorFlow export, OpenCV DNN support. </a:t>
            </a:r>
            <a:r>
              <a:rPr lang="en-IN" sz="2000" dirty="0" err="1"/>
              <a:t>Zenodo</a:t>
            </a:r>
            <a:r>
              <a:rPr lang="en-IN" sz="2000" dirty="0"/>
              <a:t>. https://doi.org/10.5281/zenodo.5563715</a:t>
            </a:r>
          </a:p>
          <a:p>
            <a:pPr algn="just"/>
            <a:endParaRPr lang="en-IN" sz="2000" dirty="0"/>
          </a:p>
          <a:p>
            <a:pPr algn="just"/>
            <a:r>
              <a:rPr lang="en-IN" sz="2000" dirty="0"/>
              <a:t>4. </a:t>
            </a:r>
            <a:r>
              <a:rPr lang="en-IN" sz="2000" dirty="0" err="1"/>
              <a:t>Jaided</a:t>
            </a:r>
            <a:r>
              <a:rPr lang="en-IN" sz="2000" dirty="0"/>
              <a:t> AI. (2020). </a:t>
            </a:r>
            <a:r>
              <a:rPr lang="en-IN" sz="2000" dirty="0" err="1"/>
              <a:t>EasyOCR</a:t>
            </a:r>
            <a:r>
              <a:rPr lang="en-IN" sz="2000" dirty="0"/>
              <a:t>. GitHub repository. https://github.com/JaidedAI/EasyOCR</a:t>
            </a:r>
          </a:p>
          <a:p>
            <a:pPr algn="just"/>
            <a:endParaRPr lang="en-IN" sz="2000" dirty="0"/>
          </a:p>
          <a:p>
            <a:pPr algn="just"/>
            <a:r>
              <a:rPr lang="en-IN" sz="2000" dirty="0"/>
              <a:t>5. </a:t>
            </a:r>
            <a:r>
              <a:rPr lang="en-IN" sz="2000" dirty="0" err="1"/>
              <a:t>Bradski</a:t>
            </a:r>
            <a:r>
              <a:rPr lang="en-IN" sz="2000" dirty="0"/>
              <a:t>, G. (2000). The OpenCV Library. </a:t>
            </a:r>
            <a:r>
              <a:rPr lang="en-IN" sz="2000" dirty="0" err="1"/>
              <a:t>Dr.</a:t>
            </a:r>
            <a:r>
              <a:rPr lang="en-IN" sz="2000" dirty="0"/>
              <a:t> Dobb's Journal of Software Tools.</a:t>
            </a:r>
          </a:p>
          <a:p>
            <a:pPr algn="just"/>
            <a:endParaRPr lang="en-IN" dirty="0"/>
          </a:p>
        </p:txBody>
      </p:sp>
    </p:spTree>
    <p:extLst>
      <p:ext uri="{BB962C8B-B14F-4D97-AF65-F5344CB8AC3E}">
        <p14:creationId xmlns:p14="http://schemas.microsoft.com/office/powerpoint/2010/main" val="397328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D8B03-0C44-53CB-801F-D7B4B1140882}"/>
              </a:ext>
            </a:extLst>
          </p:cNvPr>
          <p:cNvSpPr txBox="1"/>
          <p:nvPr/>
        </p:nvSpPr>
        <p:spPr>
          <a:xfrm>
            <a:off x="1334279" y="2104053"/>
            <a:ext cx="9685174" cy="1938992"/>
          </a:xfrm>
          <a:prstGeom prst="rect">
            <a:avLst/>
          </a:prstGeom>
          <a:noFill/>
        </p:spPr>
        <p:txBody>
          <a:bodyPr wrap="square" rtlCol="0">
            <a:spAutoFit/>
          </a:bodyPr>
          <a:lstStyle/>
          <a:p>
            <a:r>
              <a:rPr lang="en-GB" sz="12000" dirty="0">
                <a:effectLst>
                  <a:outerShdw blurRad="38100" dist="38100" dir="2700000" algn="tl">
                    <a:srgbClr val="000000">
                      <a:alpha val="43137"/>
                    </a:srgbClr>
                  </a:outerShdw>
                </a:effectLst>
                <a:latin typeface="Arial Rounded MT Bold" panose="020F0704030504030204" pitchFamily="34" charset="0"/>
              </a:rPr>
              <a:t>THANK YOU</a:t>
            </a:r>
            <a:endParaRPr lang="en-IN" sz="120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73187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DB22-8F59-733C-2887-38C204CAC6F1}"/>
              </a:ext>
            </a:extLst>
          </p:cNvPr>
          <p:cNvSpPr>
            <a:spLocks noGrp="1"/>
          </p:cNvSpPr>
          <p:nvPr>
            <p:ph type="title"/>
          </p:nvPr>
        </p:nvSpPr>
        <p:spPr/>
        <p:txBody>
          <a:bodyPr/>
          <a:lstStyle/>
          <a:p>
            <a:r>
              <a:rPr lang="en-GB" u="sng" dirty="0">
                <a:effectLst>
                  <a:outerShdw blurRad="38100" dist="38100" dir="2700000" algn="tl">
                    <a:srgbClr val="000000">
                      <a:alpha val="43137"/>
                    </a:srgbClr>
                  </a:outerShdw>
                </a:effectLst>
                <a:latin typeface="Aptos Narrow" panose="020B0004020202020204" pitchFamily="34" charset="0"/>
              </a:rPr>
              <a:t>ABSTRACT</a:t>
            </a:r>
            <a:endParaRPr lang="en-IN" u="sng" dirty="0">
              <a:effectLst>
                <a:outerShdw blurRad="38100" dist="38100" dir="2700000" algn="tl">
                  <a:srgbClr val="000000">
                    <a:alpha val="43137"/>
                  </a:srgbClr>
                </a:outerShdw>
              </a:effectLst>
              <a:latin typeface="Aptos Narrow" panose="020B0004020202020204" pitchFamily="34" charset="0"/>
            </a:endParaRPr>
          </a:p>
        </p:txBody>
      </p:sp>
      <p:sp>
        <p:nvSpPr>
          <p:cNvPr id="3" name="Content Placeholder 2">
            <a:extLst>
              <a:ext uri="{FF2B5EF4-FFF2-40B4-BE49-F238E27FC236}">
                <a16:creationId xmlns:a16="http://schemas.microsoft.com/office/drawing/2014/main" id="{89C9BB5B-8C90-1549-2BF3-BDB27DD44BA9}"/>
              </a:ext>
            </a:extLst>
          </p:cNvPr>
          <p:cNvSpPr>
            <a:spLocks noGrp="1"/>
          </p:cNvSpPr>
          <p:nvPr>
            <p:ph idx="1"/>
          </p:nvPr>
        </p:nvSpPr>
        <p:spPr/>
        <p:txBody>
          <a:bodyPr>
            <a:normAutofit fontScale="92500"/>
          </a:bodyPr>
          <a:lstStyle/>
          <a:p>
            <a:pPr algn="just"/>
            <a:r>
              <a:rPr lang="en-GB" sz="3200" dirty="0"/>
              <a:t>This project presents an automatic number plate detection system using YOLO (You Only Look Once) and the Easy OCR library. </a:t>
            </a:r>
          </a:p>
          <a:p>
            <a:pPr algn="just"/>
            <a:r>
              <a:rPr lang="en-GB" sz="3200" dirty="0"/>
              <a:t>YOLO provides real-time object detection, identifying number plates with high accuracy. Easy OCR, a robust optical character recognition tool, extracts text from the detected plates.</a:t>
            </a:r>
          </a:p>
          <a:p>
            <a:pPr algn="just"/>
            <a:r>
              <a:rPr lang="en-GB" sz="3200" dirty="0"/>
              <a:t> The integration of these technologies results in a fast, efficient, and reliable solution for number plate recognition, enhancing traffic management and law enforcement capabilities.</a:t>
            </a:r>
            <a:endParaRPr lang="en-IN" sz="3200" dirty="0"/>
          </a:p>
        </p:txBody>
      </p:sp>
    </p:spTree>
    <p:extLst>
      <p:ext uri="{BB962C8B-B14F-4D97-AF65-F5344CB8AC3E}">
        <p14:creationId xmlns:p14="http://schemas.microsoft.com/office/powerpoint/2010/main" val="102048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EC7A-17EC-928A-2C1C-F5C17BD6FB15}"/>
              </a:ext>
            </a:extLst>
          </p:cNvPr>
          <p:cNvSpPr>
            <a:spLocks noGrp="1"/>
          </p:cNvSpPr>
          <p:nvPr>
            <p:ph type="title"/>
          </p:nvPr>
        </p:nvSpPr>
        <p:spPr/>
        <p:txBody>
          <a:bodyPr/>
          <a:lstStyle/>
          <a:p>
            <a:r>
              <a:rPr lang="en-GB" u="sng" dirty="0">
                <a:effectLst>
                  <a:outerShdw blurRad="38100" dist="38100" dir="2700000" algn="tl">
                    <a:srgbClr val="000000">
                      <a:alpha val="43137"/>
                    </a:srgbClr>
                  </a:outerShdw>
                </a:effectLst>
                <a:latin typeface="Aptos Narrow" panose="020B0004020202020204" pitchFamily="34" charset="0"/>
              </a:rPr>
              <a:t>INTRODUCTION</a:t>
            </a:r>
            <a:endParaRPr lang="en-IN" u="sng" dirty="0">
              <a:effectLst>
                <a:outerShdw blurRad="38100" dist="38100" dir="2700000" algn="tl">
                  <a:srgbClr val="000000">
                    <a:alpha val="43137"/>
                  </a:srgbClr>
                </a:outerShdw>
              </a:effectLst>
              <a:latin typeface="Aptos Narrow" panose="020B0004020202020204" pitchFamily="34" charset="0"/>
            </a:endParaRPr>
          </a:p>
        </p:txBody>
      </p:sp>
      <p:sp>
        <p:nvSpPr>
          <p:cNvPr id="3" name="Content Placeholder 2">
            <a:extLst>
              <a:ext uri="{FF2B5EF4-FFF2-40B4-BE49-F238E27FC236}">
                <a16:creationId xmlns:a16="http://schemas.microsoft.com/office/drawing/2014/main" id="{DF10B79A-589A-D9BE-4F56-9CA07EE5C12B}"/>
              </a:ext>
            </a:extLst>
          </p:cNvPr>
          <p:cNvSpPr>
            <a:spLocks noGrp="1"/>
          </p:cNvSpPr>
          <p:nvPr>
            <p:ph idx="1"/>
          </p:nvPr>
        </p:nvSpPr>
        <p:spPr/>
        <p:txBody>
          <a:bodyPr>
            <a:normAutofit fontScale="92500"/>
          </a:bodyPr>
          <a:lstStyle/>
          <a:p>
            <a:pPr algn="just"/>
            <a:r>
              <a:rPr lang="en-GB" sz="3200" dirty="0"/>
              <a:t>This project introduces an Automatic Number Plate Detection system utilizing YOLO for real-time object detection and Easy OCR for text extraction. </a:t>
            </a:r>
          </a:p>
          <a:p>
            <a:pPr algn="just"/>
            <a:r>
              <a:rPr lang="en-GB" sz="3200" dirty="0"/>
              <a:t>YOLO rapidly identifies number plates in video frames, while Easy OCR accurately reads the characters. This integration results in a seamless, efficient process for recognizing vehicle plates. </a:t>
            </a:r>
          </a:p>
          <a:p>
            <a:pPr algn="just"/>
            <a:r>
              <a:rPr lang="en-GB" sz="3200" dirty="0"/>
              <a:t>The system offers advantages like enhanced traffic management, improved law enforcement efficiency, and reduced human error, making it a valuable tool for urban infrastructure.</a:t>
            </a:r>
            <a:endParaRPr lang="en-IN" sz="3200" dirty="0"/>
          </a:p>
        </p:txBody>
      </p:sp>
    </p:spTree>
    <p:extLst>
      <p:ext uri="{BB962C8B-B14F-4D97-AF65-F5344CB8AC3E}">
        <p14:creationId xmlns:p14="http://schemas.microsoft.com/office/powerpoint/2010/main" val="171671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6C83-FEC9-F7A0-B9E7-50F92A882D93}"/>
              </a:ext>
            </a:extLst>
          </p:cNvPr>
          <p:cNvSpPr>
            <a:spLocks noGrp="1"/>
          </p:cNvSpPr>
          <p:nvPr>
            <p:ph type="title"/>
          </p:nvPr>
        </p:nvSpPr>
        <p:spPr/>
        <p:txBody>
          <a:bodyPr/>
          <a:lstStyle/>
          <a:p>
            <a:r>
              <a:rPr lang="en-GB" u="sng" dirty="0">
                <a:effectLst>
                  <a:outerShdw blurRad="38100" dist="38100" dir="2700000" algn="tl">
                    <a:srgbClr val="000000">
                      <a:alpha val="43137"/>
                    </a:srgbClr>
                  </a:outerShdw>
                </a:effectLst>
                <a:latin typeface="Aptos Narrow" panose="020B0004020202020204" pitchFamily="34" charset="0"/>
              </a:rPr>
              <a:t>PREPARE THE DATASET</a:t>
            </a:r>
            <a:endParaRPr lang="en-IN" u="sng" dirty="0">
              <a:effectLst>
                <a:outerShdw blurRad="38100" dist="38100" dir="2700000" algn="tl">
                  <a:srgbClr val="000000">
                    <a:alpha val="43137"/>
                  </a:srgbClr>
                </a:outerShdw>
              </a:effectLst>
              <a:latin typeface="Aptos Narrow" panose="020B0004020202020204" pitchFamily="34" charset="0"/>
            </a:endParaRPr>
          </a:p>
        </p:txBody>
      </p:sp>
      <p:sp>
        <p:nvSpPr>
          <p:cNvPr id="3" name="Content Placeholder 2">
            <a:extLst>
              <a:ext uri="{FF2B5EF4-FFF2-40B4-BE49-F238E27FC236}">
                <a16:creationId xmlns:a16="http://schemas.microsoft.com/office/drawing/2014/main" id="{C4028B07-887E-17CA-7073-95308BB97728}"/>
              </a:ext>
            </a:extLst>
          </p:cNvPr>
          <p:cNvSpPr>
            <a:spLocks noGrp="1"/>
          </p:cNvSpPr>
          <p:nvPr>
            <p:ph idx="1"/>
          </p:nvPr>
        </p:nvSpPr>
        <p:spPr>
          <a:xfrm>
            <a:off x="838200" y="1101012"/>
            <a:ext cx="10515600" cy="5075951"/>
          </a:xfrm>
        </p:spPr>
        <p:txBody>
          <a:bodyPr>
            <a:noAutofit/>
          </a:bodyPr>
          <a:lstStyle/>
          <a:p>
            <a:pPr marL="0" indent="0">
              <a:buNone/>
            </a:pPr>
            <a:endParaRPr lang="en-GB" sz="1800" b="1" dirty="0"/>
          </a:p>
          <a:p>
            <a:pPr>
              <a:buFont typeface="+mj-lt"/>
              <a:buAutoNum type="arabicPeriod"/>
            </a:pPr>
            <a:r>
              <a:rPr lang="en-GB" sz="1800" b="1" dirty="0"/>
              <a:t>Data Collection</a:t>
            </a:r>
            <a:r>
              <a:rPr lang="en-GB" sz="1800" dirty="0"/>
              <a:t>:</a:t>
            </a:r>
          </a:p>
          <a:p>
            <a:pPr marL="457200" lvl="1" indent="0">
              <a:buNone/>
            </a:pPr>
            <a:r>
              <a:rPr lang="en-GB" sz="1800" dirty="0"/>
              <a:t>Collect a diverse set of images containing vehicle number plates from various sources and conditions.</a:t>
            </a:r>
          </a:p>
          <a:p>
            <a:pPr>
              <a:buFont typeface="+mj-lt"/>
              <a:buAutoNum type="arabicPeriod"/>
            </a:pPr>
            <a:r>
              <a:rPr lang="en-GB" sz="1800" b="1" dirty="0"/>
              <a:t>Data Cleaning</a:t>
            </a:r>
            <a:r>
              <a:rPr lang="en-GB" sz="1800" dirty="0"/>
              <a:t>:</a:t>
            </a:r>
          </a:p>
          <a:p>
            <a:pPr marL="457200" lvl="1" indent="0">
              <a:buNone/>
            </a:pPr>
            <a:r>
              <a:rPr lang="en-GB" sz="1800" dirty="0"/>
              <a:t>Remove duplicates, corrupt files, and irrelevant images to ensure high-quality data for training.</a:t>
            </a:r>
          </a:p>
          <a:p>
            <a:pPr>
              <a:buFont typeface="+mj-lt"/>
              <a:buAutoNum type="arabicPeriod"/>
            </a:pPr>
            <a:r>
              <a:rPr lang="en-GB" sz="1800" b="1" dirty="0"/>
              <a:t>Annotation</a:t>
            </a:r>
            <a:r>
              <a:rPr lang="en-GB" sz="1800" dirty="0"/>
              <a:t>:</a:t>
            </a:r>
          </a:p>
          <a:p>
            <a:pPr marL="457200" lvl="1" indent="0">
              <a:buNone/>
            </a:pPr>
            <a:r>
              <a:rPr lang="en-GB" sz="1800" dirty="0"/>
              <a:t>Use tools like </a:t>
            </a:r>
            <a:r>
              <a:rPr lang="en-GB" sz="1800" dirty="0" err="1"/>
              <a:t>LabelImg</a:t>
            </a:r>
            <a:r>
              <a:rPr lang="en-GB" sz="1800" dirty="0"/>
              <a:t> to manually draw bounding boxes around the number plates in the images.</a:t>
            </a:r>
          </a:p>
          <a:p>
            <a:pPr>
              <a:buFont typeface="+mj-lt"/>
              <a:buAutoNum type="arabicPeriod"/>
            </a:pPr>
            <a:r>
              <a:rPr lang="en-GB" sz="1800" b="1" dirty="0"/>
              <a:t>Annotation Format</a:t>
            </a:r>
            <a:r>
              <a:rPr lang="en-GB" sz="1800" dirty="0"/>
              <a:t>:</a:t>
            </a:r>
          </a:p>
          <a:p>
            <a:pPr marL="457200" lvl="1" indent="0">
              <a:buNone/>
            </a:pPr>
            <a:r>
              <a:rPr lang="en-GB" sz="1800" dirty="0"/>
              <a:t>Save annotations in YOLO format (text files with bounding box coordinates) to ensure compatibility with YOLOv5.</a:t>
            </a:r>
          </a:p>
          <a:p>
            <a:pPr>
              <a:buFont typeface="+mj-lt"/>
              <a:buAutoNum type="arabicPeriod"/>
            </a:pPr>
            <a:r>
              <a:rPr lang="en-GB" sz="1800" b="1" dirty="0"/>
              <a:t>Data Splitting</a:t>
            </a:r>
            <a:r>
              <a:rPr lang="en-GB" sz="1800" dirty="0"/>
              <a:t>:</a:t>
            </a:r>
          </a:p>
          <a:p>
            <a:pPr marL="457200" lvl="1" indent="0">
              <a:buNone/>
            </a:pPr>
            <a:r>
              <a:rPr lang="en-GB" sz="1800" dirty="0"/>
              <a:t>Split the dataset into training (70%), validation (15%), and test (15%) sets to evaluate the model's performance properly.</a:t>
            </a:r>
          </a:p>
          <a:p>
            <a:pPr>
              <a:buFont typeface="+mj-lt"/>
              <a:buAutoNum type="arabicPeriod"/>
            </a:pPr>
            <a:r>
              <a:rPr lang="en-GB" sz="1800" b="1" dirty="0"/>
              <a:t>Directory Organization</a:t>
            </a:r>
            <a:r>
              <a:rPr lang="en-GB" sz="1800" dirty="0"/>
              <a:t>:</a:t>
            </a:r>
          </a:p>
          <a:p>
            <a:pPr marL="457200" lvl="1" indent="0">
              <a:buNone/>
            </a:pPr>
            <a:r>
              <a:rPr lang="en-GB" sz="1800" dirty="0"/>
              <a:t>Organize the dataset into appropriate directories for easy access during the training process.</a:t>
            </a:r>
          </a:p>
          <a:p>
            <a:endParaRPr lang="en-IN" sz="1800" dirty="0"/>
          </a:p>
        </p:txBody>
      </p:sp>
    </p:spTree>
    <p:extLst>
      <p:ext uri="{BB962C8B-B14F-4D97-AF65-F5344CB8AC3E}">
        <p14:creationId xmlns:p14="http://schemas.microsoft.com/office/powerpoint/2010/main" val="157877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1BCF-3FE0-FCE3-2906-64E72B377F31}"/>
              </a:ext>
            </a:extLst>
          </p:cNvPr>
          <p:cNvSpPr>
            <a:spLocks noGrp="1"/>
          </p:cNvSpPr>
          <p:nvPr>
            <p:ph type="title"/>
          </p:nvPr>
        </p:nvSpPr>
        <p:spPr/>
        <p:txBody>
          <a:bodyPr/>
          <a:lstStyle/>
          <a:p>
            <a:r>
              <a:rPr lang="en-GB" b="1" u="sng" dirty="0">
                <a:effectLst>
                  <a:outerShdw blurRad="38100" dist="38100" dir="2700000" algn="tl">
                    <a:srgbClr val="000000">
                      <a:alpha val="43137"/>
                    </a:srgbClr>
                  </a:outerShdw>
                </a:effectLst>
              </a:rPr>
              <a:t>FEATURE ENGINEERING</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7A2117F-7F7F-B07C-0BF3-5DB9D9979BAB}"/>
              </a:ext>
            </a:extLst>
          </p:cNvPr>
          <p:cNvSpPr>
            <a:spLocks noGrp="1"/>
          </p:cNvSpPr>
          <p:nvPr>
            <p:ph idx="1"/>
          </p:nvPr>
        </p:nvSpPr>
        <p:spPr>
          <a:xfrm>
            <a:off x="838200" y="1212980"/>
            <a:ext cx="10515600" cy="5645020"/>
          </a:xfrm>
        </p:spPr>
        <p:txBody>
          <a:bodyPr>
            <a:normAutofit/>
          </a:bodyPr>
          <a:lstStyle/>
          <a:p>
            <a:pPr marL="0" indent="0">
              <a:buNone/>
            </a:pPr>
            <a:endParaRPr lang="en-GB" sz="1800" b="1" dirty="0"/>
          </a:p>
          <a:p>
            <a:pPr>
              <a:buFont typeface="+mj-lt"/>
              <a:buAutoNum type="arabicPeriod"/>
            </a:pPr>
            <a:r>
              <a:rPr lang="en-GB" sz="1800" b="1" dirty="0"/>
              <a:t>Resizing</a:t>
            </a:r>
            <a:r>
              <a:rPr lang="en-GB" sz="1800" dirty="0"/>
              <a:t>:</a:t>
            </a:r>
          </a:p>
          <a:p>
            <a:pPr marL="457200" lvl="1" indent="0">
              <a:buNone/>
            </a:pPr>
            <a:r>
              <a:rPr lang="en-GB" sz="1800" dirty="0"/>
              <a:t>Resize all images to a consistent size (e.g., 416x416 pixels) to match the input requirements of the YOLO model.</a:t>
            </a:r>
          </a:p>
          <a:p>
            <a:pPr>
              <a:buFont typeface="+mj-lt"/>
              <a:buAutoNum type="arabicPeriod"/>
            </a:pPr>
            <a:r>
              <a:rPr lang="en-GB" sz="1800" b="1" dirty="0"/>
              <a:t>Normalization</a:t>
            </a:r>
            <a:r>
              <a:rPr lang="en-GB" sz="1800" dirty="0"/>
              <a:t>:</a:t>
            </a:r>
          </a:p>
          <a:p>
            <a:pPr marL="457200" lvl="1" indent="0">
              <a:buNone/>
            </a:pPr>
            <a:r>
              <a:rPr lang="en-GB" sz="1800" dirty="0"/>
              <a:t>Normalize pixel values to a range (e.g., 0 to 1) to improve the model's convergence and performance.</a:t>
            </a:r>
          </a:p>
          <a:p>
            <a:pPr>
              <a:buFont typeface="+mj-lt"/>
              <a:buAutoNum type="arabicPeriod"/>
            </a:pPr>
            <a:r>
              <a:rPr lang="en-GB" sz="1800" b="1" dirty="0"/>
              <a:t>Data Augmentation</a:t>
            </a:r>
            <a:r>
              <a:rPr lang="en-GB" sz="1800" dirty="0"/>
              <a:t>:</a:t>
            </a:r>
          </a:p>
          <a:p>
            <a:pPr marL="457200" lvl="1" indent="0">
              <a:buNone/>
            </a:pPr>
            <a:r>
              <a:rPr lang="en-GB" sz="1800" dirty="0"/>
              <a:t>Apply data augmentation techniques such as rotation, flipping, and brightness adjustments to increase data diversity and robustness.</a:t>
            </a:r>
          </a:p>
          <a:p>
            <a:pPr>
              <a:buFont typeface="+mj-lt"/>
              <a:buAutoNum type="arabicPeriod"/>
            </a:pPr>
            <a:r>
              <a:rPr lang="en-GB" sz="1800" b="1" dirty="0"/>
              <a:t>Tools for Augmentation</a:t>
            </a:r>
            <a:r>
              <a:rPr lang="en-GB" sz="1800" dirty="0"/>
              <a:t>:</a:t>
            </a:r>
          </a:p>
          <a:p>
            <a:pPr marL="457200" lvl="1" indent="0">
              <a:buNone/>
            </a:pPr>
            <a:r>
              <a:rPr lang="en-GB" sz="1800" dirty="0"/>
              <a:t>Use libraries like </a:t>
            </a:r>
            <a:r>
              <a:rPr lang="en-GB" sz="1800" dirty="0" err="1"/>
              <a:t>Augmentor</a:t>
            </a:r>
            <a:r>
              <a:rPr lang="en-GB" sz="1800" dirty="0"/>
              <a:t> to automate and standardize the data augmentation process.</a:t>
            </a:r>
          </a:p>
          <a:p>
            <a:pPr>
              <a:buFont typeface="+mj-lt"/>
              <a:buAutoNum type="arabicPeriod"/>
            </a:pPr>
            <a:r>
              <a:rPr lang="en-GB" sz="1800" b="1" dirty="0"/>
              <a:t>Save Processed Data</a:t>
            </a:r>
            <a:r>
              <a:rPr lang="en-GB" sz="1800" dirty="0"/>
              <a:t>:</a:t>
            </a:r>
          </a:p>
          <a:p>
            <a:pPr marL="457200" lvl="1" indent="0">
              <a:buNone/>
            </a:pPr>
            <a:r>
              <a:rPr lang="en-GB" sz="1800" dirty="0"/>
              <a:t>Save the augmented images in the training directory to ensure they are used during the training phase.</a:t>
            </a:r>
          </a:p>
          <a:p>
            <a:pPr>
              <a:buFont typeface="+mj-lt"/>
              <a:buAutoNum type="arabicPeriod"/>
            </a:pPr>
            <a:r>
              <a:rPr lang="en-GB" sz="1800" b="1" dirty="0"/>
              <a:t>Augmentation Benefits</a:t>
            </a:r>
            <a:r>
              <a:rPr lang="en-GB" sz="1800" dirty="0"/>
              <a:t>:</a:t>
            </a:r>
          </a:p>
          <a:p>
            <a:pPr marL="457200" lvl="1" indent="0">
              <a:buNone/>
            </a:pPr>
            <a:r>
              <a:rPr lang="en-GB" sz="1800" dirty="0"/>
              <a:t>Augmentation helps the model generalize better by exposing it to various transformations of the original images.</a:t>
            </a:r>
          </a:p>
          <a:p>
            <a:endParaRPr lang="en-IN" sz="1800" dirty="0"/>
          </a:p>
        </p:txBody>
      </p:sp>
    </p:spTree>
    <p:extLst>
      <p:ext uri="{BB962C8B-B14F-4D97-AF65-F5344CB8AC3E}">
        <p14:creationId xmlns:p14="http://schemas.microsoft.com/office/powerpoint/2010/main" val="80197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41DB-683F-2FEF-7431-68D73F041D3C}"/>
              </a:ext>
            </a:extLst>
          </p:cNvPr>
          <p:cNvSpPr>
            <a:spLocks noGrp="1"/>
          </p:cNvSpPr>
          <p:nvPr>
            <p:ph type="title"/>
          </p:nvPr>
        </p:nvSpPr>
        <p:spPr/>
        <p:txBody>
          <a:bodyPr/>
          <a:lstStyle/>
          <a:p>
            <a:r>
              <a:rPr lang="en-GB" b="1" u="sng" dirty="0">
                <a:effectLst>
                  <a:outerShdw blurRad="38100" dist="38100" dir="2700000" algn="tl">
                    <a:srgbClr val="000000">
                      <a:alpha val="43137"/>
                    </a:srgbClr>
                  </a:outerShdw>
                </a:effectLst>
              </a:rPr>
              <a:t>CHOOSE A MODEL AND ALGORITHM</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28F5C90-CD9F-A90B-0382-D3ABCA116436}"/>
              </a:ext>
            </a:extLst>
          </p:cNvPr>
          <p:cNvSpPr>
            <a:spLocks noGrp="1"/>
          </p:cNvSpPr>
          <p:nvPr>
            <p:ph idx="1"/>
          </p:nvPr>
        </p:nvSpPr>
        <p:spPr>
          <a:xfrm>
            <a:off x="838200" y="1194318"/>
            <a:ext cx="10515600" cy="4982645"/>
          </a:xfrm>
        </p:spPr>
        <p:txBody>
          <a:bodyPr>
            <a:normAutofit/>
          </a:bodyPr>
          <a:lstStyle/>
          <a:p>
            <a:pPr marL="0" indent="0">
              <a:buNone/>
            </a:pPr>
            <a:endParaRPr lang="en-GB" sz="1800" b="1" dirty="0"/>
          </a:p>
          <a:p>
            <a:pPr>
              <a:buFont typeface="+mj-lt"/>
              <a:buAutoNum type="arabicPeriod"/>
            </a:pPr>
            <a:r>
              <a:rPr lang="en-GB" sz="1800" b="1" dirty="0"/>
              <a:t>Model Selection</a:t>
            </a:r>
            <a:r>
              <a:rPr lang="en-GB" sz="1800" dirty="0"/>
              <a:t>:</a:t>
            </a:r>
          </a:p>
          <a:p>
            <a:pPr marL="457200" lvl="1" indent="0">
              <a:buNone/>
            </a:pPr>
            <a:r>
              <a:rPr lang="en-GB" sz="1800" dirty="0"/>
              <a:t>Choose YOLO (You Only Look Once) for real-time object detection due to its speed and accuracy.</a:t>
            </a:r>
          </a:p>
          <a:p>
            <a:pPr>
              <a:buFont typeface="+mj-lt"/>
              <a:buAutoNum type="arabicPeriod"/>
            </a:pPr>
            <a:r>
              <a:rPr lang="en-GB" sz="1800" b="1" dirty="0"/>
              <a:t>YOLOv5 Setup</a:t>
            </a:r>
            <a:r>
              <a:rPr lang="en-GB" sz="1800" dirty="0"/>
              <a:t>:</a:t>
            </a:r>
          </a:p>
          <a:p>
            <a:pPr marL="457200" lvl="1" indent="0">
              <a:buNone/>
            </a:pPr>
            <a:r>
              <a:rPr lang="en-GB" sz="1800" dirty="0"/>
              <a:t>Clone the YOLOv5 repository and install necessary dependencies to set up the training environment.</a:t>
            </a:r>
          </a:p>
          <a:p>
            <a:pPr>
              <a:buFont typeface="+mj-lt"/>
              <a:buAutoNum type="arabicPeriod"/>
            </a:pPr>
            <a:r>
              <a:rPr lang="en-GB" sz="1800" b="1" dirty="0"/>
              <a:t>Configuration</a:t>
            </a:r>
            <a:r>
              <a:rPr lang="en-GB" sz="1800" dirty="0"/>
              <a:t>:</a:t>
            </a:r>
          </a:p>
          <a:p>
            <a:pPr marL="457200" lvl="1" indent="0">
              <a:buNone/>
            </a:pPr>
            <a:r>
              <a:rPr lang="en-GB" sz="1800" dirty="0"/>
              <a:t>Configure the YOLOv5 model with the dataset paths and number of classes (</a:t>
            </a:r>
            <a:r>
              <a:rPr lang="en-GB" sz="1800" dirty="0" err="1"/>
              <a:t>e.g.,number</a:t>
            </a:r>
            <a:r>
              <a:rPr lang="en-GB" sz="1800" dirty="0"/>
              <a:t> plate).</a:t>
            </a:r>
          </a:p>
          <a:p>
            <a:pPr>
              <a:buFont typeface="+mj-lt"/>
              <a:buAutoNum type="arabicPeriod"/>
            </a:pPr>
            <a:r>
              <a:rPr lang="en-GB" sz="1800" b="1" dirty="0"/>
              <a:t>Training YOLOv5</a:t>
            </a:r>
            <a:r>
              <a:rPr lang="en-GB" sz="1800" dirty="0"/>
              <a:t>:</a:t>
            </a:r>
          </a:p>
          <a:p>
            <a:pPr marL="457200" lvl="1" indent="0">
              <a:buNone/>
            </a:pPr>
            <a:r>
              <a:rPr lang="en-GB" sz="1800" dirty="0"/>
              <a:t>Train the YOLOv5 model using the prepared and annotated dataset to detect number plates in images.</a:t>
            </a:r>
          </a:p>
          <a:p>
            <a:pPr>
              <a:buFont typeface="+mj-lt"/>
              <a:buAutoNum type="arabicPeriod"/>
            </a:pPr>
            <a:r>
              <a:rPr lang="en-GB" sz="1800" b="1" dirty="0"/>
              <a:t>Easy OCR Integration</a:t>
            </a:r>
            <a:r>
              <a:rPr lang="en-GB" sz="1800" dirty="0"/>
              <a:t>:</a:t>
            </a:r>
          </a:p>
          <a:p>
            <a:pPr marL="457200" lvl="1" indent="0">
              <a:buNone/>
            </a:pPr>
            <a:r>
              <a:rPr lang="en-GB" sz="1800" dirty="0"/>
              <a:t>Install Easy OCR for optical character recognition (OCR) to read text from the detected number plates.</a:t>
            </a:r>
          </a:p>
          <a:p>
            <a:pPr>
              <a:buFont typeface="+mj-lt"/>
              <a:buAutoNum type="arabicPeriod"/>
            </a:pPr>
            <a:r>
              <a:rPr lang="en-GB" sz="1800" b="1" dirty="0"/>
              <a:t>Combining Models</a:t>
            </a:r>
            <a:r>
              <a:rPr lang="en-GB" sz="1800" dirty="0"/>
              <a:t>:</a:t>
            </a:r>
          </a:p>
          <a:p>
            <a:pPr marL="457200" lvl="1" indent="0">
              <a:buNone/>
            </a:pPr>
            <a:r>
              <a:rPr lang="en-GB" sz="1800" dirty="0"/>
              <a:t>Use YOLOv5 for detecting number plates and </a:t>
            </a:r>
            <a:r>
              <a:rPr lang="en-GB" sz="1800" dirty="0" err="1"/>
              <a:t>EasyOCR</a:t>
            </a:r>
            <a:r>
              <a:rPr lang="en-GB" sz="1800" dirty="0"/>
              <a:t> for reading the detected text, providing an end-to-end ANPR solution.</a:t>
            </a:r>
          </a:p>
          <a:p>
            <a:endParaRPr lang="en-IN" sz="1800" dirty="0"/>
          </a:p>
        </p:txBody>
      </p:sp>
    </p:spTree>
    <p:extLst>
      <p:ext uri="{BB962C8B-B14F-4D97-AF65-F5344CB8AC3E}">
        <p14:creationId xmlns:p14="http://schemas.microsoft.com/office/powerpoint/2010/main" val="233622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987239-FF7B-F113-5830-823BEA788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485192"/>
            <a:ext cx="3359019" cy="5868955"/>
          </a:xfrm>
          <a:prstGeom prst="rect">
            <a:avLst/>
          </a:prstGeom>
        </p:spPr>
      </p:pic>
      <p:pic>
        <p:nvPicPr>
          <p:cNvPr id="5" name="Picture 4">
            <a:extLst>
              <a:ext uri="{FF2B5EF4-FFF2-40B4-BE49-F238E27FC236}">
                <a16:creationId xmlns:a16="http://schemas.microsoft.com/office/drawing/2014/main" id="{8E06F454-FB95-EF42-2BE9-81A2480BE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665" y="503852"/>
            <a:ext cx="3729134" cy="5850295"/>
          </a:xfrm>
          <a:prstGeom prst="rect">
            <a:avLst/>
          </a:prstGeom>
        </p:spPr>
      </p:pic>
      <p:pic>
        <p:nvPicPr>
          <p:cNvPr id="7" name="Picture 6">
            <a:extLst>
              <a:ext uri="{FF2B5EF4-FFF2-40B4-BE49-F238E27FC236}">
                <a16:creationId xmlns:a16="http://schemas.microsoft.com/office/drawing/2014/main" id="{D4C01F53-811C-15A4-C99E-664631205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221" y="503853"/>
            <a:ext cx="4189444" cy="5850293"/>
          </a:xfrm>
          <a:prstGeom prst="rect">
            <a:avLst/>
          </a:prstGeom>
        </p:spPr>
      </p:pic>
    </p:spTree>
    <p:extLst>
      <p:ext uri="{BB962C8B-B14F-4D97-AF65-F5344CB8AC3E}">
        <p14:creationId xmlns:p14="http://schemas.microsoft.com/office/powerpoint/2010/main" val="298247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9D5B-BBA9-A18B-43E5-4EE07B22423F}"/>
              </a:ext>
            </a:extLst>
          </p:cNvPr>
          <p:cNvSpPr>
            <a:spLocks noGrp="1"/>
          </p:cNvSpPr>
          <p:nvPr>
            <p:ph type="ctrTitle"/>
          </p:nvPr>
        </p:nvSpPr>
        <p:spPr>
          <a:xfrm>
            <a:off x="1524000" y="242597"/>
            <a:ext cx="9144000" cy="905068"/>
          </a:xfrm>
        </p:spPr>
        <p:txBody>
          <a:bodyPr>
            <a:normAutofit fontScale="90000"/>
          </a:bodyPr>
          <a:lstStyle/>
          <a:p>
            <a:r>
              <a:rPr lang="en-GB" b="1" u="sng" dirty="0">
                <a:effectLst>
                  <a:outerShdw blurRad="38100" dist="38100" dir="2700000" algn="tl">
                    <a:srgbClr val="000000">
                      <a:alpha val="43137"/>
                    </a:srgbClr>
                  </a:outerShdw>
                </a:effectLst>
              </a:rPr>
              <a:t>ACTIVITY DIAGRAM </a:t>
            </a:r>
            <a:endParaRPr lang="en-IN"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E739243-31B9-0A9E-2851-452DEB48B6F9}"/>
              </a:ext>
            </a:extLst>
          </p:cNvPr>
          <p:cNvSpPr>
            <a:spLocks noGrp="1"/>
          </p:cNvSpPr>
          <p:nvPr>
            <p:ph type="subTitle" idx="1"/>
          </p:nvPr>
        </p:nvSpPr>
        <p:spPr>
          <a:xfrm>
            <a:off x="-699796" y="3536724"/>
            <a:ext cx="391887" cy="1655762"/>
          </a:xfrm>
        </p:spPr>
        <p:txBody>
          <a:bodyPr/>
          <a:lstStyle/>
          <a:p>
            <a:endParaRPr lang="en-IN" dirty="0"/>
          </a:p>
        </p:txBody>
      </p:sp>
      <p:pic>
        <p:nvPicPr>
          <p:cNvPr id="5" name="Picture 4">
            <a:extLst>
              <a:ext uri="{FF2B5EF4-FFF2-40B4-BE49-F238E27FC236}">
                <a16:creationId xmlns:a16="http://schemas.microsoft.com/office/drawing/2014/main" id="{6AB9CE67-6DCF-38F6-1C48-5881C3C22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996" y="1147665"/>
            <a:ext cx="5430008" cy="5467738"/>
          </a:xfrm>
          <a:prstGeom prst="rect">
            <a:avLst/>
          </a:prstGeom>
        </p:spPr>
      </p:pic>
    </p:spTree>
    <p:extLst>
      <p:ext uri="{BB962C8B-B14F-4D97-AF65-F5344CB8AC3E}">
        <p14:creationId xmlns:p14="http://schemas.microsoft.com/office/powerpoint/2010/main" val="264505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4067C-B24E-8697-5D2C-68A7F65C4EA0}"/>
              </a:ext>
            </a:extLst>
          </p:cNvPr>
          <p:cNvSpPr txBox="1"/>
          <p:nvPr/>
        </p:nvSpPr>
        <p:spPr>
          <a:xfrm>
            <a:off x="3247052" y="503853"/>
            <a:ext cx="5747657" cy="923330"/>
          </a:xfrm>
          <a:prstGeom prst="rect">
            <a:avLst/>
          </a:prstGeom>
          <a:noFill/>
        </p:spPr>
        <p:txBody>
          <a:bodyPr wrap="square" rtlCol="0">
            <a:spAutoFit/>
          </a:bodyPr>
          <a:lstStyle/>
          <a:p>
            <a:r>
              <a:rPr lang="en-GB" sz="5400" b="1" u="sng" dirty="0">
                <a:effectLst>
                  <a:outerShdw blurRad="38100" dist="38100" dir="2700000" algn="tl">
                    <a:srgbClr val="000000">
                      <a:alpha val="43137"/>
                    </a:srgbClr>
                  </a:outerShdw>
                </a:effectLst>
                <a:latin typeface="+mj-lt"/>
              </a:rPr>
              <a:t>USECASE DIAGRAM</a:t>
            </a:r>
            <a:endParaRPr lang="en-IN" sz="5400" b="1" u="sng" dirty="0">
              <a:effectLst>
                <a:outerShdw blurRad="38100" dist="38100" dir="2700000" algn="tl">
                  <a:srgbClr val="000000">
                    <a:alpha val="43137"/>
                  </a:srgbClr>
                </a:outerShdw>
              </a:effectLst>
              <a:latin typeface="+mj-lt"/>
            </a:endParaRPr>
          </a:p>
        </p:txBody>
      </p:sp>
      <p:pic>
        <p:nvPicPr>
          <p:cNvPr id="5" name="Picture 4">
            <a:extLst>
              <a:ext uri="{FF2B5EF4-FFF2-40B4-BE49-F238E27FC236}">
                <a16:creationId xmlns:a16="http://schemas.microsoft.com/office/drawing/2014/main" id="{E311D78C-1E7D-0C86-3EF2-16439303E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212" y="1427182"/>
            <a:ext cx="6515575" cy="5318851"/>
          </a:xfrm>
          <a:prstGeom prst="rect">
            <a:avLst/>
          </a:prstGeom>
        </p:spPr>
      </p:pic>
    </p:spTree>
    <p:extLst>
      <p:ext uri="{BB962C8B-B14F-4D97-AF65-F5344CB8AC3E}">
        <p14:creationId xmlns:p14="http://schemas.microsoft.com/office/powerpoint/2010/main" val="189694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949</Words>
  <Application>Microsoft Office PowerPoint</Application>
  <PresentationFormat>Widescreen</PresentationFormat>
  <Paragraphs>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AUTOMATIC NUMBER PLATE DETECTION </vt:lpstr>
      <vt:lpstr>ABSTRACT</vt:lpstr>
      <vt:lpstr>INTRODUCTION</vt:lpstr>
      <vt:lpstr>PREPARE THE DATASET</vt:lpstr>
      <vt:lpstr>FEATURE ENGINEERING</vt:lpstr>
      <vt:lpstr>CHOOSE A MODEL AND ALGORITHM</vt:lpstr>
      <vt:lpstr>PowerPoint Presentation</vt:lpstr>
      <vt:lpstr>ACTIVITY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DETECTION </dc:title>
  <dc:creator>syamala rao</dc:creator>
  <cp:lastModifiedBy>harikanallamalli9@gmail.com</cp:lastModifiedBy>
  <cp:revision>2</cp:revision>
  <dcterms:created xsi:type="dcterms:W3CDTF">2024-06-30T11:21:34Z</dcterms:created>
  <dcterms:modified xsi:type="dcterms:W3CDTF">2024-07-01T04:50:25Z</dcterms:modified>
</cp:coreProperties>
</file>