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9"/>
  </p:notesMasterIdLst>
  <p:sldIdLst>
    <p:sldId id="256" r:id="rId2"/>
    <p:sldId id="257" r:id="rId3"/>
    <p:sldId id="258" r:id="rId4"/>
    <p:sldId id="259" r:id="rId5"/>
    <p:sldId id="272" r:id="rId6"/>
    <p:sldId id="260" r:id="rId7"/>
    <p:sldId id="270" r:id="rId8"/>
    <p:sldId id="261" r:id="rId9"/>
    <p:sldId id="262" r:id="rId10"/>
    <p:sldId id="263" r:id="rId11"/>
    <p:sldId id="264" r:id="rId12"/>
    <p:sldId id="265" r:id="rId13"/>
    <p:sldId id="266" r:id="rId14"/>
    <p:sldId id="267" r:id="rId15"/>
    <p:sldId id="268" r:id="rId16"/>
    <p:sldId id="27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508C0F-2F2A-4B6E-8FC6-3E93E6A41D0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3F9A1D-5723-43FD-8E99-2F1D055AAD8B}">
      <dgm:prSet/>
      <dgm:spPr/>
      <dgm:t>
        <a:bodyPr/>
        <a:lstStyle/>
        <a:p>
          <a:r>
            <a:rPr lang="en-US" b="0" i="0"/>
            <a:t>Our objective was to analyze ~3,000 leads to understand quality trends, identify key drivers, and assess the feasibility of a 20% lead quality improvement to secure a 20% CPL increase from $30 to $33.</a:t>
          </a:r>
          <a:endParaRPr lang="en-US"/>
        </a:p>
      </dgm:t>
    </dgm:pt>
    <dgm:pt modelId="{DB7C7732-D452-4818-B336-3587E5122623}" type="parTrans" cxnId="{054E1B87-8AA9-458B-AE62-78FA0BC84325}">
      <dgm:prSet/>
      <dgm:spPr/>
      <dgm:t>
        <a:bodyPr/>
        <a:lstStyle/>
        <a:p>
          <a:endParaRPr lang="en-US"/>
        </a:p>
      </dgm:t>
    </dgm:pt>
    <dgm:pt modelId="{12C1AB75-74B2-45E1-8862-E11B555CE758}" type="sibTrans" cxnId="{054E1B87-8AA9-458B-AE62-78FA0BC84325}">
      <dgm:prSet/>
      <dgm:spPr/>
      <dgm:t>
        <a:bodyPr/>
        <a:lstStyle/>
        <a:p>
          <a:endParaRPr lang="en-US"/>
        </a:p>
      </dgm:t>
    </dgm:pt>
    <dgm:pt modelId="{7AF8D0EE-BD7E-4746-A91B-8D41626E9972}">
      <dgm:prSet/>
      <dgm:spPr/>
      <dgm:t>
        <a:bodyPr/>
        <a:lstStyle/>
        <a:p>
          <a:r>
            <a:rPr lang="en-US"/>
            <a:t>Analysis revealed that lead quality has shown a slight upward trend over the observed period, with noticeable peaks in even-numbered months (April, June, August), suggesting cyclical performance patterns, with a close rate of ~11%.</a:t>
          </a:r>
        </a:p>
      </dgm:t>
    </dgm:pt>
    <dgm:pt modelId="{E5DD0B9F-5349-4FF7-ABA7-A70F0ED4F4AF}" type="parTrans" cxnId="{9C07EF7E-9828-4CFD-8569-40C7DE07D452}">
      <dgm:prSet/>
      <dgm:spPr/>
      <dgm:t>
        <a:bodyPr/>
        <a:lstStyle/>
        <a:p>
          <a:endParaRPr lang="en-US"/>
        </a:p>
      </dgm:t>
    </dgm:pt>
    <dgm:pt modelId="{26C1429E-772D-46AE-BE83-D4B4DEB0AB01}" type="sibTrans" cxnId="{9C07EF7E-9828-4CFD-8569-40C7DE07D452}">
      <dgm:prSet/>
      <dgm:spPr/>
      <dgm:t>
        <a:bodyPr/>
        <a:lstStyle/>
        <a:p>
          <a:endParaRPr lang="en-US"/>
        </a:p>
      </dgm:t>
    </dgm:pt>
    <dgm:pt modelId="{A900DCAF-2B04-4706-B900-9B2969C86AB2}">
      <dgm:prSet/>
      <dgm:spPr/>
      <dgm:t>
        <a:bodyPr/>
        <a:lstStyle/>
        <a:p>
          <a:r>
            <a:rPr lang="en-US"/>
            <a:t>Crucially, I've identified several significant drivers of lead quality notably, specific Widgets, partners, Advertisingcampaigns and marketing campaigns which are consistently yielding quality leads</a:t>
          </a:r>
        </a:p>
      </dgm:t>
    </dgm:pt>
    <dgm:pt modelId="{97A5EA1D-7206-461A-A6A3-0B4481194AFF}" type="parTrans" cxnId="{F18FBDEB-C4C6-4031-9B0F-926A98D0BB03}">
      <dgm:prSet/>
      <dgm:spPr/>
      <dgm:t>
        <a:bodyPr/>
        <a:lstStyle/>
        <a:p>
          <a:endParaRPr lang="en-US"/>
        </a:p>
      </dgm:t>
    </dgm:pt>
    <dgm:pt modelId="{FB1F2478-5EB5-4AEC-BB3F-5E96114F0BC5}" type="sibTrans" cxnId="{F18FBDEB-C4C6-4031-9B0F-926A98D0BB03}">
      <dgm:prSet/>
      <dgm:spPr/>
      <dgm:t>
        <a:bodyPr/>
        <a:lstStyle/>
        <a:p>
          <a:endParaRPr lang="en-US"/>
        </a:p>
      </dgm:t>
    </dgm:pt>
    <dgm:pt modelId="{1B3E5030-D813-4221-84F4-777C0FD6D786}">
      <dgm:prSet/>
      <dgm:spPr/>
      <dgm:t>
        <a:bodyPr/>
        <a:lstStyle/>
        <a:p>
          <a:r>
            <a:rPr lang="en-US"/>
            <a:t>The exciting news is that achieving the target 9.6% lead quality (from our current ~8.0%) appears feasible. This can be accomplished by reallocating traffic from low-performing segments to proven high-performing sources</a:t>
          </a:r>
        </a:p>
      </dgm:t>
    </dgm:pt>
    <dgm:pt modelId="{16B7B94D-25EF-4640-9C37-B765D66FE298}" type="parTrans" cxnId="{82505184-6FDD-448C-A17F-69F1659A46D6}">
      <dgm:prSet/>
      <dgm:spPr/>
      <dgm:t>
        <a:bodyPr/>
        <a:lstStyle/>
        <a:p>
          <a:endParaRPr lang="en-US"/>
        </a:p>
      </dgm:t>
    </dgm:pt>
    <dgm:pt modelId="{6D3057EB-4A63-4E4D-9CD8-B2E316379891}" type="sibTrans" cxnId="{82505184-6FDD-448C-A17F-69F1659A46D6}">
      <dgm:prSet/>
      <dgm:spPr/>
      <dgm:t>
        <a:bodyPr/>
        <a:lstStyle/>
        <a:p>
          <a:endParaRPr lang="en-US"/>
        </a:p>
      </dgm:t>
    </dgm:pt>
    <dgm:pt modelId="{F0FDAFB2-6676-4F6E-A5AE-4A791FCBC6EC}" type="pres">
      <dgm:prSet presAssocID="{01508C0F-2F2A-4B6E-8FC6-3E93E6A41D04}" presName="root" presStyleCnt="0">
        <dgm:presLayoutVars>
          <dgm:dir/>
          <dgm:resizeHandles val="exact"/>
        </dgm:presLayoutVars>
      </dgm:prSet>
      <dgm:spPr/>
    </dgm:pt>
    <dgm:pt modelId="{BEDD56C8-F595-4FC0-A861-581577BD9B4B}" type="pres">
      <dgm:prSet presAssocID="{BD3F9A1D-5723-43FD-8E99-2F1D055AAD8B}" presName="compNode" presStyleCnt="0"/>
      <dgm:spPr/>
    </dgm:pt>
    <dgm:pt modelId="{18D6B585-BDB6-45CC-B013-5974CA881C5D}" type="pres">
      <dgm:prSet presAssocID="{BD3F9A1D-5723-43FD-8E99-2F1D055AAD8B}" presName="bgRect" presStyleLbl="bgShp" presStyleIdx="0" presStyleCnt="4"/>
      <dgm:spPr/>
    </dgm:pt>
    <dgm:pt modelId="{55259E6E-B721-41F5-8016-D71368197FB2}" type="pres">
      <dgm:prSet presAssocID="{BD3F9A1D-5723-43FD-8E99-2F1D055AAD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5F9AF84A-F270-4C89-A1CE-F5B2C102A988}" type="pres">
      <dgm:prSet presAssocID="{BD3F9A1D-5723-43FD-8E99-2F1D055AAD8B}" presName="spaceRect" presStyleCnt="0"/>
      <dgm:spPr/>
    </dgm:pt>
    <dgm:pt modelId="{54FA10F0-4E81-48C6-AC4C-CCC2EE23117F}" type="pres">
      <dgm:prSet presAssocID="{BD3F9A1D-5723-43FD-8E99-2F1D055AAD8B}" presName="parTx" presStyleLbl="revTx" presStyleIdx="0" presStyleCnt="4">
        <dgm:presLayoutVars>
          <dgm:chMax val="0"/>
          <dgm:chPref val="0"/>
        </dgm:presLayoutVars>
      </dgm:prSet>
      <dgm:spPr/>
    </dgm:pt>
    <dgm:pt modelId="{A72FC66E-8035-4C81-8B88-4CE3369247EF}" type="pres">
      <dgm:prSet presAssocID="{12C1AB75-74B2-45E1-8862-E11B555CE758}" presName="sibTrans" presStyleCnt="0"/>
      <dgm:spPr/>
    </dgm:pt>
    <dgm:pt modelId="{3D734D5A-323E-406E-A728-8EB81D51CB44}" type="pres">
      <dgm:prSet presAssocID="{7AF8D0EE-BD7E-4746-A91B-8D41626E9972}" presName="compNode" presStyleCnt="0"/>
      <dgm:spPr/>
    </dgm:pt>
    <dgm:pt modelId="{2311334D-CF16-4BD0-9391-62C039519860}" type="pres">
      <dgm:prSet presAssocID="{7AF8D0EE-BD7E-4746-A91B-8D41626E9972}" presName="bgRect" presStyleLbl="bgShp" presStyleIdx="1" presStyleCnt="4"/>
      <dgm:spPr/>
    </dgm:pt>
    <dgm:pt modelId="{0309E125-DDCC-4906-B0C5-9D7D5FCEC25E}" type="pres">
      <dgm:prSet presAssocID="{7AF8D0EE-BD7E-4746-A91B-8D41626E99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65CBF49-827F-4D43-8F00-1B30A528B06C}" type="pres">
      <dgm:prSet presAssocID="{7AF8D0EE-BD7E-4746-A91B-8D41626E9972}" presName="spaceRect" presStyleCnt="0"/>
      <dgm:spPr/>
    </dgm:pt>
    <dgm:pt modelId="{8F5B1802-B08A-4BC7-AD57-A471D4B65FAD}" type="pres">
      <dgm:prSet presAssocID="{7AF8D0EE-BD7E-4746-A91B-8D41626E9972}" presName="parTx" presStyleLbl="revTx" presStyleIdx="1" presStyleCnt="4">
        <dgm:presLayoutVars>
          <dgm:chMax val="0"/>
          <dgm:chPref val="0"/>
        </dgm:presLayoutVars>
      </dgm:prSet>
      <dgm:spPr/>
    </dgm:pt>
    <dgm:pt modelId="{BE4656E1-16F8-40FF-B8DE-BF4D550AD8FA}" type="pres">
      <dgm:prSet presAssocID="{26C1429E-772D-46AE-BE83-D4B4DEB0AB01}" presName="sibTrans" presStyleCnt="0"/>
      <dgm:spPr/>
    </dgm:pt>
    <dgm:pt modelId="{4BDAD534-874B-4DE6-A68A-58C327E82A18}" type="pres">
      <dgm:prSet presAssocID="{A900DCAF-2B04-4706-B900-9B2969C86AB2}" presName="compNode" presStyleCnt="0"/>
      <dgm:spPr/>
    </dgm:pt>
    <dgm:pt modelId="{F1A9B904-489A-48BE-8129-7F0AF1851F04}" type="pres">
      <dgm:prSet presAssocID="{A900DCAF-2B04-4706-B900-9B2969C86AB2}" presName="bgRect" presStyleLbl="bgShp" presStyleIdx="2" presStyleCnt="4"/>
      <dgm:spPr/>
    </dgm:pt>
    <dgm:pt modelId="{13F3E8B4-0FD6-4037-B1EA-86491F454919}" type="pres">
      <dgm:prSet presAssocID="{A900DCAF-2B04-4706-B900-9B2969C86A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77C49EFE-354D-4AC2-A59E-D581A8740F93}" type="pres">
      <dgm:prSet presAssocID="{A900DCAF-2B04-4706-B900-9B2969C86AB2}" presName="spaceRect" presStyleCnt="0"/>
      <dgm:spPr/>
    </dgm:pt>
    <dgm:pt modelId="{0BE2D0BB-DCA8-4F35-A846-130F32B3136B}" type="pres">
      <dgm:prSet presAssocID="{A900DCAF-2B04-4706-B900-9B2969C86AB2}" presName="parTx" presStyleLbl="revTx" presStyleIdx="2" presStyleCnt="4">
        <dgm:presLayoutVars>
          <dgm:chMax val="0"/>
          <dgm:chPref val="0"/>
        </dgm:presLayoutVars>
      </dgm:prSet>
      <dgm:spPr/>
    </dgm:pt>
    <dgm:pt modelId="{13A2860A-B8E1-4489-BBB1-CF74E977CA81}" type="pres">
      <dgm:prSet presAssocID="{FB1F2478-5EB5-4AEC-BB3F-5E96114F0BC5}" presName="sibTrans" presStyleCnt="0"/>
      <dgm:spPr/>
    </dgm:pt>
    <dgm:pt modelId="{394F7A7E-8D99-479F-883D-D55CDE5C0C20}" type="pres">
      <dgm:prSet presAssocID="{1B3E5030-D813-4221-84F4-777C0FD6D786}" presName="compNode" presStyleCnt="0"/>
      <dgm:spPr/>
    </dgm:pt>
    <dgm:pt modelId="{4CD461A2-295C-4FE9-876D-DA3F751F7D52}" type="pres">
      <dgm:prSet presAssocID="{1B3E5030-D813-4221-84F4-777C0FD6D786}" presName="bgRect" presStyleLbl="bgShp" presStyleIdx="3" presStyleCnt="4"/>
      <dgm:spPr/>
    </dgm:pt>
    <dgm:pt modelId="{156903C1-285E-4EA9-BFFA-F798D6DCC790}" type="pres">
      <dgm:prSet presAssocID="{1B3E5030-D813-4221-84F4-777C0FD6D7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1D60769F-24F2-42F4-BAE4-5A0CD2668060}" type="pres">
      <dgm:prSet presAssocID="{1B3E5030-D813-4221-84F4-777C0FD6D786}" presName="spaceRect" presStyleCnt="0"/>
      <dgm:spPr/>
    </dgm:pt>
    <dgm:pt modelId="{CBE6F200-4BF6-428E-9D7A-40B3584BEA88}" type="pres">
      <dgm:prSet presAssocID="{1B3E5030-D813-4221-84F4-777C0FD6D786}" presName="parTx" presStyleLbl="revTx" presStyleIdx="3" presStyleCnt="4">
        <dgm:presLayoutVars>
          <dgm:chMax val="0"/>
          <dgm:chPref val="0"/>
        </dgm:presLayoutVars>
      </dgm:prSet>
      <dgm:spPr/>
    </dgm:pt>
  </dgm:ptLst>
  <dgm:cxnLst>
    <dgm:cxn modelId="{755EA164-2D7F-4797-825A-7AD61B8FA53C}" type="presOf" srcId="{01508C0F-2F2A-4B6E-8FC6-3E93E6A41D04}" destId="{F0FDAFB2-6676-4F6E-A5AE-4A791FCBC6EC}" srcOrd="0" destOrd="0" presId="urn:microsoft.com/office/officeart/2018/2/layout/IconVerticalSolidList"/>
    <dgm:cxn modelId="{27868C45-5CBB-4199-AF8C-5F8FAD23CD50}" type="presOf" srcId="{A900DCAF-2B04-4706-B900-9B2969C86AB2}" destId="{0BE2D0BB-DCA8-4F35-A846-130F32B3136B}" srcOrd="0" destOrd="0" presId="urn:microsoft.com/office/officeart/2018/2/layout/IconVerticalSolidList"/>
    <dgm:cxn modelId="{095DE546-D37D-4071-8370-17275982EC76}" type="presOf" srcId="{7AF8D0EE-BD7E-4746-A91B-8D41626E9972}" destId="{8F5B1802-B08A-4BC7-AD57-A471D4B65FAD}" srcOrd="0" destOrd="0" presId="urn:microsoft.com/office/officeart/2018/2/layout/IconVerticalSolidList"/>
    <dgm:cxn modelId="{9C07EF7E-9828-4CFD-8569-40C7DE07D452}" srcId="{01508C0F-2F2A-4B6E-8FC6-3E93E6A41D04}" destId="{7AF8D0EE-BD7E-4746-A91B-8D41626E9972}" srcOrd="1" destOrd="0" parTransId="{E5DD0B9F-5349-4FF7-ABA7-A70F0ED4F4AF}" sibTransId="{26C1429E-772D-46AE-BE83-D4B4DEB0AB01}"/>
    <dgm:cxn modelId="{82505184-6FDD-448C-A17F-69F1659A46D6}" srcId="{01508C0F-2F2A-4B6E-8FC6-3E93E6A41D04}" destId="{1B3E5030-D813-4221-84F4-777C0FD6D786}" srcOrd="3" destOrd="0" parTransId="{16B7B94D-25EF-4640-9C37-B765D66FE298}" sibTransId="{6D3057EB-4A63-4E4D-9CD8-B2E316379891}"/>
    <dgm:cxn modelId="{054E1B87-8AA9-458B-AE62-78FA0BC84325}" srcId="{01508C0F-2F2A-4B6E-8FC6-3E93E6A41D04}" destId="{BD3F9A1D-5723-43FD-8E99-2F1D055AAD8B}" srcOrd="0" destOrd="0" parTransId="{DB7C7732-D452-4818-B336-3587E5122623}" sibTransId="{12C1AB75-74B2-45E1-8862-E11B555CE758}"/>
    <dgm:cxn modelId="{D502A39C-17D7-4E88-81BE-BE13CC4FDB4D}" type="presOf" srcId="{1B3E5030-D813-4221-84F4-777C0FD6D786}" destId="{CBE6F200-4BF6-428E-9D7A-40B3584BEA88}" srcOrd="0" destOrd="0" presId="urn:microsoft.com/office/officeart/2018/2/layout/IconVerticalSolidList"/>
    <dgm:cxn modelId="{2F4F90B8-7587-4E20-B9EA-357A4F51DAB7}" type="presOf" srcId="{BD3F9A1D-5723-43FD-8E99-2F1D055AAD8B}" destId="{54FA10F0-4E81-48C6-AC4C-CCC2EE23117F}" srcOrd="0" destOrd="0" presId="urn:microsoft.com/office/officeart/2018/2/layout/IconVerticalSolidList"/>
    <dgm:cxn modelId="{F18FBDEB-C4C6-4031-9B0F-926A98D0BB03}" srcId="{01508C0F-2F2A-4B6E-8FC6-3E93E6A41D04}" destId="{A900DCAF-2B04-4706-B900-9B2969C86AB2}" srcOrd="2" destOrd="0" parTransId="{97A5EA1D-7206-461A-A6A3-0B4481194AFF}" sibTransId="{FB1F2478-5EB5-4AEC-BB3F-5E96114F0BC5}"/>
    <dgm:cxn modelId="{5CE82A0D-A8A9-40F3-822B-D64526DEA75B}" type="presParOf" srcId="{F0FDAFB2-6676-4F6E-A5AE-4A791FCBC6EC}" destId="{BEDD56C8-F595-4FC0-A861-581577BD9B4B}" srcOrd="0" destOrd="0" presId="urn:microsoft.com/office/officeart/2018/2/layout/IconVerticalSolidList"/>
    <dgm:cxn modelId="{048A9ECA-E0A2-46DD-9E08-794FBCB790DA}" type="presParOf" srcId="{BEDD56C8-F595-4FC0-A861-581577BD9B4B}" destId="{18D6B585-BDB6-45CC-B013-5974CA881C5D}" srcOrd="0" destOrd="0" presId="urn:microsoft.com/office/officeart/2018/2/layout/IconVerticalSolidList"/>
    <dgm:cxn modelId="{98D78FBD-3458-4EDE-986F-224EB27195E7}" type="presParOf" srcId="{BEDD56C8-F595-4FC0-A861-581577BD9B4B}" destId="{55259E6E-B721-41F5-8016-D71368197FB2}" srcOrd="1" destOrd="0" presId="urn:microsoft.com/office/officeart/2018/2/layout/IconVerticalSolidList"/>
    <dgm:cxn modelId="{67A5D302-D02A-4608-9AA1-3AC4DC67D3A0}" type="presParOf" srcId="{BEDD56C8-F595-4FC0-A861-581577BD9B4B}" destId="{5F9AF84A-F270-4C89-A1CE-F5B2C102A988}" srcOrd="2" destOrd="0" presId="urn:microsoft.com/office/officeart/2018/2/layout/IconVerticalSolidList"/>
    <dgm:cxn modelId="{90BB6F87-2509-4911-906A-71DA345F5F3D}" type="presParOf" srcId="{BEDD56C8-F595-4FC0-A861-581577BD9B4B}" destId="{54FA10F0-4E81-48C6-AC4C-CCC2EE23117F}" srcOrd="3" destOrd="0" presId="urn:microsoft.com/office/officeart/2018/2/layout/IconVerticalSolidList"/>
    <dgm:cxn modelId="{5CBC4648-AB84-4A18-B3C1-C74D6B4F487E}" type="presParOf" srcId="{F0FDAFB2-6676-4F6E-A5AE-4A791FCBC6EC}" destId="{A72FC66E-8035-4C81-8B88-4CE3369247EF}" srcOrd="1" destOrd="0" presId="urn:microsoft.com/office/officeart/2018/2/layout/IconVerticalSolidList"/>
    <dgm:cxn modelId="{50F1BFD9-B78D-4A60-98ED-0A610BD93A13}" type="presParOf" srcId="{F0FDAFB2-6676-4F6E-A5AE-4A791FCBC6EC}" destId="{3D734D5A-323E-406E-A728-8EB81D51CB44}" srcOrd="2" destOrd="0" presId="urn:microsoft.com/office/officeart/2018/2/layout/IconVerticalSolidList"/>
    <dgm:cxn modelId="{12306FB7-B9DC-4828-ABF4-965D47DA3038}" type="presParOf" srcId="{3D734D5A-323E-406E-A728-8EB81D51CB44}" destId="{2311334D-CF16-4BD0-9391-62C039519860}" srcOrd="0" destOrd="0" presId="urn:microsoft.com/office/officeart/2018/2/layout/IconVerticalSolidList"/>
    <dgm:cxn modelId="{95EB699B-CE60-435E-BD56-8BBC954B9172}" type="presParOf" srcId="{3D734D5A-323E-406E-A728-8EB81D51CB44}" destId="{0309E125-DDCC-4906-B0C5-9D7D5FCEC25E}" srcOrd="1" destOrd="0" presId="urn:microsoft.com/office/officeart/2018/2/layout/IconVerticalSolidList"/>
    <dgm:cxn modelId="{74E5D4BD-F249-4665-BCC8-5FC09C4A8AF4}" type="presParOf" srcId="{3D734D5A-323E-406E-A728-8EB81D51CB44}" destId="{265CBF49-827F-4D43-8F00-1B30A528B06C}" srcOrd="2" destOrd="0" presId="urn:microsoft.com/office/officeart/2018/2/layout/IconVerticalSolidList"/>
    <dgm:cxn modelId="{FE6F04F0-48F6-4667-B767-67F904050F5C}" type="presParOf" srcId="{3D734D5A-323E-406E-A728-8EB81D51CB44}" destId="{8F5B1802-B08A-4BC7-AD57-A471D4B65FAD}" srcOrd="3" destOrd="0" presId="urn:microsoft.com/office/officeart/2018/2/layout/IconVerticalSolidList"/>
    <dgm:cxn modelId="{123613AB-CB7E-4F70-85F9-48022F1AA04E}" type="presParOf" srcId="{F0FDAFB2-6676-4F6E-A5AE-4A791FCBC6EC}" destId="{BE4656E1-16F8-40FF-B8DE-BF4D550AD8FA}" srcOrd="3" destOrd="0" presId="urn:microsoft.com/office/officeart/2018/2/layout/IconVerticalSolidList"/>
    <dgm:cxn modelId="{018DB2E6-31C6-46B9-8D62-9CC99C36AAEA}" type="presParOf" srcId="{F0FDAFB2-6676-4F6E-A5AE-4A791FCBC6EC}" destId="{4BDAD534-874B-4DE6-A68A-58C327E82A18}" srcOrd="4" destOrd="0" presId="urn:microsoft.com/office/officeart/2018/2/layout/IconVerticalSolidList"/>
    <dgm:cxn modelId="{0EA9B18D-069E-4C12-9815-EA282540011F}" type="presParOf" srcId="{4BDAD534-874B-4DE6-A68A-58C327E82A18}" destId="{F1A9B904-489A-48BE-8129-7F0AF1851F04}" srcOrd="0" destOrd="0" presId="urn:microsoft.com/office/officeart/2018/2/layout/IconVerticalSolidList"/>
    <dgm:cxn modelId="{B29D4FA8-856B-4CFE-8326-CD985CA9B1D9}" type="presParOf" srcId="{4BDAD534-874B-4DE6-A68A-58C327E82A18}" destId="{13F3E8B4-0FD6-4037-B1EA-86491F454919}" srcOrd="1" destOrd="0" presId="urn:microsoft.com/office/officeart/2018/2/layout/IconVerticalSolidList"/>
    <dgm:cxn modelId="{26D429AB-809B-4303-A853-88B89021CA56}" type="presParOf" srcId="{4BDAD534-874B-4DE6-A68A-58C327E82A18}" destId="{77C49EFE-354D-4AC2-A59E-D581A8740F93}" srcOrd="2" destOrd="0" presId="urn:microsoft.com/office/officeart/2018/2/layout/IconVerticalSolidList"/>
    <dgm:cxn modelId="{FE1C4B6A-98A1-431D-A32E-B915C5A4B35F}" type="presParOf" srcId="{4BDAD534-874B-4DE6-A68A-58C327E82A18}" destId="{0BE2D0BB-DCA8-4F35-A846-130F32B3136B}" srcOrd="3" destOrd="0" presId="urn:microsoft.com/office/officeart/2018/2/layout/IconVerticalSolidList"/>
    <dgm:cxn modelId="{533D36A4-F0F9-4D5B-9115-40C37CEDBAD9}" type="presParOf" srcId="{F0FDAFB2-6676-4F6E-A5AE-4A791FCBC6EC}" destId="{13A2860A-B8E1-4489-BBB1-CF74E977CA81}" srcOrd="5" destOrd="0" presId="urn:microsoft.com/office/officeart/2018/2/layout/IconVerticalSolidList"/>
    <dgm:cxn modelId="{C2A6AC8A-A8D2-4A36-8B0E-F75AC09DF6C0}" type="presParOf" srcId="{F0FDAFB2-6676-4F6E-A5AE-4A791FCBC6EC}" destId="{394F7A7E-8D99-479F-883D-D55CDE5C0C20}" srcOrd="6" destOrd="0" presId="urn:microsoft.com/office/officeart/2018/2/layout/IconVerticalSolidList"/>
    <dgm:cxn modelId="{2BB7615C-E328-445C-B492-2E0234584487}" type="presParOf" srcId="{394F7A7E-8D99-479F-883D-D55CDE5C0C20}" destId="{4CD461A2-295C-4FE9-876D-DA3F751F7D52}" srcOrd="0" destOrd="0" presId="urn:microsoft.com/office/officeart/2018/2/layout/IconVerticalSolidList"/>
    <dgm:cxn modelId="{12E2520E-52AB-48B8-82BB-FC5921CE5E59}" type="presParOf" srcId="{394F7A7E-8D99-479F-883D-D55CDE5C0C20}" destId="{156903C1-285E-4EA9-BFFA-F798D6DCC790}" srcOrd="1" destOrd="0" presId="urn:microsoft.com/office/officeart/2018/2/layout/IconVerticalSolidList"/>
    <dgm:cxn modelId="{7D27F60E-AC2B-41D6-9F4D-71F872A6359D}" type="presParOf" srcId="{394F7A7E-8D99-479F-883D-D55CDE5C0C20}" destId="{1D60769F-24F2-42F4-BAE4-5A0CD2668060}" srcOrd="2" destOrd="0" presId="urn:microsoft.com/office/officeart/2018/2/layout/IconVerticalSolidList"/>
    <dgm:cxn modelId="{8052B3B6-5FBB-4DF0-9F6D-F10E7D714AF4}" type="presParOf" srcId="{394F7A7E-8D99-479F-883D-D55CDE5C0C20}" destId="{CBE6F200-4BF6-428E-9D7A-40B3584BEA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C5A5A-53FB-498A-8C3A-7FF7253B429D}"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0E5B759A-8672-41E3-B452-A56B07D708AF}">
      <dgm:prSet/>
      <dgm:spPr/>
      <dgm:t>
        <a:bodyPr/>
        <a:lstStyle/>
        <a:p>
          <a:r>
            <a:rPr lang="en-US" b="0" i="0"/>
            <a:t>Understanding the Challenge &amp; Our Approach</a:t>
          </a:r>
          <a:endParaRPr lang="en-US"/>
        </a:p>
      </dgm:t>
    </dgm:pt>
    <dgm:pt modelId="{7AB4B96D-2AEA-4EEC-8DF2-A0ED086A872F}" type="parTrans" cxnId="{F5E921C5-7D28-4C65-A497-1521A94705FE}">
      <dgm:prSet/>
      <dgm:spPr/>
      <dgm:t>
        <a:bodyPr/>
        <a:lstStyle/>
        <a:p>
          <a:endParaRPr lang="en-US"/>
        </a:p>
      </dgm:t>
    </dgm:pt>
    <dgm:pt modelId="{20D464B0-255C-468B-9ACD-7C6CC6BE7F6A}" type="sibTrans" cxnId="{F5E921C5-7D28-4C65-A497-1521A94705FE}">
      <dgm:prSet/>
      <dgm:spPr/>
      <dgm:t>
        <a:bodyPr/>
        <a:lstStyle/>
        <a:p>
          <a:endParaRPr lang="en-US"/>
        </a:p>
      </dgm:t>
    </dgm:pt>
    <dgm:pt modelId="{2770200B-4D3C-4F1A-B01B-D7BA3F3E97C2}">
      <dgm:prSet/>
      <dgm:spPr/>
      <dgm:t>
        <a:bodyPr/>
        <a:lstStyle/>
        <a:p>
          <a:r>
            <a:rPr lang="en-US" b="0" i="0"/>
            <a:t>Trend Analysis: Is Lead Quality Evolving? </a:t>
          </a:r>
          <a:endParaRPr lang="en-US"/>
        </a:p>
      </dgm:t>
    </dgm:pt>
    <dgm:pt modelId="{0A2F3481-8B1D-435B-8383-1823BD860F44}" type="parTrans" cxnId="{D9C35F67-A28F-44BB-907D-688B6AF266B1}">
      <dgm:prSet/>
      <dgm:spPr/>
      <dgm:t>
        <a:bodyPr/>
        <a:lstStyle/>
        <a:p>
          <a:endParaRPr lang="en-US"/>
        </a:p>
      </dgm:t>
    </dgm:pt>
    <dgm:pt modelId="{BF6C38E6-B2AE-4F37-A7D2-E899BB49245A}" type="sibTrans" cxnId="{D9C35F67-A28F-44BB-907D-688B6AF266B1}">
      <dgm:prSet/>
      <dgm:spPr/>
      <dgm:t>
        <a:bodyPr/>
        <a:lstStyle/>
        <a:p>
          <a:endParaRPr lang="en-US"/>
        </a:p>
      </dgm:t>
    </dgm:pt>
    <dgm:pt modelId="{8DB558FE-FFFA-4558-9762-2B97B1A080F1}">
      <dgm:prSet/>
      <dgm:spPr/>
      <dgm:t>
        <a:bodyPr/>
        <a:lstStyle/>
        <a:p>
          <a:r>
            <a:rPr lang="en-US" b="0" i="0"/>
            <a:t>Uncovering Quality Drivers: What Makes a Good Lead? </a:t>
          </a:r>
          <a:endParaRPr lang="en-US"/>
        </a:p>
      </dgm:t>
    </dgm:pt>
    <dgm:pt modelId="{6BAAB90C-8CE5-4E0C-BD91-037832FC87C4}" type="parTrans" cxnId="{E7C01B17-88F0-4BCD-8F22-0B9F6851ABAB}">
      <dgm:prSet/>
      <dgm:spPr/>
      <dgm:t>
        <a:bodyPr/>
        <a:lstStyle/>
        <a:p>
          <a:endParaRPr lang="en-US"/>
        </a:p>
      </dgm:t>
    </dgm:pt>
    <dgm:pt modelId="{86A4BF56-DBAC-4ED8-8EDF-D5BBB7840385}" type="sibTrans" cxnId="{E7C01B17-88F0-4BCD-8F22-0B9F6851ABAB}">
      <dgm:prSet/>
      <dgm:spPr/>
      <dgm:t>
        <a:bodyPr/>
        <a:lstStyle/>
        <a:p>
          <a:endParaRPr lang="en-US"/>
        </a:p>
      </dgm:t>
    </dgm:pt>
    <dgm:pt modelId="{E8DF88C2-995F-4554-BFE5-366202890FE5}">
      <dgm:prSet/>
      <dgm:spPr/>
      <dgm:t>
        <a:bodyPr/>
        <a:lstStyle/>
        <a:p>
          <a:r>
            <a:rPr lang="en-US" b="0" i="0"/>
            <a:t>Ad Creative Performance (widgets, partners, campaigns)</a:t>
          </a:r>
          <a:endParaRPr lang="en-US"/>
        </a:p>
      </dgm:t>
    </dgm:pt>
    <dgm:pt modelId="{31146059-238F-450B-AB39-6878D3F3431C}" type="parTrans" cxnId="{60FBE59B-8217-41B0-841D-B4FE7C49262F}">
      <dgm:prSet/>
      <dgm:spPr/>
      <dgm:t>
        <a:bodyPr/>
        <a:lstStyle/>
        <a:p>
          <a:endParaRPr lang="en-US"/>
        </a:p>
      </dgm:t>
    </dgm:pt>
    <dgm:pt modelId="{E59C4CCA-7CFA-416A-9AEF-ED00F76D491F}" type="sibTrans" cxnId="{60FBE59B-8217-41B0-841D-B4FE7C49262F}">
      <dgm:prSet/>
      <dgm:spPr/>
      <dgm:t>
        <a:bodyPr/>
        <a:lstStyle/>
        <a:p>
          <a:endParaRPr lang="en-US"/>
        </a:p>
      </dgm:t>
    </dgm:pt>
    <dgm:pt modelId="{695AC6D9-73E7-4E23-A942-995A78F825F1}">
      <dgm:prSet/>
      <dgm:spPr/>
      <dgm:t>
        <a:bodyPr/>
        <a:lstStyle/>
        <a:p>
          <a:r>
            <a:rPr lang="en-US" b="0" i="0"/>
            <a:t>Traffic Source &amp; Context </a:t>
          </a:r>
          <a:endParaRPr lang="en-US"/>
        </a:p>
      </dgm:t>
    </dgm:pt>
    <dgm:pt modelId="{7D46D2DE-3E11-41C4-A74F-19D37DD9524C}" type="parTrans" cxnId="{813836D4-A823-49FE-8671-FA865100B26F}">
      <dgm:prSet/>
      <dgm:spPr/>
      <dgm:t>
        <a:bodyPr/>
        <a:lstStyle/>
        <a:p>
          <a:endParaRPr lang="en-US"/>
        </a:p>
      </dgm:t>
    </dgm:pt>
    <dgm:pt modelId="{8CCADF4C-3763-435D-A798-3E67D0FE9B3F}" type="sibTrans" cxnId="{813836D4-A823-49FE-8671-FA865100B26F}">
      <dgm:prSet/>
      <dgm:spPr/>
      <dgm:t>
        <a:bodyPr/>
        <a:lstStyle/>
        <a:p>
          <a:endParaRPr lang="en-US"/>
        </a:p>
      </dgm:t>
    </dgm:pt>
    <dgm:pt modelId="{C5FC1F47-0415-4B05-9A51-EF936AB79119}">
      <dgm:prSet/>
      <dgm:spPr/>
      <dgm:t>
        <a:bodyPr/>
        <a:lstStyle/>
        <a:p>
          <a:r>
            <a:rPr lang="en-US" b="0" i="0"/>
            <a:t>Deep Dive: Search Keyword Insights</a:t>
          </a:r>
          <a:endParaRPr lang="en-US"/>
        </a:p>
      </dgm:t>
    </dgm:pt>
    <dgm:pt modelId="{859C717C-E9EE-4D95-8965-206A6E3D7C6F}" type="parTrans" cxnId="{B217CA72-6ABA-4B57-9DB2-4F1460E7AAE3}">
      <dgm:prSet/>
      <dgm:spPr/>
      <dgm:t>
        <a:bodyPr/>
        <a:lstStyle/>
        <a:p>
          <a:endParaRPr lang="en-US"/>
        </a:p>
      </dgm:t>
    </dgm:pt>
    <dgm:pt modelId="{158BB03E-3095-4FD1-8AB4-B2FB6A7E9863}" type="sibTrans" cxnId="{B217CA72-6ABA-4B57-9DB2-4F1460E7AAE3}">
      <dgm:prSet/>
      <dgm:spPr/>
      <dgm:t>
        <a:bodyPr/>
        <a:lstStyle/>
        <a:p>
          <a:endParaRPr lang="en-US"/>
        </a:p>
      </dgm:t>
    </dgm:pt>
    <dgm:pt modelId="{F06D87CE-602D-4A7B-8FDF-36BE6790EC27}">
      <dgm:prSet/>
      <dgm:spPr/>
      <dgm:t>
        <a:bodyPr/>
        <a:lstStyle/>
        <a:p>
          <a:r>
            <a:rPr lang="en-US" b="0"/>
            <a:t>Debt-level analysis </a:t>
          </a:r>
          <a:endParaRPr lang="en-US"/>
        </a:p>
      </dgm:t>
    </dgm:pt>
    <dgm:pt modelId="{588DFAC3-7642-42D4-A658-254C36F689A2}" type="parTrans" cxnId="{92297B53-E450-41C1-B862-474A0612EA22}">
      <dgm:prSet/>
      <dgm:spPr/>
      <dgm:t>
        <a:bodyPr/>
        <a:lstStyle/>
        <a:p>
          <a:endParaRPr lang="en-US"/>
        </a:p>
      </dgm:t>
    </dgm:pt>
    <dgm:pt modelId="{31815E88-FC62-4734-BCC3-EF093471E042}" type="sibTrans" cxnId="{92297B53-E450-41C1-B862-474A0612EA22}">
      <dgm:prSet/>
      <dgm:spPr/>
      <dgm:t>
        <a:bodyPr/>
        <a:lstStyle/>
        <a:p>
          <a:endParaRPr lang="en-US"/>
        </a:p>
      </dgm:t>
    </dgm:pt>
    <dgm:pt modelId="{C5ED333D-9E1F-4C80-A60C-AE3AB5CF17CC}">
      <dgm:prSet/>
      <dgm:spPr/>
      <dgm:t>
        <a:bodyPr/>
        <a:lstStyle/>
        <a:p>
          <a:r>
            <a:rPr lang="en-US" b="0" i="0"/>
            <a:t>The Opportunity: Pathway to a 9.6% Quality Rate.</a:t>
          </a:r>
          <a:endParaRPr lang="en-US"/>
        </a:p>
      </dgm:t>
    </dgm:pt>
    <dgm:pt modelId="{9E998474-1C0C-4881-82D1-862D363AA6A1}" type="parTrans" cxnId="{6449F290-9DD9-4075-8E74-AD7A17478E0A}">
      <dgm:prSet/>
      <dgm:spPr/>
      <dgm:t>
        <a:bodyPr/>
        <a:lstStyle/>
        <a:p>
          <a:endParaRPr lang="en-US"/>
        </a:p>
      </dgm:t>
    </dgm:pt>
    <dgm:pt modelId="{BF9360CD-FCDD-4B04-8987-91A16453C6E4}" type="sibTrans" cxnId="{6449F290-9DD9-4075-8E74-AD7A17478E0A}">
      <dgm:prSet/>
      <dgm:spPr/>
      <dgm:t>
        <a:bodyPr/>
        <a:lstStyle/>
        <a:p>
          <a:endParaRPr lang="en-US"/>
        </a:p>
      </dgm:t>
    </dgm:pt>
    <dgm:pt modelId="{9CB67ED8-7D1E-4C32-AE2F-6CF4FC3BBDFE}">
      <dgm:prSet/>
      <dgm:spPr/>
      <dgm:t>
        <a:bodyPr/>
        <a:lstStyle/>
        <a:p>
          <a:r>
            <a:rPr lang="en-US" b="0" i="0"/>
            <a:t>Actionable Recommendations &amp; Next Steps</a:t>
          </a:r>
          <a:endParaRPr lang="en-US"/>
        </a:p>
      </dgm:t>
    </dgm:pt>
    <dgm:pt modelId="{15324A92-63A1-49C4-9E7D-7E2A196B1549}" type="parTrans" cxnId="{BC01D337-29E1-495D-AD76-FE617E279169}">
      <dgm:prSet/>
      <dgm:spPr/>
      <dgm:t>
        <a:bodyPr/>
        <a:lstStyle/>
        <a:p>
          <a:endParaRPr lang="en-US"/>
        </a:p>
      </dgm:t>
    </dgm:pt>
    <dgm:pt modelId="{704CFCF3-74CC-4953-A994-6D09947D71C2}" type="sibTrans" cxnId="{BC01D337-29E1-495D-AD76-FE617E279169}">
      <dgm:prSet/>
      <dgm:spPr/>
      <dgm:t>
        <a:bodyPr/>
        <a:lstStyle/>
        <a:p>
          <a:endParaRPr lang="en-US"/>
        </a:p>
      </dgm:t>
    </dgm:pt>
    <dgm:pt modelId="{CC1F37B4-E5BA-4922-BF47-555D28A10D9F}">
      <dgm:prSet/>
      <dgm:spPr/>
      <dgm:t>
        <a:bodyPr/>
        <a:lstStyle/>
        <a:p>
          <a:r>
            <a:rPr lang="en-US" b="0" i="0"/>
            <a:t>Open Discussion (Q&amp;A)</a:t>
          </a:r>
          <a:endParaRPr lang="en-US"/>
        </a:p>
      </dgm:t>
    </dgm:pt>
    <dgm:pt modelId="{9663D3C3-F629-4BF6-A8F0-5414CEC626CC}" type="parTrans" cxnId="{BB9249DB-7108-47ED-AB14-782489E9CF93}">
      <dgm:prSet/>
      <dgm:spPr/>
      <dgm:t>
        <a:bodyPr/>
        <a:lstStyle/>
        <a:p>
          <a:endParaRPr lang="en-US"/>
        </a:p>
      </dgm:t>
    </dgm:pt>
    <dgm:pt modelId="{204A8D99-BBAC-4C76-B427-852F244538D6}" type="sibTrans" cxnId="{BB9249DB-7108-47ED-AB14-782489E9CF93}">
      <dgm:prSet/>
      <dgm:spPr/>
      <dgm:t>
        <a:bodyPr/>
        <a:lstStyle/>
        <a:p>
          <a:endParaRPr lang="en-US"/>
        </a:p>
      </dgm:t>
    </dgm:pt>
    <dgm:pt modelId="{672D5975-84D7-4231-9E2C-396A85F59762}" type="pres">
      <dgm:prSet presAssocID="{984C5A5A-53FB-498A-8C3A-7FF7253B429D}" presName="linear" presStyleCnt="0">
        <dgm:presLayoutVars>
          <dgm:dir/>
          <dgm:animLvl val="lvl"/>
          <dgm:resizeHandles val="exact"/>
        </dgm:presLayoutVars>
      </dgm:prSet>
      <dgm:spPr/>
    </dgm:pt>
    <dgm:pt modelId="{997D83A6-476B-4030-8057-DEBF1F5CC6F7}" type="pres">
      <dgm:prSet presAssocID="{0E5B759A-8672-41E3-B452-A56B07D708AF}" presName="parentLin" presStyleCnt="0"/>
      <dgm:spPr/>
    </dgm:pt>
    <dgm:pt modelId="{B962ACE1-04C0-4250-B560-4BE46F5F1D52}" type="pres">
      <dgm:prSet presAssocID="{0E5B759A-8672-41E3-B452-A56B07D708AF}" presName="parentLeftMargin" presStyleLbl="node1" presStyleIdx="0" presStyleCnt="6"/>
      <dgm:spPr/>
    </dgm:pt>
    <dgm:pt modelId="{2827CD64-858A-419F-B11E-820A6A554268}" type="pres">
      <dgm:prSet presAssocID="{0E5B759A-8672-41E3-B452-A56B07D708AF}" presName="parentText" presStyleLbl="node1" presStyleIdx="0" presStyleCnt="6">
        <dgm:presLayoutVars>
          <dgm:chMax val="0"/>
          <dgm:bulletEnabled val="1"/>
        </dgm:presLayoutVars>
      </dgm:prSet>
      <dgm:spPr/>
    </dgm:pt>
    <dgm:pt modelId="{1A3F7567-4931-4DEA-92E1-18B54234E4D0}" type="pres">
      <dgm:prSet presAssocID="{0E5B759A-8672-41E3-B452-A56B07D708AF}" presName="negativeSpace" presStyleCnt="0"/>
      <dgm:spPr/>
    </dgm:pt>
    <dgm:pt modelId="{442E8246-F85E-49F3-BC30-AA7034479279}" type="pres">
      <dgm:prSet presAssocID="{0E5B759A-8672-41E3-B452-A56B07D708AF}" presName="childText" presStyleLbl="conFgAcc1" presStyleIdx="0" presStyleCnt="6">
        <dgm:presLayoutVars>
          <dgm:bulletEnabled val="1"/>
        </dgm:presLayoutVars>
      </dgm:prSet>
      <dgm:spPr/>
    </dgm:pt>
    <dgm:pt modelId="{1B693A58-0429-4F6D-8C6E-F05087A1D528}" type="pres">
      <dgm:prSet presAssocID="{20D464B0-255C-468B-9ACD-7C6CC6BE7F6A}" presName="spaceBetweenRectangles" presStyleCnt="0"/>
      <dgm:spPr/>
    </dgm:pt>
    <dgm:pt modelId="{7C523FE7-5739-426B-89E9-AB5EA27704BC}" type="pres">
      <dgm:prSet presAssocID="{2770200B-4D3C-4F1A-B01B-D7BA3F3E97C2}" presName="parentLin" presStyleCnt="0"/>
      <dgm:spPr/>
    </dgm:pt>
    <dgm:pt modelId="{E26B8C3B-23BD-4215-8F26-877769DB9EF7}" type="pres">
      <dgm:prSet presAssocID="{2770200B-4D3C-4F1A-B01B-D7BA3F3E97C2}" presName="parentLeftMargin" presStyleLbl="node1" presStyleIdx="0" presStyleCnt="6"/>
      <dgm:spPr/>
    </dgm:pt>
    <dgm:pt modelId="{FB99DFEB-4919-40BD-BDD4-2E41D8D76BE2}" type="pres">
      <dgm:prSet presAssocID="{2770200B-4D3C-4F1A-B01B-D7BA3F3E97C2}" presName="parentText" presStyleLbl="node1" presStyleIdx="1" presStyleCnt="6">
        <dgm:presLayoutVars>
          <dgm:chMax val="0"/>
          <dgm:bulletEnabled val="1"/>
        </dgm:presLayoutVars>
      </dgm:prSet>
      <dgm:spPr/>
    </dgm:pt>
    <dgm:pt modelId="{B3177EAE-01A9-4205-A534-13D9123B3404}" type="pres">
      <dgm:prSet presAssocID="{2770200B-4D3C-4F1A-B01B-D7BA3F3E97C2}" presName="negativeSpace" presStyleCnt="0"/>
      <dgm:spPr/>
    </dgm:pt>
    <dgm:pt modelId="{A8418051-7D6F-4946-82A7-2478592F827B}" type="pres">
      <dgm:prSet presAssocID="{2770200B-4D3C-4F1A-B01B-D7BA3F3E97C2}" presName="childText" presStyleLbl="conFgAcc1" presStyleIdx="1" presStyleCnt="6">
        <dgm:presLayoutVars>
          <dgm:bulletEnabled val="1"/>
        </dgm:presLayoutVars>
      </dgm:prSet>
      <dgm:spPr/>
    </dgm:pt>
    <dgm:pt modelId="{63352D9E-EC97-486F-AD27-582F0BBEB0F2}" type="pres">
      <dgm:prSet presAssocID="{BF6C38E6-B2AE-4F37-A7D2-E899BB49245A}" presName="spaceBetweenRectangles" presStyleCnt="0"/>
      <dgm:spPr/>
    </dgm:pt>
    <dgm:pt modelId="{62F05DC2-1AD1-42AE-81E8-8FE3EBB06249}" type="pres">
      <dgm:prSet presAssocID="{8DB558FE-FFFA-4558-9762-2B97B1A080F1}" presName="parentLin" presStyleCnt="0"/>
      <dgm:spPr/>
    </dgm:pt>
    <dgm:pt modelId="{C25EDF36-001A-4CCD-970D-D3F95674769E}" type="pres">
      <dgm:prSet presAssocID="{8DB558FE-FFFA-4558-9762-2B97B1A080F1}" presName="parentLeftMargin" presStyleLbl="node1" presStyleIdx="1" presStyleCnt="6"/>
      <dgm:spPr/>
    </dgm:pt>
    <dgm:pt modelId="{06811349-F6FC-44D0-A323-B6DA55824597}" type="pres">
      <dgm:prSet presAssocID="{8DB558FE-FFFA-4558-9762-2B97B1A080F1}" presName="parentText" presStyleLbl="node1" presStyleIdx="2" presStyleCnt="6">
        <dgm:presLayoutVars>
          <dgm:chMax val="0"/>
          <dgm:bulletEnabled val="1"/>
        </dgm:presLayoutVars>
      </dgm:prSet>
      <dgm:spPr/>
    </dgm:pt>
    <dgm:pt modelId="{1F35AB2C-8DAA-4007-9D21-2D9F5FB8B477}" type="pres">
      <dgm:prSet presAssocID="{8DB558FE-FFFA-4558-9762-2B97B1A080F1}" presName="negativeSpace" presStyleCnt="0"/>
      <dgm:spPr/>
    </dgm:pt>
    <dgm:pt modelId="{BE80093D-F9D5-420B-B806-AC0E9552395F}" type="pres">
      <dgm:prSet presAssocID="{8DB558FE-FFFA-4558-9762-2B97B1A080F1}" presName="childText" presStyleLbl="conFgAcc1" presStyleIdx="2" presStyleCnt="6">
        <dgm:presLayoutVars>
          <dgm:bulletEnabled val="1"/>
        </dgm:presLayoutVars>
      </dgm:prSet>
      <dgm:spPr/>
    </dgm:pt>
    <dgm:pt modelId="{C9F3E18E-8521-4BD3-8CBD-E0F8AB65B53E}" type="pres">
      <dgm:prSet presAssocID="{86A4BF56-DBAC-4ED8-8EDF-D5BBB7840385}" presName="spaceBetweenRectangles" presStyleCnt="0"/>
      <dgm:spPr/>
    </dgm:pt>
    <dgm:pt modelId="{DE779A71-AA1C-4135-8F7C-C9BC5D41E3E4}" type="pres">
      <dgm:prSet presAssocID="{C5ED333D-9E1F-4C80-A60C-AE3AB5CF17CC}" presName="parentLin" presStyleCnt="0"/>
      <dgm:spPr/>
    </dgm:pt>
    <dgm:pt modelId="{5F4F6999-20AE-4D46-8B52-2F096994029E}" type="pres">
      <dgm:prSet presAssocID="{C5ED333D-9E1F-4C80-A60C-AE3AB5CF17CC}" presName="parentLeftMargin" presStyleLbl="node1" presStyleIdx="2" presStyleCnt="6"/>
      <dgm:spPr/>
    </dgm:pt>
    <dgm:pt modelId="{7D276331-BCBD-416E-987B-33B2597B6E59}" type="pres">
      <dgm:prSet presAssocID="{C5ED333D-9E1F-4C80-A60C-AE3AB5CF17CC}" presName="parentText" presStyleLbl="node1" presStyleIdx="3" presStyleCnt="6">
        <dgm:presLayoutVars>
          <dgm:chMax val="0"/>
          <dgm:bulletEnabled val="1"/>
        </dgm:presLayoutVars>
      </dgm:prSet>
      <dgm:spPr/>
    </dgm:pt>
    <dgm:pt modelId="{59C3DA67-D725-4F96-B117-01F02A36C051}" type="pres">
      <dgm:prSet presAssocID="{C5ED333D-9E1F-4C80-A60C-AE3AB5CF17CC}" presName="negativeSpace" presStyleCnt="0"/>
      <dgm:spPr/>
    </dgm:pt>
    <dgm:pt modelId="{2C592D76-686C-4FB2-8E20-210111EB52F7}" type="pres">
      <dgm:prSet presAssocID="{C5ED333D-9E1F-4C80-A60C-AE3AB5CF17CC}" presName="childText" presStyleLbl="conFgAcc1" presStyleIdx="3" presStyleCnt="6">
        <dgm:presLayoutVars>
          <dgm:bulletEnabled val="1"/>
        </dgm:presLayoutVars>
      </dgm:prSet>
      <dgm:spPr/>
    </dgm:pt>
    <dgm:pt modelId="{C1C287AE-C62A-428E-BCB9-2347A8B92A0C}" type="pres">
      <dgm:prSet presAssocID="{BF9360CD-FCDD-4B04-8987-91A16453C6E4}" presName="spaceBetweenRectangles" presStyleCnt="0"/>
      <dgm:spPr/>
    </dgm:pt>
    <dgm:pt modelId="{7CD66FAD-7F2A-401F-96C1-CA8E32094028}" type="pres">
      <dgm:prSet presAssocID="{9CB67ED8-7D1E-4C32-AE2F-6CF4FC3BBDFE}" presName="parentLin" presStyleCnt="0"/>
      <dgm:spPr/>
    </dgm:pt>
    <dgm:pt modelId="{26F2467A-C3C3-4274-BAA3-6AFD8A47A0A0}" type="pres">
      <dgm:prSet presAssocID="{9CB67ED8-7D1E-4C32-AE2F-6CF4FC3BBDFE}" presName="parentLeftMargin" presStyleLbl="node1" presStyleIdx="3" presStyleCnt="6"/>
      <dgm:spPr/>
    </dgm:pt>
    <dgm:pt modelId="{5A02684C-687C-4DC5-8896-C8339FB0E156}" type="pres">
      <dgm:prSet presAssocID="{9CB67ED8-7D1E-4C32-AE2F-6CF4FC3BBDFE}" presName="parentText" presStyleLbl="node1" presStyleIdx="4" presStyleCnt="6">
        <dgm:presLayoutVars>
          <dgm:chMax val="0"/>
          <dgm:bulletEnabled val="1"/>
        </dgm:presLayoutVars>
      </dgm:prSet>
      <dgm:spPr/>
    </dgm:pt>
    <dgm:pt modelId="{874A4D61-A469-4DAA-80F3-76595995745A}" type="pres">
      <dgm:prSet presAssocID="{9CB67ED8-7D1E-4C32-AE2F-6CF4FC3BBDFE}" presName="negativeSpace" presStyleCnt="0"/>
      <dgm:spPr/>
    </dgm:pt>
    <dgm:pt modelId="{8BD8841D-9513-4236-A760-8DAE6B69F4DF}" type="pres">
      <dgm:prSet presAssocID="{9CB67ED8-7D1E-4C32-AE2F-6CF4FC3BBDFE}" presName="childText" presStyleLbl="conFgAcc1" presStyleIdx="4" presStyleCnt="6">
        <dgm:presLayoutVars>
          <dgm:bulletEnabled val="1"/>
        </dgm:presLayoutVars>
      </dgm:prSet>
      <dgm:spPr/>
    </dgm:pt>
    <dgm:pt modelId="{48F1F830-42BE-4DAF-8BDB-374ACAB57ABE}" type="pres">
      <dgm:prSet presAssocID="{704CFCF3-74CC-4953-A994-6D09947D71C2}" presName="spaceBetweenRectangles" presStyleCnt="0"/>
      <dgm:spPr/>
    </dgm:pt>
    <dgm:pt modelId="{59034006-7B41-4BD5-80E0-3FE94DE441AA}" type="pres">
      <dgm:prSet presAssocID="{CC1F37B4-E5BA-4922-BF47-555D28A10D9F}" presName="parentLin" presStyleCnt="0"/>
      <dgm:spPr/>
    </dgm:pt>
    <dgm:pt modelId="{AD2529D6-9796-4B98-BD99-6B12E8B10AAA}" type="pres">
      <dgm:prSet presAssocID="{CC1F37B4-E5BA-4922-BF47-555D28A10D9F}" presName="parentLeftMargin" presStyleLbl="node1" presStyleIdx="4" presStyleCnt="6"/>
      <dgm:spPr/>
    </dgm:pt>
    <dgm:pt modelId="{D96ED800-13F5-4146-A628-DCE57F31E9ED}" type="pres">
      <dgm:prSet presAssocID="{CC1F37B4-E5BA-4922-BF47-555D28A10D9F}" presName="parentText" presStyleLbl="node1" presStyleIdx="5" presStyleCnt="6">
        <dgm:presLayoutVars>
          <dgm:chMax val="0"/>
          <dgm:bulletEnabled val="1"/>
        </dgm:presLayoutVars>
      </dgm:prSet>
      <dgm:spPr/>
    </dgm:pt>
    <dgm:pt modelId="{CD0733FA-EDC2-4A7A-82EE-00816C8BD71C}" type="pres">
      <dgm:prSet presAssocID="{CC1F37B4-E5BA-4922-BF47-555D28A10D9F}" presName="negativeSpace" presStyleCnt="0"/>
      <dgm:spPr/>
    </dgm:pt>
    <dgm:pt modelId="{B14753EC-A4CA-4811-948E-278B4A85E380}" type="pres">
      <dgm:prSet presAssocID="{CC1F37B4-E5BA-4922-BF47-555D28A10D9F}" presName="childText" presStyleLbl="conFgAcc1" presStyleIdx="5" presStyleCnt="6">
        <dgm:presLayoutVars>
          <dgm:bulletEnabled val="1"/>
        </dgm:presLayoutVars>
      </dgm:prSet>
      <dgm:spPr/>
    </dgm:pt>
  </dgm:ptLst>
  <dgm:cxnLst>
    <dgm:cxn modelId="{1632BE06-7F1E-4A1A-B089-9E5940F71CFD}" type="presOf" srcId="{2770200B-4D3C-4F1A-B01B-D7BA3F3E97C2}" destId="{E26B8C3B-23BD-4215-8F26-877769DB9EF7}" srcOrd="0" destOrd="0" presId="urn:microsoft.com/office/officeart/2005/8/layout/list1"/>
    <dgm:cxn modelId="{C29D670B-09CF-4DB3-9591-3CA02D8333E5}" type="presOf" srcId="{F06D87CE-602D-4A7B-8FDF-36BE6790EC27}" destId="{BE80093D-F9D5-420B-B806-AC0E9552395F}" srcOrd="0" destOrd="3" presId="urn:microsoft.com/office/officeart/2005/8/layout/list1"/>
    <dgm:cxn modelId="{0FB31515-DCCD-4257-865D-27DD2DD90DF5}" type="presOf" srcId="{8DB558FE-FFFA-4558-9762-2B97B1A080F1}" destId="{C25EDF36-001A-4CCD-970D-D3F95674769E}" srcOrd="0" destOrd="0" presId="urn:microsoft.com/office/officeart/2005/8/layout/list1"/>
    <dgm:cxn modelId="{E7C01B17-88F0-4BCD-8F22-0B9F6851ABAB}" srcId="{984C5A5A-53FB-498A-8C3A-7FF7253B429D}" destId="{8DB558FE-FFFA-4558-9762-2B97B1A080F1}" srcOrd="2" destOrd="0" parTransId="{6BAAB90C-8CE5-4E0C-BD91-037832FC87C4}" sibTransId="{86A4BF56-DBAC-4ED8-8EDF-D5BBB7840385}"/>
    <dgm:cxn modelId="{BC01D337-29E1-495D-AD76-FE617E279169}" srcId="{984C5A5A-53FB-498A-8C3A-7FF7253B429D}" destId="{9CB67ED8-7D1E-4C32-AE2F-6CF4FC3BBDFE}" srcOrd="4" destOrd="0" parTransId="{15324A92-63A1-49C4-9E7D-7E2A196B1549}" sibTransId="{704CFCF3-74CC-4953-A994-6D09947D71C2}"/>
    <dgm:cxn modelId="{BED56E63-B33D-47EA-A30F-918BF3964F17}" type="presOf" srcId="{695AC6D9-73E7-4E23-A942-995A78F825F1}" destId="{BE80093D-F9D5-420B-B806-AC0E9552395F}" srcOrd="0" destOrd="1" presId="urn:microsoft.com/office/officeart/2005/8/layout/list1"/>
    <dgm:cxn modelId="{D9C35F67-A28F-44BB-907D-688B6AF266B1}" srcId="{984C5A5A-53FB-498A-8C3A-7FF7253B429D}" destId="{2770200B-4D3C-4F1A-B01B-D7BA3F3E97C2}" srcOrd="1" destOrd="0" parTransId="{0A2F3481-8B1D-435B-8383-1823BD860F44}" sibTransId="{BF6C38E6-B2AE-4F37-A7D2-E899BB49245A}"/>
    <dgm:cxn modelId="{80E4824A-D463-44C6-89B8-58D002FF1A0A}" type="presOf" srcId="{CC1F37B4-E5BA-4922-BF47-555D28A10D9F}" destId="{D96ED800-13F5-4146-A628-DCE57F31E9ED}" srcOrd="1" destOrd="0" presId="urn:microsoft.com/office/officeart/2005/8/layout/list1"/>
    <dgm:cxn modelId="{886E6E6F-676A-4876-96F9-4152869691ED}" type="presOf" srcId="{0E5B759A-8672-41E3-B452-A56B07D708AF}" destId="{2827CD64-858A-419F-B11E-820A6A554268}" srcOrd="1" destOrd="0" presId="urn:microsoft.com/office/officeart/2005/8/layout/list1"/>
    <dgm:cxn modelId="{B217CA72-6ABA-4B57-9DB2-4F1460E7AAE3}" srcId="{8DB558FE-FFFA-4558-9762-2B97B1A080F1}" destId="{C5FC1F47-0415-4B05-9A51-EF936AB79119}" srcOrd="2" destOrd="0" parTransId="{859C717C-E9EE-4D95-8965-206A6E3D7C6F}" sibTransId="{158BB03E-3095-4FD1-8AB4-B2FB6A7E9863}"/>
    <dgm:cxn modelId="{92297B53-E450-41C1-B862-474A0612EA22}" srcId="{8DB558FE-FFFA-4558-9762-2B97B1A080F1}" destId="{F06D87CE-602D-4A7B-8FDF-36BE6790EC27}" srcOrd="3" destOrd="0" parTransId="{588DFAC3-7642-42D4-A658-254C36F689A2}" sibTransId="{31815E88-FC62-4734-BCC3-EF093471E042}"/>
    <dgm:cxn modelId="{E0D6A679-07E7-48E0-9062-87E14FAE07D5}" type="presOf" srcId="{C5ED333D-9E1F-4C80-A60C-AE3AB5CF17CC}" destId="{5F4F6999-20AE-4D46-8B52-2F096994029E}" srcOrd="0" destOrd="0" presId="urn:microsoft.com/office/officeart/2005/8/layout/list1"/>
    <dgm:cxn modelId="{DD47F37A-4DC1-41F5-BF58-57C3A99EEA28}" type="presOf" srcId="{E8DF88C2-995F-4554-BFE5-366202890FE5}" destId="{BE80093D-F9D5-420B-B806-AC0E9552395F}" srcOrd="0" destOrd="0" presId="urn:microsoft.com/office/officeart/2005/8/layout/list1"/>
    <dgm:cxn modelId="{583BFC7B-D138-4B95-A477-87A634528945}" type="presOf" srcId="{C5ED333D-9E1F-4C80-A60C-AE3AB5CF17CC}" destId="{7D276331-BCBD-416E-987B-33B2597B6E59}" srcOrd="1" destOrd="0" presId="urn:microsoft.com/office/officeart/2005/8/layout/list1"/>
    <dgm:cxn modelId="{6449F290-9DD9-4075-8E74-AD7A17478E0A}" srcId="{984C5A5A-53FB-498A-8C3A-7FF7253B429D}" destId="{C5ED333D-9E1F-4C80-A60C-AE3AB5CF17CC}" srcOrd="3" destOrd="0" parTransId="{9E998474-1C0C-4881-82D1-862D363AA6A1}" sibTransId="{BF9360CD-FCDD-4B04-8987-91A16453C6E4}"/>
    <dgm:cxn modelId="{60FBE59B-8217-41B0-841D-B4FE7C49262F}" srcId="{8DB558FE-FFFA-4558-9762-2B97B1A080F1}" destId="{E8DF88C2-995F-4554-BFE5-366202890FE5}" srcOrd="0" destOrd="0" parTransId="{31146059-238F-450B-AB39-6878D3F3431C}" sibTransId="{E59C4CCA-7CFA-416A-9AEF-ED00F76D491F}"/>
    <dgm:cxn modelId="{AA5E95A0-6097-4F03-869C-C796CBB77670}" type="presOf" srcId="{C5FC1F47-0415-4B05-9A51-EF936AB79119}" destId="{BE80093D-F9D5-420B-B806-AC0E9552395F}" srcOrd="0" destOrd="2" presId="urn:microsoft.com/office/officeart/2005/8/layout/list1"/>
    <dgm:cxn modelId="{6F8706A2-3DA1-4A03-A5DC-83917CFAA6DB}" type="presOf" srcId="{0E5B759A-8672-41E3-B452-A56B07D708AF}" destId="{B962ACE1-04C0-4250-B560-4BE46F5F1D52}" srcOrd="0" destOrd="0" presId="urn:microsoft.com/office/officeart/2005/8/layout/list1"/>
    <dgm:cxn modelId="{C669A7AF-4CB6-4038-849D-95E7F720B666}" type="presOf" srcId="{2770200B-4D3C-4F1A-B01B-D7BA3F3E97C2}" destId="{FB99DFEB-4919-40BD-BDD4-2E41D8D76BE2}" srcOrd="1" destOrd="0" presId="urn:microsoft.com/office/officeart/2005/8/layout/list1"/>
    <dgm:cxn modelId="{E63F50B1-C0D2-4E73-AF42-C84C5969CE0D}" type="presOf" srcId="{9CB67ED8-7D1E-4C32-AE2F-6CF4FC3BBDFE}" destId="{26F2467A-C3C3-4274-BAA3-6AFD8A47A0A0}" srcOrd="0" destOrd="0" presId="urn:microsoft.com/office/officeart/2005/8/layout/list1"/>
    <dgm:cxn modelId="{F5E921C5-7D28-4C65-A497-1521A94705FE}" srcId="{984C5A5A-53FB-498A-8C3A-7FF7253B429D}" destId="{0E5B759A-8672-41E3-B452-A56B07D708AF}" srcOrd="0" destOrd="0" parTransId="{7AB4B96D-2AEA-4EEC-8DF2-A0ED086A872F}" sibTransId="{20D464B0-255C-468B-9ACD-7C6CC6BE7F6A}"/>
    <dgm:cxn modelId="{813836D4-A823-49FE-8671-FA865100B26F}" srcId="{8DB558FE-FFFA-4558-9762-2B97B1A080F1}" destId="{695AC6D9-73E7-4E23-A942-995A78F825F1}" srcOrd="1" destOrd="0" parTransId="{7D46D2DE-3E11-41C4-A74F-19D37DD9524C}" sibTransId="{8CCADF4C-3763-435D-A798-3E67D0FE9B3F}"/>
    <dgm:cxn modelId="{852127DA-6936-44A2-B25F-970221DE5480}" type="presOf" srcId="{984C5A5A-53FB-498A-8C3A-7FF7253B429D}" destId="{672D5975-84D7-4231-9E2C-396A85F59762}" srcOrd="0" destOrd="0" presId="urn:microsoft.com/office/officeart/2005/8/layout/list1"/>
    <dgm:cxn modelId="{BB9249DB-7108-47ED-AB14-782489E9CF93}" srcId="{984C5A5A-53FB-498A-8C3A-7FF7253B429D}" destId="{CC1F37B4-E5BA-4922-BF47-555D28A10D9F}" srcOrd="5" destOrd="0" parTransId="{9663D3C3-F629-4BF6-A8F0-5414CEC626CC}" sibTransId="{204A8D99-BBAC-4C76-B427-852F244538D6}"/>
    <dgm:cxn modelId="{1F293ADD-6022-436A-8C4A-9FFEF5F06EDD}" type="presOf" srcId="{8DB558FE-FFFA-4558-9762-2B97B1A080F1}" destId="{06811349-F6FC-44D0-A323-B6DA55824597}" srcOrd="1" destOrd="0" presId="urn:microsoft.com/office/officeart/2005/8/layout/list1"/>
    <dgm:cxn modelId="{B20566DF-349A-40AB-B120-538B4F9F7FD3}" type="presOf" srcId="{CC1F37B4-E5BA-4922-BF47-555D28A10D9F}" destId="{AD2529D6-9796-4B98-BD99-6B12E8B10AAA}" srcOrd="0" destOrd="0" presId="urn:microsoft.com/office/officeart/2005/8/layout/list1"/>
    <dgm:cxn modelId="{DBD89EF7-D1FD-4FBF-BE12-66B6085BFA1C}" type="presOf" srcId="{9CB67ED8-7D1E-4C32-AE2F-6CF4FC3BBDFE}" destId="{5A02684C-687C-4DC5-8896-C8339FB0E156}" srcOrd="1" destOrd="0" presId="urn:microsoft.com/office/officeart/2005/8/layout/list1"/>
    <dgm:cxn modelId="{F0D574A8-956F-46D0-8B44-FF094EEAA1DF}" type="presParOf" srcId="{672D5975-84D7-4231-9E2C-396A85F59762}" destId="{997D83A6-476B-4030-8057-DEBF1F5CC6F7}" srcOrd="0" destOrd="0" presId="urn:microsoft.com/office/officeart/2005/8/layout/list1"/>
    <dgm:cxn modelId="{6E87142F-D362-4DA4-8CDD-9DDD2090AECA}" type="presParOf" srcId="{997D83A6-476B-4030-8057-DEBF1F5CC6F7}" destId="{B962ACE1-04C0-4250-B560-4BE46F5F1D52}" srcOrd="0" destOrd="0" presId="urn:microsoft.com/office/officeart/2005/8/layout/list1"/>
    <dgm:cxn modelId="{8D7EDDD3-1497-4069-BBE1-45000365931F}" type="presParOf" srcId="{997D83A6-476B-4030-8057-DEBF1F5CC6F7}" destId="{2827CD64-858A-419F-B11E-820A6A554268}" srcOrd="1" destOrd="0" presId="urn:microsoft.com/office/officeart/2005/8/layout/list1"/>
    <dgm:cxn modelId="{DC3C7F56-C623-45A9-A74C-256CA885371B}" type="presParOf" srcId="{672D5975-84D7-4231-9E2C-396A85F59762}" destId="{1A3F7567-4931-4DEA-92E1-18B54234E4D0}" srcOrd="1" destOrd="0" presId="urn:microsoft.com/office/officeart/2005/8/layout/list1"/>
    <dgm:cxn modelId="{C60EFD17-D6EC-4102-887C-D673F2AA0FF0}" type="presParOf" srcId="{672D5975-84D7-4231-9E2C-396A85F59762}" destId="{442E8246-F85E-49F3-BC30-AA7034479279}" srcOrd="2" destOrd="0" presId="urn:microsoft.com/office/officeart/2005/8/layout/list1"/>
    <dgm:cxn modelId="{C7583212-35BB-4F8E-B9BC-F7AE8DFD0F1A}" type="presParOf" srcId="{672D5975-84D7-4231-9E2C-396A85F59762}" destId="{1B693A58-0429-4F6D-8C6E-F05087A1D528}" srcOrd="3" destOrd="0" presId="urn:microsoft.com/office/officeart/2005/8/layout/list1"/>
    <dgm:cxn modelId="{4CFE4221-E6C2-4955-BBDA-E7186A4C0250}" type="presParOf" srcId="{672D5975-84D7-4231-9E2C-396A85F59762}" destId="{7C523FE7-5739-426B-89E9-AB5EA27704BC}" srcOrd="4" destOrd="0" presId="urn:microsoft.com/office/officeart/2005/8/layout/list1"/>
    <dgm:cxn modelId="{8DAE3906-964A-4039-9043-2CE583E858A3}" type="presParOf" srcId="{7C523FE7-5739-426B-89E9-AB5EA27704BC}" destId="{E26B8C3B-23BD-4215-8F26-877769DB9EF7}" srcOrd="0" destOrd="0" presId="urn:microsoft.com/office/officeart/2005/8/layout/list1"/>
    <dgm:cxn modelId="{980E5E4A-26A1-4317-99DA-C4E9199F962B}" type="presParOf" srcId="{7C523FE7-5739-426B-89E9-AB5EA27704BC}" destId="{FB99DFEB-4919-40BD-BDD4-2E41D8D76BE2}" srcOrd="1" destOrd="0" presId="urn:microsoft.com/office/officeart/2005/8/layout/list1"/>
    <dgm:cxn modelId="{218485EF-251C-4289-B8B2-83144D00D12E}" type="presParOf" srcId="{672D5975-84D7-4231-9E2C-396A85F59762}" destId="{B3177EAE-01A9-4205-A534-13D9123B3404}" srcOrd="5" destOrd="0" presId="urn:microsoft.com/office/officeart/2005/8/layout/list1"/>
    <dgm:cxn modelId="{A072BFC5-0707-42E7-892D-1B6BDC74E36A}" type="presParOf" srcId="{672D5975-84D7-4231-9E2C-396A85F59762}" destId="{A8418051-7D6F-4946-82A7-2478592F827B}" srcOrd="6" destOrd="0" presId="urn:microsoft.com/office/officeart/2005/8/layout/list1"/>
    <dgm:cxn modelId="{CD328ACD-1A55-4D5B-B318-CE53A90E49F8}" type="presParOf" srcId="{672D5975-84D7-4231-9E2C-396A85F59762}" destId="{63352D9E-EC97-486F-AD27-582F0BBEB0F2}" srcOrd="7" destOrd="0" presId="urn:microsoft.com/office/officeart/2005/8/layout/list1"/>
    <dgm:cxn modelId="{325BFAD9-5CF1-48DE-A1A9-2DE528357882}" type="presParOf" srcId="{672D5975-84D7-4231-9E2C-396A85F59762}" destId="{62F05DC2-1AD1-42AE-81E8-8FE3EBB06249}" srcOrd="8" destOrd="0" presId="urn:microsoft.com/office/officeart/2005/8/layout/list1"/>
    <dgm:cxn modelId="{3D8C9705-7C0B-4476-99D6-489A45651CEF}" type="presParOf" srcId="{62F05DC2-1AD1-42AE-81E8-8FE3EBB06249}" destId="{C25EDF36-001A-4CCD-970D-D3F95674769E}" srcOrd="0" destOrd="0" presId="urn:microsoft.com/office/officeart/2005/8/layout/list1"/>
    <dgm:cxn modelId="{0645621F-229A-441B-92A6-DC475EC3CC0D}" type="presParOf" srcId="{62F05DC2-1AD1-42AE-81E8-8FE3EBB06249}" destId="{06811349-F6FC-44D0-A323-B6DA55824597}" srcOrd="1" destOrd="0" presId="urn:microsoft.com/office/officeart/2005/8/layout/list1"/>
    <dgm:cxn modelId="{A64A2BBD-A4B6-4FD9-AD43-3F40F47728E7}" type="presParOf" srcId="{672D5975-84D7-4231-9E2C-396A85F59762}" destId="{1F35AB2C-8DAA-4007-9D21-2D9F5FB8B477}" srcOrd="9" destOrd="0" presId="urn:microsoft.com/office/officeart/2005/8/layout/list1"/>
    <dgm:cxn modelId="{9E2063FF-2B2A-4294-B258-EF214649A939}" type="presParOf" srcId="{672D5975-84D7-4231-9E2C-396A85F59762}" destId="{BE80093D-F9D5-420B-B806-AC0E9552395F}" srcOrd="10" destOrd="0" presId="urn:microsoft.com/office/officeart/2005/8/layout/list1"/>
    <dgm:cxn modelId="{19C0686B-926D-43BB-B9DA-9D82E8D64B16}" type="presParOf" srcId="{672D5975-84D7-4231-9E2C-396A85F59762}" destId="{C9F3E18E-8521-4BD3-8CBD-E0F8AB65B53E}" srcOrd="11" destOrd="0" presId="urn:microsoft.com/office/officeart/2005/8/layout/list1"/>
    <dgm:cxn modelId="{CF88C236-290B-4355-8184-515BABAFCDAE}" type="presParOf" srcId="{672D5975-84D7-4231-9E2C-396A85F59762}" destId="{DE779A71-AA1C-4135-8F7C-C9BC5D41E3E4}" srcOrd="12" destOrd="0" presId="urn:microsoft.com/office/officeart/2005/8/layout/list1"/>
    <dgm:cxn modelId="{35D9A8A6-70FF-45FB-B306-AC80183E384B}" type="presParOf" srcId="{DE779A71-AA1C-4135-8F7C-C9BC5D41E3E4}" destId="{5F4F6999-20AE-4D46-8B52-2F096994029E}" srcOrd="0" destOrd="0" presId="urn:microsoft.com/office/officeart/2005/8/layout/list1"/>
    <dgm:cxn modelId="{C648776B-9A5A-4A4D-A256-5EEA63CF8B9F}" type="presParOf" srcId="{DE779A71-AA1C-4135-8F7C-C9BC5D41E3E4}" destId="{7D276331-BCBD-416E-987B-33B2597B6E59}" srcOrd="1" destOrd="0" presId="urn:microsoft.com/office/officeart/2005/8/layout/list1"/>
    <dgm:cxn modelId="{DEA75CF1-02B7-437C-9D2F-9CCC69C7051F}" type="presParOf" srcId="{672D5975-84D7-4231-9E2C-396A85F59762}" destId="{59C3DA67-D725-4F96-B117-01F02A36C051}" srcOrd="13" destOrd="0" presId="urn:microsoft.com/office/officeart/2005/8/layout/list1"/>
    <dgm:cxn modelId="{C4B963D7-CFAC-4649-9CAF-3BD4BC0BE05B}" type="presParOf" srcId="{672D5975-84D7-4231-9E2C-396A85F59762}" destId="{2C592D76-686C-4FB2-8E20-210111EB52F7}" srcOrd="14" destOrd="0" presId="urn:microsoft.com/office/officeart/2005/8/layout/list1"/>
    <dgm:cxn modelId="{54F154DC-8456-496B-8E8B-573796D122CE}" type="presParOf" srcId="{672D5975-84D7-4231-9E2C-396A85F59762}" destId="{C1C287AE-C62A-428E-BCB9-2347A8B92A0C}" srcOrd="15" destOrd="0" presId="urn:microsoft.com/office/officeart/2005/8/layout/list1"/>
    <dgm:cxn modelId="{72618D0E-C0B8-4EA1-8D2B-1D12E020AA5B}" type="presParOf" srcId="{672D5975-84D7-4231-9E2C-396A85F59762}" destId="{7CD66FAD-7F2A-401F-96C1-CA8E32094028}" srcOrd="16" destOrd="0" presId="urn:microsoft.com/office/officeart/2005/8/layout/list1"/>
    <dgm:cxn modelId="{975B8182-6B80-40CD-A4AA-BE4A7EB7D907}" type="presParOf" srcId="{7CD66FAD-7F2A-401F-96C1-CA8E32094028}" destId="{26F2467A-C3C3-4274-BAA3-6AFD8A47A0A0}" srcOrd="0" destOrd="0" presId="urn:microsoft.com/office/officeart/2005/8/layout/list1"/>
    <dgm:cxn modelId="{6DC9E8BC-573B-4407-BABE-6A6D1097A153}" type="presParOf" srcId="{7CD66FAD-7F2A-401F-96C1-CA8E32094028}" destId="{5A02684C-687C-4DC5-8896-C8339FB0E156}" srcOrd="1" destOrd="0" presId="urn:microsoft.com/office/officeart/2005/8/layout/list1"/>
    <dgm:cxn modelId="{E31FA49C-5932-4665-BF7A-B7A42745E617}" type="presParOf" srcId="{672D5975-84D7-4231-9E2C-396A85F59762}" destId="{874A4D61-A469-4DAA-80F3-76595995745A}" srcOrd="17" destOrd="0" presId="urn:microsoft.com/office/officeart/2005/8/layout/list1"/>
    <dgm:cxn modelId="{32EE4703-E2F4-4DBA-BAAA-E74912FA4628}" type="presParOf" srcId="{672D5975-84D7-4231-9E2C-396A85F59762}" destId="{8BD8841D-9513-4236-A760-8DAE6B69F4DF}" srcOrd="18" destOrd="0" presId="urn:microsoft.com/office/officeart/2005/8/layout/list1"/>
    <dgm:cxn modelId="{20DD55CD-7207-4B08-ACD8-F547E77E273F}" type="presParOf" srcId="{672D5975-84D7-4231-9E2C-396A85F59762}" destId="{48F1F830-42BE-4DAF-8BDB-374ACAB57ABE}" srcOrd="19" destOrd="0" presId="urn:microsoft.com/office/officeart/2005/8/layout/list1"/>
    <dgm:cxn modelId="{BA2373DD-E115-410B-AFD4-759DF39888E3}" type="presParOf" srcId="{672D5975-84D7-4231-9E2C-396A85F59762}" destId="{59034006-7B41-4BD5-80E0-3FE94DE441AA}" srcOrd="20" destOrd="0" presId="urn:microsoft.com/office/officeart/2005/8/layout/list1"/>
    <dgm:cxn modelId="{B88FB14F-B779-4585-B8D3-DF61200F4BE8}" type="presParOf" srcId="{59034006-7B41-4BD5-80E0-3FE94DE441AA}" destId="{AD2529D6-9796-4B98-BD99-6B12E8B10AAA}" srcOrd="0" destOrd="0" presId="urn:microsoft.com/office/officeart/2005/8/layout/list1"/>
    <dgm:cxn modelId="{95D8F4E1-5DD0-4DC7-BED3-44540DBE44CA}" type="presParOf" srcId="{59034006-7B41-4BD5-80E0-3FE94DE441AA}" destId="{D96ED800-13F5-4146-A628-DCE57F31E9ED}" srcOrd="1" destOrd="0" presId="urn:microsoft.com/office/officeart/2005/8/layout/list1"/>
    <dgm:cxn modelId="{6415DE5A-A1D9-4702-A412-AAC6A97CD1E3}" type="presParOf" srcId="{672D5975-84D7-4231-9E2C-396A85F59762}" destId="{CD0733FA-EDC2-4A7A-82EE-00816C8BD71C}" srcOrd="21" destOrd="0" presId="urn:microsoft.com/office/officeart/2005/8/layout/list1"/>
    <dgm:cxn modelId="{07480069-E617-449B-B0EB-5A6E736A3DAB}" type="presParOf" srcId="{672D5975-84D7-4231-9E2C-396A85F59762}" destId="{B14753EC-A4CA-4811-948E-278B4A85E38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0DB7F8-C31D-4126-A6B6-1F4CF9D1F480}"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4C6B84FA-603D-4267-A973-AB1714667988}">
      <dgm:prSet/>
      <dgm:spPr/>
      <dgm:t>
        <a:bodyPr/>
        <a:lstStyle/>
        <a:p>
          <a:r>
            <a:rPr lang="en-US"/>
            <a:t>Scale up</a:t>
          </a:r>
        </a:p>
      </dgm:t>
    </dgm:pt>
    <dgm:pt modelId="{0310DD54-EB8A-42B0-8DCA-416EB8FED587}" type="parTrans" cxnId="{EC2AB56E-374F-4D00-A440-1AB3F263E6A1}">
      <dgm:prSet/>
      <dgm:spPr/>
      <dgm:t>
        <a:bodyPr/>
        <a:lstStyle/>
        <a:p>
          <a:endParaRPr lang="en-US"/>
        </a:p>
      </dgm:t>
    </dgm:pt>
    <dgm:pt modelId="{460B759D-6F8F-49A6-8829-9EEDBF4FE46F}" type="sibTrans" cxnId="{EC2AB56E-374F-4D00-A440-1AB3F263E6A1}">
      <dgm:prSet/>
      <dgm:spPr/>
      <dgm:t>
        <a:bodyPr/>
        <a:lstStyle/>
        <a:p>
          <a:endParaRPr lang="en-US"/>
        </a:p>
      </dgm:t>
    </dgm:pt>
    <dgm:pt modelId="{121B00C0-9C30-44D9-B2CF-58AB9C6BF76F}">
      <dgm:prSet/>
      <dgm:spPr/>
      <dgm:t>
        <a:bodyPr/>
        <a:lstStyle/>
        <a:p>
          <a:r>
            <a:rPr lang="en-US"/>
            <a:t>Scale up use of consistently high-converting widgets like w-300250-DebtReduction1-1DC-CreditSolutions, white, and Head3. </a:t>
          </a:r>
        </a:p>
      </dgm:t>
    </dgm:pt>
    <dgm:pt modelId="{308CF5BD-CED7-4F84-8100-B376D2A75626}" type="parTrans" cxnId="{6B592F54-980A-4AAD-9DF3-B1655054532C}">
      <dgm:prSet/>
      <dgm:spPr/>
      <dgm:t>
        <a:bodyPr/>
        <a:lstStyle/>
        <a:p>
          <a:endParaRPr lang="en-US"/>
        </a:p>
      </dgm:t>
    </dgm:pt>
    <dgm:pt modelId="{DBB7EC07-00B8-447D-B6C7-CACAA6FD439D}" type="sibTrans" cxnId="{6B592F54-980A-4AAD-9DF3-B1655054532C}">
      <dgm:prSet/>
      <dgm:spPr/>
      <dgm:t>
        <a:bodyPr/>
        <a:lstStyle/>
        <a:p>
          <a:endParaRPr lang="en-US"/>
        </a:p>
      </dgm:t>
    </dgm:pt>
    <dgm:pt modelId="{5E06F53A-966A-47EA-AF60-5EC6AACB15BA}">
      <dgm:prSet/>
      <dgm:spPr/>
      <dgm:t>
        <a:bodyPr/>
        <a:lstStyle/>
        <a:p>
          <a:r>
            <a:rPr lang="en-US"/>
            <a:t>Increase</a:t>
          </a:r>
        </a:p>
      </dgm:t>
    </dgm:pt>
    <dgm:pt modelId="{DDD05692-E70A-42D8-8FA3-C535050041D1}" type="parTrans" cxnId="{C98A9617-941E-48B3-887B-26C21B34B99A}">
      <dgm:prSet/>
      <dgm:spPr/>
      <dgm:t>
        <a:bodyPr/>
        <a:lstStyle/>
        <a:p>
          <a:endParaRPr lang="en-US"/>
        </a:p>
      </dgm:t>
    </dgm:pt>
    <dgm:pt modelId="{CF764FF7-11EB-437E-AC49-A732EBC6205D}" type="sibTrans" cxnId="{C98A9617-941E-48B3-887B-26C21B34B99A}">
      <dgm:prSet/>
      <dgm:spPr/>
      <dgm:t>
        <a:bodyPr/>
        <a:lstStyle/>
        <a:p>
          <a:endParaRPr lang="en-US"/>
        </a:p>
      </dgm:t>
    </dgm:pt>
    <dgm:pt modelId="{BAAE328C-BF63-4565-B2B2-4EF4BC8688C7}">
      <dgm:prSet/>
      <dgm:spPr/>
      <dgm:t>
        <a:bodyPr/>
        <a:lstStyle/>
        <a:p>
          <a:r>
            <a:rPr lang="en-US"/>
            <a:t>Increase spend with top-performing partners: Advertise.com, AdKnowledge, and Google Search.</a:t>
          </a:r>
        </a:p>
      </dgm:t>
    </dgm:pt>
    <dgm:pt modelId="{3F745E0D-D1F5-4451-AD6C-F4C329BC22E3}" type="parTrans" cxnId="{568B0735-6DDE-436D-A3E0-20E26EBFCA2F}">
      <dgm:prSet/>
      <dgm:spPr/>
      <dgm:t>
        <a:bodyPr/>
        <a:lstStyle/>
        <a:p>
          <a:endParaRPr lang="en-US"/>
        </a:p>
      </dgm:t>
    </dgm:pt>
    <dgm:pt modelId="{789A2068-CD03-455B-A5F1-FECE810CFDB4}" type="sibTrans" cxnId="{568B0735-6DDE-436D-A3E0-20E26EBFCA2F}">
      <dgm:prSet/>
      <dgm:spPr/>
      <dgm:t>
        <a:bodyPr/>
        <a:lstStyle/>
        <a:p>
          <a:endParaRPr lang="en-US"/>
        </a:p>
      </dgm:t>
    </dgm:pt>
    <dgm:pt modelId="{88FF8EEF-29E5-43EF-BD11-7E7DE0084DAD}">
      <dgm:prSet/>
      <dgm:spPr/>
      <dgm:t>
        <a:bodyPr/>
        <a:lstStyle/>
        <a:p>
          <a:r>
            <a:rPr lang="en-US"/>
            <a:t>Focus</a:t>
          </a:r>
        </a:p>
      </dgm:t>
    </dgm:pt>
    <dgm:pt modelId="{2C6BD397-F7E5-4A15-B59C-BEF56CAA05BE}" type="parTrans" cxnId="{0D80E57A-364D-44F9-AC0F-D499FE4A6A59}">
      <dgm:prSet/>
      <dgm:spPr/>
      <dgm:t>
        <a:bodyPr/>
        <a:lstStyle/>
        <a:p>
          <a:endParaRPr lang="en-US"/>
        </a:p>
      </dgm:t>
    </dgm:pt>
    <dgm:pt modelId="{872C8B22-E472-4415-9C57-647C3453321F}" type="sibTrans" cxnId="{0D80E57A-364D-44F9-AC0F-D499FE4A6A59}">
      <dgm:prSet/>
      <dgm:spPr/>
      <dgm:t>
        <a:bodyPr/>
        <a:lstStyle/>
        <a:p>
          <a:endParaRPr lang="en-US"/>
        </a:p>
      </dgm:t>
    </dgm:pt>
    <dgm:pt modelId="{185C07A0-68AE-432A-8D1E-AB975C5F3E20}">
      <dgm:prSet/>
      <dgm:spPr/>
      <dgm:t>
        <a:bodyPr/>
        <a:lstStyle/>
        <a:p>
          <a:r>
            <a:rPr lang="en-US"/>
            <a:t>Focus campaigns on OK, HI, CT, AK, and MT, where leads are converting at significantly higher rates.</a:t>
          </a:r>
        </a:p>
      </dgm:t>
    </dgm:pt>
    <dgm:pt modelId="{ED24A3CC-5DDB-49C6-B5F2-F8A9417C7FBF}" type="parTrans" cxnId="{812D22FF-F32E-475A-B7A3-A6C5A2633F93}">
      <dgm:prSet/>
      <dgm:spPr/>
      <dgm:t>
        <a:bodyPr/>
        <a:lstStyle/>
        <a:p>
          <a:endParaRPr lang="en-US"/>
        </a:p>
      </dgm:t>
    </dgm:pt>
    <dgm:pt modelId="{77729286-ACEC-4AC5-9DF3-341642EE1D52}" type="sibTrans" cxnId="{812D22FF-F32E-475A-B7A3-A6C5A2633F93}">
      <dgm:prSet/>
      <dgm:spPr/>
      <dgm:t>
        <a:bodyPr/>
        <a:lstStyle/>
        <a:p>
          <a:endParaRPr lang="en-US"/>
        </a:p>
      </dgm:t>
    </dgm:pt>
    <dgm:pt modelId="{030048C3-8DC3-49F3-8D07-9127556EE907}">
      <dgm:prSet/>
      <dgm:spPr/>
      <dgm:t>
        <a:bodyPr/>
        <a:lstStyle/>
        <a:p>
          <a:r>
            <a:rPr lang="en-US"/>
            <a:t>Prioritize</a:t>
          </a:r>
        </a:p>
      </dgm:t>
    </dgm:pt>
    <dgm:pt modelId="{B06EB6CC-F07A-4EF0-A56D-122D5C4506F7}" type="parTrans" cxnId="{E4321279-F45D-4BD4-8130-36DAC8AC777F}">
      <dgm:prSet/>
      <dgm:spPr/>
      <dgm:t>
        <a:bodyPr/>
        <a:lstStyle/>
        <a:p>
          <a:endParaRPr lang="en-US"/>
        </a:p>
      </dgm:t>
    </dgm:pt>
    <dgm:pt modelId="{618FF5AF-D41A-4A00-95AC-F5864FF50796}" type="sibTrans" cxnId="{E4321279-F45D-4BD4-8130-36DAC8AC777F}">
      <dgm:prSet/>
      <dgm:spPr/>
      <dgm:t>
        <a:bodyPr/>
        <a:lstStyle/>
        <a:p>
          <a:endParaRPr lang="en-US"/>
        </a:p>
      </dgm:t>
    </dgm:pt>
    <dgm:pt modelId="{C9054DA4-9C66-442B-8336-49F62B8730DB}">
      <dgm:prSet/>
      <dgm:spPr/>
      <dgm:t>
        <a:bodyPr/>
        <a:lstStyle/>
        <a:p>
          <a:r>
            <a:rPr lang="en-US"/>
            <a:t>Prioritize acquisition of leads declaring debt between $70K–$90K — highest conversion range.</a:t>
          </a:r>
        </a:p>
      </dgm:t>
    </dgm:pt>
    <dgm:pt modelId="{6CAA0973-9DE1-43D4-BE12-3A0A57EC5B79}" type="parTrans" cxnId="{DBBD221C-6B45-494C-B845-129FE39A7EE5}">
      <dgm:prSet/>
      <dgm:spPr/>
      <dgm:t>
        <a:bodyPr/>
        <a:lstStyle/>
        <a:p>
          <a:endParaRPr lang="en-US"/>
        </a:p>
      </dgm:t>
    </dgm:pt>
    <dgm:pt modelId="{A73AC1D2-C49F-4F59-9E75-9CBACB6E61CE}" type="sibTrans" cxnId="{DBBD221C-6B45-494C-B845-129FE39A7EE5}">
      <dgm:prSet/>
      <dgm:spPr/>
      <dgm:t>
        <a:bodyPr/>
        <a:lstStyle/>
        <a:p>
          <a:endParaRPr lang="en-US"/>
        </a:p>
      </dgm:t>
    </dgm:pt>
    <dgm:pt modelId="{D070FE2B-9144-40A1-BAEF-EF9FB8CCD3E7}">
      <dgm:prSet/>
      <dgm:spPr/>
      <dgm:t>
        <a:bodyPr/>
        <a:lstStyle/>
        <a:p>
          <a:r>
            <a:rPr lang="en-US"/>
            <a:t>Refine</a:t>
          </a:r>
        </a:p>
      </dgm:t>
    </dgm:pt>
    <dgm:pt modelId="{8AAF2AD3-6BF5-455B-846A-5B522A03ABF6}" type="parTrans" cxnId="{09964BD6-EB6F-400C-987F-EC5A3C4848EB}">
      <dgm:prSet/>
      <dgm:spPr/>
      <dgm:t>
        <a:bodyPr/>
        <a:lstStyle/>
        <a:p>
          <a:endParaRPr lang="en-US"/>
        </a:p>
      </dgm:t>
    </dgm:pt>
    <dgm:pt modelId="{91D62E81-DE87-45C1-99F4-9DE1D4EF2374}" type="sibTrans" cxnId="{09964BD6-EB6F-400C-987F-EC5A3C4848EB}">
      <dgm:prSet/>
      <dgm:spPr/>
      <dgm:t>
        <a:bodyPr/>
        <a:lstStyle/>
        <a:p>
          <a:endParaRPr lang="en-US"/>
        </a:p>
      </dgm:t>
    </dgm:pt>
    <dgm:pt modelId="{B6CF5FDC-5C51-4674-A99E-C36D479A3B9E}">
      <dgm:prSet/>
      <dgm:spPr/>
      <dgm:t>
        <a:bodyPr/>
        <a:lstStyle/>
        <a:p>
          <a:r>
            <a:rPr lang="en-US"/>
            <a:t>Refine keyword strategy to focus on high-intent search queries (e.g., “get debt help now”) as exact match</a:t>
          </a:r>
        </a:p>
      </dgm:t>
    </dgm:pt>
    <dgm:pt modelId="{48216AB9-1E79-4A01-8DE7-C90C2FEA8258}" type="parTrans" cxnId="{FC6D07B8-1BB1-4DB3-AF25-4D9F33E89F44}">
      <dgm:prSet/>
      <dgm:spPr/>
      <dgm:t>
        <a:bodyPr/>
        <a:lstStyle/>
        <a:p>
          <a:endParaRPr lang="en-US"/>
        </a:p>
      </dgm:t>
    </dgm:pt>
    <dgm:pt modelId="{779EB0A8-36D2-4C03-B680-A7E5961A8604}" type="sibTrans" cxnId="{FC6D07B8-1BB1-4DB3-AF25-4D9F33E89F44}">
      <dgm:prSet/>
      <dgm:spPr/>
      <dgm:t>
        <a:bodyPr/>
        <a:lstStyle/>
        <a:p>
          <a:endParaRPr lang="en-US"/>
        </a:p>
      </dgm:t>
    </dgm:pt>
    <dgm:pt modelId="{84876DEE-5A91-45B5-A0E9-DDCE8F00A57E}">
      <dgm:prSet/>
      <dgm:spPr/>
      <dgm:t>
        <a:bodyPr/>
        <a:lstStyle/>
        <a:p>
          <a:r>
            <a:rPr lang="en-US"/>
            <a:t>Follow up</a:t>
          </a:r>
        </a:p>
      </dgm:t>
    </dgm:pt>
    <dgm:pt modelId="{FF28F339-0EAC-4EA3-999D-53047038F895}" type="parTrans" cxnId="{94DEE3D5-5278-424D-A78A-CE57AD824328}">
      <dgm:prSet/>
      <dgm:spPr/>
      <dgm:t>
        <a:bodyPr/>
        <a:lstStyle/>
        <a:p>
          <a:endParaRPr lang="en-US"/>
        </a:p>
      </dgm:t>
    </dgm:pt>
    <dgm:pt modelId="{4DD50547-073A-4963-BE4E-721A660E016E}" type="sibTrans" cxnId="{94DEE3D5-5278-424D-A78A-CE57AD824328}">
      <dgm:prSet/>
      <dgm:spPr/>
      <dgm:t>
        <a:bodyPr/>
        <a:lstStyle/>
        <a:p>
          <a:endParaRPr lang="en-US"/>
        </a:p>
      </dgm:t>
    </dgm:pt>
    <dgm:pt modelId="{E7345919-FE9F-4967-B6D5-736DC9238097}">
      <dgm:prSet/>
      <dgm:spPr/>
      <dgm:t>
        <a:bodyPr/>
        <a:lstStyle/>
        <a:p>
          <a:r>
            <a:rPr lang="en-US"/>
            <a:t>Follow up quickly on potential leads (EP Sent/Received/Confirmed) — a growing segment of leads "stuck" mid-funnel.</a:t>
          </a:r>
        </a:p>
      </dgm:t>
    </dgm:pt>
    <dgm:pt modelId="{6E3B476B-A7F9-4D39-B3C6-325C791E74F5}" type="parTrans" cxnId="{6DC6DDD0-37CB-41E4-88D7-A4B66C0D19C2}">
      <dgm:prSet/>
      <dgm:spPr/>
      <dgm:t>
        <a:bodyPr/>
        <a:lstStyle/>
        <a:p>
          <a:endParaRPr lang="en-US"/>
        </a:p>
      </dgm:t>
    </dgm:pt>
    <dgm:pt modelId="{00B21B7C-F71F-4CD4-9C3F-7D44A7BA121A}" type="sibTrans" cxnId="{6DC6DDD0-37CB-41E4-88D7-A4B66C0D19C2}">
      <dgm:prSet/>
      <dgm:spPr/>
      <dgm:t>
        <a:bodyPr/>
        <a:lstStyle/>
        <a:p>
          <a:endParaRPr lang="en-US"/>
        </a:p>
      </dgm:t>
    </dgm:pt>
    <dgm:pt modelId="{D6518F39-ACD4-4DD7-8AD7-9BEF4C72182A}" type="pres">
      <dgm:prSet presAssocID="{580DB7F8-C31D-4126-A6B6-1F4CF9D1F480}" presName="Name0" presStyleCnt="0">
        <dgm:presLayoutVars>
          <dgm:dir/>
          <dgm:animLvl val="lvl"/>
          <dgm:resizeHandles val="exact"/>
        </dgm:presLayoutVars>
      </dgm:prSet>
      <dgm:spPr/>
    </dgm:pt>
    <dgm:pt modelId="{8FB81CDA-1DF4-4528-BAF8-E5B958166D50}" type="pres">
      <dgm:prSet presAssocID="{4C6B84FA-603D-4267-A973-AB1714667988}" presName="linNode" presStyleCnt="0"/>
      <dgm:spPr/>
    </dgm:pt>
    <dgm:pt modelId="{AE4D5E54-9124-4D04-B787-C19CD1119FA2}" type="pres">
      <dgm:prSet presAssocID="{4C6B84FA-603D-4267-A973-AB1714667988}" presName="parentText" presStyleLbl="alignNode1" presStyleIdx="0" presStyleCnt="6">
        <dgm:presLayoutVars>
          <dgm:chMax val="1"/>
          <dgm:bulletEnabled/>
        </dgm:presLayoutVars>
      </dgm:prSet>
      <dgm:spPr/>
    </dgm:pt>
    <dgm:pt modelId="{826EB8DC-1116-4702-8FAD-B30E42247852}" type="pres">
      <dgm:prSet presAssocID="{4C6B84FA-603D-4267-A973-AB1714667988}" presName="descendantText" presStyleLbl="alignAccFollowNode1" presStyleIdx="0" presStyleCnt="6">
        <dgm:presLayoutVars>
          <dgm:bulletEnabled/>
        </dgm:presLayoutVars>
      </dgm:prSet>
      <dgm:spPr/>
    </dgm:pt>
    <dgm:pt modelId="{E319931F-417B-48FB-98EB-C86FB20898AE}" type="pres">
      <dgm:prSet presAssocID="{460B759D-6F8F-49A6-8829-9EEDBF4FE46F}" presName="sp" presStyleCnt="0"/>
      <dgm:spPr/>
    </dgm:pt>
    <dgm:pt modelId="{39F0686C-B5CA-41E8-BA17-6084685231A8}" type="pres">
      <dgm:prSet presAssocID="{5E06F53A-966A-47EA-AF60-5EC6AACB15BA}" presName="linNode" presStyleCnt="0"/>
      <dgm:spPr/>
    </dgm:pt>
    <dgm:pt modelId="{AB114B5B-5D3C-448E-B475-D591389971BE}" type="pres">
      <dgm:prSet presAssocID="{5E06F53A-966A-47EA-AF60-5EC6AACB15BA}" presName="parentText" presStyleLbl="alignNode1" presStyleIdx="1" presStyleCnt="6">
        <dgm:presLayoutVars>
          <dgm:chMax val="1"/>
          <dgm:bulletEnabled/>
        </dgm:presLayoutVars>
      </dgm:prSet>
      <dgm:spPr/>
    </dgm:pt>
    <dgm:pt modelId="{8F6C9BF1-725E-414C-BDCD-73679A876078}" type="pres">
      <dgm:prSet presAssocID="{5E06F53A-966A-47EA-AF60-5EC6AACB15BA}" presName="descendantText" presStyleLbl="alignAccFollowNode1" presStyleIdx="1" presStyleCnt="6">
        <dgm:presLayoutVars>
          <dgm:bulletEnabled/>
        </dgm:presLayoutVars>
      </dgm:prSet>
      <dgm:spPr/>
    </dgm:pt>
    <dgm:pt modelId="{DCF3934A-DF65-4235-A4B7-A289610118E9}" type="pres">
      <dgm:prSet presAssocID="{CF764FF7-11EB-437E-AC49-A732EBC6205D}" presName="sp" presStyleCnt="0"/>
      <dgm:spPr/>
    </dgm:pt>
    <dgm:pt modelId="{86F8BFD8-5B0B-4884-B962-FF1EAE34F36B}" type="pres">
      <dgm:prSet presAssocID="{88FF8EEF-29E5-43EF-BD11-7E7DE0084DAD}" presName="linNode" presStyleCnt="0"/>
      <dgm:spPr/>
    </dgm:pt>
    <dgm:pt modelId="{986AA241-FE13-474C-B343-B0FC97E13418}" type="pres">
      <dgm:prSet presAssocID="{88FF8EEF-29E5-43EF-BD11-7E7DE0084DAD}" presName="parentText" presStyleLbl="alignNode1" presStyleIdx="2" presStyleCnt="6">
        <dgm:presLayoutVars>
          <dgm:chMax val="1"/>
          <dgm:bulletEnabled/>
        </dgm:presLayoutVars>
      </dgm:prSet>
      <dgm:spPr/>
    </dgm:pt>
    <dgm:pt modelId="{55E426AF-E03B-43E1-84F1-E2E12DD15E68}" type="pres">
      <dgm:prSet presAssocID="{88FF8EEF-29E5-43EF-BD11-7E7DE0084DAD}" presName="descendantText" presStyleLbl="alignAccFollowNode1" presStyleIdx="2" presStyleCnt="6">
        <dgm:presLayoutVars>
          <dgm:bulletEnabled/>
        </dgm:presLayoutVars>
      </dgm:prSet>
      <dgm:spPr/>
    </dgm:pt>
    <dgm:pt modelId="{9C6C2CB2-C6E4-4EC7-B968-B0BA52868A18}" type="pres">
      <dgm:prSet presAssocID="{872C8B22-E472-4415-9C57-647C3453321F}" presName="sp" presStyleCnt="0"/>
      <dgm:spPr/>
    </dgm:pt>
    <dgm:pt modelId="{C1E520DF-A1EA-4C6D-8849-A55F4E317BB3}" type="pres">
      <dgm:prSet presAssocID="{030048C3-8DC3-49F3-8D07-9127556EE907}" presName="linNode" presStyleCnt="0"/>
      <dgm:spPr/>
    </dgm:pt>
    <dgm:pt modelId="{1328AC16-A953-43F1-BACD-2E3815099C88}" type="pres">
      <dgm:prSet presAssocID="{030048C3-8DC3-49F3-8D07-9127556EE907}" presName="parentText" presStyleLbl="alignNode1" presStyleIdx="3" presStyleCnt="6">
        <dgm:presLayoutVars>
          <dgm:chMax val="1"/>
          <dgm:bulletEnabled/>
        </dgm:presLayoutVars>
      </dgm:prSet>
      <dgm:spPr/>
    </dgm:pt>
    <dgm:pt modelId="{7E8685EE-2A3F-4546-8415-84198ADBBE2B}" type="pres">
      <dgm:prSet presAssocID="{030048C3-8DC3-49F3-8D07-9127556EE907}" presName="descendantText" presStyleLbl="alignAccFollowNode1" presStyleIdx="3" presStyleCnt="6">
        <dgm:presLayoutVars>
          <dgm:bulletEnabled/>
        </dgm:presLayoutVars>
      </dgm:prSet>
      <dgm:spPr/>
    </dgm:pt>
    <dgm:pt modelId="{95C42582-5F3B-4CA3-9725-74E936071AB4}" type="pres">
      <dgm:prSet presAssocID="{618FF5AF-D41A-4A00-95AC-F5864FF50796}" presName="sp" presStyleCnt="0"/>
      <dgm:spPr/>
    </dgm:pt>
    <dgm:pt modelId="{B9F6F2CF-096A-4C79-A8BC-DC6457BBCAAE}" type="pres">
      <dgm:prSet presAssocID="{D070FE2B-9144-40A1-BAEF-EF9FB8CCD3E7}" presName="linNode" presStyleCnt="0"/>
      <dgm:spPr/>
    </dgm:pt>
    <dgm:pt modelId="{85CD2B02-137A-4588-B439-EABE1380F9C4}" type="pres">
      <dgm:prSet presAssocID="{D070FE2B-9144-40A1-BAEF-EF9FB8CCD3E7}" presName="parentText" presStyleLbl="alignNode1" presStyleIdx="4" presStyleCnt="6">
        <dgm:presLayoutVars>
          <dgm:chMax val="1"/>
          <dgm:bulletEnabled/>
        </dgm:presLayoutVars>
      </dgm:prSet>
      <dgm:spPr/>
    </dgm:pt>
    <dgm:pt modelId="{74B0D6E2-7074-4B38-8890-39A9ED99353A}" type="pres">
      <dgm:prSet presAssocID="{D070FE2B-9144-40A1-BAEF-EF9FB8CCD3E7}" presName="descendantText" presStyleLbl="alignAccFollowNode1" presStyleIdx="4" presStyleCnt="6">
        <dgm:presLayoutVars>
          <dgm:bulletEnabled/>
        </dgm:presLayoutVars>
      </dgm:prSet>
      <dgm:spPr/>
    </dgm:pt>
    <dgm:pt modelId="{8632ACB4-4CEF-4342-BBD4-63032DF9CCF2}" type="pres">
      <dgm:prSet presAssocID="{91D62E81-DE87-45C1-99F4-9DE1D4EF2374}" presName="sp" presStyleCnt="0"/>
      <dgm:spPr/>
    </dgm:pt>
    <dgm:pt modelId="{27132C88-3F6D-42DB-B6DD-0303C362ADE3}" type="pres">
      <dgm:prSet presAssocID="{84876DEE-5A91-45B5-A0E9-DDCE8F00A57E}" presName="linNode" presStyleCnt="0"/>
      <dgm:spPr/>
    </dgm:pt>
    <dgm:pt modelId="{304D4CF0-A923-44CB-8948-627D57ED59E5}" type="pres">
      <dgm:prSet presAssocID="{84876DEE-5A91-45B5-A0E9-DDCE8F00A57E}" presName="parentText" presStyleLbl="alignNode1" presStyleIdx="5" presStyleCnt="6">
        <dgm:presLayoutVars>
          <dgm:chMax val="1"/>
          <dgm:bulletEnabled/>
        </dgm:presLayoutVars>
      </dgm:prSet>
      <dgm:spPr/>
    </dgm:pt>
    <dgm:pt modelId="{CCE6A54B-EC5E-4822-AEBC-98E2DA000FF6}" type="pres">
      <dgm:prSet presAssocID="{84876DEE-5A91-45B5-A0E9-DDCE8F00A57E}" presName="descendantText" presStyleLbl="alignAccFollowNode1" presStyleIdx="5" presStyleCnt="6">
        <dgm:presLayoutVars>
          <dgm:bulletEnabled/>
        </dgm:presLayoutVars>
      </dgm:prSet>
      <dgm:spPr/>
    </dgm:pt>
  </dgm:ptLst>
  <dgm:cxnLst>
    <dgm:cxn modelId="{C2F93110-1BDA-4E2F-9A2E-4B75423D1F5F}" type="presOf" srcId="{E7345919-FE9F-4967-B6D5-736DC9238097}" destId="{CCE6A54B-EC5E-4822-AEBC-98E2DA000FF6}" srcOrd="0" destOrd="0" presId="urn:microsoft.com/office/officeart/2016/7/layout/VerticalSolidActionList"/>
    <dgm:cxn modelId="{C98A9617-941E-48B3-887B-26C21B34B99A}" srcId="{580DB7F8-C31D-4126-A6B6-1F4CF9D1F480}" destId="{5E06F53A-966A-47EA-AF60-5EC6AACB15BA}" srcOrd="1" destOrd="0" parTransId="{DDD05692-E70A-42D8-8FA3-C535050041D1}" sibTransId="{CF764FF7-11EB-437E-AC49-A732EBC6205D}"/>
    <dgm:cxn modelId="{DBBD221C-6B45-494C-B845-129FE39A7EE5}" srcId="{030048C3-8DC3-49F3-8D07-9127556EE907}" destId="{C9054DA4-9C66-442B-8336-49F62B8730DB}" srcOrd="0" destOrd="0" parTransId="{6CAA0973-9DE1-43D4-BE12-3A0A57EC5B79}" sibTransId="{A73AC1D2-C49F-4F59-9E75-9CBACB6E61CE}"/>
    <dgm:cxn modelId="{568B0735-6DDE-436D-A3E0-20E26EBFCA2F}" srcId="{5E06F53A-966A-47EA-AF60-5EC6AACB15BA}" destId="{BAAE328C-BF63-4565-B2B2-4EF4BC8688C7}" srcOrd="0" destOrd="0" parTransId="{3F745E0D-D1F5-4451-AD6C-F4C329BC22E3}" sibTransId="{789A2068-CD03-455B-A5F1-FECE810CFDB4}"/>
    <dgm:cxn modelId="{53B06A4C-752F-48D7-BFC4-4FB57BE02359}" type="presOf" srcId="{580DB7F8-C31D-4126-A6B6-1F4CF9D1F480}" destId="{D6518F39-ACD4-4DD7-8AD7-9BEF4C72182A}" srcOrd="0" destOrd="0" presId="urn:microsoft.com/office/officeart/2016/7/layout/VerticalSolidActionList"/>
    <dgm:cxn modelId="{EC2AB56E-374F-4D00-A440-1AB3F263E6A1}" srcId="{580DB7F8-C31D-4126-A6B6-1F4CF9D1F480}" destId="{4C6B84FA-603D-4267-A973-AB1714667988}" srcOrd="0" destOrd="0" parTransId="{0310DD54-EB8A-42B0-8DCA-416EB8FED587}" sibTransId="{460B759D-6F8F-49A6-8829-9EEDBF4FE46F}"/>
    <dgm:cxn modelId="{6B592F54-980A-4AAD-9DF3-B1655054532C}" srcId="{4C6B84FA-603D-4267-A973-AB1714667988}" destId="{121B00C0-9C30-44D9-B2CF-58AB9C6BF76F}" srcOrd="0" destOrd="0" parTransId="{308CF5BD-CED7-4F84-8100-B376D2A75626}" sibTransId="{DBB7EC07-00B8-447D-B6C7-CACAA6FD439D}"/>
    <dgm:cxn modelId="{90050857-334B-4EB8-B36C-110D03D8CF5B}" type="presOf" srcId="{030048C3-8DC3-49F3-8D07-9127556EE907}" destId="{1328AC16-A953-43F1-BACD-2E3815099C88}" srcOrd="0" destOrd="0" presId="urn:microsoft.com/office/officeart/2016/7/layout/VerticalSolidActionList"/>
    <dgm:cxn modelId="{E4321279-F45D-4BD4-8130-36DAC8AC777F}" srcId="{580DB7F8-C31D-4126-A6B6-1F4CF9D1F480}" destId="{030048C3-8DC3-49F3-8D07-9127556EE907}" srcOrd="3" destOrd="0" parTransId="{B06EB6CC-F07A-4EF0-A56D-122D5C4506F7}" sibTransId="{618FF5AF-D41A-4A00-95AC-F5864FF50796}"/>
    <dgm:cxn modelId="{0D80E57A-364D-44F9-AC0F-D499FE4A6A59}" srcId="{580DB7F8-C31D-4126-A6B6-1F4CF9D1F480}" destId="{88FF8EEF-29E5-43EF-BD11-7E7DE0084DAD}" srcOrd="2" destOrd="0" parTransId="{2C6BD397-F7E5-4A15-B59C-BEF56CAA05BE}" sibTransId="{872C8B22-E472-4415-9C57-647C3453321F}"/>
    <dgm:cxn modelId="{40FD7B85-7366-4FFC-B050-5016D3FB3AB1}" type="presOf" srcId="{84876DEE-5A91-45B5-A0E9-DDCE8F00A57E}" destId="{304D4CF0-A923-44CB-8948-627D57ED59E5}" srcOrd="0" destOrd="0" presId="urn:microsoft.com/office/officeart/2016/7/layout/VerticalSolidActionList"/>
    <dgm:cxn modelId="{3D4EF892-E00D-4BE1-B93F-F59B10EB06CF}" type="presOf" srcId="{C9054DA4-9C66-442B-8336-49F62B8730DB}" destId="{7E8685EE-2A3F-4546-8415-84198ADBBE2B}" srcOrd="0" destOrd="0" presId="urn:microsoft.com/office/officeart/2016/7/layout/VerticalSolidActionList"/>
    <dgm:cxn modelId="{FBBF3D9F-F9FF-4983-830A-83B494A261D9}" type="presOf" srcId="{BAAE328C-BF63-4565-B2B2-4EF4BC8688C7}" destId="{8F6C9BF1-725E-414C-BDCD-73679A876078}" srcOrd="0" destOrd="0" presId="urn:microsoft.com/office/officeart/2016/7/layout/VerticalSolidActionList"/>
    <dgm:cxn modelId="{04D053B2-7F8B-47D8-9FDD-A4347A73872D}" type="presOf" srcId="{4C6B84FA-603D-4267-A973-AB1714667988}" destId="{AE4D5E54-9124-4D04-B787-C19CD1119FA2}" srcOrd="0" destOrd="0" presId="urn:microsoft.com/office/officeart/2016/7/layout/VerticalSolidActionList"/>
    <dgm:cxn modelId="{FC6D07B8-1BB1-4DB3-AF25-4D9F33E89F44}" srcId="{D070FE2B-9144-40A1-BAEF-EF9FB8CCD3E7}" destId="{B6CF5FDC-5C51-4674-A99E-C36D479A3B9E}" srcOrd="0" destOrd="0" parTransId="{48216AB9-1E79-4A01-8DE7-C90C2FEA8258}" sibTransId="{779EB0A8-36D2-4C03-B680-A7E5961A8604}"/>
    <dgm:cxn modelId="{B61189BB-2D7E-47D0-898D-D8FC45A1FE75}" type="presOf" srcId="{121B00C0-9C30-44D9-B2CF-58AB9C6BF76F}" destId="{826EB8DC-1116-4702-8FAD-B30E42247852}" srcOrd="0" destOrd="0" presId="urn:microsoft.com/office/officeart/2016/7/layout/VerticalSolidActionList"/>
    <dgm:cxn modelId="{ADD875BC-3EED-4549-A072-72F93CE3B267}" type="presOf" srcId="{88FF8EEF-29E5-43EF-BD11-7E7DE0084DAD}" destId="{986AA241-FE13-474C-B343-B0FC97E13418}" srcOrd="0" destOrd="0" presId="urn:microsoft.com/office/officeart/2016/7/layout/VerticalSolidActionList"/>
    <dgm:cxn modelId="{47F444C8-C046-419E-9835-09AC84BB4AF2}" type="presOf" srcId="{5E06F53A-966A-47EA-AF60-5EC6AACB15BA}" destId="{AB114B5B-5D3C-448E-B475-D591389971BE}" srcOrd="0" destOrd="0" presId="urn:microsoft.com/office/officeart/2016/7/layout/VerticalSolidActionList"/>
    <dgm:cxn modelId="{B3C694CC-EAC8-4874-BF53-5FA5789C85A5}" type="presOf" srcId="{185C07A0-68AE-432A-8D1E-AB975C5F3E20}" destId="{55E426AF-E03B-43E1-84F1-E2E12DD15E68}" srcOrd="0" destOrd="0" presId="urn:microsoft.com/office/officeart/2016/7/layout/VerticalSolidActionList"/>
    <dgm:cxn modelId="{6DC6DDD0-37CB-41E4-88D7-A4B66C0D19C2}" srcId="{84876DEE-5A91-45B5-A0E9-DDCE8F00A57E}" destId="{E7345919-FE9F-4967-B6D5-736DC9238097}" srcOrd="0" destOrd="0" parTransId="{6E3B476B-A7F9-4D39-B3C6-325C791E74F5}" sibTransId="{00B21B7C-F71F-4CD4-9C3F-7D44A7BA121A}"/>
    <dgm:cxn modelId="{94DEE3D5-5278-424D-A78A-CE57AD824328}" srcId="{580DB7F8-C31D-4126-A6B6-1F4CF9D1F480}" destId="{84876DEE-5A91-45B5-A0E9-DDCE8F00A57E}" srcOrd="5" destOrd="0" parTransId="{FF28F339-0EAC-4EA3-999D-53047038F895}" sibTransId="{4DD50547-073A-4963-BE4E-721A660E016E}"/>
    <dgm:cxn modelId="{09964BD6-EB6F-400C-987F-EC5A3C4848EB}" srcId="{580DB7F8-C31D-4126-A6B6-1F4CF9D1F480}" destId="{D070FE2B-9144-40A1-BAEF-EF9FB8CCD3E7}" srcOrd="4" destOrd="0" parTransId="{8AAF2AD3-6BF5-455B-846A-5B522A03ABF6}" sibTransId="{91D62E81-DE87-45C1-99F4-9DE1D4EF2374}"/>
    <dgm:cxn modelId="{F7127CEC-5D1A-4DAC-B353-87AB1AB9C0B5}" type="presOf" srcId="{B6CF5FDC-5C51-4674-A99E-C36D479A3B9E}" destId="{74B0D6E2-7074-4B38-8890-39A9ED99353A}" srcOrd="0" destOrd="0" presId="urn:microsoft.com/office/officeart/2016/7/layout/VerticalSolidActionList"/>
    <dgm:cxn modelId="{F97EDAF5-06E7-4056-A2AA-AF0221730F8F}" type="presOf" srcId="{D070FE2B-9144-40A1-BAEF-EF9FB8CCD3E7}" destId="{85CD2B02-137A-4588-B439-EABE1380F9C4}" srcOrd="0" destOrd="0" presId="urn:microsoft.com/office/officeart/2016/7/layout/VerticalSolidActionList"/>
    <dgm:cxn modelId="{812D22FF-F32E-475A-B7A3-A6C5A2633F93}" srcId="{88FF8EEF-29E5-43EF-BD11-7E7DE0084DAD}" destId="{185C07A0-68AE-432A-8D1E-AB975C5F3E20}" srcOrd="0" destOrd="0" parTransId="{ED24A3CC-5DDB-49C6-B5F2-F8A9417C7FBF}" sibTransId="{77729286-ACEC-4AC5-9DF3-341642EE1D52}"/>
    <dgm:cxn modelId="{68F74F1E-C0B2-45DD-9667-336973B63934}" type="presParOf" srcId="{D6518F39-ACD4-4DD7-8AD7-9BEF4C72182A}" destId="{8FB81CDA-1DF4-4528-BAF8-E5B958166D50}" srcOrd="0" destOrd="0" presId="urn:microsoft.com/office/officeart/2016/7/layout/VerticalSolidActionList"/>
    <dgm:cxn modelId="{914BADBA-A1CE-4C51-94B2-16087C7BCC3D}" type="presParOf" srcId="{8FB81CDA-1DF4-4528-BAF8-E5B958166D50}" destId="{AE4D5E54-9124-4D04-B787-C19CD1119FA2}" srcOrd="0" destOrd="0" presId="urn:microsoft.com/office/officeart/2016/7/layout/VerticalSolidActionList"/>
    <dgm:cxn modelId="{15E4BE18-8E19-4F8E-8425-B3B5E7DA6C88}" type="presParOf" srcId="{8FB81CDA-1DF4-4528-BAF8-E5B958166D50}" destId="{826EB8DC-1116-4702-8FAD-B30E42247852}" srcOrd="1" destOrd="0" presId="urn:microsoft.com/office/officeart/2016/7/layout/VerticalSolidActionList"/>
    <dgm:cxn modelId="{350802F0-F647-4402-94CA-AB80403CC23F}" type="presParOf" srcId="{D6518F39-ACD4-4DD7-8AD7-9BEF4C72182A}" destId="{E319931F-417B-48FB-98EB-C86FB20898AE}" srcOrd="1" destOrd="0" presId="urn:microsoft.com/office/officeart/2016/7/layout/VerticalSolidActionList"/>
    <dgm:cxn modelId="{8982569E-674E-4664-8479-D963769D86A0}" type="presParOf" srcId="{D6518F39-ACD4-4DD7-8AD7-9BEF4C72182A}" destId="{39F0686C-B5CA-41E8-BA17-6084685231A8}" srcOrd="2" destOrd="0" presId="urn:microsoft.com/office/officeart/2016/7/layout/VerticalSolidActionList"/>
    <dgm:cxn modelId="{655DB8B8-4490-4BCB-802F-F661AD26D984}" type="presParOf" srcId="{39F0686C-B5CA-41E8-BA17-6084685231A8}" destId="{AB114B5B-5D3C-448E-B475-D591389971BE}" srcOrd="0" destOrd="0" presId="urn:microsoft.com/office/officeart/2016/7/layout/VerticalSolidActionList"/>
    <dgm:cxn modelId="{3D47A4E5-C826-4667-B8E8-31AB358F9606}" type="presParOf" srcId="{39F0686C-B5CA-41E8-BA17-6084685231A8}" destId="{8F6C9BF1-725E-414C-BDCD-73679A876078}" srcOrd="1" destOrd="0" presId="urn:microsoft.com/office/officeart/2016/7/layout/VerticalSolidActionList"/>
    <dgm:cxn modelId="{17DCC087-64F9-4155-BBD7-441CE19A3113}" type="presParOf" srcId="{D6518F39-ACD4-4DD7-8AD7-9BEF4C72182A}" destId="{DCF3934A-DF65-4235-A4B7-A289610118E9}" srcOrd="3" destOrd="0" presId="urn:microsoft.com/office/officeart/2016/7/layout/VerticalSolidActionList"/>
    <dgm:cxn modelId="{55FC4CB0-30DA-427C-8FC2-56E4727CD88E}" type="presParOf" srcId="{D6518F39-ACD4-4DD7-8AD7-9BEF4C72182A}" destId="{86F8BFD8-5B0B-4884-B962-FF1EAE34F36B}" srcOrd="4" destOrd="0" presId="urn:microsoft.com/office/officeart/2016/7/layout/VerticalSolidActionList"/>
    <dgm:cxn modelId="{7FAAA305-F983-4642-B1D4-C088E09B423A}" type="presParOf" srcId="{86F8BFD8-5B0B-4884-B962-FF1EAE34F36B}" destId="{986AA241-FE13-474C-B343-B0FC97E13418}" srcOrd="0" destOrd="0" presId="urn:microsoft.com/office/officeart/2016/7/layout/VerticalSolidActionList"/>
    <dgm:cxn modelId="{D6CEEB55-25C5-4424-A6BE-A895F165BA9C}" type="presParOf" srcId="{86F8BFD8-5B0B-4884-B962-FF1EAE34F36B}" destId="{55E426AF-E03B-43E1-84F1-E2E12DD15E68}" srcOrd="1" destOrd="0" presId="urn:microsoft.com/office/officeart/2016/7/layout/VerticalSolidActionList"/>
    <dgm:cxn modelId="{C42FAA57-AA35-43DA-9386-CF95ADE0E636}" type="presParOf" srcId="{D6518F39-ACD4-4DD7-8AD7-9BEF4C72182A}" destId="{9C6C2CB2-C6E4-4EC7-B968-B0BA52868A18}" srcOrd="5" destOrd="0" presId="urn:microsoft.com/office/officeart/2016/7/layout/VerticalSolidActionList"/>
    <dgm:cxn modelId="{4C1D4260-EB33-4548-9E32-4E7F97997AE2}" type="presParOf" srcId="{D6518F39-ACD4-4DD7-8AD7-9BEF4C72182A}" destId="{C1E520DF-A1EA-4C6D-8849-A55F4E317BB3}" srcOrd="6" destOrd="0" presId="urn:microsoft.com/office/officeart/2016/7/layout/VerticalSolidActionList"/>
    <dgm:cxn modelId="{8F2AC1E9-795F-4357-BA30-E7F10E68E842}" type="presParOf" srcId="{C1E520DF-A1EA-4C6D-8849-A55F4E317BB3}" destId="{1328AC16-A953-43F1-BACD-2E3815099C88}" srcOrd="0" destOrd="0" presId="urn:microsoft.com/office/officeart/2016/7/layout/VerticalSolidActionList"/>
    <dgm:cxn modelId="{E70E1B3A-9C5D-40A0-9393-A21D2B47AC5B}" type="presParOf" srcId="{C1E520DF-A1EA-4C6D-8849-A55F4E317BB3}" destId="{7E8685EE-2A3F-4546-8415-84198ADBBE2B}" srcOrd="1" destOrd="0" presId="urn:microsoft.com/office/officeart/2016/7/layout/VerticalSolidActionList"/>
    <dgm:cxn modelId="{A7ECBE97-3748-46A8-BA48-FE071E4A046E}" type="presParOf" srcId="{D6518F39-ACD4-4DD7-8AD7-9BEF4C72182A}" destId="{95C42582-5F3B-4CA3-9725-74E936071AB4}" srcOrd="7" destOrd="0" presId="urn:microsoft.com/office/officeart/2016/7/layout/VerticalSolidActionList"/>
    <dgm:cxn modelId="{029E4E30-0022-45DC-8CC1-C55C25362E5C}" type="presParOf" srcId="{D6518F39-ACD4-4DD7-8AD7-9BEF4C72182A}" destId="{B9F6F2CF-096A-4C79-A8BC-DC6457BBCAAE}" srcOrd="8" destOrd="0" presId="urn:microsoft.com/office/officeart/2016/7/layout/VerticalSolidActionList"/>
    <dgm:cxn modelId="{D8149FEA-03FA-4FA0-9550-91AD072040FD}" type="presParOf" srcId="{B9F6F2CF-096A-4C79-A8BC-DC6457BBCAAE}" destId="{85CD2B02-137A-4588-B439-EABE1380F9C4}" srcOrd="0" destOrd="0" presId="urn:microsoft.com/office/officeart/2016/7/layout/VerticalSolidActionList"/>
    <dgm:cxn modelId="{A3DB9747-1492-4E8C-86D0-2C3808ECC289}" type="presParOf" srcId="{B9F6F2CF-096A-4C79-A8BC-DC6457BBCAAE}" destId="{74B0D6E2-7074-4B38-8890-39A9ED99353A}" srcOrd="1" destOrd="0" presId="urn:microsoft.com/office/officeart/2016/7/layout/VerticalSolidActionList"/>
    <dgm:cxn modelId="{34A9FDEA-63A9-4100-B530-EC2D5098C507}" type="presParOf" srcId="{D6518F39-ACD4-4DD7-8AD7-9BEF4C72182A}" destId="{8632ACB4-4CEF-4342-BBD4-63032DF9CCF2}" srcOrd="9" destOrd="0" presId="urn:microsoft.com/office/officeart/2016/7/layout/VerticalSolidActionList"/>
    <dgm:cxn modelId="{A53B75F6-6135-4B3F-82B8-850149544CD4}" type="presParOf" srcId="{D6518F39-ACD4-4DD7-8AD7-9BEF4C72182A}" destId="{27132C88-3F6D-42DB-B6DD-0303C362ADE3}" srcOrd="10" destOrd="0" presId="urn:microsoft.com/office/officeart/2016/7/layout/VerticalSolidActionList"/>
    <dgm:cxn modelId="{B60A9B11-E674-4193-AC72-4CB973941094}" type="presParOf" srcId="{27132C88-3F6D-42DB-B6DD-0303C362ADE3}" destId="{304D4CF0-A923-44CB-8948-627D57ED59E5}" srcOrd="0" destOrd="0" presId="urn:microsoft.com/office/officeart/2016/7/layout/VerticalSolidActionList"/>
    <dgm:cxn modelId="{4AE0842C-8D83-4DB6-9CED-469E4BF24385}" type="presParOf" srcId="{27132C88-3F6D-42DB-B6DD-0303C362ADE3}" destId="{CCE6A54B-EC5E-4822-AEBC-98E2DA000FF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F6DFCB-AEA2-49F4-A865-92C0C75207A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7C3278-50A0-42C4-996F-8AD35127AD1C}">
      <dgm:prSet/>
      <dgm:spPr/>
      <dgm:t>
        <a:bodyPr/>
        <a:lstStyle/>
        <a:p>
          <a:r>
            <a:rPr lang="en-US" b="0" i="0"/>
            <a:t>In summary, our analysis demonstrates that lead quality is influenced by a range of identifiable factors, from ad creative to traffic source and user intent.</a:t>
          </a:r>
          <a:endParaRPr lang="en-US"/>
        </a:p>
      </dgm:t>
    </dgm:pt>
    <dgm:pt modelId="{225B658C-8D19-478C-BE28-D2A0D1D0FB8A}" type="parTrans" cxnId="{4A67AB27-9481-41B1-85B9-6F6429F81C74}">
      <dgm:prSet/>
      <dgm:spPr/>
      <dgm:t>
        <a:bodyPr/>
        <a:lstStyle/>
        <a:p>
          <a:endParaRPr lang="en-US"/>
        </a:p>
      </dgm:t>
    </dgm:pt>
    <dgm:pt modelId="{97507B5B-B6DC-43A8-91AD-2B8B5890F008}" type="sibTrans" cxnId="{4A67AB27-9481-41B1-85B9-6F6429F81C74}">
      <dgm:prSet/>
      <dgm:spPr/>
      <dgm:t>
        <a:bodyPr/>
        <a:lstStyle/>
        <a:p>
          <a:endParaRPr lang="en-US"/>
        </a:p>
      </dgm:t>
    </dgm:pt>
    <dgm:pt modelId="{37A3E6B0-10CE-439D-8444-4468A77186B9}">
      <dgm:prSet/>
      <dgm:spPr/>
      <dgm:t>
        <a:bodyPr/>
        <a:lstStyle/>
        <a:p>
          <a:r>
            <a:rPr lang="en-US" b="0" i="0"/>
            <a:t>"We've identified clear, actionable opportunities to elevate our overall lead quality to the 9.6% target, thereby unlocking a valuable CPL increase.</a:t>
          </a:r>
          <a:endParaRPr lang="en-US"/>
        </a:p>
      </dgm:t>
    </dgm:pt>
    <dgm:pt modelId="{17EC014A-FC39-4CEA-BFC7-17404BF7D79A}" type="parTrans" cxnId="{2CCD41EC-7F68-4F7C-9DFB-BF8A7AF13599}">
      <dgm:prSet/>
      <dgm:spPr/>
      <dgm:t>
        <a:bodyPr/>
        <a:lstStyle/>
        <a:p>
          <a:endParaRPr lang="en-US"/>
        </a:p>
      </dgm:t>
    </dgm:pt>
    <dgm:pt modelId="{8694A4BA-723F-4730-BAE9-4D665CABA4C7}" type="sibTrans" cxnId="{2CCD41EC-7F68-4F7C-9DFB-BF8A7AF13599}">
      <dgm:prSet/>
      <dgm:spPr/>
      <dgm:t>
        <a:bodyPr/>
        <a:lstStyle/>
        <a:p>
          <a:endParaRPr lang="en-US"/>
        </a:p>
      </dgm:t>
    </dgm:pt>
    <dgm:pt modelId="{468E332B-43F3-4DE3-BC5A-89268800CCB6}" type="pres">
      <dgm:prSet presAssocID="{D0F6DFCB-AEA2-49F4-A865-92C0C75207AA}" presName="root" presStyleCnt="0">
        <dgm:presLayoutVars>
          <dgm:dir/>
          <dgm:resizeHandles val="exact"/>
        </dgm:presLayoutVars>
      </dgm:prSet>
      <dgm:spPr/>
    </dgm:pt>
    <dgm:pt modelId="{47536616-1CA0-42BB-957A-070E39AC0A96}" type="pres">
      <dgm:prSet presAssocID="{147C3278-50A0-42C4-996F-8AD35127AD1C}" presName="compNode" presStyleCnt="0"/>
      <dgm:spPr/>
    </dgm:pt>
    <dgm:pt modelId="{C79BDB59-1A35-4BD3-A423-F31052B86238}" type="pres">
      <dgm:prSet presAssocID="{147C3278-50A0-42C4-996F-8AD35127AD1C}" presName="bgRect" presStyleLbl="bgShp" presStyleIdx="0" presStyleCnt="2"/>
      <dgm:spPr/>
    </dgm:pt>
    <dgm:pt modelId="{E47E7470-65BC-49B8-BFC8-1A0E7A006AC7}" type="pres">
      <dgm:prSet presAssocID="{147C3278-50A0-42C4-996F-8AD35127AD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3C6B461C-733F-49F8-8DB8-84CDEC759E89}" type="pres">
      <dgm:prSet presAssocID="{147C3278-50A0-42C4-996F-8AD35127AD1C}" presName="spaceRect" presStyleCnt="0"/>
      <dgm:spPr/>
    </dgm:pt>
    <dgm:pt modelId="{0972B15A-A186-4EE1-9AFC-D6EAF74CC509}" type="pres">
      <dgm:prSet presAssocID="{147C3278-50A0-42C4-996F-8AD35127AD1C}" presName="parTx" presStyleLbl="revTx" presStyleIdx="0" presStyleCnt="2">
        <dgm:presLayoutVars>
          <dgm:chMax val="0"/>
          <dgm:chPref val="0"/>
        </dgm:presLayoutVars>
      </dgm:prSet>
      <dgm:spPr/>
    </dgm:pt>
    <dgm:pt modelId="{3F652DCD-87E8-4CC3-B1EE-1E55639D4F68}" type="pres">
      <dgm:prSet presAssocID="{97507B5B-B6DC-43A8-91AD-2B8B5890F008}" presName="sibTrans" presStyleCnt="0"/>
      <dgm:spPr/>
    </dgm:pt>
    <dgm:pt modelId="{600195D0-0ECA-4EA0-9354-9F3CD57C9B62}" type="pres">
      <dgm:prSet presAssocID="{37A3E6B0-10CE-439D-8444-4468A77186B9}" presName="compNode" presStyleCnt="0"/>
      <dgm:spPr/>
    </dgm:pt>
    <dgm:pt modelId="{6E546134-9B8C-47AE-AFC3-54BD4CF277D8}" type="pres">
      <dgm:prSet presAssocID="{37A3E6B0-10CE-439D-8444-4468A77186B9}" presName="bgRect" presStyleLbl="bgShp" presStyleIdx="1" presStyleCnt="2"/>
      <dgm:spPr/>
    </dgm:pt>
    <dgm:pt modelId="{E9B31B6F-CC59-4F25-97BC-1EA37B32EF5B}" type="pres">
      <dgm:prSet presAssocID="{37A3E6B0-10CE-439D-8444-4468A77186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r"/>
        </a:ext>
      </dgm:extLst>
    </dgm:pt>
    <dgm:pt modelId="{E4644840-5453-40F6-A391-D7AC842DFB66}" type="pres">
      <dgm:prSet presAssocID="{37A3E6B0-10CE-439D-8444-4468A77186B9}" presName="spaceRect" presStyleCnt="0"/>
      <dgm:spPr/>
    </dgm:pt>
    <dgm:pt modelId="{DBC0439E-25E8-4BEA-8103-2D48C644746C}" type="pres">
      <dgm:prSet presAssocID="{37A3E6B0-10CE-439D-8444-4468A77186B9}" presName="parTx" presStyleLbl="revTx" presStyleIdx="1" presStyleCnt="2">
        <dgm:presLayoutVars>
          <dgm:chMax val="0"/>
          <dgm:chPref val="0"/>
        </dgm:presLayoutVars>
      </dgm:prSet>
      <dgm:spPr/>
    </dgm:pt>
  </dgm:ptLst>
  <dgm:cxnLst>
    <dgm:cxn modelId="{4A67AB27-9481-41B1-85B9-6F6429F81C74}" srcId="{D0F6DFCB-AEA2-49F4-A865-92C0C75207AA}" destId="{147C3278-50A0-42C4-996F-8AD35127AD1C}" srcOrd="0" destOrd="0" parTransId="{225B658C-8D19-478C-BE28-D2A0D1D0FB8A}" sibTransId="{97507B5B-B6DC-43A8-91AD-2B8B5890F008}"/>
    <dgm:cxn modelId="{3D23DB34-220A-439B-89FE-C2FC1241DD29}" type="presOf" srcId="{D0F6DFCB-AEA2-49F4-A865-92C0C75207AA}" destId="{468E332B-43F3-4DE3-BC5A-89268800CCB6}" srcOrd="0" destOrd="0" presId="urn:microsoft.com/office/officeart/2018/2/layout/IconVerticalSolidList"/>
    <dgm:cxn modelId="{DD447C60-8660-4007-9F07-19489BB039F8}" type="presOf" srcId="{147C3278-50A0-42C4-996F-8AD35127AD1C}" destId="{0972B15A-A186-4EE1-9AFC-D6EAF74CC509}" srcOrd="0" destOrd="0" presId="urn:microsoft.com/office/officeart/2018/2/layout/IconVerticalSolidList"/>
    <dgm:cxn modelId="{82A52B90-CCBE-4B93-A930-D7D9FC99D017}" type="presOf" srcId="{37A3E6B0-10CE-439D-8444-4468A77186B9}" destId="{DBC0439E-25E8-4BEA-8103-2D48C644746C}" srcOrd="0" destOrd="0" presId="urn:microsoft.com/office/officeart/2018/2/layout/IconVerticalSolidList"/>
    <dgm:cxn modelId="{2CCD41EC-7F68-4F7C-9DFB-BF8A7AF13599}" srcId="{D0F6DFCB-AEA2-49F4-A865-92C0C75207AA}" destId="{37A3E6B0-10CE-439D-8444-4468A77186B9}" srcOrd="1" destOrd="0" parTransId="{17EC014A-FC39-4CEA-BFC7-17404BF7D79A}" sibTransId="{8694A4BA-723F-4730-BAE9-4D665CABA4C7}"/>
    <dgm:cxn modelId="{16EE6F49-DDFA-4C55-976A-3B468EBEE00F}" type="presParOf" srcId="{468E332B-43F3-4DE3-BC5A-89268800CCB6}" destId="{47536616-1CA0-42BB-957A-070E39AC0A96}" srcOrd="0" destOrd="0" presId="urn:microsoft.com/office/officeart/2018/2/layout/IconVerticalSolidList"/>
    <dgm:cxn modelId="{2781009A-768D-44F1-81B0-8E9BC5B657E1}" type="presParOf" srcId="{47536616-1CA0-42BB-957A-070E39AC0A96}" destId="{C79BDB59-1A35-4BD3-A423-F31052B86238}" srcOrd="0" destOrd="0" presId="urn:microsoft.com/office/officeart/2018/2/layout/IconVerticalSolidList"/>
    <dgm:cxn modelId="{D0307C74-28A1-46CF-B241-2F736DE8C46D}" type="presParOf" srcId="{47536616-1CA0-42BB-957A-070E39AC0A96}" destId="{E47E7470-65BC-49B8-BFC8-1A0E7A006AC7}" srcOrd="1" destOrd="0" presId="urn:microsoft.com/office/officeart/2018/2/layout/IconVerticalSolidList"/>
    <dgm:cxn modelId="{F09D2793-74EA-40CE-8BEF-0C6F24A54A19}" type="presParOf" srcId="{47536616-1CA0-42BB-957A-070E39AC0A96}" destId="{3C6B461C-733F-49F8-8DB8-84CDEC759E89}" srcOrd="2" destOrd="0" presId="urn:microsoft.com/office/officeart/2018/2/layout/IconVerticalSolidList"/>
    <dgm:cxn modelId="{E9334542-1712-4910-8060-46F1B4C24F1D}" type="presParOf" srcId="{47536616-1CA0-42BB-957A-070E39AC0A96}" destId="{0972B15A-A186-4EE1-9AFC-D6EAF74CC509}" srcOrd="3" destOrd="0" presId="urn:microsoft.com/office/officeart/2018/2/layout/IconVerticalSolidList"/>
    <dgm:cxn modelId="{BA9AA91F-1B5F-42B5-8D72-3C7F51382328}" type="presParOf" srcId="{468E332B-43F3-4DE3-BC5A-89268800CCB6}" destId="{3F652DCD-87E8-4CC3-B1EE-1E55639D4F68}" srcOrd="1" destOrd="0" presId="urn:microsoft.com/office/officeart/2018/2/layout/IconVerticalSolidList"/>
    <dgm:cxn modelId="{F9C7DE72-D00D-4E81-9F40-76E079D7EE4C}" type="presParOf" srcId="{468E332B-43F3-4DE3-BC5A-89268800CCB6}" destId="{600195D0-0ECA-4EA0-9354-9F3CD57C9B62}" srcOrd="2" destOrd="0" presId="urn:microsoft.com/office/officeart/2018/2/layout/IconVerticalSolidList"/>
    <dgm:cxn modelId="{4A6EA5F1-7F4D-4EC4-850F-07B7FF09306F}" type="presParOf" srcId="{600195D0-0ECA-4EA0-9354-9F3CD57C9B62}" destId="{6E546134-9B8C-47AE-AFC3-54BD4CF277D8}" srcOrd="0" destOrd="0" presId="urn:microsoft.com/office/officeart/2018/2/layout/IconVerticalSolidList"/>
    <dgm:cxn modelId="{B5E5AB0F-2010-4342-B9BA-20D03C6B9FEC}" type="presParOf" srcId="{600195D0-0ECA-4EA0-9354-9F3CD57C9B62}" destId="{E9B31B6F-CC59-4F25-97BC-1EA37B32EF5B}" srcOrd="1" destOrd="0" presId="urn:microsoft.com/office/officeart/2018/2/layout/IconVerticalSolidList"/>
    <dgm:cxn modelId="{1FAB8176-3501-4D58-A3BD-429A8BB223D6}" type="presParOf" srcId="{600195D0-0ECA-4EA0-9354-9F3CD57C9B62}" destId="{E4644840-5453-40F6-A391-D7AC842DFB66}" srcOrd="2" destOrd="0" presId="urn:microsoft.com/office/officeart/2018/2/layout/IconVerticalSolidList"/>
    <dgm:cxn modelId="{154EA760-39E0-4BF2-8A1E-DD5829F045B8}" type="presParOf" srcId="{600195D0-0ECA-4EA0-9354-9F3CD57C9B62}" destId="{DBC0439E-25E8-4BEA-8103-2D48C64474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B585-BDB6-45CC-B013-5974CA881C5D}">
      <dsp:nvSpPr>
        <dsp:cNvPr id="0" name=""/>
        <dsp:cNvSpPr/>
      </dsp:nvSpPr>
      <dsp:spPr>
        <a:xfrm>
          <a:off x="0" y="2119"/>
          <a:ext cx="6308804" cy="9291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59E6E-B721-41F5-8016-D71368197FB2}">
      <dsp:nvSpPr>
        <dsp:cNvPr id="0" name=""/>
        <dsp:cNvSpPr/>
      </dsp:nvSpPr>
      <dsp:spPr>
        <a:xfrm>
          <a:off x="281063" y="211175"/>
          <a:ext cx="511025" cy="5110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A10F0-4E81-48C6-AC4C-CCC2EE23117F}">
      <dsp:nvSpPr>
        <dsp:cNvPr id="0" name=""/>
        <dsp:cNvSpPr/>
      </dsp:nvSpPr>
      <dsp:spPr>
        <a:xfrm>
          <a:off x="1073152" y="2119"/>
          <a:ext cx="5155803" cy="10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8" tIns="113698" rIns="113698" bIns="113698" numCol="1" spcCol="1270" anchor="ctr" anchorCtr="0">
          <a:noAutofit/>
        </a:bodyPr>
        <a:lstStyle/>
        <a:p>
          <a:pPr marL="0" lvl="0" indent="0" algn="l" defTabSz="622300">
            <a:lnSpc>
              <a:spcPct val="90000"/>
            </a:lnSpc>
            <a:spcBef>
              <a:spcPct val="0"/>
            </a:spcBef>
            <a:spcAft>
              <a:spcPct val="35000"/>
            </a:spcAft>
            <a:buNone/>
          </a:pPr>
          <a:r>
            <a:rPr lang="en-US" sz="1400" b="0" i="0" kern="1200"/>
            <a:t>Our objective was to analyze ~3,000 leads to understand quality trends, identify key drivers, and assess the feasibility of a 20% lead quality improvement to secure a 20% CPL increase from $30 to $33.</a:t>
          </a:r>
          <a:endParaRPr lang="en-US" sz="1400" kern="1200"/>
        </a:p>
      </dsp:txBody>
      <dsp:txXfrm>
        <a:off x="1073152" y="2119"/>
        <a:ext cx="5155803" cy="1074314"/>
      </dsp:txXfrm>
    </dsp:sp>
    <dsp:sp modelId="{2311334D-CF16-4BD0-9391-62C039519860}">
      <dsp:nvSpPr>
        <dsp:cNvPr id="0" name=""/>
        <dsp:cNvSpPr/>
      </dsp:nvSpPr>
      <dsp:spPr>
        <a:xfrm>
          <a:off x="0" y="1345012"/>
          <a:ext cx="6308804" cy="9291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9E125-DDCC-4906-B0C5-9D7D5FCEC25E}">
      <dsp:nvSpPr>
        <dsp:cNvPr id="0" name=""/>
        <dsp:cNvSpPr/>
      </dsp:nvSpPr>
      <dsp:spPr>
        <a:xfrm>
          <a:off x="281063" y="1554068"/>
          <a:ext cx="511025" cy="5110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5B1802-B08A-4BC7-AD57-A471D4B65FAD}">
      <dsp:nvSpPr>
        <dsp:cNvPr id="0" name=""/>
        <dsp:cNvSpPr/>
      </dsp:nvSpPr>
      <dsp:spPr>
        <a:xfrm>
          <a:off x="1073152" y="1345012"/>
          <a:ext cx="5155803" cy="10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8" tIns="113698" rIns="113698" bIns="113698" numCol="1" spcCol="1270" anchor="ctr" anchorCtr="0">
          <a:noAutofit/>
        </a:bodyPr>
        <a:lstStyle/>
        <a:p>
          <a:pPr marL="0" lvl="0" indent="0" algn="l" defTabSz="622300">
            <a:lnSpc>
              <a:spcPct val="90000"/>
            </a:lnSpc>
            <a:spcBef>
              <a:spcPct val="0"/>
            </a:spcBef>
            <a:spcAft>
              <a:spcPct val="35000"/>
            </a:spcAft>
            <a:buNone/>
          </a:pPr>
          <a:r>
            <a:rPr lang="en-US" sz="1400" kern="1200"/>
            <a:t>Analysis revealed that lead quality has shown a slight upward trend over the observed period, with noticeable peaks in even-numbered months (April, June, August), suggesting cyclical performance patterns, with a close rate of ~11%.</a:t>
          </a:r>
        </a:p>
      </dsp:txBody>
      <dsp:txXfrm>
        <a:off x="1073152" y="1345012"/>
        <a:ext cx="5155803" cy="1074314"/>
      </dsp:txXfrm>
    </dsp:sp>
    <dsp:sp modelId="{F1A9B904-489A-48BE-8129-7F0AF1851F04}">
      <dsp:nvSpPr>
        <dsp:cNvPr id="0" name=""/>
        <dsp:cNvSpPr/>
      </dsp:nvSpPr>
      <dsp:spPr>
        <a:xfrm>
          <a:off x="0" y="2687905"/>
          <a:ext cx="6308804" cy="9291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3E8B4-0FD6-4037-B1EA-86491F454919}">
      <dsp:nvSpPr>
        <dsp:cNvPr id="0" name=""/>
        <dsp:cNvSpPr/>
      </dsp:nvSpPr>
      <dsp:spPr>
        <a:xfrm>
          <a:off x="281063" y="2896961"/>
          <a:ext cx="511025" cy="5110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E2D0BB-DCA8-4F35-A846-130F32B3136B}">
      <dsp:nvSpPr>
        <dsp:cNvPr id="0" name=""/>
        <dsp:cNvSpPr/>
      </dsp:nvSpPr>
      <dsp:spPr>
        <a:xfrm>
          <a:off x="1073152" y="2687905"/>
          <a:ext cx="5155803" cy="10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8" tIns="113698" rIns="113698" bIns="113698" numCol="1" spcCol="1270" anchor="ctr" anchorCtr="0">
          <a:noAutofit/>
        </a:bodyPr>
        <a:lstStyle/>
        <a:p>
          <a:pPr marL="0" lvl="0" indent="0" algn="l" defTabSz="622300">
            <a:lnSpc>
              <a:spcPct val="90000"/>
            </a:lnSpc>
            <a:spcBef>
              <a:spcPct val="0"/>
            </a:spcBef>
            <a:spcAft>
              <a:spcPct val="35000"/>
            </a:spcAft>
            <a:buNone/>
          </a:pPr>
          <a:r>
            <a:rPr lang="en-US" sz="1400" kern="1200"/>
            <a:t>Crucially, I've identified several significant drivers of lead quality notably, specific Widgets, partners, Advertisingcampaigns and marketing campaigns which are consistently yielding quality leads</a:t>
          </a:r>
        </a:p>
      </dsp:txBody>
      <dsp:txXfrm>
        <a:off x="1073152" y="2687905"/>
        <a:ext cx="5155803" cy="1074314"/>
      </dsp:txXfrm>
    </dsp:sp>
    <dsp:sp modelId="{4CD461A2-295C-4FE9-876D-DA3F751F7D52}">
      <dsp:nvSpPr>
        <dsp:cNvPr id="0" name=""/>
        <dsp:cNvSpPr/>
      </dsp:nvSpPr>
      <dsp:spPr>
        <a:xfrm>
          <a:off x="0" y="4030798"/>
          <a:ext cx="6308804" cy="9291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903C1-285E-4EA9-BFFA-F798D6DCC790}">
      <dsp:nvSpPr>
        <dsp:cNvPr id="0" name=""/>
        <dsp:cNvSpPr/>
      </dsp:nvSpPr>
      <dsp:spPr>
        <a:xfrm>
          <a:off x="281063" y="4239853"/>
          <a:ext cx="511025" cy="5110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E6F200-4BF6-428E-9D7A-40B3584BEA88}">
      <dsp:nvSpPr>
        <dsp:cNvPr id="0" name=""/>
        <dsp:cNvSpPr/>
      </dsp:nvSpPr>
      <dsp:spPr>
        <a:xfrm>
          <a:off x="1073152" y="4030798"/>
          <a:ext cx="5155803" cy="10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8" tIns="113698" rIns="113698" bIns="113698" numCol="1" spcCol="1270" anchor="ctr" anchorCtr="0">
          <a:noAutofit/>
        </a:bodyPr>
        <a:lstStyle/>
        <a:p>
          <a:pPr marL="0" lvl="0" indent="0" algn="l" defTabSz="622300">
            <a:lnSpc>
              <a:spcPct val="90000"/>
            </a:lnSpc>
            <a:spcBef>
              <a:spcPct val="0"/>
            </a:spcBef>
            <a:spcAft>
              <a:spcPct val="35000"/>
            </a:spcAft>
            <a:buNone/>
          </a:pPr>
          <a:r>
            <a:rPr lang="en-US" sz="1400" kern="1200"/>
            <a:t>The exciting news is that achieving the target 9.6% lead quality (from our current ~8.0%) appears feasible. This can be accomplished by reallocating traffic from low-performing segments to proven high-performing sources</a:t>
          </a:r>
        </a:p>
      </dsp:txBody>
      <dsp:txXfrm>
        <a:off x="1073152" y="4030798"/>
        <a:ext cx="5155803" cy="1074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E8246-F85E-49F3-BC30-AA7034479279}">
      <dsp:nvSpPr>
        <dsp:cNvPr id="0" name=""/>
        <dsp:cNvSpPr/>
      </dsp:nvSpPr>
      <dsp:spPr>
        <a:xfrm>
          <a:off x="0" y="687536"/>
          <a:ext cx="6205912"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27CD64-858A-419F-B11E-820A6A554268}">
      <dsp:nvSpPr>
        <dsp:cNvPr id="0" name=""/>
        <dsp:cNvSpPr/>
      </dsp:nvSpPr>
      <dsp:spPr>
        <a:xfrm>
          <a:off x="310295" y="510416"/>
          <a:ext cx="4344139" cy="354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533400">
            <a:lnSpc>
              <a:spcPct val="90000"/>
            </a:lnSpc>
            <a:spcBef>
              <a:spcPct val="0"/>
            </a:spcBef>
            <a:spcAft>
              <a:spcPct val="35000"/>
            </a:spcAft>
            <a:buNone/>
          </a:pPr>
          <a:r>
            <a:rPr lang="en-US" sz="1200" b="0" i="0" kern="1200"/>
            <a:t>Understanding the Challenge &amp; Our Approach</a:t>
          </a:r>
          <a:endParaRPr lang="en-US" sz="1200" kern="1200"/>
        </a:p>
      </dsp:txBody>
      <dsp:txXfrm>
        <a:off x="327588" y="527709"/>
        <a:ext cx="4309553" cy="319654"/>
      </dsp:txXfrm>
    </dsp:sp>
    <dsp:sp modelId="{A8418051-7D6F-4946-82A7-2478592F827B}">
      <dsp:nvSpPr>
        <dsp:cNvPr id="0" name=""/>
        <dsp:cNvSpPr/>
      </dsp:nvSpPr>
      <dsp:spPr>
        <a:xfrm>
          <a:off x="0" y="1231856"/>
          <a:ext cx="6205912"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99DFEB-4919-40BD-BDD4-2E41D8D76BE2}">
      <dsp:nvSpPr>
        <dsp:cNvPr id="0" name=""/>
        <dsp:cNvSpPr/>
      </dsp:nvSpPr>
      <dsp:spPr>
        <a:xfrm>
          <a:off x="310295" y="1054736"/>
          <a:ext cx="4344139" cy="354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533400">
            <a:lnSpc>
              <a:spcPct val="90000"/>
            </a:lnSpc>
            <a:spcBef>
              <a:spcPct val="0"/>
            </a:spcBef>
            <a:spcAft>
              <a:spcPct val="35000"/>
            </a:spcAft>
            <a:buNone/>
          </a:pPr>
          <a:r>
            <a:rPr lang="en-US" sz="1200" b="0" i="0" kern="1200"/>
            <a:t>Trend Analysis: Is Lead Quality Evolving? </a:t>
          </a:r>
          <a:endParaRPr lang="en-US" sz="1200" kern="1200"/>
        </a:p>
      </dsp:txBody>
      <dsp:txXfrm>
        <a:off x="327588" y="1072029"/>
        <a:ext cx="4309553" cy="319654"/>
      </dsp:txXfrm>
    </dsp:sp>
    <dsp:sp modelId="{BE80093D-F9D5-420B-B806-AC0E9552395F}">
      <dsp:nvSpPr>
        <dsp:cNvPr id="0" name=""/>
        <dsp:cNvSpPr/>
      </dsp:nvSpPr>
      <dsp:spPr>
        <a:xfrm>
          <a:off x="0" y="1776176"/>
          <a:ext cx="6205912" cy="1096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1648" tIns="249936" rIns="481648"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Ad Creative Performance (widgets, partners, campaigns)</a:t>
          </a:r>
          <a:endParaRPr lang="en-US" sz="1200" kern="1200"/>
        </a:p>
        <a:p>
          <a:pPr marL="114300" lvl="1" indent="-114300" algn="l" defTabSz="533400">
            <a:lnSpc>
              <a:spcPct val="90000"/>
            </a:lnSpc>
            <a:spcBef>
              <a:spcPct val="0"/>
            </a:spcBef>
            <a:spcAft>
              <a:spcPct val="15000"/>
            </a:spcAft>
            <a:buChar char="•"/>
          </a:pPr>
          <a:r>
            <a:rPr lang="en-US" sz="1200" b="0" i="0" kern="1200"/>
            <a:t>Traffic Source &amp; Context </a:t>
          </a:r>
          <a:endParaRPr lang="en-US" sz="1200" kern="1200"/>
        </a:p>
        <a:p>
          <a:pPr marL="114300" lvl="1" indent="-114300" algn="l" defTabSz="533400">
            <a:lnSpc>
              <a:spcPct val="90000"/>
            </a:lnSpc>
            <a:spcBef>
              <a:spcPct val="0"/>
            </a:spcBef>
            <a:spcAft>
              <a:spcPct val="15000"/>
            </a:spcAft>
            <a:buChar char="•"/>
          </a:pPr>
          <a:r>
            <a:rPr lang="en-US" sz="1200" b="0" i="0" kern="1200"/>
            <a:t>Deep Dive: Search Keyword Insights</a:t>
          </a:r>
          <a:endParaRPr lang="en-US" sz="1200" kern="1200"/>
        </a:p>
        <a:p>
          <a:pPr marL="114300" lvl="1" indent="-114300" algn="l" defTabSz="533400">
            <a:lnSpc>
              <a:spcPct val="90000"/>
            </a:lnSpc>
            <a:spcBef>
              <a:spcPct val="0"/>
            </a:spcBef>
            <a:spcAft>
              <a:spcPct val="15000"/>
            </a:spcAft>
            <a:buChar char="•"/>
          </a:pPr>
          <a:r>
            <a:rPr lang="en-US" sz="1200" b="0" kern="1200"/>
            <a:t>Debt-level analysis </a:t>
          </a:r>
          <a:endParaRPr lang="en-US" sz="1200" kern="1200"/>
        </a:p>
      </dsp:txBody>
      <dsp:txXfrm>
        <a:off x="0" y="1776176"/>
        <a:ext cx="6205912" cy="1096200"/>
      </dsp:txXfrm>
    </dsp:sp>
    <dsp:sp modelId="{06811349-F6FC-44D0-A323-B6DA55824597}">
      <dsp:nvSpPr>
        <dsp:cNvPr id="0" name=""/>
        <dsp:cNvSpPr/>
      </dsp:nvSpPr>
      <dsp:spPr>
        <a:xfrm>
          <a:off x="310295" y="1599056"/>
          <a:ext cx="4344139" cy="354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533400">
            <a:lnSpc>
              <a:spcPct val="90000"/>
            </a:lnSpc>
            <a:spcBef>
              <a:spcPct val="0"/>
            </a:spcBef>
            <a:spcAft>
              <a:spcPct val="35000"/>
            </a:spcAft>
            <a:buNone/>
          </a:pPr>
          <a:r>
            <a:rPr lang="en-US" sz="1200" b="0" i="0" kern="1200"/>
            <a:t>Uncovering Quality Drivers: What Makes a Good Lead? </a:t>
          </a:r>
          <a:endParaRPr lang="en-US" sz="1200" kern="1200"/>
        </a:p>
      </dsp:txBody>
      <dsp:txXfrm>
        <a:off x="327588" y="1616349"/>
        <a:ext cx="4309553" cy="319654"/>
      </dsp:txXfrm>
    </dsp:sp>
    <dsp:sp modelId="{2C592D76-686C-4FB2-8E20-210111EB52F7}">
      <dsp:nvSpPr>
        <dsp:cNvPr id="0" name=""/>
        <dsp:cNvSpPr/>
      </dsp:nvSpPr>
      <dsp:spPr>
        <a:xfrm>
          <a:off x="0" y="3114296"/>
          <a:ext cx="6205912"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276331-BCBD-416E-987B-33B2597B6E59}">
      <dsp:nvSpPr>
        <dsp:cNvPr id="0" name=""/>
        <dsp:cNvSpPr/>
      </dsp:nvSpPr>
      <dsp:spPr>
        <a:xfrm>
          <a:off x="310295" y="2937176"/>
          <a:ext cx="4344139" cy="354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533400">
            <a:lnSpc>
              <a:spcPct val="90000"/>
            </a:lnSpc>
            <a:spcBef>
              <a:spcPct val="0"/>
            </a:spcBef>
            <a:spcAft>
              <a:spcPct val="35000"/>
            </a:spcAft>
            <a:buNone/>
          </a:pPr>
          <a:r>
            <a:rPr lang="en-US" sz="1200" b="0" i="0" kern="1200"/>
            <a:t>The Opportunity: Pathway to a 9.6% Quality Rate.</a:t>
          </a:r>
          <a:endParaRPr lang="en-US" sz="1200" kern="1200"/>
        </a:p>
      </dsp:txBody>
      <dsp:txXfrm>
        <a:off x="327588" y="2954469"/>
        <a:ext cx="4309553" cy="319654"/>
      </dsp:txXfrm>
    </dsp:sp>
    <dsp:sp modelId="{8BD8841D-9513-4236-A760-8DAE6B69F4DF}">
      <dsp:nvSpPr>
        <dsp:cNvPr id="0" name=""/>
        <dsp:cNvSpPr/>
      </dsp:nvSpPr>
      <dsp:spPr>
        <a:xfrm>
          <a:off x="0" y="3658616"/>
          <a:ext cx="6205912"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02684C-687C-4DC5-8896-C8339FB0E156}">
      <dsp:nvSpPr>
        <dsp:cNvPr id="0" name=""/>
        <dsp:cNvSpPr/>
      </dsp:nvSpPr>
      <dsp:spPr>
        <a:xfrm>
          <a:off x="310295" y="3481496"/>
          <a:ext cx="4344139" cy="354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533400">
            <a:lnSpc>
              <a:spcPct val="90000"/>
            </a:lnSpc>
            <a:spcBef>
              <a:spcPct val="0"/>
            </a:spcBef>
            <a:spcAft>
              <a:spcPct val="35000"/>
            </a:spcAft>
            <a:buNone/>
          </a:pPr>
          <a:r>
            <a:rPr lang="en-US" sz="1200" b="0" i="0" kern="1200"/>
            <a:t>Actionable Recommendations &amp; Next Steps</a:t>
          </a:r>
          <a:endParaRPr lang="en-US" sz="1200" kern="1200"/>
        </a:p>
      </dsp:txBody>
      <dsp:txXfrm>
        <a:off x="327588" y="3498789"/>
        <a:ext cx="4309553" cy="319654"/>
      </dsp:txXfrm>
    </dsp:sp>
    <dsp:sp modelId="{B14753EC-A4CA-4811-948E-278B4A85E380}">
      <dsp:nvSpPr>
        <dsp:cNvPr id="0" name=""/>
        <dsp:cNvSpPr/>
      </dsp:nvSpPr>
      <dsp:spPr>
        <a:xfrm>
          <a:off x="0" y="4202936"/>
          <a:ext cx="6205912"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ED800-13F5-4146-A628-DCE57F31E9ED}">
      <dsp:nvSpPr>
        <dsp:cNvPr id="0" name=""/>
        <dsp:cNvSpPr/>
      </dsp:nvSpPr>
      <dsp:spPr>
        <a:xfrm>
          <a:off x="310295" y="4025816"/>
          <a:ext cx="4344139" cy="354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198" tIns="0" rIns="164198" bIns="0" numCol="1" spcCol="1270" anchor="ctr" anchorCtr="0">
          <a:noAutofit/>
        </a:bodyPr>
        <a:lstStyle/>
        <a:p>
          <a:pPr marL="0" lvl="0" indent="0" algn="l" defTabSz="533400">
            <a:lnSpc>
              <a:spcPct val="90000"/>
            </a:lnSpc>
            <a:spcBef>
              <a:spcPct val="0"/>
            </a:spcBef>
            <a:spcAft>
              <a:spcPct val="35000"/>
            </a:spcAft>
            <a:buNone/>
          </a:pPr>
          <a:r>
            <a:rPr lang="en-US" sz="1200" b="0" i="0" kern="1200"/>
            <a:t>Open Discussion (Q&amp;A)</a:t>
          </a:r>
          <a:endParaRPr lang="en-US" sz="1200" kern="1200"/>
        </a:p>
      </dsp:txBody>
      <dsp:txXfrm>
        <a:off x="327588" y="4043109"/>
        <a:ext cx="4309553"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EB8DC-1116-4702-8FAD-B30E42247852}">
      <dsp:nvSpPr>
        <dsp:cNvPr id="0" name=""/>
        <dsp:cNvSpPr/>
      </dsp:nvSpPr>
      <dsp:spPr>
        <a:xfrm>
          <a:off x="1157403" y="627"/>
          <a:ext cx="4629616" cy="81578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27" tIns="207209" rIns="89827" bIns="207209" numCol="1" spcCol="1270" anchor="ctr" anchorCtr="0">
          <a:noAutofit/>
        </a:bodyPr>
        <a:lstStyle/>
        <a:p>
          <a:pPr marL="0" lvl="0" indent="0" algn="l" defTabSz="488950">
            <a:lnSpc>
              <a:spcPct val="90000"/>
            </a:lnSpc>
            <a:spcBef>
              <a:spcPct val="0"/>
            </a:spcBef>
            <a:spcAft>
              <a:spcPct val="35000"/>
            </a:spcAft>
            <a:buNone/>
          </a:pPr>
          <a:r>
            <a:rPr lang="en-US" sz="1100" kern="1200"/>
            <a:t>Scale up use of consistently high-converting widgets like w-300250-DebtReduction1-1DC-CreditSolutions, white, and Head3. </a:t>
          </a:r>
        </a:p>
      </dsp:txBody>
      <dsp:txXfrm>
        <a:off x="1157403" y="627"/>
        <a:ext cx="4629616" cy="815784"/>
      </dsp:txXfrm>
    </dsp:sp>
    <dsp:sp modelId="{AE4D5E54-9124-4D04-B787-C19CD1119FA2}">
      <dsp:nvSpPr>
        <dsp:cNvPr id="0" name=""/>
        <dsp:cNvSpPr/>
      </dsp:nvSpPr>
      <dsp:spPr>
        <a:xfrm>
          <a:off x="0" y="627"/>
          <a:ext cx="1157404" cy="81578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46" tIns="80581" rIns="61246" bIns="80581" numCol="1" spcCol="1270" anchor="ctr" anchorCtr="0">
          <a:noAutofit/>
        </a:bodyPr>
        <a:lstStyle/>
        <a:p>
          <a:pPr marL="0" lvl="0" indent="0" algn="ctr" defTabSz="622300">
            <a:lnSpc>
              <a:spcPct val="90000"/>
            </a:lnSpc>
            <a:spcBef>
              <a:spcPct val="0"/>
            </a:spcBef>
            <a:spcAft>
              <a:spcPct val="35000"/>
            </a:spcAft>
            <a:buNone/>
          </a:pPr>
          <a:r>
            <a:rPr lang="en-US" sz="1400" kern="1200"/>
            <a:t>Scale up</a:t>
          </a:r>
        </a:p>
      </dsp:txBody>
      <dsp:txXfrm>
        <a:off x="0" y="627"/>
        <a:ext cx="1157404" cy="815784"/>
      </dsp:txXfrm>
    </dsp:sp>
    <dsp:sp modelId="{8F6C9BF1-725E-414C-BDCD-73679A876078}">
      <dsp:nvSpPr>
        <dsp:cNvPr id="0" name=""/>
        <dsp:cNvSpPr/>
      </dsp:nvSpPr>
      <dsp:spPr>
        <a:xfrm>
          <a:off x="1157404" y="865359"/>
          <a:ext cx="4629616" cy="81578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27" tIns="207209" rIns="89827" bIns="207209" numCol="1" spcCol="1270" anchor="ctr" anchorCtr="0">
          <a:noAutofit/>
        </a:bodyPr>
        <a:lstStyle/>
        <a:p>
          <a:pPr marL="0" lvl="0" indent="0" algn="l" defTabSz="488950">
            <a:lnSpc>
              <a:spcPct val="90000"/>
            </a:lnSpc>
            <a:spcBef>
              <a:spcPct val="0"/>
            </a:spcBef>
            <a:spcAft>
              <a:spcPct val="35000"/>
            </a:spcAft>
            <a:buNone/>
          </a:pPr>
          <a:r>
            <a:rPr lang="en-US" sz="1100" kern="1200"/>
            <a:t>Increase spend with top-performing partners: Advertise.com, AdKnowledge, and Google Search.</a:t>
          </a:r>
        </a:p>
      </dsp:txBody>
      <dsp:txXfrm>
        <a:off x="1157404" y="865359"/>
        <a:ext cx="4629616" cy="815784"/>
      </dsp:txXfrm>
    </dsp:sp>
    <dsp:sp modelId="{AB114B5B-5D3C-448E-B475-D591389971BE}">
      <dsp:nvSpPr>
        <dsp:cNvPr id="0" name=""/>
        <dsp:cNvSpPr/>
      </dsp:nvSpPr>
      <dsp:spPr>
        <a:xfrm>
          <a:off x="0" y="865359"/>
          <a:ext cx="1157404" cy="81578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46" tIns="80581" rIns="61246" bIns="80581" numCol="1" spcCol="1270" anchor="ctr" anchorCtr="0">
          <a:noAutofit/>
        </a:bodyPr>
        <a:lstStyle/>
        <a:p>
          <a:pPr marL="0" lvl="0" indent="0" algn="ctr" defTabSz="622300">
            <a:lnSpc>
              <a:spcPct val="90000"/>
            </a:lnSpc>
            <a:spcBef>
              <a:spcPct val="0"/>
            </a:spcBef>
            <a:spcAft>
              <a:spcPct val="35000"/>
            </a:spcAft>
            <a:buNone/>
          </a:pPr>
          <a:r>
            <a:rPr lang="en-US" sz="1400" kern="1200"/>
            <a:t>Increase</a:t>
          </a:r>
        </a:p>
      </dsp:txBody>
      <dsp:txXfrm>
        <a:off x="0" y="865359"/>
        <a:ext cx="1157404" cy="815784"/>
      </dsp:txXfrm>
    </dsp:sp>
    <dsp:sp modelId="{55E426AF-E03B-43E1-84F1-E2E12DD15E68}">
      <dsp:nvSpPr>
        <dsp:cNvPr id="0" name=""/>
        <dsp:cNvSpPr/>
      </dsp:nvSpPr>
      <dsp:spPr>
        <a:xfrm>
          <a:off x="1157404" y="1730091"/>
          <a:ext cx="4629616" cy="81578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27" tIns="207209" rIns="89827" bIns="207209" numCol="1" spcCol="1270" anchor="ctr" anchorCtr="0">
          <a:noAutofit/>
        </a:bodyPr>
        <a:lstStyle/>
        <a:p>
          <a:pPr marL="0" lvl="0" indent="0" algn="l" defTabSz="488950">
            <a:lnSpc>
              <a:spcPct val="90000"/>
            </a:lnSpc>
            <a:spcBef>
              <a:spcPct val="0"/>
            </a:spcBef>
            <a:spcAft>
              <a:spcPct val="35000"/>
            </a:spcAft>
            <a:buNone/>
          </a:pPr>
          <a:r>
            <a:rPr lang="en-US" sz="1100" kern="1200"/>
            <a:t>Focus campaigns on OK, HI, CT, AK, and MT, where leads are converting at significantly higher rates.</a:t>
          </a:r>
        </a:p>
      </dsp:txBody>
      <dsp:txXfrm>
        <a:off x="1157404" y="1730091"/>
        <a:ext cx="4629616" cy="815784"/>
      </dsp:txXfrm>
    </dsp:sp>
    <dsp:sp modelId="{986AA241-FE13-474C-B343-B0FC97E13418}">
      <dsp:nvSpPr>
        <dsp:cNvPr id="0" name=""/>
        <dsp:cNvSpPr/>
      </dsp:nvSpPr>
      <dsp:spPr>
        <a:xfrm>
          <a:off x="0" y="1730091"/>
          <a:ext cx="1157404" cy="81578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46" tIns="80581" rIns="61246" bIns="80581" numCol="1" spcCol="1270" anchor="ctr" anchorCtr="0">
          <a:noAutofit/>
        </a:bodyPr>
        <a:lstStyle/>
        <a:p>
          <a:pPr marL="0" lvl="0" indent="0" algn="ctr" defTabSz="622300">
            <a:lnSpc>
              <a:spcPct val="90000"/>
            </a:lnSpc>
            <a:spcBef>
              <a:spcPct val="0"/>
            </a:spcBef>
            <a:spcAft>
              <a:spcPct val="35000"/>
            </a:spcAft>
            <a:buNone/>
          </a:pPr>
          <a:r>
            <a:rPr lang="en-US" sz="1400" kern="1200"/>
            <a:t>Focus</a:t>
          </a:r>
        </a:p>
      </dsp:txBody>
      <dsp:txXfrm>
        <a:off x="0" y="1730091"/>
        <a:ext cx="1157404" cy="815784"/>
      </dsp:txXfrm>
    </dsp:sp>
    <dsp:sp modelId="{7E8685EE-2A3F-4546-8415-84198ADBBE2B}">
      <dsp:nvSpPr>
        <dsp:cNvPr id="0" name=""/>
        <dsp:cNvSpPr/>
      </dsp:nvSpPr>
      <dsp:spPr>
        <a:xfrm>
          <a:off x="1157404" y="2594823"/>
          <a:ext cx="4629616" cy="81578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27" tIns="207209" rIns="89827" bIns="207209" numCol="1" spcCol="1270" anchor="ctr" anchorCtr="0">
          <a:noAutofit/>
        </a:bodyPr>
        <a:lstStyle/>
        <a:p>
          <a:pPr marL="0" lvl="0" indent="0" algn="l" defTabSz="488950">
            <a:lnSpc>
              <a:spcPct val="90000"/>
            </a:lnSpc>
            <a:spcBef>
              <a:spcPct val="0"/>
            </a:spcBef>
            <a:spcAft>
              <a:spcPct val="35000"/>
            </a:spcAft>
            <a:buNone/>
          </a:pPr>
          <a:r>
            <a:rPr lang="en-US" sz="1100" kern="1200"/>
            <a:t>Prioritize acquisition of leads declaring debt between $70K–$90K — highest conversion range.</a:t>
          </a:r>
        </a:p>
      </dsp:txBody>
      <dsp:txXfrm>
        <a:off x="1157404" y="2594823"/>
        <a:ext cx="4629616" cy="815784"/>
      </dsp:txXfrm>
    </dsp:sp>
    <dsp:sp modelId="{1328AC16-A953-43F1-BACD-2E3815099C88}">
      <dsp:nvSpPr>
        <dsp:cNvPr id="0" name=""/>
        <dsp:cNvSpPr/>
      </dsp:nvSpPr>
      <dsp:spPr>
        <a:xfrm>
          <a:off x="0" y="2594823"/>
          <a:ext cx="1157404" cy="81578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46" tIns="80581" rIns="61246" bIns="80581" numCol="1" spcCol="1270" anchor="ctr" anchorCtr="0">
          <a:noAutofit/>
        </a:bodyPr>
        <a:lstStyle/>
        <a:p>
          <a:pPr marL="0" lvl="0" indent="0" algn="ctr" defTabSz="622300">
            <a:lnSpc>
              <a:spcPct val="90000"/>
            </a:lnSpc>
            <a:spcBef>
              <a:spcPct val="0"/>
            </a:spcBef>
            <a:spcAft>
              <a:spcPct val="35000"/>
            </a:spcAft>
            <a:buNone/>
          </a:pPr>
          <a:r>
            <a:rPr lang="en-US" sz="1400" kern="1200"/>
            <a:t>Prioritize</a:t>
          </a:r>
        </a:p>
      </dsp:txBody>
      <dsp:txXfrm>
        <a:off x="0" y="2594823"/>
        <a:ext cx="1157404" cy="815784"/>
      </dsp:txXfrm>
    </dsp:sp>
    <dsp:sp modelId="{74B0D6E2-7074-4B38-8890-39A9ED99353A}">
      <dsp:nvSpPr>
        <dsp:cNvPr id="0" name=""/>
        <dsp:cNvSpPr/>
      </dsp:nvSpPr>
      <dsp:spPr>
        <a:xfrm>
          <a:off x="1157404" y="3459555"/>
          <a:ext cx="4629616" cy="815784"/>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27" tIns="207209" rIns="89827" bIns="207209" numCol="1" spcCol="1270" anchor="ctr" anchorCtr="0">
          <a:noAutofit/>
        </a:bodyPr>
        <a:lstStyle/>
        <a:p>
          <a:pPr marL="0" lvl="0" indent="0" algn="l" defTabSz="488950">
            <a:lnSpc>
              <a:spcPct val="90000"/>
            </a:lnSpc>
            <a:spcBef>
              <a:spcPct val="0"/>
            </a:spcBef>
            <a:spcAft>
              <a:spcPct val="35000"/>
            </a:spcAft>
            <a:buNone/>
          </a:pPr>
          <a:r>
            <a:rPr lang="en-US" sz="1100" kern="1200"/>
            <a:t>Refine keyword strategy to focus on high-intent search queries (e.g., “get debt help now”) as exact match</a:t>
          </a:r>
        </a:p>
      </dsp:txBody>
      <dsp:txXfrm>
        <a:off x="1157404" y="3459555"/>
        <a:ext cx="4629616" cy="815784"/>
      </dsp:txXfrm>
    </dsp:sp>
    <dsp:sp modelId="{85CD2B02-137A-4588-B439-EABE1380F9C4}">
      <dsp:nvSpPr>
        <dsp:cNvPr id="0" name=""/>
        <dsp:cNvSpPr/>
      </dsp:nvSpPr>
      <dsp:spPr>
        <a:xfrm>
          <a:off x="0" y="3459555"/>
          <a:ext cx="1157404" cy="815784"/>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46" tIns="80581" rIns="61246" bIns="80581" numCol="1" spcCol="1270" anchor="ctr" anchorCtr="0">
          <a:noAutofit/>
        </a:bodyPr>
        <a:lstStyle/>
        <a:p>
          <a:pPr marL="0" lvl="0" indent="0" algn="ctr" defTabSz="622300">
            <a:lnSpc>
              <a:spcPct val="90000"/>
            </a:lnSpc>
            <a:spcBef>
              <a:spcPct val="0"/>
            </a:spcBef>
            <a:spcAft>
              <a:spcPct val="35000"/>
            </a:spcAft>
            <a:buNone/>
          </a:pPr>
          <a:r>
            <a:rPr lang="en-US" sz="1400" kern="1200"/>
            <a:t>Refine</a:t>
          </a:r>
        </a:p>
      </dsp:txBody>
      <dsp:txXfrm>
        <a:off x="0" y="3459555"/>
        <a:ext cx="1157404" cy="815784"/>
      </dsp:txXfrm>
    </dsp:sp>
    <dsp:sp modelId="{CCE6A54B-EC5E-4822-AEBC-98E2DA000FF6}">
      <dsp:nvSpPr>
        <dsp:cNvPr id="0" name=""/>
        <dsp:cNvSpPr/>
      </dsp:nvSpPr>
      <dsp:spPr>
        <a:xfrm>
          <a:off x="1157404" y="4324287"/>
          <a:ext cx="4629616" cy="81578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827" tIns="207209" rIns="89827" bIns="207209" numCol="1" spcCol="1270" anchor="ctr" anchorCtr="0">
          <a:noAutofit/>
        </a:bodyPr>
        <a:lstStyle/>
        <a:p>
          <a:pPr marL="0" lvl="0" indent="0" algn="l" defTabSz="488950">
            <a:lnSpc>
              <a:spcPct val="90000"/>
            </a:lnSpc>
            <a:spcBef>
              <a:spcPct val="0"/>
            </a:spcBef>
            <a:spcAft>
              <a:spcPct val="35000"/>
            </a:spcAft>
            <a:buNone/>
          </a:pPr>
          <a:r>
            <a:rPr lang="en-US" sz="1100" kern="1200"/>
            <a:t>Follow up quickly on potential leads (EP Sent/Received/Confirmed) — a growing segment of leads "stuck" mid-funnel.</a:t>
          </a:r>
        </a:p>
      </dsp:txBody>
      <dsp:txXfrm>
        <a:off x="1157404" y="4324287"/>
        <a:ext cx="4629616" cy="815784"/>
      </dsp:txXfrm>
    </dsp:sp>
    <dsp:sp modelId="{304D4CF0-A923-44CB-8948-627D57ED59E5}">
      <dsp:nvSpPr>
        <dsp:cNvPr id="0" name=""/>
        <dsp:cNvSpPr/>
      </dsp:nvSpPr>
      <dsp:spPr>
        <a:xfrm>
          <a:off x="0" y="4324287"/>
          <a:ext cx="1157404" cy="81578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246" tIns="80581" rIns="61246" bIns="80581" numCol="1" spcCol="1270" anchor="ctr" anchorCtr="0">
          <a:noAutofit/>
        </a:bodyPr>
        <a:lstStyle/>
        <a:p>
          <a:pPr marL="0" lvl="0" indent="0" algn="ctr" defTabSz="622300">
            <a:lnSpc>
              <a:spcPct val="90000"/>
            </a:lnSpc>
            <a:spcBef>
              <a:spcPct val="0"/>
            </a:spcBef>
            <a:spcAft>
              <a:spcPct val="35000"/>
            </a:spcAft>
            <a:buNone/>
          </a:pPr>
          <a:r>
            <a:rPr lang="en-US" sz="1400" kern="1200"/>
            <a:t>Follow up</a:t>
          </a:r>
        </a:p>
      </dsp:txBody>
      <dsp:txXfrm>
        <a:off x="0" y="4324287"/>
        <a:ext cx="1157404" cy="8157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BDB59-1A35-4BD3-A423-F31052B86238}">
      <dsp:nvSpPr>
        <dsp:cNvPr id="0" name=""/>
        <dsp:cNvSpPr/>
      </dsp:nvSpPr>
      <dsp:spPr>
        <a:xfrm>
          <a:off x="0" y="835363"/>
          <a:ext cx="5787020" cy="1542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E7470-65BC-49B8-BFC8-1A0E7A006AC7}">
      <dsp:nvSpPr>
        <dsp:cNvPr id="0" name=""/>
        <dsp:cNvSpPr/>
      </dsp:nvSpPr>
      <dsp:spPr>
        <a:xfrm>
          <a:off x="466518" y="1182360"/>
          <a:ext cx="848215" cy="8482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2B15A-A186-4EE1-9AFC-D6EAF74CC509}">
      <dsp:nvSpPr>
        <dsp:cNvPr id="0" name=""/>
        <dsp:cNvSpPr/>
      </dsp:nvSpPr>
      <dsp:spPr>
        <a:xfrm>
          <a:off x="1781252" y="835363"/>
          <a:ext cx="4005767" cy="1542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17" tIns="163217" rIns="163217" bIns="163217" numCol="1" spcCol="1270" anchor="ctr" anchorCtr="0">
          <a:noAutofit/>
        </a:bodyPr>
        <a:lstStyle/>
        <a:p>
          <a:pPr marL="0" lvl="0" indent="0" algn="l" defTabSz="755650">
            <a:lnSpc>
              <a:spcPct val="90000"/>
            </a:lnSpc>
            <a:spcBef>
              <a:spcPct val="0"/>
            </a:spcBef>
            <a:spcAft>
              <a:spcPct val="35000"/>
            </a:spcAft>
            <a:buNone/>
          </a:pPr>
          <a:r>
            <a:rPr lang="en-US" sz="1700" b="0" i="0" kern="1200"/>
            <a:t>In summary, our analysis demonstrates that lead quality is influenced by a range of identifiable factors, from ad creative to traffic source and user intent.</a:t>
          </a:r>
          <a:endParaRPr lang="en-US" sz="1700" kern="1200"/>
        </a:p>
      </dsp:txBody>
      <dsp:txXfrm>
        <a:off x="1781252" y="835363"/>
        <a:ext cx="4005767" cy="1542210"/>
      </dsp:txXfrm>
    </dsp:sp>
    <dsp:sp modelId="{6E546134-9B8C-47AE-AFC3-54BD4CF277D8}">
      <dsp:nvSpPr>
        <dsp:cNvPr id="0" name=""/>
        <dsp:cNvSpPr/>
      </dsp:nvSpPr>
      <dsp:spPr>
        <a:xfrm>
          <a:off x="0" y="2763126"/>
          <a:ext cx="5787020" cy="15422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B31B6F-CC59-4F25-97BC-1EA37B32EF5B}">
      <dsp:nvSpPr>
        <dsp:cNvPr id="0" name=""/>
        <dsp:cNvSpPr/>
      </dsp:nvSpPr>
      <dsp:spPr>
        <a:xfrm>
          <a:off x="466518" y="3110123"/>
          <a:ext cx="848215" cy="8482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C0439E-25E8-4BEA-8103-2D48C644746C}">
      <dsp:nvSpPr>
        <dsp:cNvPr id="0" name=""/>
        <dsp:cNvSpPr/>
      </dsp:nvSpPr>
      <dsp:spPr>
        <a:xfrm>
          <a:off x="1781252" y="2763126"/>
          <a:ext cx="4005767" cy="1542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17" tIns="163217" rIns="163217" bIns="163217" numCol="1" spcCol="1270" anchor="ctr" anchorCtr="0">
          <a:noAutofit/>
        </a:bodyPr>
        <a:lstStyle/>
        <a:p>
          <a:pPr marL="0" lvl="0" indent="0" algn="l" defTabSz="755650">
            <a:lnSpc>
              <a:spcPct val="90000"/>
            </a:lnSpc>
            <a:spcBef>
              <a:spcPct val="0"/>
            </a:spcBef>
            <a:spcAft>
              <a:spcPct val="35000"/>
            </a:spcAft>
            <a:buNone/>
          </a:pPr>
          <a:r>
            <a:rPr lang="en-US" sz="1700" b="0" i="0" kern="1200"/>
            <a:t>"We've identified clear, actionable opportunities to elevate our overall lead quality to the 9.6% target, thereby unlocking a valuable CPL increase.</a:t>
          </a:r>
          <a:endParaRPr lang="en-US" sz="1700" kern="1200"/>
        </a:p>
      </dsp:txBody>
      <dsp:txXfrm>
        <a:off x="1781252" y="2763126"/>
        <a:ext cx="4005767" cy="15422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31321-ECE4-4A1D-BB2E-CCC142142808}"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722AB-0AC3-47BF-85A2-8E9D4436B680}" type="slidenum">
              <a:rPr lang="en-US" smtClean="0"/>
              <a:t>‹#›</a:t>
            </a:fld>
            <a:endParaRPr lang="en-US"/>
          </a:p>
        </p:txBody>
      </p:sp>
    </p:spTree>
    <p:extLst>
      <p:ext uri="{BB962C8B-B14F-4D97-AF65-F5344CB8AC3E}">
        <p14:creationId xmlns:p14="http://schemas.microsoft.com/office/powerpoint/2010/main" val="5196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8722AB-0AC3-47BF-85A2-8E9D4436B680}" type="slidenum">
              <a:rPr lang="en-US" smtClean="0"/>
              <a:t>6</a:t>
            </a:fld>
            <a:endParaRPr lang="en-US"/>
          </a:p>
        </p:txBody>
      </p:sp>
    </p:spTree>
    <p:extLst>
      <p:ext uri="{BB962C8B-B14F-4D97-AF65-F5344CB8AC3E}">
        <p14:creationId xmlns:p14="http://schemas.microsoft.com/office/powerpoint/2010/main" val="184104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8722AB-0AC3-47BF-85A2-8E9D4436B680}" type="slidenum">
              <a:rPr lang="en-US" smtClean="0"/>
              <a:t>8</a:t>
            </a:fld>
            <a:endParaRPr lang="en-US"/>
          </a:p>
        </p:txBody>
      </p:sp>
    </p:spTree>
    <p:extLst>
      <p:ext uri="{BB962C8B-B14F-4D97-AF65-F5344CB8AC3E}">
        <p14:creationId xmlns:p14="http://schemas.microsoft.com/office/powerpoint/2010/main" val="193562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8722AB-0AC3-47BF-85A2-8E9D4436B680}" type="slidenum">
              <a:rPr lang="en-US" smtClean="0"/>
              <a:t>10</a:t>
            </a:fld>
            <a:endParaRPr lang="en-US"/>
          </a:p>
        </p:txBody>
      </p:sp>
    </p:spTree>
    <p:extLst>
      <p:ext uri="{BB962C8B-B14F-4D97-AF65-F5344CB8AC3E}">
        <p14:creationId xmlns:p14="http://schemas.microsoft.com/office/powerpoint/2010/main" val="334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5/29/2025</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94348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9928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4888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7969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814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7888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346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7285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4360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7067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5/29/2025</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2591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5/29/2025</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72315222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1870F-BFFC-48ED-35AB-B25B25BE7F21}"/>
              </a:ext>
            </a:extLst>
          </p:cNvPr>
          <p:cNvSpPr>
            <a:spLocks noGrp="1"/>
          </p:cNvSpPr>
          <p:nvPr>
            <p:ph type="ctrTitle"/>
          </p:nvPr>
        </p:nvSpPr>
        <p:spPr>
          <a:xfrm>
            <a:off x="240632" y="1597961"/>
            <a:ext cx="4673012" cy="1931820"/>
          </a:xfrm>
        </p:spPr>
        <p:txBody>
          <a:bodyPr anchor="t">
            <a:normAutofit fontScale="90000"/>
          </a:bodyPr>
          <a:lstStyle/>
          <a:p>
            <a:r>
              <a:rPr lang="en-US" dirty="0"/>
              <a:t>LEAD QUALITY DATA ANALYSIS AND OPTIMIZATION STRATEGY</a:t>
            </a:r>
          </a:p>
        </p:txBody>
      </p:sp>
      <p:sp>
        <p:nvSpPr>
          <p:cNvPr id="3" name="Subtitle 2">
            <a:extLst>
              <a:ext uri="{FF2B5EF4-FFF2-40B4-BE49-F238E27FC236}">
                <a16:creationId xmlns:a16="http://schemas.microsoft.com/office/drawing/2014/main" id="{24604666-5C29-095F-1659-5D8458B75725}"/>
              </a:ext>
            </a:extLst>
          </p:cNvPr>
          <p:cNvSpPr>
            <a:spLocks noGrp="1"/>
          </p:cNvSpPr>
          <p:nvPr>
            <p:ph type="subTitle" idx="1"/>
          </p:nvPr>
        </p:nvSpPr>
        <p:spPr>
          <a:xfrm>
            <a:off x="240632" y="3955744"/>
            <a:ext cx="4673012" cy="953139"/>
          </a:xfrm>
        </p:spPr>
        <p:txBody>
          <a:bodyPr anchor="b">
            <a:normAutofit/>
          </a:bodyPr>
          <a:lstStyle/>
          <a:p>
            <a:r>
              <a:rPr lang="en-US" dirty="0"/>
              <a:t>Optimizing Lead Quality: A Data Driven Path to Enhanced CPL</a:t>
            </a:r>
          </a:p>
        </p:txBody>
      </p:sp>
      <p:sp>
        <p:nvSpPr>
          <p:cNvPr id="11" name="Freeform: Shape 10">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abstract genetic concept">
            <a:extLst>
              <a:ext uri="{FF2B5EF4-FFF2-40B4-BE49-F238E27FC236}">
                <a16:creationId xmlns:a16="http://schemas.microsoft.com/office/drawing/2014/main" id="{BADABAF2-2DF6-F763-5B7A-28A871688727}"/>
              </a:ext>
            </a:extLst>
          </p:cNvPr>
          <p:cNvPicPr>
            <a:picLocks noChangeAspect="1"/>
          </p:cNvPicPr>
          <p:nvPr/>
        </p:nvPicPr>
        <p:blipFill>
          <a:blip r:embed="rId2"/>
          <a:srcRect t="1577" r="1" b="1"/>
          <a:stretch>
            <a:fillRect/>
          </a:stretch>
        </p:blipFill>
        <p:spPr>
          <a:xfrm>
            <a:off x="5223896" y="-68718"/>
            <a:ext cx="6968106" cy="6858203"/>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
        <p:nvSpPr>
          <p:cNvPr id="5" name="TextBox 4">
            <a:extLst>
              <a:ext uri="{FF2B5EF4-FFF2-40B4-BE49-F238E27FC236}">
                <a16:creationId xmlns:a16="http://schemas.microsoft.com/office/drawing/2014/main" id="{02C29332-5EF7-21E1-E1B5-18675A7E5C27}"/>
              </a:ext>
            </a:extLst>
          </p:cNvPr>
          <p:cNvSpPr txBox="1"/>
          <p:nvPr/>
        </p:nvSpPr>
        <p:spPr>
          <a:xfrm>
            <a:off x="2534653" y="5999747"/>
            <a:ext cx="2550694" cy="646331"/>
          </a:xfrm>
          <a:prstGeom prst="rect">
            <a:avLst/>
          </a:prstGeom>
          <a:noFill/>
        </p:spPr>
        <p:txBody>
          <a:bodyPr wrap="square" rtlCol="0">
            <a:spAutoFit/>
          </a:bodyPr>
          <a:lstStyle/>
          <a:p>
            <a:r>
              <a:rPr lang="en-US" b="1" dirty="0"/>
              <a:t>Name</a:t>
            </a:r>
            <a:r>
              <a:rPr lang="en-US" dirty="0"/>
              <a:t>: Harika</a:t>
            </a:r>
          </a:p>
          <a:p>
            <a:r>
              <a:rPr lang="en-US" dirty="0"/>
              <a:t>Data Analyst at aarki</a:t>
            </a:r>
          </a:p>
        </p:txBody>
      </p:sp>
    </p:spTree>
    <p:extLst>
      <p:ext uri="{BB962C8B-B14F-4D97-AF65-F5344CB8AC3E}">
        <p14:creationId xmlns:p14="http://schemas.microsoft.com/office/powerpoint/2010/main" val="205899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5F9C-2125-2D3E-D16A-75F001D05796}"/>
              </a:ext>
            </a:extLst>
          </p:cNvPr>
          <p:cNvSpPr>
            <a:spLocks noGrp="1"/>
          </p:cNvSpPr>
          <p:nvPr>
            <p:ph type="title"/>
          </p:nvPr>
        </p:nvSpPr>
        <p:spPr>
          <a:xfrm>
            <a:off x="238539" y="168965"/>
            <a:ext cx="10788927" cy="844826"/>
          </a:xfrm>
        </p:spPr>
        <p:txBody>
          <a:bodyPr>
            <a:normAutofit/>
          </a:bodyPr>
          <a:lstStyle/>
          <a:p>
            <a:r>
              <a:rPr lang="en-US" sz="2800" b="0" dirty="0">
                <a:latin typeface="Times New Roman" panose="02020603050405020304" pitchFamily="18" charset="0"/>
                <a:cs typeface="Times New Roman" panose="02020603050405020304" pitchFamily="18" charset="0"/>
              </a:rPr>
              <a:t>3. Partner Performance &amp; Ad placement</a:t>
            </a:r>
          </a:p>
        </p:txBody>
      </p:sp>
      <p:sp>
        <p:nvSpPr>
          <p:cNvPr id="4" name="Rectangle 1">
            <a:extLst>
              <a:ext uri="{FF2B5EF4-FFF2-40B4-BE49-F238E27FC236}">
                <a16:creationId xmlns:a16="http://schemas.microsoft.com/office/drawing/2014/main" id="{C2EBEB79-2A3F-F7FE-32CF-80BA5BF0B599}"/>
              </a:ext>
            </a:extLst>
          </p:cNvPr>
          <p:cNvSpPr>
            <a:spLocks noGrp="1" noChangeArrowheads="1"/>
          </p:cNvSpPr>
          <p:nvPr>
            <p:ph idx="1"/>
          </p:nvPr>
        </p:nvSpPr>
        <p:spPr bwMode="auto">
          <a:xfrm>
            <a:off x="238539" y="1017634"/>
            <a:ext cx="743778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Partner Performance:</a:t>
            </a:r>
          </a:p>
          <a:p>
            <a:pPr marL="320040" lvl="2" algn="just" eaLnBrk="0" fontAlgn="base" hangingPunct="0">
              <a:lnSpc>
                <a:spcPct val="100000"/>
              </a:lnSpc>
              <a:spcBef>
                <a:spcPct val="0"/>
              </a:spcBef>
              <a:spcAft>
                <a:spcPct val="0"/>
              </a:spcAft>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Certain traffic partners significantly outperform others in terms of lead quality.</a:t>
            </a:r>
            <a:r>
              <a:rPr lang="en-US" altLang="en-US" sz="1600" dirty="0">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Advertise.com leads convert at 30–35%, while AdKnowledge delivers consistent results above 12%. Partners like Google and Call Center follow with ~10% conversion, whereas several others fall below 5%.</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Ad Placement:</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20040" lvl="2" algn="just" eaLnBrk="0" fontAlgn="base" hangingPunct="0">
              <a:lnSpc>
                <a:spcPct val="100000"/>
              </a:lnSpc>
              <a:spcBef>
                <a:spcPct val="0"/>
              </a:spcBef>
              <a:spcAft>
                <a:spcPct val="0"/>
              </a:spcAft>
              <a:buFontTx/>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 placement location has a direct impact on lead quality.</a:t>
            </a:r>
            <a:b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While most of our impressions are served on the top-left of the page, but interestingly the highest-performing leads , particularly those who convert ,originate from ads placed on the top-right.</a:t>
            </a:r>
          </a:p>
          <a:p>
            <a:pPr marL="320040" lvl="2" algn="just" eaLnBrk="0" fontAlgn="base" hangingPunct="0">
              <a:lnSpc>
                <a:spcPct val="100000"/>
              </a:lnSpc>
              <a:spcBef>
                <a:spcPct val="0"/>
              </a:spcBef>
              <a:spcAft>
                <a:spcPct val="0"/>
              </a:spcAft>
              <a:buFontTx/>
              <a:buChar char="•"/>
            </a:pPr>
            <a:endParaRPr lang="en-US" altLang="en-US" sz="1600" dirty="0">
              <a:latin typeface="Times New Roman" panose="02020603050405020304" pitchFamily="18" charset="0"/>
              <a:cs typeface="Times New Roman" panose="02020603050405020304" pitchFamily="18" charset="0"/>
            </a:endParaRPr>
          </a:p>
          <a:p>
            <a:pPr marL="91440" lvl="2" indent="0" algn="just"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Implications:</a:t>
            </a:r>
          </a:p>
          <a:p>
            <a:pPr marL="91440" lvl="2" indent="0" algn="just" eaLnBrk="0" fontAlgn="base" hangingPunct="0">
              <a:lnSpc>
                <a:spcPct val="100000"/>
              </a:lnSpc>
              <a:spcBef>
                <a:spcPct val="0"/>
              </a:spcBef>
              <a:spcAft>
                <a:spcPct val="0"/>
              </a:spcAft>
              <a:buNone/>
            </a:pPr>
            <a:r>
              <a:rPr lang="en-US" sz="1600" dirty="0">
                <a:latin typeface="Times New Roman" panose="02020603050405020304" pitchFamily="18" charset="0"/>
                <a:cs typeface="Times New Roman" panose="02020603050405020304" pitchFamily="18" charset="0"/>
              </a:rPr>
              <a:t>Recommend to prioritize top-right ad placements where possible, as this zone consistently delivers higher lead quality and by shifting budget toward top-performing partners like Advertise.com and AdKnowledge, we can accelerate progress toward the 9.6% conversion target</a:t>
            </a: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B603A7B-53AF-6ABE-3F28-DB37BA938999}"/>
              </a:ext>
            </a:extLst>
          </p:cNvPr>
          <p:cNvPicPr>
            <a:picLocks noChangeAspect="1"/>
          </p:cNvPicPr>
          <p:nvPr/>
        </p:nvPicPr>
        <p:blipFill>
          <a:blip r:embed="rId3"/>
          <a:stretch>
            <a:fillRect/>
          </a:stretch>
        </p:blipFill>
        <p:spPr>
          <a:xfrm>
            <a:off x="8140149" y="3819218"/>
            <a:ext cx="3458816" cy="2661095"/>
          </a:xfrm>
          <a:prstGeom prst="rect">
            <a:avLst/>
          </a:prstGeom>
        </p:spPr>
      </p:pic>
      <p:pic>
        <p:nvPicPr>
          <p:cNvPr id="12" name="Picture 11">
            <a:extLst>
              <a:ext uri="{FF2B5EF4-FFF2-40B4-BE49-F238E27FC236}">
                <a16:creationId xmlns:a16="http://schemas.microsoft.com/office/drawing/2014/main" id="{0F3350C1-4C76-5B17-FBC5-9EE0F9DFED6F}"/>
              </a:ext>
            </a:extLst>
          </p:cNvPr>
          <p:cNvPicPr>
            <a:picLocks noChangeAspect="1"/>
          </p:cNvPicPr>
          <p:nvPr/>
        </p:nvPicPr>
        <p:blipFill>
          <a:blip r:embed="rId4"/>
          <a:stretch>
            <a:fillRect/>
          </a:stretch>
        </p:blipFill>
        <p:spPr>
          <a:xfrm>
            <a:off x="8140149" y="526773"/>
            <a:ext cx="3915909" cy="2902227"/>
          </a:xfrm>
          <a:prstGeom prst="rect">
            <a:avLst/>
          </a:prstGeom>
        </p:spPr>
      </p:pic>
    </p:spTree>
    <p:extLst>
      <p:ext uri="{BB962C8B-B14F-4D97-AF65-F5344CB8AC3E}">
        <p14:creationId xmlns:p14="http://schemas.microsoft.com/office/powerpoint/2010/main" val="328171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0FB6-2E96-E581-13CB-FFCBDF8401DF}"/>
              </a:ext>
            </a:extLst>
          </p:cNvPr>
          <p:cNvSpPr>
            <a:spLocks noGrp="1"/>
          </p:cNvSpPr>
          <p:nvPr>
            <p:ph type="title"/>
          </p:nvPr>
        </p:nvSpPr>
        <p:spPr>
          <a:xfrm>
            <a:off x="228600" y="268357"/>
            <a:ext cx="10798865" cy="640333"/>
          </a:xfrm>
        </p:spPr>
        <p:txBody>
          <a:bodyPr>
            <a:normAutofit/>
          </a:bodyPr>
          <a:lstStyle/>
          <a:p>
            <a:r>
              <a:rPr lang="en-US" sz="2800" b="0" dirty="0">
                <a:latin typeface="Times New Roman" panose="02020603050405020304" pitchFamily="18" charset="0"/>
                <a:cs typeface="Times New Roman" panose="02020603050405020304" pitchFamily="18" charset="0"/>
              </a:rPr>
              <a:t>4. Debt level and Performing States</a:t>
            </a:r>
          </a:p>
        </p:txBody>
      </p:sp>
      <p:sp>
        <p:nvSpPr>
          <p:cNvPr id="4" name="Rectangle 1">
            <a:extLst>
              <a:ext uri="{FF2B5EF4-FFF2-40B4-BE49-F238E27FC236}">
                <a16:creationId xmlns:a16="http://schemas.microsoft.com/office/drawing/2014/main" id="{1A00C78B-134C-366E-080D-B44CD380E115}"/>
              </a:ext>
            </a:extLst>
          </p:cNvPr>
          <p:cNvSpPr>
            <a:spLocks noGrp="1" noChangeArrowheads="1"/>
          </p:cNvSpPr>
          <p:nvPr>
            <p:ph idx="1"/>
          </p:nvPr>
        </p:nvSpPr>
        <p:spPr bwMode="auto">
          <a:xfrm>
            <a:off x="330940" y="1354966"/>
            <a:ext cx="697727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Debt Level analysis</a:t>
            </a:r>
          </a:p>
          <a:p>
            <a:pPr algn="just"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 quality strongly correlates with declared debt level.</a:t>
            </a:r>
            <a:b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analysis, leads with a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debt range of 70,001–90,000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 the highest conversion rates, indicating strong intent</a:t>
            </a:r>
          </a:p>
          <a:p>
            <a:pPr algn="just"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strong performance is observed among users with debt between 10,001–15,000 and 90,000–100,000, making them high-potential segments for targeting and campaign refinement.</a:t>
            </a:r>
          </a:p>
          <a:p>
            <a:pPr marL="0" indent="0" algn="just" eaLnBrk="0" fontAlgn="base" hangingPunct="0">
              <a:lnSpc>
                <a:spcPct val="100000"/>
              </a:lnSpc>
              <a:spcBef>
                <a:spcPct val="0"/>
              </a:spcBef>
              <a:spcAft>
                <a:spcPct val="0"/>
              </a:spcAft>
              <a:buNone/>
            </a:pPr>
            <a:endParaRPr lang="en-US" altLang="en-US" sz="1600" dirty="0">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Highest performing States:</a:t>
            </a:r>
          </a:p>
          <a:p>
            <a:pPr algn="just" eaLnBrk="0" fontAlgn="base" hangingPunct="0">
              <a:lnSpc>
                <a:spcPct val="100000"/>
              </a:lnSpc>
              <a:spcBef>
                <a:spcPct val="0"/>
              </a:spcBef>
              <a:spcAft>
                <a:spcPct val="0"/>
              </a:spcAft>
            </a:pPr>
            <a:r>
              <a:rPr lang="en-US" sz="1600" b="0" dirty="0">
                <a:latin typeface="Times New Roman" panose="02020603050405020304" pitchFamily="18" charset="0"/>
                <a:cs typeface="Times New Roman" panose="02020603050405020304" pitchFamily="18" charset="0"/>
              </a:rPr>
              <a:t>Certain states consistently produce higher-quality leads, with </a:t>
            </a:r>
            <a:r>
              <a:rPr lang="en-US" sz="1600" b="1" dirty="0">
                <a:latin typeface="Times New Roman" panose="02020603050405020304" pitchFamily="18" charset="0"/>
                <a:cs typeface="Times New Roman" panose="02020603050405020304" pitchFamily="18" charset="0"/>
              </a:rPr>
              <a:t>Oklahoma</a:t>
            </a:r>
            <a:r>
              <a:rPr lang="en-US" sz="1600" b="0" dirty="0">
                <a:latin typeface="Times New Roman" panose="02020603050405020304" pitchFamily="18" charset="0"/>
                <a:cs typeface="Times New Roman" panose="02020603050405020304" pitchFamily="18" charset="0"/>
              </a:rPr>
              <a:t> with conversion rate of </a:t>
            </a:r>
            <a:r>
              <a:rPr lang="en-US" sz="1600" b="1" dirty="0">
                <a:latin typeface="Times New Roman" panose="02020603050405020304" pitchFamily="18" charset="0"/>
                <a:cs typeface="Times New Roman" panose="02020603050405020304" pitchFamily="18" charset="0"/>
              </a:rPr>
              <a:t>17.5%, </a:t>
            </a:r>
            <a:r>
              <a:rPr lang="en-US" sz="1600" b="0" dirty="0">
                <a:latin typeface="Times New Roman" panose="02020603050405020304" pitchFamily="18" charset="0"/>
                <a:cs typeface="Times New Roman" panose="02020603050405020304" pitchFamily="18" charset="0"/>
              </a:rPr>
              <a:t>Hawaii at 15%, Connecticut at 12.5%, showing the highest conversion rates</a:t>
            </a:r>
            <a:r>
              <a:rPr lang="en-US" sz="1600"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This performance may be driven by factors including strong advertiser presence, favorable economic fit</a:t>
            </a:r>
          </a:p>
          <a:p>
            <a:pPr marL="0" indent="0" algn="just" eaLnBrk="0" fontAlgn="base" hangingPunct="0">
              <a:lnSpc>
                <a:spcPct val="100000"/>
              </a:lnSpc>
              <a:spcBef>
                <a:spcPct val="0"/>
              </a:spcBef>
              <a:spcAft>
                <a:spcPct val="0"/>
              </a:spcAft>
              <a:buNone/>
            </a:pPr>
            <a:endParaRPr lang="en-US" altLang="en-US" sz="1600" b="0" dirty="0">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Implication</a:t>
            </a:r>
          </a:p>
          <a:p>
            <a:pPr marL="0" indent="0" algn="just" eaLnBrk="0" fontAlgn="base" hangingPunct="0">
              <a:lnSpc>
                <a:spcPct val="100000"/>
              </a:lnSpc>
              <a:spcBef>
                <a:spcPct val="0"/>
              </a:spcBef>
              <a:spcAft>
                <a:spcPct val="0"/>
              </a:spcAft>
              <a:buNone/>
            </a:pPr>
            <a:r>
              <a:rPr lang="en-US" sz="1600" dirty="0">
                <a:latin typeface="Times New Roman" panose="02020603050405020304" pitchFamily="18" charset="0"/>
                <a:cs typeface="Times New Roman" panose="02020603050405020304" pitchFamily="18" charset="0"/>
              </a:rPr>
              <a:t>Prioritizing traffic and creative strategies that attract users in high-converting debt ranges — particularly $70K–$90K  and to prioritize ad spend and campaign focus in these top-performing states — to boost overall lead quality and move closer to the 9.6% CPL goal.</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descr="A graph of blue bars&#10;&#10;AI-generated content may be incorrect.">
            <a:extLst>
              <a:ext uri="{FF2B5EF4-FFF2-40B4-BE49-F238E27FC236}">
                <a16:creationId xmlns:a16="http://schemas.microsoft.com/office/drawing/2014/main" id="{D0ACFCB6-0981-8305-9DEC-01B80128B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058" y="3669719"/>
            <a:ext cx="3502281" cy="2851519"/>
          </a:xfrm>
          <a:prstGeom prst="rect">
            <a:avLst/>
          </a:prstGeom>
        </p:spPr>
      </p:pic>
      <p:pic>
        <p:nvPicPr>
          <p:cNvPr id="8" name="Picture 7" descr="A graph of blue bars&#10;&#10;AI-generated content may be incorrect.">
            <a:extLst>
              <a:ext uri="{FF2B5EF4-FFF2-40B4-BE49-F238E27FC236}">
                <a16:creationId xmlns:a16="http://schemas.microsoft.com/office/drawing/2014/main" id="{D49D40B9-C0C9-C864-DDC6-64FB84924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870" y="391293"/>
            <a:ext cx="4655190" cy="2981664"/>
          </a:xfrm>
          <a:prstGeom prst="rect">
            <a:avLst/>
          </a:prstGeom>
        </p:spPr>
      </p:pic>
    </p:spTree>
    <p:extLst>
      <p:ext uri="{BB962C8B-B14F-4D97-AF65-F5344CB8AC3E}">
        <p14:creationId xmlns:p14="http://schemas.microsoft.com/office/powerpoint/2010/main" val="101173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A741-5D54-0BDB-8CD6-1DA11996E1B2}"/>
              </a:ext>
            </a:extLst>
          </p:cNvPr>
          <p:cNvSpPr>
            <a:spLocks noGrp="1"/>
          </p:cNvSpPr>
          <p:nvPr>
            <p:ph type="title"/>
          </p:nvPr>
        </p:nvSpPr>
        <p:spPr>
          <a:xfrm>
            <a:off x="278296" y="298174"/>
            <a:ext cx="10749170" cy="715617"/>
          </a:xfrm>
        </p:spPr>
        <p:txBody>
          <a:bodyPr>
            <a:normAutofit/>
          </a:bodyPr>
          <a:lstStyle/>
          <a:p>
            <a:r>
              <a:rPr lang="en-US" sz="2800" dirty="0">
                <a:latin typeface="Times New Roman" panose="02020603050405020304" pitchFamily="18" charset="0"/>
                <a:cs typeface="Times New Roman" panose="02020603050405020304" pitchFamily="18" charset="0"/>
              </a:rPr>
              <a:t>Deep Dive: </a:t>
            </a:r>
            <a:r>
              <a:rPr lang="en-US" sz="2800" b="0" dirty="0">
                <a:latin typeface="Times New Roman" panose="02020603050405020304" pitchFamily="18" charset="0"/>
                <a:cs typeface="Times New Roman" panose="02020603050405020304" pitchFamily="18" charset="0"/>
              </a:rPr>
              <a:t>Lead Quality Driver Insights</a:t>
            </a:r>
          </a:p>
        </p:txBody>
      </p:sp>
      <p:sp>
        <p:nvSpPr>
          <p:cNvPr id="4" name="Rectangle 1">
            <a:extLst>
              <a:ext uri="{FF2B5EF4-FFF2-40B4-BE49-F238E27FC236}">
                <a16:creationId xmlns:a16="http://schemas.microsoft.com/office/drawing/2014/main" id="{4111AC27-746A-223B-170F-D0043FF74F0E}"/>
              </a:ext>
            </a:extLst>
          </p:cNvPr>
          <p:cNvSpPr>
            <a:spLocks noGrp="1" noChangeArrowheads="1"/>
          </p:cNvSpPr>
          <p:nvPr>
            <p:ph idx="1"/>
          </p:nvPr>
        </p:nvSpPr>
        <p:spPr bwMode="auto">
          <a:xfrm>
            <a:off x="311426" y="1133356"/>
            <a:ext cx="11569147"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 Creative &amp; Widget Performance:</a:t>
            </a:r>
            <a:endParaRPr lang="en-US" alt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ts val="60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creative formats consistently attract high-quality leads, indicating strong creative-market</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Source &amp; Partner Influence:</a:t>
            </a:r>
            <a:endParaRPr lang="en-US" alt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ts val="60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Partners like Advertise.com and AdKnowledge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 superior conversion rates (30–35% and 12%+ respectively), highlighting opportunities for reallocation.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Geographic Signals:</a:t>
            </a:r>
            <a:endParaRPr lang="en-US" alt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ts val="60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States such as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OK</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 CT, AK, and MT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 above-average conversion performance, suggesting favorable audience targeting in these regions.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Debt Range Insight:</a:t>
            </a:r>
            <a:endParaRPr lang="en-US" alt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ts val="60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with declared debts in the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$70K–90K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 are the most likely to convert, making them prime candidates for audience targeting and tailored messaging.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Campaign Type &amp; Branding:</a:t>
            </a:r>
            <a:endParaRPr lang="en-US" alt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ts val="600"/>
              </a:spcAf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Branded campaigns outperform generic ones, and online form submissions outperform call center entries, signaling higher user intent from digital channels.</a:t>
            </a:r>
          </a:p>
          <a:p>
            <a:pPr marL="0" indent="0" eaLnBrk="0" fontAlgn="base" hangingPunct="0">
              <a:lnSpc>
                <a:spcPct val="100000"/>
              </a:lnSpc>
              <a:spcBef>
                <a:spcPct val="0"/>
              </a:spcBef>
              <a:spcAft>
                <a:spcPct val="0"/>
              </a:spcAft>
              <a:buNone/>
            </a:pPr>
            <a:r>
              <a:rPr lang="en-US" altLang="en-US" sz="1600" b="1" dirty="0">
                <a:latin typeface="Times New Roman" panose="02020603050405020304" pitchFamily="18" charset="0"/>
                <a:cs typeface="Times New Roman" panose="02020603050405020304" pitchFamily="18" charset="0"/>
              </a:rPr>
              <a:t>Search Intent Clarity:</a:t>
            </a:r>
          </a:p>
          <a:p>
            <a:pPr eaLnBrk="0" fontAlgn="base" hangingPunct="0">
              <a:lnSpc>
                <a:spcPct val="100000"/>
              </a:lnSpc>
              <a:spcBef>
                <a:spcPct val="0"/>
              </a:spcBef>
              <a:spcAft>
                <a:spcPts val="600"/>
              </a:spcAft>
            </a:pPr>
            <a:r>
              <a:rPr lang="en-US" sz="1600" dirty="0">
                <a:latin typeface="Times New Roman" panose="02020603050405020304" pitchFamily="18" charset="0"/>
                <a:cs typeface="Times New Roman" panose="02020603050405020304" pitchFamily="18" charset="0"/>
              </a:rPr>
              <a:t>Keywords that signal urgency (e.g., </a:t>
            </a:r>
            <a:r>
              <a:rPr lang="en-US" sz="1600" i="1" dirty="0">
                <a:latin typeface="Times New Roman" panose="02020603050405020304" pitchFamily="18" charset="0"/>
                <a:cs typeface="Times New Roman" panose="02020603050405020304" pitchFamily="18" charset="0"/>
              </a:rPr>
              <a:t>‘get debt help’</a:t>
            </a:r>
            <a:r>
              <a:rPr lang="en-US" sz="1600" dirty="0">
                <a:latin typeface="Times New Roman" panose="02020603050405020304" pitchFamily="18" charset="0"/>
                <a:cs typeface="Times New Roman" panose="02020603050405020304" pitchFamily="18" charset="0"/>
              </a:rPr>
              <a:t>) drive higher lead quality than broad informational queries.</a:t>
            </a:r>
          </a:p>
          <a:p>
            <a:pPr marL="0" indent="0" eaLnBrk="0" fontAlgn="base" hangingPunct="0">
              <a:lnSpc>
                <a:spcPct val="100000"/>
              </a:lnSpc>
              <a:spcBef>
                <a:spcPct val="0"/>
              </a:spcBef>
              <a:spcAft>
                <a:spcPct val="0"/>
              </a:spcAft>
              <a:buNone/>
            </a:pPr>
            <a:r>
              <a:rPr lang="en-US" sz="1600" b="1" dirty="0">
                <a:latin typeface="Times New Roman" panose="02020603050405020304" pitchFamily="18" charset="0"/>
                <a:cs typeface="Times New Roman" panose="02020603050405020304" pitchFamily="18" charset="0"/>
              </a:rPr>
              <a:t>Address &amp; Phone Score Paradox:</a:t>
            </a:r>
          </a:p>
          <a:p>
            <a:pPr eaLnBrk="0" fontAlgn="base" hangingPunct="0">
              <a:lnSpc>
                <a:spcPct val="100000"/>
              </a:lnSpc>
              <a:spcBef>
                <a:spcPct val="0"/>
              </a:spcBef>
              <a:spcAft>
                <a:spcPct val="0"/>
              </a:spcAft>
            </a:pPr>
            <a:r>
              <a:rPr lang="en-US" sz="1600" dirty="0">
                <a:latin typeface="Times New Roman" panose="02020603050405020304" pitchFamily="18" charset="0"/>
                <a:cs typeface="Times New Roman" panose="02020603050405020304" pitchFamily="18" charset="0"/>
              </a:rPr>
              <a:t>Interestingly, lower Address and Phone Scores — typically considered “lower quality” data — correlate with higher conversion rates</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US" altLang="en-US" sz="16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8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A267D3-CCC7-4260-8127-53F80B997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BC1F3-3E7D-C244-B6B1-9C48564AB731}"/>
              </a:ext>
            </a:extLst>
          </p:cNvPr>
          <p:cNvSpPr>
            <a:spLocks noGrp="1"/>
          </p:cNvSpPr>
          <p:nvPr>
            <p:ph type="title"/>
          </p:nvPr>
        </p:nvSpPr>
        <p:spPr>
          <a:xfrm>
            <a:off x="1083337" y="941298"/>
            <a:ext cx="3566357" cy="3128682"/>
          </a:xfrm>
        </p:spPr>
        <p:txBody>
          <a:bodyPr anchor="t">
            <a:normAutofit/>
          </a:bodyPr>
          <a:lstStyle/>
          <a:p>
            <a:r>
              <a:rPr lang="en-US" b="1" i="0">
                <a:effectLst/>
                <a:latin typeface="Times New Roman" panose="02020603050405020304" pitchFamily="18" charset="0"/>
                <a:cs typeface="Times New Roman" panose="02020603050405020304" pitchFamily="18" charset="0"/>
              </a:rPr>
              <a:t>                                 The Opportunity</a:t>
            </a:r>
            <a:endParaRPr lang="en-US" b="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D6033CC-BC9C-8F7A-BDBB-CDE45098487C}"/>
              </a:ext>
            </a:extLst>
          </p:cNvPr>
          <p:cNvSpPr>
            <a:spLocks noGrp="1" noChangeArrowheads="1"/>
          </p:cNvSpPr>
          <p:nvPr>
            <p:ph idx="1"/>
          </p:nvPr>
        </p:nvSpPr>
        <p:spPr bwMode="auto">
          <a:xfrm>
            <a:off x="5328242" y="937102"/>
            <a:ext cx="5792371" cy="32244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eaLnBrk="0" fontAlgn="base" hangingPunct="0">
              <a:lnSpc>
                <a:spcPct val="110000"/>
              </a:lnSpc>
              <a:spcBef>
                <a:spcPct val="0"/>
              </a:spcBef>
              <a:spcAft>
                <a:spcPts val="600"/>
              </a:spcAft>
              <a:buNone/>
            </a:pPr>
            <a:r>
              <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effectLst/>
                <a:latin typeface="Times New Roman" panose="02020603050405020304" pitchFamily="18" charset="0"/>
                <a:cs typeface="Times New Roman" panose="02020603050405020304" pitchFamily="18" charset="0"/>
              </a:rPr>
              <a:t>The Pathway to 9.6% CPL</a:t>
            </a:r>
          </a:p>
          <a:p>
            <a:pPr marL="560070" lvl="1" indent="-285750" eaLnBrk="0" fontAlgn="base" hangingPunct="0">
              <a:lnSpc>
                <a:spcPct val="110000"/>
              </a:lnSpc>
              <a:spcBef>
                <a:spcPct val="0"/>
              </a:spcBef>
              <a:spcAft>
                <a:spcPts val="600"/>
              </a:spcAft>
              <a:buFont typeface="Arial" panose="020B0604020202020204" pitchFamily="34" charset="0"/>
              <a:buChar char="•"/>
            </a:pPr>
            <a:r>
              <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rPr>
              <a:t>If we increase the share of leads from high-performing widgets (currently 18% of volume, converting at ~12–15%),</a:t>
            </a:r>
          </a:p>
          <a:p>
            <a:pPr marL="560070" lvl="1" indent="-285750" eaLnBrk="0" fontAlgn="base" hangingPunct="0">
              <a:lnSpc>
                <a:spcPct val="110000"/>
              </a:lnSpc>
              <a:spcBef>
                <a:spcPct val="0"/>
              </a:spcBef>
              <a:spcAft>
                <a:spcPts val="600"/>
              </a:spcAft>
              <a:buFont typeface="Arial" panose="020B0604020202020204" pitchFamily="34" charset="0"/>
              <a:buChar char="•"/>
            </a:pPr>
            <a:r>
              <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rPr>
              <a:t> And scale up lead flow from top partners such as Advertise.com (30–35% quality rate) and AdKnowledge (12%+),</a:t>
            </a:r>
          </a:p>
          <a:p>
            <a:pPr marL="560070" lvl="1" indent="-285750" eaLnBrk="0" fontAlgn="base" hangingPunct="0">
              <a:lnSpc>
                <a:spcPct val="110000"/>
              </a:lnSpc>
              <a:spcBef>
                <a:spcPct val="0"/>
              </a:spcBef>
              <a:spcAft>
                <a:spcPts val="600"/>
              </a:spcAft>
              <a:buFont typeface="Arial" panose="020B0604020202020204" pitchFamily="34" charset="0"/>
              <a:buChar char="•"/>
            </a:pPr>
            <a:r>
              <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rPr>
              <a:t> While reducing volume from low-performing creatives and campaigns (under 5% close rate), increases the quality leads </a:t>
            </a:r>
          </a:p>
          <a:p>
            <a:pPr marL="560070" lvl="1" indent="-285750" eaLnBrk="0" fontAlgn="base" hangingPunct="0">
              <a:lnSpc>
                <a:spcPct val="110000"/>
              </a:lnSpc>
              <a:spcBef>
                <a:spcPct val="0"/>
              </a:spcBef>
              <a:spcAft>
                <a:spcPts val="600"/>
              </a:spcAft>
              <a:buFont typeface="Arial" panose="020B0604020202020204" pitchFamily="34" charset="0"/>
              <a:buChar char="•"/>
            </a:pPr>
            <a:r>
              <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rPr>
              <a:t> And concentrating on debt ranges between $70K–90K and high-performing states (OK, HI, CT, MT, AK)</a:t>
            </a:r>
          </a:p>
        </p:txBody>
      </p:sp>
      <p:sp>
        <p:nvSpPr>
          <p:cNvPr id="11" name="Rectangle 10">
            <a:extLst>
              <a:ext uri="{FF2B5EF4-FFF2-40B4-BE49-F238E27FC236}">
                <a16:creationId xmlns:a16="http://schemas.microsoft.com/office/drawing/2014/main" id="{E221CB08-76F0-4C77-AA9B-6D5720938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146188"/>
            <a:ext cx="3623149" cy="171507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6E9D3072-33D8-4A93-A3EC-7C79C02DB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99" y="5146191"/>
            <a:ext cx="1721799" cy="1701630"/>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031668EE-1091-4A2B-A85D-58D1B0D02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623152" y="5146185"/>
            <a:ext cx="1715077" cy="17150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34">
            <a:extLst>
              <a:ext uri="{FF2B5EF4-FFF2-40B4-BE49-F238E27FC236}">
                <a16:creationId xmlns:a16="http://schemas.microsoft.com/office/drawing/2014/main" id="{DB90578B-9C73-4314-9DA2-6718A36FB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621087" y="5146183"/>
            <a:ext cx="1715079" cy="1715077"/>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9190391-F313-439F-B2BF-9F00E5AC2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336166" y="5146186"/>
            <a:ext cx="6861695" cy="1715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6CEB90DD-57D5-4A21-9E3B-612768755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7004" y="5107136"/>
            <a:ext cx="1750856" cy="1750864"/>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994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A929C1E-D8F4-4A72-B3A3-525B158C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CD148-FFB1-EA7E-8B4D-A8F533990210}"/>
              </a:ext>
            </a:extLst>
          </p:cNvPr>
          <p:cNvSpPr>
            <a:spLocks noGrp="1"/>
          </p:cNvSpPr>
          <p:nvPr>
            <p:ph type="title"/>
          </p:nvPr>
        </p:nvSpPr>
        <p:spPr>
          <a:xfrm>
            <a:off x="1077363" y="1597960"/>
            <a:ext cx="3266037" cy="3720352"/>
          </a:xfrm>
        </p:spPr>
        <p:txBody>
          <a:bodyPr anchor="b">
            <a:normAutofit/>
          </a:bodyPr>
          <a:lstStyle/>
          <a:p>
            <a:r>
              <a:rPr lang="en-US" sz="2800">
                <a:latin typeface="Times New Roman" panose="02020603050405020304" pitchFamily="18" charset="0"/>
                <a:cs typeface="Times New Roman" panose="02020603050405020304" pitchFamily="18" charset="0"/>
              </a:rPr>
              <a:t>                      Actionable Recommendations</a:t>
            </a:r>
            <a:endParaRPr lang="en-US" sz="2800" dirty="0">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4688C57F-18E6-4B7B-896C-59DF44273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5" name="Rectangle 27">
            <a:extLst>
              <a:ext uri="{FF2B5EF4-FFF2-40B4-BE49-F238E27FC236}">
                <a16:creationId xmlns:a16="http://schemas.microsoft.com/office/drawing/2014/main" id="{ECE92324-97AB-3ABC-017C-AE77FA9D40BD}"/>
              </a:ext>
            </a:extLst>
          </p:cNvPr>
          <p:cNvGraphicFramePr>
            <a:graphicFrameLocks noGrp="1"/>
          </p:cNvGraphicFramePr>
          <p:nvPr>
            <p:ph idx="1"/>
            <p:extLst>
              <p:ext uri="{D42A27DB-BD31-4B8C-83A1-F6EECF244321}">
                <p14:modId xmlns:p14="http://schemas.microsoft.com/office/powerpoint/2010/main" val="2832463893"/>
              </p:ext>
            </p:extLst>
          </p:nvPr>
        </p:nvGraphicFramePr>
        <p:xfrm>
          <a:off x="5190565" y="809625"/>
          <a:ext cx="5787020" cy="514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93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929C1E-D8F4-4A72-B3A3-525B158C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2A1F0-1595-CDE9-7DED-29BBA83767F6}"/>
              </a:ext>
            </a:extLst>
          </p:cNvPr>
          <p:cNvSpPr>
            <a:spLocks noGrp="1"/>
          </p:cNvSpPr>
          <p:nvPr>
            <p:ph type="title"/>
          </p:nvPr>
        </p:nvSpPr>
        <p:spPr>
          <a:xfrm>
            <a:off x="1077363" y="1597960"/>
            <a:ext cx="3266037" cy="2168970"/>
          </a:xfrm>
        </p:spPr>
        <p:txBody>
          <a:bodyPr anchor="b">
            <a:normAutofit/>
          </a:bodyPr>
          <a:lstStyle/>
          <a:p>
            <a:r>
              <a:rPr lang="en-US" sz="2800" dirty="0"/>
              <a:t>    </a:t>
            </a:r>
            <a:r>
              <a:rPr lang="en-US" sz="2800" dirty="0">
                <a:latin typeface="Times New Roman" panose="02020603050405020304" pitchFamily="18" charset="0"/>
                <a:cs typeface="Times New Roman" panose="02020603050405020304" pitchFamily="18" charset="0"/>
              </a:rPr>
              <a:t>Conclusion</a:t>
            </a:r>
          </a:p>
        </p:txBody>
      </p:sp>
      <p:sp>
        <p:nvSpPr>
          <p:cNvPr id="11" name="Freeform: Shape 10">
            <a:extLst>
              <a:ext uri="{FF2B5EF4-FFF2-40B4-BE49-F238E27FC236}">
                <a16:creationId xmlns:a16="http://schemas.microsoft.com/office/drawing/2014/main" id="{4688C57F-18E6-4B7B-896C-59DF44273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AF9D92A6-9ACF-7F38-C0FF-238C4EE304B6}"/>
              </a:ext>
            </a:extLst>
          </p:cNvPr>
          <p:cNvGraphicFramePr>
            <a:graphicFrameLocks noGrp="1"/>
          </p:cNvGraphicFramePr>
          <p:nvPr>
            <p:ph idx="1"/>
            <p:extLst>
              <p:ext uri="{D42A27DB-BD31-4B8C-83A1-F6EECF244321}">
                <p14:modId xmlns:p14="http://schemas.microsoft.com/office/powerpoint/2010/main" val="947021480"/>
              </p:ext>
            </p:extLst>
          </p:nvPr>
        </p:nvGraphicFramePr>
        <p:xfrm>
          <a:off x="5190565" y="809625"/>
          <a:ext cx="5787020" cy="514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54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 name="Rectangle 50">
            <a:extLst>
              <a:ext uri="{FF2B5EF4-FFF2-40B4-BE49-F238E27FC236}">
                <a16:creationId xmlns:a16="http://schemas.microsoft.com/office/drawing/2014/main" id="{CE4EE8BF-D523-4497-8D9A-BB4AC2F3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350C07-5DBA-A6BE-9FB1-B733170C1748}"/>
              </a:ext>
            </a:extLst>
          </p:cNvPr>
          <p:cNvSpPr txBox="1"/>
          <p:nvPr/>
        </p:nvSpPr>
        <p:spPr>
          <a:xfrm>
            <a:off x="1084728" y="1597961"/>
            <a:ext cx="5920756" cy="3162300"/>
          </a:xfrm>
          <a:prstGeom prst="rect">
            <a:avLst/>
          </a:prstGeom>
        </p:spPr>
        <p:txBody>
          <a:bodyPr vert="horz" lIns="91440" tIns="45720" rIns="91440" bIns="45720" rtlCol="0" anchor="b">
            <a:normAutofit/>
          </a:bodyPr>
          <a:lstStyle/>
          <a:p>
            <a:pPr>
              <a:lnSpc>
                <a:spcPct val="110000"/>
              </a:lnSpc>
              <a:spcBef>
                <a:spcPct val="0"/>
              </a:spcBef>
              <a:spcAft>
                <a:spcPts val="600"/>
              </a:spcAft>
            </a:pPr>
            <a:r>
              <a:rPr lang="en-US" sz="3200" b="1">
                <a:latin typeface="+mj-lt"/>
                <a:ea typeface="+mj-ea"/>
                <a:cs typeface="+mj-cs"/>
              </a:rPr>
              <a:t>     Q&amp;A</a:t>
            </a:r>
          </a:p>
        </p:txBody>
      </p:sp>
      <p:sp>
        <p:nvSpPr>
          <p:cNvPr id="53" name="Rectangle 52">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0"/>
            <a:ext cx="3472488" cy="3448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34">
            <a:extLst>
              <a:ext uri="{FF2B5EF4-FFF2-40B4-BE49-F238E27FC236}">
                <a16:creationId xmlns:a16="http://schemas.microsoft.com/office/drawing/2014/main" id="{AE30F03F-004C-4719-9495-388C3B7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40131" y="-13795"/>
            <a:ext cx="3444895" cy="347248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EA81208F-A90C-4F75-86C9-D42FDDEDF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3444897"/>
            <a:ext cx="3465665" cy="3438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CB7AD30-D65C-4325-8C21-558C1A05A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46203" y="3425029"/>
            <a:ext cx="3432752" cy="3472488"/>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38130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11D31D-FEDF-C9F8-678B-0D3B10DC3A94}"/>
              </a:ext>
            </a:extLst>
          </p:cNvPr>
          <p:cNvSpPr txBox="1"/>
          <p:nvPr/>
        </p:nvSpPr>
        <p:spPr>
          <a:xfrm>
            <a:off x="3558210" y="2335696"/>
            <a:ext cx="878287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Thank You</a:t>
            </a:r>
          </a:p>
        </p:txBody>
      </p:sp>
      <p:sp>
        <p:nvSpPr>
          <p:cNvPr id="3" name="TextBox 2">
            <a:extLst>
              <a:ext uri="{FF2B5EF4-FFF2-40B4-BE49-F238E27FC236}">
                <a16:creationId xmlns:a16="http://schemas.microsoft.com/office/drawing/2014/main" id="{C18F6EC1-9062-1367-DEB5-F0203D9B0A9A}"/>
              </a:ext>
            </a:extLst>
          </p:cNvPr>
          <p:cNvSpPr txBox="1"/>
          <p:nvPr/>
        </p:nvSpPr>
        <p:spPr>
          <a:xfrm>
            <a:off x="7772400" y="5049079"/>
            <a:ext cx="3279913" cy="923330"/>
          </a:xfrm>
          <a:prstGeom prst="rect">
            <a:avLst/>
          </a:prstGeom>
          <a:noFill/>
        </p:spPr>
        <p:txBody>
          <a:bodyPr wrap="square" rtlCol="0">
            <a:spAutoFit/>
          </a:bodyPr>
          <a:lstStyle/>
          <a:p>
            <a:r>
              <a:rPr lang="en-US" b="1" dirty="0"/>
              <a:t>Case Study by:</a:t>
            </a:r>
          </a:p>
          <a:p>
            <a:r>
              <a:rPr lang="en-US" dirty="0"/>
              <a:t>Harika Mangu</a:t>
            </a:r>
          </a:p>
          <a:p>
            <a:r>
              <a:rPr lang="en-US" dirty="0"/>
              <a:t>Data Analyst at aarki</a:t>
            </a:r>
          </a:p>
        </p:txBody>
      </p:sp>
    </p:spTree>
    <p:extLst>
      <p:ext uri="{BB962C8B-B14F-4D97-AF65-F5344CB8AC3E}">
        <p14:creationId xmlns:p14="http://schemas.microsoft.com/office/powerpoint/2010/main" val="341466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04E07-6F63-4D3E-B413-652FC095A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631EB-03FB-6D0F-D841-0A0ABECA9DD3}"/>
              </a:ext>
            </a:extLst>
          </p:cNvPr>
          <p:cNvSpPr>
            <a:spLocks noGrp="1"/>
          </p:cNvSpPr>
          <p:nvPr>
            <p:ph type="title"/>
          </p:nvPr>
        </p:nvSpPr>
        <p:spPr>
          <a:xfrm>
            <a:off x="427383" y="1597960"/>
            <a:ext cx="3906078" cy="3123127"/>
          </a:xfrm>
        </p:spPr>
        <p:txBody>
          <a:bodyPr anchor="t">
            <a:normAutofit/>
          </a:bodyPr>
          <a:lstStyle/>
          <a:p>
            <a:r>
              <a:rPr lang="en-US" i="0" dirty="0">
                <a:effectLst/>
                <a:latin typeface="Times New Roman" panose="02020603050405020304" pitchFamily="18" charset="0"/>
                <a:cs typeface="Times New Roman" panose="02020603050405020304" pitchFamily="18" charset="0"/>
              </a:rPr>
              <a:t>Executive Summary: </a:t>
            </a:r>
            <a:r>
              <a:rPr lang="en-US" b="0" i="0" dirty="0">
                <a:effectLst/>
                <a:latin typeface="Times New Roman" panose="02020603050405020304" pitchFamily="18" charset="0"/>
                <a:cs typeface="Times New Roman" panose="02020603050405020304" pitchFamily="18" charset="0"/>
              </a:rPr>
              <a:t>Key Insights &amp; Strategic Opportunity</a:t>
            </a:r>
            <a:endParaRPr lang="en-US" dirty="0">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1A2C2B4C-DD5B-4BFB-A18E-0E2FA0125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A9E901AB-6EFE-9B4C-2011-F799F1DC238D}"/>
              </a:ext>
            </a:extLst>
          </p:cNvPr>
          <p:cNvGraphicFramePr>
            <a:graphicFrameLocks noGrp="1"/>
          </p:cNvGraphicFramePr>
          <p:nvPr>
            <p:ph idx="1"/>
            <p:extLst>
              <p:ext uri="{D42A27DB-BD31-4B8C-83A1-F6EECF244321}">
                <p14:modId xmlns:p14="http://schemas.microsoft.com/office/powerpoint/2010/main" val="4081493815"/>
              </p:ext>
            </p:extLst>
          </p:nvPr>
        </p:nvGraphicFramePr>
        <p:xfrm>
          <a:off x="4668782" y="775856"/>
          <a:ext cx="6308804" cy="510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37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C08158-5BFB-475E-AFFD-3119675BE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5923A5-3EA5-4A1F-8FB1-6E9E4AC9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29852"/>
            <a:ext cx="6736976" cy="332814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850567E-9970-49B5-8036-68DF198AB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14824" cy="6864873"/>
          </a:xfrm>
          <a:custGeom>
            <a:avLst/>
            <a:gdLst>
              <a:gd name="connsiteX0" fmla="*/ 0 w 3414824"/>
              <a:gd name="connsiteY0" fmla="*/ 3376141 h 6864873"/>
              <a:gd name="connsiteX1" fmla="*/ 3414824 w 3414824"/>
              <a:gd name="connsiteY1" fmla="*/ 3376141 h 6864873"/>
              <a:gd name="connsiteX2" fmla="*/ 0 w 3414824"/>
              <a:gd name="connsiteY2" fmla="*/ 6864873 h 6864873"/>
              <a:gd name="connsiteX3" fmla="*/ 2 w 3414824"/>
              <a:gd name="connsiteY3" fmla="*/ 0 h 6864873"/>
              <a:gd name="connsiteX4" fmla="*/ 3414824 w 3414824"/>
              <a:gd name="connsiteY4" fmla="*/ 0 h 6864873"/>
              <a:gd name="connsiteX5" fmla="*/ 3414824 w 3414824"/>
              <a:gd name="connsiteY5" fmla="*/ 3376140 h 6864873"/>
              <a:gd name="connsiteX6" fmla="*/ 2 w 3414824"/>
              <a:gd name="connsiteY6" fmla="*/ 3376140 h 686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824" h="6864873">
                <a:moveTo>
                  <a:pt x="0" y="3376141"/>
                </a:moveTo>
                <a:lnTo>
                  <a:pt x="3414824" y="3376141"/>
                </a:lnTo>
                <a:cubicBezTo>
                  <a:pt x="3414824" y="5302914"/>
                  <a:pt x="1885955" y="6864873"/>
                  <a:pt x="0" y="6864873"/>
                </a:cubicBezTo>
                <a:close/>
                <a:moveTo>
                  <a:pt x="2" y="0"/>
                </a:moveTo>
                <a:lnTo>
                  <a:pt x="3414824" y="0"/>
                </a:lnTo>
                <a:lnTo>
                  <a:pt x="3414824" y="3376140"/>
                </a:lnTo>
                <a:lnTo>
                  <a:pt x="2" y="337614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2A91E8F-ED77-0066-B56B-00823DD7E293}"/>
              </a:ext>
            </a:extLst>
          </p:cNvPr>
          <p:cNvSpPr>
            <a:spLocks noGrp="1"/>
          </p:cNvSpPr>
          <p:nvPr>
            <p:ph type="title"/>
          </p:nvPr>
        </p:nvSpPr>
        <p:spPr>
          <a:xfrm>
            <a:off x="752476" y="1597958"/>
            <a:ext cx="2401165" cy="2491904"/>
          </a:xfrm>
        </p:spPr>
        <p:txBody>
          <a:bodyPr anchor="t">
            <a:normAutofit/>
          </a:bodyPr>
          <a:lstStyle/>
          <a:p>
            <a:r>
              <a:rPr lang="en-US" sz="2400">
                <a:latin typeface="Times New Roman" panose="02020603050405020304" pitchFamily="18" charset="0"/>
                <a:cs typeface="Times New Roman" panose="02020603050405020304" pitchFamily="18" charset="0"/>
              </a:rPr>
              <a:t>Agenda: </a:t>
            </a:r>
            <a:r>
              <a:rPr lang="en-US" sz="2400" b="0" i="0">
                <a:effectLst/>
                <a:latin typeface="Times New Roman" panose="02020603050405020304" pitchFamily="18" charset="0"/>
                <a:cs typeface="Times New Roman" panose="02020603050405020304" pitchFamily="18" charset="0"/>
              </a:rPr>
              <a:t>Analytical Journey</a:t>
            </a:r>
            <a:endParaRPr lang="en-US" sz="2400">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252F6D40-1969-431D-97A1-D6439AD90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4823" y="-6876"/>
            <a:ext cx="8777176" cy="6871754"/>
          </a:xfrm>
          <a:custGeom>
            <a:avLst/>
            <a:gdLst>
              <a:gd name="connsiteX0" fmla="*/ 0 w 8777176"/>
              <a:gd name="connsiteY0" fmla="*/ 0 h 6871754"/>
              <a:gd name="connsiteX1" fmla="*/ 3414822 w 8777176"/>
              <a:gd name="connsiteY1" fmla="*/ 0 h 6871754"/>
              <a:gd name="connsiteX2" fmla="*/ 3414822 w 8777176"/>
              <a:gd name="connsiteY2" fmla="*/ 6875 h 6871754"/>
              <a:gd name="connsiteX3" fmla="*/ 8777176 w 8777176"/>
              <a:gd name="connsiteY3" fmla="*/ 6875 h 6871754"/>
              <a:gd name="connsiteX4" fmla="*/ 8777176 w 8777176"/>
              <a:gd name="connsiteY4" fmla="*/ 6871754 h 6871754"/>
              <a:gd name="connsiteX5" fmla="*/ 3251085 w 8777176"/>
              <a:gd name="connsiteY5" fmla="*/ 6871754 h 6871754"/>
              <a:gd name="connsiteX6" fmla="*/ 3251085 w 8777176"/>
              <a:gd name="connsiteY6" fmla="*/ 6860643 h 6871754"/>
              <a:gd name="connsiteX7" fmla="*/ 3239098 w 8777176"/>
              <a:gd name="connsiteY7" fmla="*/ 6860334 h 6871754"/>
              <a:gd name="connsiteX8" fmla="*/ 0 w 8777176"/>
              <a:gd name="connsiteY8" fmla="*/ 3376141 h 6871754"/>
              <a:gd name="connsiteX9" fmla="*/ 3251085 w 8777176"/>
              <a:gd name="connsiteY9" fmla="*/ 3376141 h 6871754"/>
              <a:gd name="connsiteX10" fmla="*/ 3251085 w 8777176"/>
              <a:gd name="connsiteY10" fmla="*/ 3376140 h 6871754"/>
              <a:gd name="connsiteX11" fmla="*/ 0 w 8777176"/>
              <a:gd name="connsiteY11" fmla="*/ 3376140 h 68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77176" h="6871754">
                <a:moveTo>
                  <a:pt x="0" y="0"/>
                </a:moveTo>
                <a:lnTo>
                  <a:pt x="3414822" y="0"/>
                </a:lnTo>
                <a:lnTo>
                  <a:pt x="3414822" y="6875"/>
                </a:lnTo>
                <a:lnTo>
                  <a:pt x="8777176" y="6875"/>
                </a:lnTo>
                <a:lnTo>
                  <a:pt x="8777176" y="6871754"/>
                </a:lnTo>
                <a:lnTo>
                  <a:pt x="3251085" y="6871754"/>
                </a:lnTo>
                <a:lnTo>
                  <a:pt x="3251085" y="6860643"/>
                </a:lnTo>
                <a:lnTo>
                  <a:pt x="3239098" y="6860334"/>
                </a:lnTo>
                <a:cubicBezTo>
                  <a:pt x="1434808" y="6766895"/>
                  <a:pt x="0" y="5242703"/>
                  <a:pt x="0" y="3376141"/>
                </a:cubicBezTo>
                <a:lnTo>
                  <a:pt x="3251085" y="3376141"/>
                </a:lnTo>
                <a:lnTo>
                  <a:pt x="3251085" y="3376140"/>
                </a:lnTo>
                <a:lnTo>
                  <a:pt x="0" y="33761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5695289E-D2BA-9BA2-14B7-9E5F517DC90B}"/>
              </a:ext>
            </a:extLst>
          </p:cNvPr>
          <p:cNvGraphicFramePr>
            <a:graphicFrameLocks noGrp="1"/>
          </p:cNvGraphicFramePr>
          <p:nvPr>
            <p:ph idx="1"/>
            <p:extLst>
              <p:ext uri="{D42A27DB-BD31-4B8C-83A1-F6EECF244321}">
                <p14:modId xmlns:p14="http://schemas.microsoft.com/office/powerpoint/2010/main" val="2025496195"/>
              </p:ext>
            </p:extLst>
          </p:nvPr>
        </p:nvGraphicFramePr>
        <p:xfrm>
          <a:off x="4908175" y="773206"/>
          <a:ext cx="6205913" cy="5015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3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E99D-6194-99AF-FE22-38C1E9B91128}"/>
              </a:ext>
            </a:extLst>
          </p:cNvPr>
          <p:cNvSpPr>
            <a:spLocks noGrp="1"/>
          </p:cNvSpPr>
          <p:nvPr>
            <p:ph type="title"/>
          </p:nvPr>
        </p:nvSpPr>
        <p:spPr>
          <a:xfrm>
            <a:off x="1077362" y="352927"/>
            <a:ext cx="9950103" cy="898358"/>
          </a:xfrm>
        </p:spPr>
        <p:txBody>
          <a:bodyPr>
            <a:normAutofit/>
          </a:bodyPr>
          <a:lstStyle/>
          <a:p>
            <a:r>
              <a:rPr lang="en-US" sz="2800" i="0" dirty="0">
                <a:solidFill>
                  <a:srgbClr val="1A1C1E"/>
                </a:solidFill>
                <a:effectLst/>
                <a:latin typeface="Times New Roman" panose="02020603050405020304" pitchFamily="18" charset="0"/>
                <a:cs typeface="Times New Roman" panose="02020603050405020304" pitchFamily="18" charset="0"/>
              </a:rPr>
              <a:t>The Goal</a:t>
            </a:r>
            <a:r>
              <a:rPr lang="en-US" sz="2800" b="0" i="0" dirty="0">
                <a:solidFill>
                  <a:srgbClr val="1A1C1E"/>
                </a:solidFill>
                <a:effectLst/>
                <a:latin typeface="Times New Roman" panose="02020603050405020304" pitchFamily="18" charset="0"/>
                <a:cs typeface="Times New Roman" panose="02020603050405020304" pitchFamily="18" charset="0"/>
              </a:rPr>
              <a:t>: Quality Leads, Better Returns</a:t>
            </a:r>
            <a:endParaRPr lang="en-US" sz="2800" b="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C6DC6-01F0-974D-1C58-8B506B241578}"/>
              </a:ext>
            </a:extLst>
          </p:cNvPr>
          <p:cNvSpPr>
            <a:spLocks noGrp="1"/>
          </p:cNvSpPr>
          <p:nvPr>
            <p:ph idx="1"/>
          </p:nvPr>
        </p:nvSpPr>
        <p:spPr>
          <a:xfrm>
            <a:off x="775252" y="1411705"/>
            <a:ext cx="10252213" cy="4924927"/>
          </a:xfrm>
        </p:spPr>
        <p:txBody>
          <a:bodyPr>
            <a:normAutofit/>
          </a:bodyPr>
          <a:lstStyle/>
          <a:p>
            <a:r>
              <a:rPr lang="en-US" sz="1600" dirty="0">
                <a:solidFill>
                  <a:srgbClr val="1A1C1E"/>
                </a:solidFill>
                <a:latin typeface="Times New Roman" panose="02020603050405020304" pitchFamily="18" charset="0"/>
                <a:cs typeface="Times New Roman" panose="02020603050405020304" pitchFamily="18" charset="0"/>
              </a:rPr>
              <a:t>I was </a:t>
            </a:r>
            <a:r>
              <a:rPr lang="en-US" sz="1600" b="0" i="0" dirty="0">
                <a:solidFill>
                  <a:srgbClr val="1A1C1E"/>
                </a:solidFill>
                <a:effectLst/>
                <a:latin typeface="Times New Roman" panose="02020603050405020304" pitchFamily="18" charset="0"/>
                <a:cs typeface="Times New Roman" panose="02020603050405020304" pitchFamily="18" charset="0"/>
              </a:rPr>
              <a:t>tasked with analyzing lead data to answer three key questions</a:t>
            </a:r>
          </a:p>
          <a:p>
            <a:pPr lvl="1"/>
            <a:r>
              <a:rPr lang="en-US" b="0" i="0" dirty="0">
                <a:solidFill>
                  <a:srgbClr val="222222"/>
                </a:solidFill>
                <a:effectLst/>
                <a:latin typeface="Times New Roman" panose="02020603050405020304" pitchFamily="18" charset="0"/>
                <a:cs typeface="Times New Roman" panose="02020603050405020304" pitchFamily="18" charset="0"/>
              </a:rPr>
              <a:t>1.  Are we seeing any lead quality trends over time (improving, declining)?  Are they </a:t>
            </a:r>
            <a:r>
              <a:rPr lang="en-US" b="0" i="0" dirty="0" err="1">
                <a:solidFill>
                  <a:srgbClr val="222222"/>
                </a:solidFill>
                <a:effectLst/>
                <a:latin typeface="Times New Roman" panose="02020603050405020304" pitchFamily="18" charset="0"/>
                <a:cs typeface="Times New Roman" panose="02020603050405020304" pitchFamily="18" charset="0"/>
              </a:rPr>
              <a:t>stastistically</a:t>
            </a:r>
            <a:r>
              <a:rPr lang="en-US" b="0" i="0" dirty="0">
                <a:solidFill>
                  <a:srgbClr val="222222"/>
                </a:solidFill>
                <a:effectLst/>
                <a:latin typeface="Times New Roman" panose="02020603050405020304" pitchFamily="18" charset="0"/>
                <a:cs typeface="Times New Roman" panose="02020603050405020304" pitchFamily="18" charset="0"/>
              </a:rPr>
              <a:t> significant?</a:t>
            </a:r>
          </a:p>
          <a:p>
            <a:pPr lvl="1"/>
            <a:r>
              <a:rPr lang="en-US" b="0" i="0" dirty="0">
                <a:solidFill>
                  <a:srgbClr val="222222"/>
                </a:solidFill>
                <a:effectLst/>
                <a:latin typeface="Times New Roman" panose="02020603050405020304" pitchFamily="18" charset="0"/>
                <a:cs typeface="Times New Roman" panose="02020603050405020304" pitchFamily="18" charset="0"/>
              </a:rPr>
              <a:t>2.  What can we learn about the drivers of "lead quality" from this dataset?  What segments - where the ad was shown, what kind of person filled out the ad, what kind of ad did they see - have differing lead quality rates?</a:t>
            </a:r>
          </a:p>
          <a:p>
            <a:pPr lvl="1"/>
            <a:r>
              <a:rPr lang="en-US" b="0" i="0" dirty="0">
                <a:solidFill>
                  <a:srgbClr val="222222"/>
                </a:solidFill>
                <a:effectLst/>
                <a:latin typeface="Times New Roman" panose="02020603050405020304" pitchFamily="18" charset="0"/>
                <a:cs typeface="Times New Roman" panose="02020603050405020304" pitchFamily="18" charset="0"/>
              </a:rPr>
              <a:t>3.  If advertiser says they will increase our CPL by 20% (i.e., $30 to $33) if we increase our lead quality by 20% (i.e., from 8.0% to 9.6%), do we see any opportunities to do that here?  What kinds of things could we do?</a:t>
            </a:r>
            <a:endParaRPr lang="en-US" dirty="0">
              <a:solidFill>
                <a:srgbClr val="1A1C1E"/>
              </a:solidFill>
              <a:latin typeface="Times New Roman" panose="02020603050405020304" pitchFamily="18" charset="0"/>
              <a:cs typeface="Times New Roman" panose="02020603050405020304" pitchFamily="18" charset="0"/>
            </a:endParaRPr>
          </a:p>
          <a:p>
            <a:r>
              <a:rPr lang="en-US" sz="1600" b="1" i="0" dirty="0">
                <a:solidFill>
                  <a:srgbClr val="1A1C1E"/>
                </a:solidFill>
                <a:effectLst/>
                <a:latin typeface="Times New Roman" panose="02020603050405020304" pitchFamily="18" charset="0"/>
                <a:cs typeface="Times New Roman" panose="02020603050405020304" pitchFamily="18" charset="0"/>
              </a:rPr>
              <a:t>'Good Quality Leads':</a:t>
            </a:r>
            <a:r>
              <a:rPr lang="en-US" sz="1600" b="0" i="0" dirty="0">
                <a:solidFill>
                  <a:srgbClr val="1A1C1E"/>
                </a:solidFill>
                <a:effectLst/>
                <a:latin typeface="Times New Roman" panose="02020603050405020304" pitchFamily="18" charset="0"/>
                <a:cs typeface="Times New Roman" panose="02020603050405020304" pitchFamily="18" charset="0"/>
              </a:rPr>
              <a:t> For this analysis, 'good quality' leads include those 'Closed' as customers, or in 'EP Sent,' 'Received,' or 'Confirmed' statuses, aligning with the advertiser's positive indicators. Our baseline quality rate is 8.11%</a:t>
            </a:r>
          </a:p>
          <a:p>
            <a:r>
              <a:rPr lang="en-US" sz="1600" b="0" i="0" dirty="0">
                <a:solidFill>
                  <a:srgbClr val="1A1C1E"/>
                </a:solidFill>
                <a:effectLst/>
                <a:latin typeface="Times New Roman" panose="02020603050405020304" pitchFamily="18" charset="0"/>
                <a:cs typeface="Times New Roman" panose="02020603050405020304" pitchFamily="18" charset="0"/>
              </a:rPr>
              <a:t>"</a:t>
            </a:r>
            <a:r>
              <a:rPr lang="en-US" sz="1600" b="1" i="0" dirty="0">
                <a:solidFill>
                  <a:srgbClr val="1A1C1E"/>
                </a:solidFill>
                <a:effectLst/>
                <a:latin typeface="Times New Roman" panose="02020603050405020304" pitchFamily="18" charset="0"/>
                <a:cs typeface="Times New Roman" panose="02020603050405020304" pitchFamily="18" charset="0"/>
              </a:rPr>
              <a:t>Methodology:</a:t>
            </a:r>
            <a:r>
              <a:rPr lang="en-US" sz="1600" b="0" i="0" dirty="0">
                <a:solidFill>
                  <a:srgbClr val="1A1C1E"/>
                </a:solidFill>
                <a:effectLst/>
                <a:latin typeface="Times New Roman" panose="02020603050405020304" pitchFamily="18" charset="0"/>
                <a:cs typeface="Times New Roman" panose="02020603050405020304" pitchFamily="18" charset="0"/>
              </a:rPr>
              <a:t> </a:t>
            </a:r>
            <a:r>
              <a:rPr lang="en-US" sz="1600" dirty="0">
                <a:solidFill>
                  <a:srgbClr val="1A1C1E"/>
                </a:solidFill>
                <a:latin typeface="Times New Roman" panose="02020603050405020304" pitchFamily="18" charset="0"/>
                <a:cs typeface="Times New Roman" panose="02020603050405020304" pitchFamily="18" charset="0"/>
              </a:rPr>
              <a:t>I </a:t>
            </a:r>
            <a:r>
              <a:rPr lang="en-US" sz="1600" b="0" i="0" dirty="0">
                <a:solidFill>
                  <a:srgbClr val="1A1C1E"/>
                </a:solidFill>
                <a:effectLst/>
                <a:latin typeface="Times New Roman" panose="02020603050405020304" pitchFamily="18" charset="0"/>
                <a:cs typeface="Times New Roman" panose="02020603050405020304" pitchFamily="18" charset="0"/>
              </a:rPr>
              <a:t>employed [tools, e.g., Python with Pandas for data manipulation and Seaborn/Matplotlib for visualization, </a:t>
            </a:r>
            <a:r>
              <a:rPr lang="en-US" sz="1600" dirty="0">
                <a:solidFill>
                  <a:srgbClr val="1A1C1E"/>
                </a:solidFill>
                <a:latin typeface="Times New Roman" panose="02020603050405020304" pitchFamily="18" charset="0"/>
                <a:cs typeface="Times New Roman" panose="02020603050405020304" pitchFamily="18" charset="0"/>
              </a:rPr>
              <a:t>a</a:t>
            </a:r>
            <a:r>
              <a:rPr lang="en-US" sz="1600" b="0" i="0" dirty="0">
                <a:solidFill>
                  <a:srgbClr val="1A1C1E"/>
                </a:solidFill>
                <a:effectLst/>
                <a:latin typeface="Times New Roman" panose="02020603050405020304" pitchFamily="18" charset="0"/>
                <a:cs typeface="Times New Roman" panose="02020603050405020304" pitchFamily="18" charset="0"/>
              </a:rPr>
              <a:t>nd Excel for pivot analysis]. Key steps included data cleaning, data exploration, feature extraction from various attributes.</a:t>
            </a:r>
          </a:p>
          <a:p>
            <a:endParaRPr lang="en-US" sz="1600" b="0" i="0" dirty="0">
              <a:solidFill>
                <a:srgbClr val="1A1C1E"/>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00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1AF30CFE-E4FF-43C7-90BF-54AABC3A3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8447" y="0"/>
            <a:ext cx="526608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Freeform: Shape 12">
            <a:extLst>
              <a:ext uri="{FF2B5EF4-FFF2-40B4-BE49-F238E27FC236}">
                <a16:creationId xmlns:a16="http://schemas.microsoft.com/office/drawing/2014/main" id="{D918EA08-F7D2-4D19-9224-994CE251A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21" y="-1"/>
            <a:ext cx="8755258" cy="6858000"/>
          </a:xfrm>
          <a:custGeom>
            <a:avLst/>
            <a:gdLst>
              <a:gd name="connsiteX0" fmla="*/ 0 w 8755258"/>
              <a:gd name="connsiteY0" fmla="*/ 0 h 6858000"/>
              <a:gd name="connsiteX1" fmla="*/ 5326258 w 8755258"/>
              <a:gd name="connsiteY1" fmla="*/ 0 h 6858000"/>
              <a:gd name="connsiteX2" fmla="*/ 5411299 w 8755258"/>
              <a:gd name="connsiteY2" fmla="*/ 0 h 6858000"/>
              <a:gd name="connsiteX3" fmla="*/ 5411299 w 8755258"/>
              <a:gd name="connsiteY3" fmla="*/ 2150 h 6858000"/>
              <a:gd name="connsiteX4" fmla="*/ 5502714 w 8755258"/>
              <a:gd name="connsiteY4" fmla="*/ 4462 h 6858000"/>
              <a:gd name="connsiteX5" fmla="*/ 8755258 w 8755258"/>
              <a:gd name="connsiteY5" fmla="*/ 3429000 h 6858000"/>
              <a:gd name="connsiteX6" fmla="*/ 5502714 w 8755258"/>
              <a:gd name="connsiteY6" fmla="*/ 6853538 h 6858000"/>
              <a:gd name="connsiteX7" fmla="*/ 5411299 w 8755258"/>
              <a:gd name="connsiteY7" fmla="*/ 6855850 h 6858000"/>
              <a:gd name="connsiteX8" fmla="*/ 5411299 w 8755258"/>
              <a:gd name="connsiteY8" fmla="*/ 6857987 h 6858000"/>
              <a:gd name="connsiteX9" fmla="*/ 5326772 w 8755258"/>
              <a:gd name="connsiteY9" fmla="*/ 6857987 h 6858000"/>
              <a:gd name="connsiteX10" fmla="*/ 5326258 w 8755258"/>
              <a:gd name="connsiteY10" fmla="*/ 6858000 h 6858000"/>
              <a:gd name="connsiteX11" fmla="*/ 5325745 w 8755258"/>
              <a:gd name="connsiteY11" fmla="*/ 6857987 h 6858000"/>
              <a:gd name="connsiteX12" fmla="*/ 0 w 8755258"/>
              <a:gd name="connsiteY12" fmla="*/ 685798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5258" h="6858000">
                <a:moveTo>
                  <a:pt x="0" y="0"/>
                </a:moveTo>
                <a:lnTo>
                  <a:pt x="5326258" y="0"/>
                </a:lnTo>
                <a:lnTo>
                  <a:pt x="5411299" y="0"/>
                </a:lnTo>
                <a:lnTo>
                  <a:pt x="5411299" y="2150"/>
                </a:lnTo>
                <a:lnTo>
                  <a:pt x="5502714" y="4462"/>
                </a:lnTo>
                <a:cubicBezTo>
                  <a:pt x="7314494" y="96301"/>
                  <a:pt x="8755258" y="1594397"/>
                  <a:pt x="8755258" y="3429000"/>
                </a:cubicBezTo>
                <a:cubicBezTo>
                  <a:pt x="8755258" y="5263603"/>
                  <a:pt x="7314494" y="6761699"/>
                  <a:pt x="5502714" y="6853538"/>
                </a:cubicBezTo>
                <a:lnTo>
                  <a:pt x="5411299" y="6855850"/>
                </a:lnTo>
                <a:lnTo>
                  <a:pt x="5411299" y="6857987"/>
                </a:lnTo>
                <a:lnTo>
                  <a:pt x="5326772" y="6857987"/>
                </a:lnTo>
                <a:lnTo>
                  <a:pt x="5326258" y="6858000"/>
                </a:lnTo>
                <a:lnTo>
                  <a:pt x="5325745" y="6857987"/>
                </a:lnTo>
                <a:lnTo>
                  <a:pt x="0" y="685798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E9B2ABB-33C0-67CF-52B5-06D333FCC877}"/>
              </a:ext>
            </a:extLst>
          </p:cNvPr>
          <p:cNvSpPr txBox="1"/>
          <p:nvPr/>
        </p:nvSpPr>
        <p:spPr>
          <a:xfrm>
            <a:off x="1084728" y="1597961"/>
            <a:ext cx="5266080" cy="3162300"/>
          </a:xfrm>
          <a:prstGeom prst="rect">
            <a:avLst/>
          </a:prstGeom>
        </p:spPr>
        <p:txBody>
          <a:bodyPr vert="horz" lIns="91440" tIns="45720" rIns="91440" bIns="45720" rtlCol="0" anchor="b">
            <a:normAutofit/>
          </a:bodyPr>
          <a:lstStyle/>
          <a:p>
            <a:pPr>
              <a:lnSpc>
                <a:spcPct val="110000"/>
              </a:lnSpc>
              <a:spcBef>
                <a:spcPct val="0"/>
              </a:spcBef>
              <a:spcAft>
                <a:spcPts val="600"/>
              </a:spcAft>
            </a:pPr>
            <a:r>
              <a:rPr lang="en-US" sz="3200" b="1" i="0">
                <a:latin typeface="+mj-lt"/>
                <a:ea typeface="+mj-ea"/>
                <a:cs typeface="+mj-cs"/>
              </a:rPr>
              <a:t>Lead Quality Trend: A Look Over Time</a:t>
            </a:r>
            <a:endParaRPr lang="en-US" sz="3200" b="1">
              <a:latin typeface="+mj-lt"/>
              <a:ea typeface="+mj-ea"/>
              <a:cs typeface="+mj-cs"/>
            </a:endParaRPr>
          </a:p>
        </p:txBody>
      </p:sp>
      <p:sp>
        <p:nvSpPr>
          <p:cNvPr id="15" name="Rectangle 14">
            <a:extLst>
              <a:ext uri="{FF2B5EF4-FFF2-40B4-BE49-F238E27FC236}">
                <a16:creationId xmlns:a16="http://schemas.microsoft.com/office/drawing/2014/main" id="{1A7B0098-64CB-4CA2-913F-B6361A64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5493" y="-1"/>
            <a:ext cx="3458738" cy="3428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34">
            <a:extLst>
              <a:ext uri="{FF2B5EF4-FFF2-40B4-BE49-F238E27FC236}">
                <a16:creationId xmlns:a16="http://schemas.microsoft.com/office/drawing/2014/main" id="{F058BB3D-7B21-46A3-B0D6-AB9D1578D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58139" y="-22647"/>
            <a:ext cx="3428989" cy="3474281"/>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D1D6B41-589D-4DD8-9A1B-34C4CF076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5493" y="3434976"/>
            <a:ext cx="3456507" cy="342898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AE55F008-418D-4A3D-9F43-E50DF4BA7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35493" y="3429002"/>
            <a:ext cx="3456020" cy="1718477"/>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B3A964CF-9B08-4310-A326-19181F907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35493" y="5139536"/>
            <a:ext cx="3456020" cy="1718477"/>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86978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6728-80BF-03EC-6349-EC2A2977F646}"/>
              </a:ext>
            </a:extLst>
          </p:cNvPr>
          <p:cNvSpPr>
            <a:spLocks noGrp="1"/>
          </p:cNvSpPr>
          <p:nvPr>
            <p:ph type="title"/>
          </p:nvPr>
        </p:nvSpPr>
        <p:spPr>
          <a:xfrm>
            <a:off x="447261" y="371790"/>
            <a:ext cx="10580205" cy="642002"/>
          </a:xfrm>
        </p:spPr>
        <p:txBody>
          <a:bodyPr>
            <a:normAutofit/>
          </a:bodyPr>
          <a:lstStyle/>
          <a:p>
            <a:r>
              <a:rPr lang="en-US" sz="2800" b="0" i="0" dirty="0">
                <a:solidFill>
                  <a:srgbClr val="1A1C1E"/>
                </a:solidFill>
                <a:effectLst/>
                <a:latin typeface="Times New Roman" panose="02020603050405020304" pitchFamily="18" charset="0"/>
                <a:cs typeface="Times New Roman" panose="02020603050405020304" pitchFamily="18" charset="0"/>
              </a:rPr>
              <a:t>Lead Quality</a:t>
            </a:r>
            <a:endParaRPr lang="en-US" sz="2800" b="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E1601FD-7F20-0846-F6EC-AA346F5D11F8}"/>
              </a:ext>
            </a:extLst>
          </p:cNvPr>
          <p:cNvPicPr>
            <a:picLocks noGrp="1" noChangeAspect="1"/>
          </p:cNvPicPr>
          <p:nvPr>
            <p:ph idx="1"/>
          </p:nvPr>
        </p:nvPicPr>
        <p:blipFill>
          <a:blip r:embed="rId3"/>
          <a:stretch>
            <a:fillRect/>
          </a:stretch>
        </p:blipFill>
        <p:spPr>
          <a:xfrm>
            <a:off x="7695704" y="1"/>
            <a:ext cx="3777962" cy="2882348"/>
          </a:xfrm>
        </p:spPr>
      </p:pic>
      <p:sp>
        <p:nvSpPr>
          <p:cNvPr id="6" name="TextBox 5">
            <a:extLst>
              <a:ext uri="{FF2B5EF4-FFF2-40B4-BE49-F238E27FC236}">
                <a16:creationId xmlns:a16="http://schemas.microsoft.com/office/drawing/2014/main" id="{4AF534F4-601C-0D52-1D5A-1D8F646C0BD6}"/>
              </a:ext>
            </a:extLst>
          </p:cNvPr>
          <p:cNvSpPr txBox="1"/>
          <p:nvPr/>
        </p:nvSpPr>
        <p:spPr>
          <a:xfrm>
            <a:off x="367749" y="1118643"/>
            <a:ext cx="7245626"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can see, lead quality has followed a </a:t>
            </a:r>
            <a:r>
              <a:rPr lang="en-US" sz="1600" b="1" dirty="0">
                <a:latin typeface="Times New Roman" panose="02020603050405020304" pitchFamily="18" charset="0"/>
                <a:cs typeface="Times New Roman" panose="02020603050405020304" pitchFamily="18" charset="0"/>
              </a:rPr>
              <a:t>cyclical pattern</a:t>
            </a:r>
            <a:r>
              <a:rPr lang="en-US" sz="1600" dirty="0">
                <a:latin typeface="Times New Roman" panose="02020603050405020304" pitchFamily="18" charset="0"/>
                <a:cs typeface="Times New Roman" panose="02020603050405020304" pitchFamily="18" charset="0"/>
              </a:rPr>
              <a:t>, with higher conversion rates observed in months 4, 6, and 8, and noticeable dips in the alternating months (5, 7, and 9). </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While we reached as high as 10.9%, the recent downward trend brings us below 5% by 9</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month a gradual decline in lead quality.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observe a promising upward trend in Potential Leads (EP Sent, Received, Confirmed) over time indicating more users are progressing into the sales funnel. With targeted follow-up and nurturing, this growing pool of engaged leads an opportunity to reach the 9.6% target.</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Assumptions to reach the target 9.6% lead quality?</a:t>
            </a:r>
            <a:r>
              <a:rPr lang="en-US" sz="1600" dirty="0">
                <a:latin typeface="Times New Roman" panose="02020603050405020304" pitchFamily="18" charset="0"/>
                <a:cs typeface="Times New Roman" panose="02020603050405020304" pitchFamily="18" charset="0"/>
              </a:rPr>
              <a:t> </a:t>
            </a:r>
          </a:p>
          <a:p>
            <a:pPr lvl="1" algn="just"/>
            <a:r>
              <a:rPr lang="en-US" sz="1600" dirty="0">
                <a:latin typeface="Times New Roman" panose="02020603050405020304" pitchFamily="18" charset="0"/>
                <a:cs typeface="Times New Roman" panose="02020603050405020304" pitchFamily="18" charset="0"/>
              </a:rPr>
              <a:t>This observation tells us that while we have peak-performing periods, the overall lead quality isn’t improving organically. In fact, the decline underscores the need for </a:t>
            </a:r>
            <a:r>
              <a:rPr lang="en-US" sz="1600" i="1" dirty="0">
                <a:latin typeface="Times New Roman" panose="02020603050405020304" pitchFamily="18" charset="0"/>
                <a:cs typeface="Times New Roman" panose="02020603050405020304" pitchFamily="18" charset="0"/>
              </a:rPr>
              <a:t>proactive optimization</a:t>
            </a:r>
            <a:r>
              <a:rPr lang="en-US" sz="1600" dirty="0">
                <a:latin typeface="Times New Roman" panose="02020603050405020304" pitchFamily="18" charset="0"/>
                <a:cs typeface="Times New Roman" panose="02020603050405020304" pitchFamily="18" charset="0"/>
              </a:rPr>
              <a:t> — particularly in identifying drivers that are working in high-performing months and converting potential leads will stabilize and raise our baseline conversion rate closer to the 9.6% target.</a:t>
            </a:r>
          </a:p>
          <a:p>
            <a:pPr marL="285750" indent="-285750">
              <a:buFont typeface="Arial" panose="020B0604020202020204" pitchFamily="34" charset="0"/>
              <a:buChar char="•"/>
            </a:pPr>
            <a:endParaRPr lang="en-US" sz="1600" b="0" i="0" dirty="0">
              <a:solidFill>
                <a:srgbClr val="1A1C1E"/>
              </a:solidFill>
              <a:effectLst/>
              <a:latin typeface="Times New Roman" panose="02020603050405020304" pitchFamily="18" charset="0"/>
              <a:cs typeface="Times New Roman" panose="02020603050405020304" pitchFamily="18" charset="0"/>
            </a:endParaRPr>
          </a:p>
          <a:p>
            <a:endParaRPr lang="en-US" sz="1600" b="0" i="0" dirty="0">
              <a:solidFill>
                <a:srgbClr val="1A1C1E"/>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7B0C705F-0BE2-49A8-86A3-0F0B67290C27}"/>
              </a:ext>
            </a:extLst>
          </p:cNvPr>
          <p:cNvPicPr>
            <a:picLocks noChangeAspect="1"/>
          </p:cNvPicPr>
          <p:nvPr/>
        </p:nvPicPr>
        <p:blipFill>
          <a:blip r:embed="rId4"/>
          <a:stretch>
            <a:fillRect/>
          </a:stretch>
        </p:blipFill>
        <p:spPr>
          <a:xfrm>
            <a:off x="7613375" y="3110948"/>
            <a:ext cx="3897231" cy="3375262"/>
          </a:xfrm>
          <a:prstGeom prst="rect">
            <a:avLst/>
          </a:prstGeom>
        </p:spPr>
      </p:pic>
    </p:spTree>
    <p:extLst>
      <p:ext uri="{BB962C8B-B14F-4D97-AF65-F5344CB8AC3E}">
        <p14:creationId xmlns:p14="http://schemas.microsoft.com/office/powerpoint/2010/main" val="268330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CE4EE8BF-D523-4497-8D9A-BB4AC2F3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465A0F1-2A23-3021-02A4-74E54937AD5D}"/>
              </a:ext>
            </a:extLst>
          </p:cNvPr>
          <p:cNvSpPr txBox="1"/>
          <p:nvPr/>
        </p:nvSpPr>
        <p:spPr>
          <a:xfrm>
            <a:off x="1084728" y="1597961"/>
            <a:ext cx="5920756" cy="3162300"/>
          </a:xfrm>
          <a:prstGeom prst="rect">
            <a:avLst/>
          </a:prstGeom>
        </p:spPr>
        <p:txBody>
          <a:bodyPr vert="horz" lIns="91440" tIns="45720" rIns="91440" bIns="45720" rtlCol="0" anchor="b">
            <a:normAutofit/>
          </a:bodyPr>
          <a:lstStyle/>
          <a:p>
            <a:pPr>
              <a:lnSpc>
                <a:spcPct val="110000"/>
              </a:lnSpc>
              <a:spcBef>
                <a:spcPct val="0"/>
              </a:spcBef>
              <a:spcAft>
                <a:spcPts val="600"/>
              </a:spcAft>
            </a:pPr>
            <a:r>
              <a:rPr lang="en-US" sz="3200" b="1" i="0">
                <a:latin typeface="+mj-lt"/>
                <a:ea typeface="+mj-ea"/>
                <a:cs typeface="+mj-cs"/>
              </a:rPr>
              <a:t>Uncovering Quality Drivers: What Makes a Good Lead</a:t>
            </a:r>
            <a:r>
              <a:rPr lang="en-US" sz="3200" b="1">
                <a:latin typeface="+mj-lt"/>
                <a:ea typeface="+mj-ea"/>
                <a:cs typeface="+mj-cs"/>
              </a:rPr>
              <a:t> ?</a:t>
            </a:r>
          </a:p>
        </p:txBody>
      </p:sp>
      <p:sp>
        <p:nvSpPr>
          <p:cNvPr id="11" name="Rectangle 10">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0"/>
            <a:ext cx="3472488" cy="3448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4">
            <a:extLst>
              <a:ext uri="{FF2B5EF4-FFF2-40B4-BE49-F238E27FC236}">
                <a16:creationId xmlns:a16="http://schemas.microsoft.com/office/drawing/2014/main" id="{AE30F03F-004C-4719-9495-388C3B7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40131" y="-13795"/>
            <a:ext cx="3444895" cy="347248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A81208F-A90C-4F75-86C9-D42FDDEDF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3444897"/>
            <a:ext cx="3465665" cy="3438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CB7AD30-D65C-4325-8C21-558C1A05A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46203" y="3425029"/>
            <a:ext cx="3432752" cy="3472488"/>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00872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886D-4AE7-F94F-2A87-ACCEAEF3F191}"/>
              </a:ext>
            </a:extLst>
          </p:cNvPr>
          <p:cNvSpPr>
            <a:spLocks noGrp="1"/>
          </p:cNvSpPr>
          <p:nvPr>
            <p:ph type="title"/>
          </p:nvPr>
        </p:nvSpPr>
        <p:spPr>
          <a:xfrm>
            <a:off x="705680" y="248478"/>
            <a:ext cx="10321786" cy="824948"/>
          </a:xfrm>
        </p:spPr>
        <p:txBody>
          <a:bodyPr>
            <a:normAutofit/>
          </a:bodyPr>
          <a:lstStyle/>
          <a:p>
            <a:r>
              <a:rPr lang="en-US" sz="2800" b="0" i="0" dirty="0">
                <a:solidFill>
                  <a:srgbClr val="1A1C1E"/>
                </a:solidFill>
                <a:effectLst/>
                <a:latin typeface="Times New Roman" panose="02020603050405020304" pitchFamily="18" charset="0"/>
                <a:cs typeface="Times New Roman" panose="02020603050405020304" pitchFamily="18" charset="0"/>
              </a:rPr>
              <a:t>1. Impact of Creativity</a:t>
            </a:r>
            <a:endParaRPr lang="en-US" sz="2800" b="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544213-CBE3-B6CB-99C9-172737B808A9}"/>
              </a:ext>
            </a:extLst>
          </p:cNvPr>
          <p:cNvSpPr txBox="1"/>
          <p:nvPr/>
        </p:nvSpPr>
        <p:spPr>
          <a:xfrm>
            <a:off x="705679" y="1298744"/>
            <a:ext cx="6485532" cy="430887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Drilling into ad creatives, analyzed WidgetName to understand how different creative structures and designs impact lead quality.</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Key findings is that certain widgets, consistently rank among the top performers across multiple months. This suggests that these creative formats are more resilient to variation in traffic conditions and audience intent. The Top 5 are below</a:t>
            </a:r>
          </a:p>
          <a:p>
            <a:pPr lvl="1" algn="just"/>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w-300250-DebtReduction1-1DC-CreditSolutions,</a:t>
            </a:r>
          </a:p>
          <a:p>
            <a:pPr lvl="1" algn="just"/>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w-300250-DebtReduction1-1DC-white,</a:t>
            </a:r>
          </a:p>
          <a:p>
            <a:pPr lvl="1" algn="just"/>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w-300250-DebtReduction1-1DC,</a:t>
            </a:r>
          </a:p>
          <a:p>
            <a:pPr lvl="1" algn="just"/>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w-300250-DebtReduction1-1DC-Head3</a:t>
            </a:r>
          </a:p>
          <a:p>
            <a:pPr lvl="1" algn="just"/>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Implication: </a:t>
            </a:r>
            <a:r>
              <a:rPr lang="en-US" sz="1600" dirty="0">
                <a:latin typeface="Times New Roman" panose="02020603050405020304" pitchFamily="18" charset="0"/>
                <a:cs typeface="Times New Roman" panose="02020603050405020304" pitchFamily="18" charset="0"/>
              </a:rPr>
              <a:t>Optimizing ad creative structure by focusing on proven, high-performing widgets presents a clear and scalable opportunity to increase lead quality — without requiring additional volume or budget and helps us reach our goal to 9.6%</a:t>
            </a:r>
          </a:p>
          <a:p>
            <a:pPr marL="285750" indent="-285750">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id="{B439F4F3-6099-28D2-7786-059723E08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210" y="1073426"/>
            <a:ext cx="4841764" cy="5048367"/>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DB96A062-4870-5F49-FE78-6AD7FEB58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395" y="1298744"/>
            <a:ext cx="1554645" cy="1199259"/>
          </a:xfrm>
          <a:prstGeom prst="rect">
            <a:avLst/>
          </a:prstGeom>
        </p:spPr>
      </p:pic>
    </p:spTree>
    <p:extLst>
      <p:ext uri="{BB962C8B-B14F-4D97-AF65-F5344CB8AC3E}">
        <p14:creationId xmlns:p14="http://schemas.microsoft.com/office/powerpoint/2010/main" val="282147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5341-096E-FEAC-287D-6B61E241D67B}"/>
              </a:ext>
            </a:extLst>
          </p:cNvPr>
          <p:cNvSpPr>
            <a:spLocks noGrp="1"/>
          </p:cNvSpPr>
          <p:nvPr>
            <p:ph type="title"/>
          </p:nvPr>
        </p:nvSpPr>
        <p:spPr>
          <a:xfrm>
            <a:off x="377685" y="178905"/>
            <a:ext cx="7673009" cy="1003851"/>
          </a:xfrm>
        </p:spPr>
        <p:txBody>
          <a:bodyPr>
            <a:normAutofit/>
          </a:bodyPr>
          <a:lstStyle/>
          <a:p>
            <a:r>
              <a:rPr lang="en-US" sz="2800" b="0" dirty="0">
                <a:latin typeface="Times New Roman" panose="02020603050405020304" pitchFamily="18" charset="0"/>
                <a:cs typeface="Times New Roman" panose="02020603050405020304" pitchFamily="18" charset="0"/>
              </a:rPr>
              <a:t>2.Campaign Influence on Lead Quality</a:t>
            </a:r>
            <a:br>
              <a:rPr lang="en-US" b="1" i="0" dirty="0">
                <a:solidFill>
                  <a:srgbClr val="1A1C1E"/>
                </a:solidFill>
                <a:effectLst/>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p:txBody>
      </p:sp>
      <p:pic>
        <p:nvPicPr>
          <p:cNvPr id="5" name="Content Placeholder 4" descr="A graph of a lead quality campaign&#10;&#10;AI-generated content may be incorrect.">
            <a:extLst>
              <a:ext uri="{FF2B5EF4-FFF2-40B4-BE49-F238E27FC236}">
                <a16:creationId xmlns:a16="http://schemas.microsoft.com/office/drawing/2014/main" id="{8A8F15EB-55AA-2C58-76E1-7BCDD61E2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3983" y="3428999"/>
            <a:ext cx="4515721" cy="3160643"/>
          </a:xfrm>
        </p:spPr>
      </p:pic>
      <p:pic>
        <p:nvPicPr>
          <p:cNvPr id="7" name="Picture 6" descr="A graph of a lead quality&#10;&#10;AI-generated content may be incorrect.">
            <a:extLst>
              <a:ext uri="{FF2B5EF4-FFF2-40B4-BE49-F238E27FC236}">
                <a16:creationId xmlns:a16="http://schemas.microsoft.com/office/drawing/2014/main" id="{A03D3CBC-5BA5-7C7B-09E8-C08905852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2" y="313975"/>
            <a:ext cx="4257304" cy="2898136"/>
          </a:xfrm>
          <a:prstGeom prst="rect">
            <a:avLst/>
          </a:prstGeom>
        </p:spPr>
      </p:pic>
      <p:sp>
        <p:nvSpPr>
          <p:cNvPr id="15" name="Rectangle 7">
            <a:extLst>
              <a:ext uri="{FF2B5EF4-FFF2-40B4-BE49-F238E27FC236}">
                <a16:creationId xmlns:a16="http://schemas.microsoft.com/office/drawing/2014/main" id="{02B92C33-32A8-FDDD-DFF3-7E1A4A55F9EB}"/>
              </a:ext>
            </a:extLst>
          </p:cNvPr>
          <p:cNvSpPr>
            <a:spLocks noChangeArrowheads="1"/>
          </p:cNvSpPr>
          <p:nvPr/>
        </p:nvSpPr>
        <p:spPr bwMode="auto">
          <a:xfrm>
            <a:off x="377685" y="1139858"/>
            <a:ext cx="689775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Sourcing and campaign plays a major role in determining lead quality can observe Online form submission </a:t>
            </a:r>
          </a:p>
          <a:p>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Publisher Campaigns: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form submissions show a higher conversion rate compared to Call Center–entered leads, indicating stronger user intent and engagement in self-submitted leads online</a:t>
            </a:r>
            <a:endParaRPr lang="en-US" altLang="en-US" sz="16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Branded vs. Generic Advertising Campaigns:</a:t>
            </a: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Leads generated through branded campaigns achieved better conversion rates (6.25%) than those from generic forms (4.6%), suggesting that brand visibility enhances trust and lead quality.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Times New Roman" panose="02020603050405020304" pitchFamily="18" charset="0"/>
                <a:cs typeface="Times New Roman" panose="02020603050405020304" pitchFamily="18" charset="0"/>
              </a:rPr>
              <a:t>Implication:</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Times New Roman" panose="02020603050405020304" pitchFamily="18" charset="0"/>
                <a:cs typeface="Times New Roman" panose="02020603050405020304" pitchFamily="18" charset="0"/>
              </a:rPr>
              <a:t>To improve overall lead quality, we recommend strategic reallocation of spend toward high-performing partners and branded creatives, while continuing to optimize the lead capture experience for online users and help us achieve 9.6% goal</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101443"/>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564</TotalTime>
  <Words>1762</Words>
  <Application>Microsoft Office PowerPoint</Application>
  <PresentationFormat>Widescreen</PresentationFormat>
  <Paragraphs>127</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Avenir Next LT Pro</vt:lpstr>
      <vt:lpstr>Avenir Next LT Pro Light</vt:lpstr>
      <vt:lpstr>Times New Roman</vt:lpstr>
      <vt:lpstr>BlocksVTI</vt:lpstr>
      <vt:lpstr>LEAD QUALITY DATA ANALYSIS AND OPTIMIZATION STRATEGY</vt:lpstr>
      <vt:lpstr>Executive Summary: Key Insights &amp; Strategic Opportunity</vt:lpstr>
      <vt:lpstr>Agenda: Analytical Journey</vt:lpstr>
      <vt:lpstr>The Goal: Quality Leads, Better Returns</vt:lpstr>
      <vt:lpstr>PowerPoint Presentation</vt:lpstr>
      <vt:lpstr>Lead Quality</vt:lpstr>
      <vt:lpstr>PowerPoint Presentation</vt:lpstr>
      <vt:lpstr>1. Impact of Creativity</vt:lpstr>
      <vt:lpstr>2.Campaign Influence on Lead Quality </vt:lpstr>
      <vt:lpstr>3. Partner Performance &amp; Ad placement</vt:lpstr>
      <vt:lpstr>4. Debt level and Performing States</vt:lpstr>
      <vt:lpstr>Deep Dive: Lead Quality Driver Insights</vt:lpstr>
      <vt:lpstr>                                 The Opportunity</vt:lpstr>
      <vt:lpstr>                      Actionable Recommendations</vt:lpstr>
      <vt:lpstr>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Harika Mangu</dc:creator>
  <cp:lastModifiedBy>Harika Mangu</cp:lastModifiedBy>
  <cp:revision>4</cp:revision>
  <dcterms:created xsi:type="dcterms:W3CDTF">2025-05-29T12:50:20Z</dcterms:created>
  <dcterms:modified xsi:type="dcterms:W3CDTF">2025-05-29T22:14:47Z</dcterms:modified>
</cp:coreProperties>
</file>