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sldIdLst>
    <p:sldId id="256" r:id="rId2"/>
    <p:sldId id="257" r:id="rId3"/>
    <p:sldId id="266" r:id="rId4"/>
    <p:sldId id="261" r:id="rId5"/>
    <p:sldId id="265" r:id="rId6"/>
    <p:sldId id="263" r:id="rId7"/>
    <p:sldId id="264" r:id="rId8"/>
    <p:sldId id="262" r:id="rId9"/>
    <p:sldId id="268" r:id="rId10"/>
    <p:sldId id="258"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11/15/2019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0805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5946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1800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8449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88522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1157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75696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49579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3568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6228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678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332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55415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792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3194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0443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775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DFF08F-DC6B-4601-B491-B0F83F6DD2DA}" type="datetimeFigureOut">
              <a:rPr lang="en-US" smtClean="0"/>
              <a:pPr/>
              <a:t>11/15/2019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656355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earchsecurity.techtarget.com/definition/Advanced-Encryption-Standar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File Recovery System</a:t>
            </a:r>
            <a:endParaRPr lang="en-IN" dirty="0"/>
          </a:p>
        </p:txBody>
      </p:sp>
      <p:sp>
        <p:nvSpPr>
          <p:cNvPr id="3" name="Subtitle 2"/>
          <p:cNvSpPr>
            <a:spLocks noGrp="1"/>
          </p:cNvSpPr>
          <p:nvPr>
            <p:ph type="subTitle" idx="1"/>
          </p:nvPr>
        </p:nvSpPr>
        <p:spPr/>
        <p:txBody>
          <a:bodyPr/>
          <a:lstStyle/>
          <a:p>
            <a:r>
              <a:rPr lang="en-IN" dirty="0" smtClean="0"/>
              <a:t>Using </a:t>
            </a:r>
            <a:r>
              <a:rPr lang="en-IN" dirty="0"/>
              <a:t>C</a:t>
            </a:r>
            <a:r>
              <a:rPr lang="en-IN" dirty="0" smtClean="0"/>
              <a:t>ryptographic </a:t>
            </a:r>
            <a:r>
              <a:rPr lang="en-IN" dirty="0"/>
              <a:t>A</a:t>
            </a:r>
            <a:r>
              <a:rPr lang="en-IN" dirty="0" smtClean="0"/>
              <a:t>lgorithms</a:t>
            </a:r>
            <a:endParaRPr lang="en-IN" dirty="0"/>
          </a:p>
        </p:txBody>
      </p:sp>
    </p:spTree>
    <p:extLst>
      <p:ext uri="{BB962C8B-B14F-4D97-AF65-F5344CB8AC3E}">
        <p14:creationId xmlns:p14="http://schemas.microsoft.com/office/powerpoint/2010/main" val="41948931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25192"/>
            <a:ext cx="9674224" cy="1104363"/>
          </a:xfrm>
        </p:spPr>
        <p:txBody>
          <a:bodyPr/>
          <a:lstStyle/>
          <a:p>
            <a:r>
              <a:rPr lang="en-IN" dirty="0" smtClean="0"/>
              <a:t>Conclusion</a:t>
            </a:r>
            <a:endParaRPr lang="en-IN" dirty="0"/>
          </a:p>
        </p:txBody>
      </p:sp>
      <p:sp>
        <p:nvSpPr>
          <p:cNvPr id="3" name="Content Placeholder 2"/>
          <p:cNvSpPr>
            <a:spLocks noGrp="1"/>
          </p:cNvSpPr>
          <p:nvPr>
            <p:ph idx="1"/>
          </p:nvPr>
        </p:nvSpPr>
        <p:spPr>
          <a:xfrm>
            <a:off x="1484311" y="1931831"/>
            <a:ext cx="10018712" cy="3859369"/>
          </a:xfrm>
        </p:spPr>
        <p:txBody>
          <a:bodyPr>
            <a:normAutofit/>
          </a:bodyPr>
          <a:lstStyle/>
          <a:p>
            <a:r>
              <a:rPr lang="en-IN" dirty="0"/>
              <a:t>Here, we formalize general encryption model for storage security. We present </a:t>
            </a:r>
            <a:r>
              <a:rPr lang="en-IN" dirty="0" smtClean="0"/>
              <a:t>the design </a:t>
            </a:r>
            <a:r>
              <a:rPr lang="en-IN" dirty="0"/>
              <a:t>and implementation to ensure flexibility, transparent usage of this model. </a:t>
            </a:r>
            <a:endParaRPr lang="en-IN" dirty="0" smtClean="0"/>
          </a:p>
          <a:p>
            <a:r>
              <a:rPr lang="en-IN" dirty="0" smtClean="0"/>
              <a:t>This system </a:t>
            </a:r>
            <a:r>
              <a:rPr lang="en-IN" dirty="0"/>
              <a:t>will not prevent from attacks but it will protect the data from being exposed </a:t>
            </a:r>
            <a:r>
              <a:rPr lang="en-IN" dirty="0" smtClean="0"/>
              <a:t>to unauthorized parties.</a:t>
            </a:r>
          </a:p>
          <a:p>
            <a:r>
              <a:rPr lang="en-IN" dirty="0" smtClean="0"/>
              <a:t>Data is </a:t>
            </a:r>
            <a:r>
              <a:rPr lang="en-IN" dirty="0"/>
              <a:t>in encrypted form which makes them inadequate to read them, and if </a:t>
            </a:r>
            <a:r>
              <a:rPr lang="en-IN" dirty="0" smtClean="0"/>
              <a:t>local administrative </a:t>
            </a:r>
            <a:r>
              <a:rPr lang="en-IN" dirty="0"/>
              <a:t>is unable to physically access the file, then for the file recovery there is </a:t>
            </a:r>
            <a:r>
              <a:rPr lang="en-IN" dirty="0" smtClean="0"/>
              <a:t>a backup </a:t>
            </a:r>
            <a:r>
              <a:rPr lang="en-IN" dirty="0"/>
              <a:t>button setup where he can retrieve his lost data back with key management system</a:t>
            </a:r>
            <a:r>
              <a:rPr lang="en-IN" dirty="0" smtClean="0"/>
              <a:t>.</a:t>
            </a:r>
            <a:endParaRPr lang="en-IN" dirty="0"/>
          </a:p>
          <a:p>
            <a:endParaRPr lang="en-IN" dirty="0"/>
          </a:p>
        </p:txBody>
      </p:sp>
    </p:spTree>
    <p:extLst>
      <p:ext uri="{BB962C8B-B14F-4D97-AF65-F5344CB8AC3E}">
        <p14:creationId xmlns:p14="http://schemas.microsoft.com/office/powerpoint/2010/main" val="2630065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5673" y="1018503"/>
            <a:ext cx="10171071" cy="4416382"/>
          </a:xfrm>
        </p:spPr>
        <p:txBody>
          <a:bodyPr>
            <a:normAutofit/>
          </a:bodyPr>
          <a:lstStyle/>
          <a:p>
            <a:r>
              <a:rPr lang="en-IN" dirty="0"/>
              <a:t>So third parties are not benefited even if they steal them and also owner will have back </a:t>
            </a:r>
            <a:r>
              <a:rPr lang="en-IN" dirty="0" smtClean="0"/>
              <a:t>his data </a:t>
            </a:r>
            <a:r>
              <a:rPr lang="en-IN" dirty="0"/>
              <a:t>back with just key management and backup setup</a:t>
            </a:r>
            <a:r>
              <a:rPr lang="en-IN" dirty="0" smtClean="0"/>
              <a:t>.</a:t>
            </a:r>
          </a:p>
          <a:p>
            <a:r>
              <a:rPr lang="en-IN" dirty="0" smtClean="0"/>
              <a:t> </a:t>
            </a:r>
            <a:r>
              <a:rPr lang="en-IN" dirty="0"/>
              <a:t>Encrypting file system enhances </a:t>
            </a:r>
            <a:r>
              <a:rPr lang="en-IN" dirty="0" smtClean="0"/>
              <a:t>an advanced </a:t>
            </a:r>
            <a:r>
              <a:rPr lang="en-IN" dirty="0"/>
              <a:t>key management scheme to provide a high grade of security while </a:t>
            </a:r>
            <a:r>
              <a:rPr lang="en-IN" dirty="0" smtClean="0"/>
              <a:t>remaining transparent </a:t>
            </a:r>
            <a:r>
              <a:rPr lang="en-IN" dirty="0"/>
              <a:t>and easily usable</a:t>
            </a:r>
            <a:r>
              <a:rPr lang="en-IN" dirty="0" smtClean="0"/>
              <a:t>.</a:t>
            </a:r>
            <a:endParaRPr lang="en-IN" dirty="0"/>
          </a:p>
          <a:p>
            <a:r>
              <a:rPr lang="en-IN" dirty="0"/>
              <a:t>For Decryption of files, only local administration is only capable of retrieving </a:t>
            </a:r>
            <a:r>
              <a:rPr lang="en-IN" dirty="0" smtClean="0"/>
              <a:t>the data</a:t>
            </a:r>
            <a:r>
              <a:rPr lang="en-IN" dirty="0"/>
              <a:t>. </a:t>
            </a:r>
          </a:p>
        </p:txBody>
      </p:sp>
    </p:spTree>
    <p:extLst>
      <p:ext uri="{BB962C8B-B14F-4D97-AF65-F5344CB8AC3E}">
        <p14:creationId xmlns:p14="http://schemas.microsoft.com/office/powerpoint/2010/main" val="2359443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484310" y="2100328"/>
            <a:ext cx="10018713" cy="3463345"/>
          </a:xfrm>
        </p:spPr>
        <p:txBody>
          <a:bodyPr>
            <a:normAutofit/>
          </a:bodyPr>
          <a:lstStyle/>
          <a:p>
            <a:r>
              <a:rPr lang="en-IN" dirty="0" smtClean="0"/>
              <a:t>The </a:t>
            </a:r>
            <a:r>
              <a:rPr lang="en-IN" dirty="0"/>
              <a:t>rising issues of stealing sensitive data owned by individuals is a </a:t>
            </a:r>
            <a:r>
              <a:rPr lang="en-IN" dirty="0" smtClean="0"/>
              <a:t>common problem </a:t>
            </a:r>
            <a:r>
              <a:rPr lang="en-IN" dirty="0"/>
              <a:t>in real life scenarios as well as in storage security. </a:t>
            </a:r>
            <a:r>
              <a:rPr lang="en-IN" dirty="0" smtClean="0"/>
              <a:t> The needs </a:t>
            </a:r>
            <a:r>
              <a:rPr lang="en-IN" dirty="0"/>
              <a:t>and security of public-class is still not to the fullest. </a:t>
            </a:r>
            <a:endParaRPr lang="en-IN" dirty="0" smtClean="0"/>
          </a:p>
          <a:p>
            <a:r>
              <a:rPr lang="en-IN" dirty="0" smtClean="0"/>
              <a:t>So</a:t>
            </a:r>
            <a:r>
              <a:rPr lang="en-IN" dirty="0"/>
              <a:t>, encrypting the </a:t>
            </a:r>
            <a:r>
              <a:rPr lang="en-IN" dirty="0" smtClean="0"/>
              <a:t>file systems </a:t>
            </a:r>
            <a:r>
              <a:rPr lang="en-IN" dirty="0"/>
              <a:t>would entitle flexibility to the public class users. </a:t>
            </a:r>
            <a:endParaRPr lang="en-IN" dirty="0" smtClean="0"/>
          </a:p>
          <a:p>
            <a:r>
              <a:rPr lang="en-IN" dirty="0" smtClean="0"/>
              <a:t>The </a:t>
            </a:r>
            <a:r>
              <a:rPr lang="en-IN" dirty="0"/>
              <a:t>study estimated the </a:t>
            </a:r>
            <a:r>
              <a:rPr lang="en-IN" dirty="0" smtClean="0"/>
              <a:t>average worth </a:t>
            </a:r>
            <a:r>
              <a:rPr lang="en-IN" dirty="0"/>
              <a:t>of a single stolen laptop to be about a million dollars.</a:t>
            </a:r>
          </a:p>
          <a:p>
            <a:endParaRPr lang="en-IN" dirty="0"/>
          </a:p>
        </p:txBody>
      </p:sp>
    </p:spTree>
    <p:extLst>
      <p:ext uri="{BB962C8B-B14F-4D97-AF65-F5344CB8AC3E}">
        <p14:creationId xmlns:p14="http://schemas.microsoft.com/office/powerpoint/2010/main" val="1004837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346" y="685800"/>
            <a:ext cx="9519678" cy="975575"/>
          </a:xfrm>
        </p:spPr>
        <p:txBody>
          <a:bodyPr/>
          <a:lstStyle/>
          <a:p>
            <a:endParaRPr lang="en-IN" dirty="0"/>
          </a:p>
        </p:txBody>
      </p:sp>
      <p:sp>
        <p:nvSpPr>
          <p:cNvPr id="3" name="Content Placeholder 2"/>
          <p:cNvSpPr>
            <a:spLocks noGrp="1"/>
          </p:cNvSpPr>
          <p:nvPr>
            <p:ph idx="1"/>
          </p:nvPr>
        </p:nvSpPr>
        <p:spPr>
          <a:xfrm>
            <a:off x="1339404" y="2279561"/>
            <a:ext cx="10163620" cy="3511639"/>
          </a:xfrm>
        </p:spPr>
        <p:txBody>
          <a:bodyPr/>
          <a:lstStyle/>
          <a:p>
            <a:r>
              <a:rPr lang="en-IN" dirty="0" smtClean="0"/>
              <a:t>The security of the algorithm lies in  the ability of an algorithm to generate </a:t>
            </a:r>
            <a:r>
              <a:rPr lang="en-IN" dirty="0" err="1" smtClean="0"/>
              <a:t>ciphertext</a:t>
            </a:r>
            <a:r>
              <a:rPr lang="en-IN" dirty="0" smtClean="0"/>
              <a:t>.</a:t>
            </a:r>
          </a:p>
          <a:p>
            <a:endParaRPr lang="en-IN" dirty="0"/>
          </a:p>
        </p:txBody>
      </p:sp>
    </p:spTree>
    <p:extLst>
      <p:ext uri="{BB962C8B-B14F-4D97-AF65-F5344CB8AC3E}">
        <p14:creationId xmlns:p14="http://schemas.microsoft.com/office/powerpoint/2010/main" val="2327114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31" y="685800"/>
            <a:ext cx="9571193" cy="1181637"/>
          </a:xfrm>
        </p:spPr>
        <p:txBody>
          <a:bodyPr/>
          <a:lstStyle/>
          <a:p>
            <a:r>
              <a:rPr lang="en-IN" dirty="0" smtClean="0"/>
              <a:t>Algorithm</a:t>
            </a:r>
            <a:endParaRPr lang="en-IN" dirty="0"/>
          </a:p>
        </p:txBody>
      </p:sp>
      <p:sp>
        <p:nvSpPr>
          <p:cNvPr id="3" name="Content Placeholder 2"/>
          <p:cNvSpPr>
            <a:spLocks noGrp="1"/>
          </p:cNvSpPr>
          <p:nvPr>
            <p:ph idx="1"/>
          </p:nvPr>
        </p:nvSpPr>
        <p:spPr>
          <a:xfrm>
            <a:off x="1304005" y="1867437"/>
            <a:ext cx="10018713" cy="3124201"/>
          </a:xfrm>
        </p:spPr>
        <p:txBody>
          <a:bodyPr>
            <a:normAutofit/>
          </a:bodyPr>
          <a:lstStyle/>
          <a:p>
            <a:r>
              <a:rPr lang="en-IN" dirty="0"/>
              <a:t>A more secure encryption algorithm is </a:t>
            </a:r>
            <a:r>
              <a:rPr lang="en-IN" dirty="0">
                <a:hlinkClick r:id="rId2"/>
              </a:rPr>
              <a:t>AES</a:t>
            </a:r>
            <a:r>
              <a:rPr lang="en-IN" dirty="0"/>
              <a:t> – </a:t>
            </a:r>
            <a:r>
              <a:rPr lang="en-IN" b="1" dirty="0"/>
              <a:t>Advanced Encryption Standard</a:t>
            </a:r>
            <a:r>
              <a:rPr lang="en-IN" dirty="0"/>
              <a:t> which is a symmetric encryption algorithm </a:t>
            </a:r>
            <a:endParaRPr lang="en-IN" dirty="0" smtClean="0"/>
          </a:p>
          <a:p>
            <a:r>
              <a:rPr lang="en-IN" dirty="0"/>
              <a:t>A secret key is used for the both encryption and decryption of data. Only someone who has access to the same secret key can decrypt data. AES encryption provides strong protection to your </a:t>
            </a:r>
            <a:r>
              <a:rPr lang="en-IN" dirty="0" smtClean="0"/>
              <a:t>data.</a:t>
            </a:r>
          </a:p>
        </p:txBody>
      </p:sp>
    </p:spTree>
    <p:extLst>
      <p:ext uri="{BB962C8B-B14F-4D97-AF65-F5344CB8AC3E}">
        <p14:creationId xmlns:p14="http://schemas.microsoft.com/office/powerpoint/2010/main" val="3863883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856" y="1097925"/>
            <a:ext cx="10018711" cy="4298324"/>
          </a:xfrm>
        </p:spPr>
        <p:txBody>
          <a:bodyPr>
            <a:normAutofit/>
          </a:bodyPr>
          <a:lstStyle/>
          <a:p>
            <a:r>
              <a:rPr lang="en-IN" sz="2400" dirty="0" smtClean="0"/>
              <a:t>Java </a:t>
            </a:r>
            <a:r>
              <a:rPr lang="en-IN" sz="2400" dirty="0"/>
              <a:t>provides a number of helper classes for AES encryption such </a:t>
            </a:r>
            <a:r>
              <a:rPr lang="en-IN" sz="2400" dirty="0" smtClean="0"/>
              <a:t>as:</a:t>
            </a:r>
            <a:br>
              <a:rPr lang="en-IN" sz="2400" dirty="0" smtClean="0"/>
            </a:br>
            <a:r>
              <a:rPr lang="en-IN" sz="2400" dirty="0" smtClean="0"/>
              <a:t>1. Cipher </a:t>
            </a:r>
            <a:r>
              <a:rPr lang="en-IN" sz="2400" dirty="0"/>
              <a:t>(</a:t>
            </a:r>
            <a:r>
              <a:rPr lang="en-IN" sz="2400" dirty="0">
                <a:solidFill>
                  <a:schemeClr val="accent1">
                    <a:lumMod val="75000"/>
                  </a:schemeClr>
                </a:solidFill>
              </a:rPr>
              <a:t>for encryption/decryption</a:t>
            </a:r>
            <a:r>
              <a:rPr lang="en-IN" sz="2400" dirty="0"/>
              <a:t>), </a:t>
            </a:r>
            <a:r>
              <a:rPr lang="en-IN" sz="2400" dirty="0" smtClean="0"/>
              <a:t/>
            </a:r>
            <a:br>
              <a:rPr lang="en-IN" sz="2400" dirty="0" smtClean="0"/>
            </a:br>
            <a:r>
              <a:rPr lang="en-IN" sz="2400" dirty="0" smtClean="0"/>
              <a:t>2. </a:t>
            </a:r>
            <a:r>
              <a:rPr lang="en-IN" sz="2400" dirty="0" err="1" smtClean="0"/>
              <a:t>SecretKey</a:t>
            </a:r>
            <a:r>
              <a:rPr lang="en-IN" sz="2400" dirty="0" smtClean="0"/>
              <a:t> </a:t>
            </a:r>
            <a:r>
              <a:rPr lang="en-IN" sz="2400" dirty="0"/>
              <a:t>(</a:t>
            </a:r>
            <a:r>
              <a:rPr lang="en-IN" sz="2400" dirty="0">
                <a:solidFill>
                  <a:schemeClr val="accent1">
                    <a:lumMod val="75000"/>
                  </a:schemeClr>
                </a:solidFill>
              </a:rPr>
              <a:t>represents the shared secret key</a:t>
            </a:r>
            <a:r>
              <a:rPr lang="en-IN" sz="2400" dirty="0"/>
              <a:t>) </a:t>
            </a:r>
            <a:r>
              <a:rPr lang="en-IN" sz="2400" dirty="0" smtClean="0"/>
              <a:t>and</a:t>
            </a:r>
            <a:br>
              <a:rPr lang="en-IN" sz="2400" dirty="0" smtClean="0"/>
            </a:br>
            <a:r>
              <a:rPr lang="en-IN" sz="2400" dirty="0" smtClean="0"/>
              <a:t>3. </a:t>
            </a:r>
            <a:r>
              <a:rPr lang="en-IN" sz="2400" dirty="0" err="1"/>
              <a:t>KeyGenerator</a:t>
            </a:r>
            <a:r>
              <a:rPr lang="en-IN" sz="2400" dirty="0"/>
              <a:t> (</a:t>
            </a:r>
            <a:r>
              <a:rPr lang="en-IN" sz="2400" dirty="0">
                <a:solidFill>
                  <a:schemeClr val="accent1">
                    <a:lumMod val="75000"/>
                  </a:schemeClr>
                </a:solidFill>
              </a:rPr>
              <a:t>generates the shared secret key</a:t>
            </a:r>
            <a:r>
              <a:rPr lang="en-IN" sz="2400" dirty="0" smtClean="0"/>
              <a:t>).</a:t>
            </a:r>
            <a:br>
              <a:rPr lang="en-IN" sz="2400" dirty="0" smtClean="0"/>
            </a:br>
            <a:r>
              <a:rPr lang="en-IN" sz="2400" dirty="0" smtClean="0"/>
              <a:t/>
            </a:r>
            <a:br>
              <a:rPr lang="en-IN" sz="2400" dirty="0" smtClean="0"/>
            </a:br>
            <a:r>
              <a:rPr lang="en-IN" sz="2400" dirty="0" smtClean="0"/>
              <a:t> Also note that both secret key and encrypted data is binary data and </a:t>
            </a:r>
            <a:r>
              <a:rPr lang="en-IN" sz="2400" dirty="0"/>
              <a:t>hence cannot be printed directly. </a:t>
            </a:r>
          </a:p>
        </p:txBody>
      </p:sp>
    </p:spTree>
    <p:extLst>
      <p:ext uri="{BB962C8B-B14F-4D97-AF65-F5344CB8AC3E}">
        <p14:creationId xmlns:p14="http://schemas.microsoft.com/office/powerpoint/2010/main" val="2540513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java java.security pack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325" y="94982"/>
            <a:ext cx="4305300" cy="642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522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essage Dig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195" y="608191"/>
            <a:ext cx="4762500" cy="25812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086377" y="3670480"/>
            <a:ext cx="9581881" cy="1569660"/>
          </a:xfrm>
          <a:prstGeom prst="rect">
            <a:avLst/>
          </a:prstGeom>
        </p:spPr>
        <p:txBody>
          <a:bodyPr wrap="square">
            <a:spAutoFit/>
          </a:bodyPr>
          <a:lstStyle/>
          <a:p>
            <a:pPr marL="342900" indent="-342900">
              <a:buFont typeface="Arial" panose="020B0604020202020204" pitchFamily="34" charset="0"/>
              <a:buChar char="•"/>
            </a:pPr>
            <a:r>
              <a:rPr lang="en-IN" sz="2400" dirty="0"/>
              <a:t>To calculate cryptographic hashing value in Java, </a:t>
            </a:r>
            <a:r>
              <a:rPr lang="en-IN" sz="2400" b="1" dirty="0" err="1"/>
              <a:t>MessageDigest</a:t>
            </a:r>
            <a:r>
              <a:rPr lang="en-IN" sz="2400" dirty="0"/>
              <a:t> Class is used, under the package </a:t>
            </a:r>
            <a:r>
              <a:rPr lang="en-IN" sz="2400" dirty="0" err="1"/>
              <a:t>java.security</a:t>
            </a:r>
            <a:r>
              <a:rPr lang="en-IN" sz="2400" dirty="0"/>
              <a:t>.</a:t>
            </a:r>
          </a:p>
          <a:p>
            <a:pPr marL="342900" indent="-342900">
              <a:buFont typeface="Arial" panose="020B0604020202020204" pitchFamily="34" charset="0"/>
              <a:buChar char="•"/>
            </a:pPr>
            <a:r>
              <a:rPr lang="en-IN" sz="2400" dirty="0"/>
              <a:t>SHA is cryptographic hash function which takes input as 20 Bytes and rendered the hash value in hexadecimal number</a:t>
            </a:r>
          </a:p>
        </p:txBody>
      </p:sp>
    </p:spTree>
    <p:extLst>
      <p:ext uri="{BB962C8B-B14F-4D97-AF65-F5344CB8AC3E}">
        <p14:creationId xmlns:p14="http://schemas.microsoft.com/office/powerpoint/2010/main" val="3322895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1374" y="450761"/>
            <a:ext cx="9841649" cy="5340439"/>
          </a:xfrm>
        </p:spPr>
        <p:txBody>
          <a:bodyPr>
            <a:normAutofit/>
          </a:bodyPr>
          <a:lstStyle/>
          <a:p>
            <a:pPr fontAlgn="base"/>
            <a:r>
              <a:rPr lang="en-IN" b="1" dirty="0"/>
              <a:t>Application:</a:t>
            </a:r>
            <a:endParaRPr lang="en-IN" dirty="0"/>
          </a:p>
          <a:p>
            <a:pPr marL="0" lvl="0" indent="0" fontAlgn="base">
              <a:buNone/>
            </a:pPr>
            <a:r>
              <a:rPr lang="en-IN" dirty="0" smtClean="0"/>
              <a:t>	Cryptography</a:t>
            </a:r>
            <a:endParaRPr lang="en-IN" dirty="0"/>
          </a:p>
          <a:p>
            <a:pPr marL="0" lvl="0" indent="0" fontAlgn="base">
              <a:buNone/>
            </a:pPr>
            <a:r>
              <a:rPr lang="en-IN" dirty="0" smtClean="0"/>
              <a:t>	Data </a:t>
            </a:r>
            <a:r>
              <a:rPr lang="en-IN" dirty="0"/>
              <a:t>Integrity</a:t>
            </a:r>
          </a:p>
          <a:p>
            <a:r>
              <a:rPr lang="en-IN" dirty="0"/>
              <a:t>Values returned by a hash function are called </a:t>
            </a:r>
            <a:r>
              <a:rPr lang="en-IN" b="1" dirty="0"/>
              <a:t>message digest</a:t>
            </a:r>
            <a:r>
              <a:rPr lang="en-IN" dirty="0"/>
              <a:t> or simply </a:t>
            </a:r>
            <a:r>
              <a:rPr lang="en-IN" b="1" dirty="0"/>
              <a:t>hash values</a:t>
            </a:r>
            <a:endParaRPr lang="en-IN" dirty="0"/>
          </a:p>
          <a:p>
            <a:r>
              <a:rPr lang="en-IN" dirty="0"/>
              <a:t>A </a:t>
            </a:r>
            <a:r>
              <a:rPr lang="en-IN" b="1" dirty="0"/>
              <a:t>message digest</a:t>
            </a:r>
            <a:r>
              <a:rPr lang="en-IN" dirty="0"/>
              <a:t> is a cryptographic </a:t>
            </a:r>
            <a:r>
              <a:rPr lang="en-IN" b="1" dirty="0"/>
              <a:t>hash</a:t>
            </a:r>
            <a:r>
              <a:rPr lang="en-IN" dirty="0"/>
              <a:t> function containing a string of digits created by a one-way hashing formula. </a:t>
            </a:r>
            <a:r>
              <a:rPr lang="en-IN" b="1" dirty="0"/>
              <a:t>Message digests</a:t>
            </a:r>
            <a:r>
              <a:rPr lang="en-IN" dirty="0"/>
              <a:t> are designed to protect the integrity of a piece of data or media to detect changes and alterations to any part of a </a:t>
            </a:r>
            <a:r>
              <a:rPr lang="en-IN" b="1" dirty="0"/>
              <a:t>message</a:t>
            </a:r>
            <a:r>
              <a:rPr lang="en-IN" dirty="0"/>
              <a:t>. </a:t>
            </a:r>
          </a:p>
          <a:p>
            <a:endParaRPr lang="en-IN" dirty="0"/>
          </a:p>
        </p:txBody>
      </p:sp>
    </p:spTree>
    <p:extLst>
      <p:ext uri="{BB962C8B-B14F-4D97-AF65-F5344CB8AC3E}">
        <p14:creationId xmlns:p14="http://schemas.microsoft.com/office/powerpoint/2010/main" val="1561275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3300/1*X3g7xKlAWuOfPwbsEhQkm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872" y="503581"/>
            <a:ext cx="9094441" cy="5481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0795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103</TotalTime>
  <Words>289</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File Recovery System</vt:lpstr>
      <vt:lpstr>Introduction</vt:lpstr>
      <vt:lpstr>PowerPoint Presentation</vt:lpstr>
      <vt:lpstr>Algorithm</vt:lpstr>
      <vt:lpstr>Java provides a number of helper classes for AES encryption such as: 1. Cipher (for encryption/decryption),  2. SecretKey (represents the shared secret key) and 3. KeyGenerator (generates the shared secret key).   Also note that both secret key and encrypted data is binary data and hence cannot be printed directly. </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Recovery System</dc:title>
  <dc:creator>Ananth Sri</dc:creator>
  <cp:lastModifiedBy>Ananth Sri</cp:lastModifiedBy>
  <cp:revision>10</cp:revision>
  <dcterms:created xsi:type="dcterms:W3CDTF">2019-11-14T04:40:13Z</dcterms:created>
  <dcterms:modified xsi:type="dcterms:W3CDTF">2019-11-15T03:46:11Z</dcterms:modified>
</cp:coreProperties>
</file>