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8" r:id="rId12"/>
    <p:sldId id="268" r:id="rId13"/>
    <p:sldId id="2146847055" r:id="rId14"/>
    <p:sldId id="269" r:id="rId15"/>
    <p:sldId id="2146847056" r:id="rId16"/>
    <p:sldId id="2146847057"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p:scale>
          <a:sx n="100" d="100"/>
          <a:sy n="100" d="100"/>
        </p:scale>
        <p:origin x="-67" y="-49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RISK STRATIFICATION FOR STROKE USING LOGISTIC REGRESSION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2105908" y="3844685"/>
            <a:ext cx="7980183" cy="1631216"/>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a:t>
            </a:r>
          </a:p>
          <a:p>
            <a:pPr algn="ct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pPr algn="ctr"/>
            <a:r>
              <a:rPr lang="en-US" sz="2000" b="1" dirty="0">
                <a:solidFill>
                  <a:schemeClr val="accent1">
                    <a:lumMod val="75000"/>
                  </a:schemeClr>
                </a:solidFill>
                <a:latin typeface="Times New Roman" panose="02020603050405020304" pitchFamily="18" charset="0"/>
                <a:cs typeface="Times New Roman" panose="02020603050405020304" pitchFamily="18" charset="0"/>
              </a:rPr>
              <a:t>Harika Devireddy</a:t>
            </a:r>
          </a:p>
          <a:p>
            <a:pPr algn="ctr"/>
            <a:r>
              <a:rPr lang="en-US" sz="2000" b="1" dirty="0" err="1">
                <a:solidFill>
                  <a:schemeClr val="accent1">
                    <a:lumMod val="75000"/>
                  </a:schemeClr>
                </a:solidFill>
                <a:latin typeface="Times New Roman" panose="02020603050405020304" pitchFamily="18" charset="0"/>
                <a:cs typeface="Times New Roman" panose="02020603050405020304" pitchFamily="18" charset="0"/>
              </a:rPr>
              <a:t>Vignan's</a:t>
            </a:r>
            <a:r>
              <a:rPr lang="en-US" sz="2000" b="1" dirty="0">
                <a:solidFill>
                  <a:schemeClr val="accent1">
                    <a:lumMod val="75000"/>
                  </a:schemeClr>
                </a:solidFill>
                <a:latin typeface="Times New Roman" panose="02020603050405020304" pitchFamily="18" charset="0"/>
                <a:cs typeface="Times New Roman" panose="02020603050405020304" pitchFamily="18" charset="0"/>
              </a:rPr>
              <a:t> </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Nirula</a:t>
            </a:r>
            <a:r>
              <a:rPr lang="en-US" sz="2000" b="1" dirty="0">
                <a:solidFill>
                  <a:schemeClr val="accent1">
                    <a:lumMod val="75000"/>
                  </a:schemeClr>
                </a:solidFill>
                <a:latin typeface="Times New Roman" panose="02020603050405020304" pitchFamily="18" charset="0"/>
                <a:cs typeface="Times New Roman" panose="02020603050405020304" pitchFamily="18" charset="0"/>
              </a:rPr>
              <a:t> Institute of Technology and Science for Women</a:t>
            </a:r>
          </a:p>
          <a:p>
            <a:pPr algn="ctr"/>
            <a:r>
              <a:rPr lang="en-US" sz="2000" b="1" dirty="0">
                <a:solidFill>
                  <a:schemeClr val="accent1">
                    <a:lumMod val="75000"/>
                  </a:schemeClr>
                </a:solidFill>
                <a:latin typeface="Times New Roman" panose="02020603050405020304" pitchFamily="18" charset="0"/>
                <a:cs typeface="Times New Roman" panose="02020603050405020304" pitchFamily="18" charset="0"/>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latin typeface="Times New Roman" panose="02020603050405020304" pitchFamily="18" charset="0"/>
              <a:cs typeface="Times New Roman" panose="02020603050405020304" pitchFamily="18" charset="0"/>
            </a:endParaRPr>
          </a:p>
          <a:p>
            <a:pPr marL="305435" indent="-305435" algn="just"/>
            <a:r>
              <a:rPr lang="en-US" sz="2000" dirty="0">
                <a:latin typeface="Times New Roman" panose="02020603050405020304" pitchFamily="18" charset="0"/>
                <a:ea typeface="+mn-lt"/>
                <a:cs typeface="Times New Roman" panose="02020603050405020304" pitchFamily="18" charset="0"/>
              </a:rPr>
              <a:t>The future scope of the system entails several avenues for enhancement and expansion. Integration of additional data sources, such as genetic predispositions or environmental factors, could enrich predictive capabilities. </a:t>
            </a:r>
          </a:p>
          <a:p>
            <a:pPr marL="305435" indent="-305435" algn="just"/>
            <a:r>
              <a:rPr lang="en-US" sz="2000" dirty="0">
                <a:latin typeface="Times New Roman" panose="02020603050405020304" pitchFamily="18" charset="0"/>
                <a:ea typeface="+mn-lt"/>
                <a:cs typeface="Times New Roman" panose="02020603050405020304" pitchFamily="18" charset="0"/>
              </a:rPr>
              <a:t>Optimization of the algorithm through feature engineering and model refinement may further improve performance. </a:t>
            </a:r>
          </a:p>
          <a:p>
            <a:pPr marL="305435" indent="-305435" algn="just"/>
            <a:r>
              <a:rPr lang="en-US" sz="2000" dirty="0">
                <a:latin typeface="Times New Roman" panose="02020603050405020304" pitchFamily="18" charset="0"/>
                <a:ea typeface="+mn-lt"/>
                <a:cs typeface="Times New Roman" panose="02020603050405020304" pitchFamily="18" charset="0"/>
              </a:rPr>
              <a:t>Expanding the system to cover multiple cities or regions would provide broader insights into stroke risk patterns. Integration of emerging technologies like edge computing can enhance real-time prediction capabilities, especially in remote or underserved areas. </a:t>
            </a:r>
          </a:p>
          <a:p>
            <a:pPr marL="305435" indent="-305435" algn="just"/>
            <a:r>
              <a:rPr lang="en-US" sz="2000" dirty="0">
                <a:latin typeface="Times New Roman" panose="02020603050405020304" pitchFamily="18" charset="0"/>
                <a:ea typeface="+mn-lt"/>
                <a:cs typeface="Times New Roman" panose="02020603050405020304" pitchFamily="18" charset="0"/>
              </a:rPr>
              <a:t>Furthermore, exploring advanced machine learning techniques such as ensemble learning or deep learning could unlock additional predictive power and robustness.</a:t>
            </a: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0" lvl="0" indent="0" algn="just">
              <a:lnSpc>
                <a:spcPct val="150000"/>
              </a:lnSpc>
              <a:buSzPts val="900"/>
              <a:buNone/>
            </a:pPr>
            <a:r>
              <a:rPr lang="es-E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Martin-Yebra, Alba, et al. </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"Quantification of ventricular repolarization variation for sudden cardiac death risk stratification in atrial fibrillation." IEEE Journal of Biomedical and Health Informatics 23.3 (2018): 1049-1057.</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50000"/>
              </a:lnSpc>
              <a:buSzPts val="900"/>
              <a:buNone/>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Liu, Nan, et al. "Risk scoring for prediction of acute cardiac complications from imbalanced clinical data." IEEE journal of biomedical and health informatics 18.6 (2014): 1894-1902.</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50000"/>
              </a:lnSpc>
              <a:buSzPts val="900"/>
              <a:buNone/>
            </a:pPr>
            <a:r>
              <a:rPr lang="fr-FR"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Yang, Cheng-Hong, et al. </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"Identifying risk stratification associated with a cancer for overall survival by deep learning-based </a:t>
            </a:r>
            <a:r>
              <a:rPr lang="en-IN" sz="18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CoxPH</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IEEE Access 7 (2019): 67708- 67717.</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50000"/>
              </a:lnSpc>
              <a:buSzPts val="900"/>
              <a:buNone/>
            </a:pPr>
            <a:r>
              <a:rPr lang="en-IN" sz="1800" kern="100" dirty="0">
                <a:latin typeface="Times New Roman" panose="02020603050405020304" pitchFamily="18" charset="0"/>
                <a:ea typeface="Times New Roman" panose="02020603050405020304" pitchFamily="18" charset="0"/>
                <a:cs typeface="Times New Roman" panose="02020603050405020304" pitchFamily="18" charset="0"/>
              </a:rPr>
              <a:t>[4] C</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hen, Jie, et al. "Stroke risk prediction with hybrid deep transfer learning framework." IEEE Journal of Biomedical and Health Informatics 26.1 (2021): 411- 422.</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50000"/>
              </a:lnSpc>
              <a:buSzPts val="900"/>
              <a:buNone/>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Penafiel, Sergio, et al. "Predicting stroke risk with an interpretable classifier." IEEE Access 9 (2020): 1154-1166.</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a:solidFill>
                  <a:srgbClr val="00B0F0"/>
                </a:solidFill>
                <a:latin typeface="Times New Roman" panose="02020603050405020304" pitchFamily="18" charset="0"/>
                <a:cs typeface="Times New Roman" panose="02020603050405020304" pitchFamily="18" charset="0"/>
              </a:rPr>
              <a:t>course certificate 1 </a:t>
            </a:r>
          </a:p>
        </p:txBody>
      </p:sp>
      <p:pic>
        <p:nvPicPr>
          <p:cNvPr id="4" name="Picture 3">
            <a:extLst>
              <a:ext uri="{FF2B5EF4-FFF2-40B4-BE49-F238E27FC236}">
                <a16:creationId xmlns:a16="http://schemas.microsoft.com/office/drawing/2014/main" id="{D696B913-E62B-2889-34D4-DC3A9DCD136D}"/>
              </a:ext>
            </a:extLst>
          </p:cNvPr>
          <p:cNvPicPr>
            <a:picLocks noChangeAspect="1"/>
          </p:cNvPicPr>
          <p:nvPr/>
        </p:nvPicPr>
        <p:blipFill>
          <a:blip r:embed="rId2"/>
          <a:stretch>
            <a:fillRect/>
          </a:stretch>
        </p:blipFill>
        <p:spPr>
          <a:xfrm>
            <a:off x="1209040" y="1361440"/>
            <a:ext cx="9723120" cy="4868152"/>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4000" b="1" dirty="0">
                <a:solidFill>
                  <a:srgbClr val="00B0F0"/>
                </a:solidFill>
                <a:latin typeface="Times New Roman" panose="02020603050405020304" pitchFamily="18" charset="0"/>
                <a:cs typeface="Times New Roman" panose="02020603050405020304" pitchFamily="18" charset="0"/>
              </a:rPr>
              <a:t>course certificate 2</a:t>
            </a:r>
          </a:p>
        </p:txBody>
      </p:sp>
      <p:pic>
        <p:nvPicPr>
          <p:cNvPr id="4" name="Picture 3">
            <a:extLst>
              <a:ext uri="{FF2B5EF4-FFF2-40B4-BE49-F238E27FC236}">
                <a16:creationId xmlns:a16="http://schemas.microsoft.com/office/drawing/2014/main" id="{D3E7FDAD-EB7E-01CF-0651-FC12F8D79DCD}"/>
              </a:ext>
            </a:extLst>
          </p:cNvPr>
          <p:cNvPicPr>
            <a:picLocks noChangeAspect="1"/>
          </p:cNvPicPr>
          <p:nvPr/>
        </p:nvPicPr>
        <p:blipFill>
          <a:blip r:embed="rId2"/>
          <a:stretch>
            <a:fillRect/>
          </a:stretch>
        </p:blipFill>
        <p:spPr>
          <a:xfrm>
            <a:off x="1188721" y="1341119"/>
            <a:ext cx="9631680" cy="4938007"/>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Problem Statement </a:t>
            </a:r>
          </a:p>
          <a:p>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System Development Approach</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Result</a:t>
            </a:r>
          </a:p>
          <a:p>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Future Scope</a:t>
            </a:r>
          </a:p>
          <a:p>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232452"/>
            <a:ext cx="11029615" cy="4673324"/>
          </a:xfrm>
        </p:spPr>
        <p:txBody>
          <a:bodyPr>
            <a:normAutofit/>
          </a:bodyPr>
          <a:lstStyle/>
          <a:p>
            <a:pPr marL="0" indent="0" algn="just">
              <a:buNone/>
            </a:pPr>
            <a:r>
              <a:rPr lang="en-US" sz="2400" dirty="0">
                <a:solidFill>
                  <a:srgbClr val="0F0F0F"/>
                </a:solidFill>
                <a:latin typeface="Times New Roman" panose="02020603050405020304" pitchFamily="18" charset="0"/>
                <a:ea typeface="+mn-lt"/>
                <a:cs typeface="Times New Roman" panose="02020603050405020304" pitchFamily="18" charset="0"/>
              </a:rPr>
              <a:t>Risk stratification for stroke is crucial for identifying individuals at higher risk of experiencing a stroke, enabling targeted preventive interventions. By analyzing demographic, medical, and lifestyle factors, machine learning models can predict stroke risk and categorize individuals into appropriate risk groups. This approach optimizes resource allocation, facilitates personalized treatment strategies, and ultimately reduces the incidence and severity of strokes, enhancing overall public health outcomes.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lgn="just"/>
            <a:r>
              <a:rPr lang="en-US" sz="1200" b="1" dirty="0">
                <a:latin typeface="Times New Roman" panose="02020603050405020304" pitchFamily="18" charset="0"/>
                <a:ea typeface="Calibri" panose="020F0502020204030204" pitchFamily="34" charset="0"/>
                <a:cs typeface="Times New Roman" panose="02020603050405020304" pitchFamily="18" charset="0"/>
              </a:rPr>
              <a:t>The proposed method aims to address stroke risk prediction utilizing logistic regression. It involves:</a:t>
            </a:r>
          </a:p>
          <a:p>
            <a:pPr marL="305435" indent="-305435" algn="just"/>
            <a:r>
              <a:rPr lang="en-US" sz="1200" b="1" dirty="0">
                <a:latin typeface="Times New Roman" panose="02020603050405020304" pitchFamily="18" charset="0"/>
                <a:ea typeface="Calibri" panose="020F0502020204030204" pitchFamily="34" charset="0"/>
                <a:cs typeface="Times New Roman" panose="02020603050405020304" pitchFamily="18" charset="0"/>
              </a:rPr>
              <a:t>Data Collection:</a:t>
            </a:r>
          </a:p>
          <a:p>
            <a:pPr marL="476250" indent="-171450" algn="just">
              <a:buFont typeface="Arial" panose="020B0604020202020204" pitchFamily="34" charset="0"/>
              <a:buChar char="•"/>
            </a:pPr>
            <a:r>
              <a:rPr lang="en-US" sz="1200" b="1" dirty="0">
                <a:latin typeface="Times New Roman" panose="02020603050405020304" pitchFamily="18" charset="0"/>
                <a:ea typeface="Calibri" panose="020F0502020204030204" pitchFamily="34" charset="0"/>
                <a:cs typeface="Times New Roman" panose="02020603050405020304" pitchFamily="18" charset="0"/>
              </a:rPr>
              <a:t>Gather demographic, medical history, and lifestyle data and utilize real-time health monitoring sources to enhance predictions.</a:t>
            </a:r>
          </a:p>
          <a:p>
            <a:pPr marL="305435" indent="-305435" algn="just"/>
            <a:r>
              <a:rPr lang="en-US" sz="1200" b="1" dirty="0">
                <a:latin typeface="Times New Roman" panose="02020603050405020304" pitchFamily="18" charset="0"/>
                <a:ea typeface="Calibri" panose="020F0502020204030204" pitchFamily="34" charset="0"/>
                <a:cs typeface="Times New Roman" panose="02020603050405020304" pitchFamily="18" charset="0"/>
              </a:rPr>
              <a:t>Data Preprocessing:</a:t>
            </a:r>
          </a:p>
          <a:p>
            <a:pPr marL="441325" indent="-171450" algn="just">
              <a:buFont typeface="Arial" panose="020B0604020202020204" pitchFamily="34" charset="0"/>
              <a:buChar char="•"/>
            </a:pPr>
            <a:r>
              <a:rPr lang="en-US" sz="1200" b="1" dirty="0">
                <a:latin typeface="Times New Roman" panose="02020603050405020304" pitchFamily="18" charset="0"/>
                <a:ea typeface="Calibri" panose="020F0502020204030204" pitchFamily="34" charset="0"/>
                <a:cs typeface="Times New Roman" panose="02020603050405020304" pitchFamily="18" charset="0"/>
              </a:rPr>
              <a:t> Cleanse and preprocess data to handle missing values and outliers.</a:t>
            </a:r>
          </a:p>
          <a:p>
            <a:pPr marL="441325" indent="-171450" algn="just">
              <a:buFont typeface="Arial" panose="020B0604020202020204" pitchFamily="34" charset="0"/>
              <a:buChar char="•"/>
            </a:pPr>
            <a:r>
              <a:rPr lang="en-US" sz="1200" b="1" dirty="0">
                <a:latin typeface="Times New Roman" panose="02020603050405020304" pitchFamily="18" charset="0"/>
                <a:ea typeface="Calibri" panose="020F0502020204030204" pitchFamily="34" charset="0"/>
                <a:cs typeface="Times New Roman" panose="02020603050405020304" pitchFamily="18" charset="0"/>
              </a:rPr>
              <a:t> Perform feature engineering to extract relevant predictors</a:t>
            </a:r>
          </a:p>
          <a:p>
            <a:pPr marL="305435" indent="-305435" algn="just"/>
            <a:r>
              <a:rPr lang="en-US" sz="1200" b="1" dirty="0">
                <a:latin typeface="Times New Roman" panose="02020603050405020304" pitchFamily="18" charset="0"/>
                <a:ea typeface="Calibri" panose="020F0502020204030204" pitchFamily="34" charset="0"/>
                <a:cs typeface="Times New Roman" panose="02020603050405020304" pitchFamily="18" charset="0"/>
              </a:rPr>
              <a:t>Machine Learning Algorithm:</a:t>
            </a:r>
          </a:p>
          <a:p>
            <a:pPr marL="439737" indent="-171450" algn="just">
              <a:buFont typeface="Arial" panose="020B0604020202020204" pitchFamily="34" charset="0"/>
              <a:buChar char="•"/>
            </a:pPr>
            <a:r>
              <a:rPr lang="en-US" sz="1200" b="1" dirty="0">
                <a:latin typeface="Times New Roman" panose="02020603050405020304" pitchFamily="18" charset="0"/>
                <a:ea typeface="Calibri" panose="020F0502020204030204" pitchFamily="34" charset="0"/>
                <a:cs typeface="Times New Roman" panose="02020603050405020304" pitchFamily="18" charset="0"/>
              </a:rPr>
              <a:t> Implement logistic regression to predict stroke risk based on collected features.</a:t>
            </a:r>
          </a:p>
          <a:p>
            <a:pPr marL="439737" indent="-171450" algn="just">
              <a:buFont typeface="Arial" panose="020B0604020202020204" pitchFamily="34" charset="0"/>
              <a:buChar char="•"/>
            </a:pPr>
            <a:r>
              <a:rPr lang="en-US" sz="1200" b="1" dirty="0">
                <a:latin typeface="Times New Roman" panose="02020603050405020304" pitchFamily="18" charset="0"/>
                <a:ea typeface="Calibri" panose="020F0502020204030204" pitchFamily="34" charset="0"/>
                <a:cs typeface="Times New Roman" panose="02020603050405020304" pitchFamily="18" charset="0"/>
              </a:rPr>
              <a:t> Explore incorporating additional factors to improve prediction accuracy.</a:t>
            </a:r>
          </a:p>
          <a:p>
            <a:pPr marL="305435" indent="-305435" algn="just"/>
            <a:r>
              <a:rPr lang="en-US" sz="1200" b="1" dirty="0">
                <a:latin typeface="Times New Roman" panose="02020603050405020304" pitchFamily="18" charset="0"/>
                <a:ea typeface="Calibri" panose="020F0502020204030204" pitchFamily="34" charset="0"/>
                <a:cs typeface="Times New Roman" panose="02020603050405020304" pitchFamily="18" charset="0"/>
              </a:rPr>
              <a:t>Deployment:</a:t>
            </a:r>
          </a:p>
          <a:p>
            <a:pPr marL="439737" indent="-171450" algn="just">
              <a:buFont typeface="Arial" panose="020B0604020202020204" pitchFamily="34" charset="0"/>
              <a:buChar char="•"/>
            </a:pPr>
            <a:r>
              <a:rPr lang="en-US" sz="1200" b="1" dirty="0">
                <a:latin typeface="Times New Roman" panose="02020603050405020304" pitchFamily="18" charset="0"/>
                <a:ea typeface="Calibri" panose="020F0502020204030204" pitchFamily="34" charset="0"/>
                <a:cs typeface="Times New Roman" panose="02020603050405020304" pitchFamily="18" charset="0"/>
              </a:rPr>
              <a:t> Develop a user-friendly interface for personalized risk assessments.</a:t>
            </a:r>
          </a:p>
          <a:p>
            <a:pPr marL="439737" indent="-171450" algn="just">
              <a:buFont typeface="Arial" panose="020B0604020202020204" pitchFamily="34" charset="0"/>
              <a:buChar char="•"/>
            </a:pPr>
            <a:r>
              <a:rPr lang="en-US" sz="1200" b="1" dirty="0">
                <a:latin typeface="Times New Roman" panose="02020603050405020304" pitchFamily="18" charset="0"/>
                <a:ea typeface="Calibri" panose="020F0502020204030204" pitchFamily="34" charset="0"/>
                <a:cs typeface="Times New Roman" panose="02020603050405020304" pitchFamily="18" charset="0"/>
              </a:rPr>
              <a:t> Ensure deployment on a scalable and reliable platform.</a:t>
            </a:r>
          </a:p>
          <a:p>
            <a:pPr marL="305435" indent="-305435" algn="just"/>
            <a:r>
              <a:rPr lang="en-US" sz="1200" b="1" dirty="0">
                <a:latin typeface="Times New Roman" panose="02020603050405020304" pitchFamily="18" charset="0"/>
                <a:ea typeface="Calibri" panose="020F0502020204030204" pitchFamily="34" charset="0"/>
                <a:cs typeface="Times New Roman" panose="02020603050405020304" pitchFamily="18" charset="0"/>
              </a:rPr>
              <a:t>Evaluation:</a:t>
            </a:r>
          </a:p>
          <a:p>
            <a:pPr marL="439737" indent="-171450" algn="just">
              <a:buFont typeface="Arial" panose="020B0604020202020204" pitchFamily="34" charset="0"/>
              <a:buChar char="•"/>
            </a:pPr>
            <a:r>
              <a:rPr lang="en-US" sz="1200" b="1" dirty="0">
                <a:latin typeface="Times New Roman" panose="02020603050405020304" pitchFamily="18" charset="0"/>
                <a:ea typeface="Calibri" panose="020F0502020204030204" pitchFamily="34" charset="0"/>
                <a:cs typeface="Times New Roman" panose="02020603050405020304" pitchFamily="18" charset="0"/>
              </a:rPr>
              <a:t> Assess model performance using metrics like accuracy and classification report.</a:t>
            </a:r>
          </a:p>
          <a:p>
            <a:pPr marL="439737" indent="-171450" algn="just">
              <a:buFont typeface="Arial" panose="020B0604020202020204" pitchFamily="34" charset="0"/>
              <a:buChar char="•"/>
            </a:pPr>
            <a:r>
              <a:rPr lang="en-US" sz="1200" b="1" dirty="0">
                <a:latin typeface="Times New Roman" panose="02020603050405020304" pitchFamily="18" charset="0"/>
                <a:ea typeface="Calibri" panose="020F0502020204030204" pitchFamily="34" charset="0"/>
                <a:cs typeface="Times New Roman" panose="02020603050405020304" pitchFamily="18" charset="0"/>
              </a:rPr>
              <a:t> Refine the model based on continuous evaluation and feedback.</a:t>
            </a:r>
          </a:p>
          <a:p>
            <a:pPr marL="305435" indent="-305435" algn="just"/>
            <a:r>
              <a:rPr lang="en-US" sz="1200" b="1" dirty="0">
                <a:latin typeface="Times New Roman" panose="02020603050405020304" pitchFamily="18" charset="0"/>
                <a:ea typeface="Calibri" panose="020F0502020204030204" pitchFamily="34" charset="0"/>
                <a:cs typeface="Times New Roman" panose="02020603050405020304" pitchFamily="18" charset="0"/>
              </a:rPr>
              <a:t>Result:</a:t>
            </a:r>
          </a:p>
          <a:p>
            <a:pPr marL="434975" indent="-171450" algn="just">
              <a:buFont typeface="Arial" panose="020B0604020202020204" pitchFamily="34" charset="0"/>
              <a:buChar char="•"/>
            </a:pPr>
            <a:r>
              <a:rPr lang="en-US" sz="1200" b="1" dirty="0">
                <a:latin typeface="Times New Roman" panose="02020603050405020304" pitchFamily="18" charset="0"/>
                <a:ea typeface="Calibri" panose="020F0502020204030204" pitchFamily="34" charset="0"/>
                <a:cs typeface="Times New Roman" panose="02020603050405020304" pitchFamily="18" charset="0"/>
              </a:rPr>
              <a:t>The logistic regression model demonstrates accuracy in predicting stroke risk, aiding in proactive healthcare interventions.</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lgn="l"/>
            <a:r>
              <a:rPr lang="en-IN" sz="1800" b="1" i="0" dirty="0">
                <a:solidFill>
                  <a:srgbClr val="0D0D0D"/>
                </a:solidFill>
                <a:effectLst/>
                <a:latin typeface="Times New Roman" panose="02020603050405020304" pitchFamily="18" charset="0"/>
                <a:cs typeface="Times New Roman" panose="02020603050405020304" pitchFamily="18" charset="0"/>
              </a:rPr>
              <a:t>System Requirements:</a:t>
            </a:r>
          </a:p>
          <a:p>
            <a:pPr algn="l">
              <a:buFont typeface="Arial" panose="020B0604020202020204" pitchFamily="34" charset="0"/>
              <a:buChar char="•"/>
            </a:pPr>
            <a:r>
              <a:rPr lang="en-IN" sz="1800" b="0" i="0" dirty="0">
                <a:solidFill>
                  <a:srgbClr val="0D0D0D"/>
                </a:solidFill>
                <a:effectLst/>
                <a:latin typeface="Times New Roman" panose="02020603050405020304" pitchFamily="18" charset="0"/>
                <a:cs typeface="Times New Roman" panose="02020603050405020304" pitchFamily="18" charset="0"/>
              </a:rPr>
              <a:t>Python environment with necessary libraries: pandas, </a:t>
            </a:r>
            <a:r>
              <a:rPr lang="en-IN" sz="1800" b="0" i="0" dirty="0" err="1">
                <a:solidFill>
                  <a:srgbClr val="0D0D0D"/>
                </a:solidFill>
                <a:effectLst/>
                <a:latin typeface="Times New Roman" panose="02020603050405020304" pitchFamily="18" charset="0"/>
                <a:cs typeface="Times New Roman" panose="02020603050405020304" pitchFamily="18" charset="0"/>
              </a:rPr>
              <a:t>numpy</a:t>
            </a:r>
            <a:r>
              <a:rPr lang="en-IN" sz="1800" b="0" i="0" dirty="0">
                <a:solidFill>
                  <a:srgbClr val="0D0D0D"/>
                </a:solidFill>
                <a:effectLst/>
                <a:latin typeface="Times New Roman" panose="02020603050405020304" pitchFamily="18" charset="0"/>
                <a:cs typeface="Times New Roman" panose="02020603050405020304" pitchFamily="18" charset="0"/>
              </a:rPr>
              <a:t>, matplotlib, seaborn, scikit-learn.</a:t>
            </a:r>
          </a:p>
          <a:p>
            <a:pPr algn="l">
              <a:buFont typeface="Arial" panose="020B0604020202020204" pitchFamily="34" charset="0"/>
              <a:buChar char="•"/>
            </a:pPr>
            <a:r>
              <a:rPr lang="en-IN" sz="1800" b="0" i="0" dirty="0">
                <a:solidFill>
                  <a:srgbClr val="0D0D0D"/>
                </a:solidFill>
                <a:effectLst/>
                <a:latin typeface="Times New Roman" panose="02020603050405020304" pitchFamily="18" charset="0"/>
                <a:cs typeface="Times New Roman" panose="02020603050405020304" pitchFamily="18" charset="0"/>
              </a:rPr>
              <a:t>Access to a dataset containing relevant features for stroke risk prediction.</a:t>
            </a:r>
          </a:p>
          <a:p>
            <a:pPr algn="l"/>
            <a:r>
              <a:rPr lang="en-IN" sz="1800" b="1" i="0" dirty="0">
                <a:solidFill>
                  <a:srgbClr val="0D0D0D"/>
                </a:solidFill>
                <a:effectLst/>
                <a:latin typeface="Times New Roman" panose="02020603050405020304" pitchFamily="18" charset="0"/>
                <a:cs typeface="Times New Roman" panose="02020603050405020304" pitchFamily="18" charset="0"/>
              </a:rPr>
              <a:t>Library Required to Build the Model:</a:t>
            </a:r>
          </a:p>
          <a:p>
            <a:pPr algn="l">
              <a:buFont typeface="Arial" panose="020B0604020202020204" pitchFamily="34" charset="0"/>
              <a:buChar char="•"/>
            </a:pPr>
            <a:r>
              <a:rPr lang="en-IN" sz="1800" b="1" i="0" dirty="0">
                <a:solidFill>
                  <a:srgbClr val="0D0D0D"/>
                </a:solidFill>
                <a:effectLst/>
                <a:latin typeface="Times New Roman" panose="02020603050405020304" pitchFamily="18" charset="0"/>
                <a:cs typeface="Times New Roman" panose="02020603050405020304" pitchFamily="18" charset="0"/>
              </a:rPr>
              <a:t>pandas: </a:t>
            </a:r>
            <a:r>
              <a:rPr lang="en-IN" sz="1800" b="0" i="0" dirty="0">
                <a:solidFill>
                  <a:srgbClr val="0D0D0D"/>
                </a:solidFill>
                <a:effectLst/>
                <a:latin typeface="Times New Roman" panose="02020603050405020304" pitchFamily="18" charset="0"/>
                <a:cs typeface="Times New Roman" panose="02020603050405020304" pitchFamily="18" charset="0"/>
              </a:rPr>
              <a:t>Data manipulation and preprocessing.</a:t>
            </a:r>
          </a:p>
          <a:p>
            <a:pPr algn="l">
              <a:buFont typeface="Arial" panose="020B0604020202020204" pitchFamily="34" charset="0"/>
              <a:buChar char="•"/>
            </a:pPr>
            <a:r>
              <a:rPr lang="en-IN" sz="1800" b="1" i="0" dirty="0" err="1">
                <a:solidFill>
                  <a:srgbClr val="0D0D0D"/>
                </a:solidFill>
                <a:effectLst/>
                <a:latin typeface="Times New Roman" panose="02020603050405020304" pitchFamily="18" charset="0"/>
                <a:cs typeface="Times New Roman" panose="02020603050405020304" pitchFamily="18" charset="0"/>
              </a:rPr>
              <a:t>numpy</a:t>
            </a:r>
            <a:r>
              <a:rPr lang="en-IN" sz="1800" b="1" i="0" dirty="0">
                <a:solidFill>
                  <a:srgbClr val="0D0D0D"/>
                </a:solidFill>
                <a:effectLst/>
                <a:latin typeface="Times New Roman" panose="02020603050405020304" pitchFamily="18" charset="0"/>
                <a:cs typeface="Times New Roman" panose="02020603050405020304" pitchFamily="18" charset="0"/>
              </a:rPr>
              <a:t>: </a:t>
            </a:r>
            <a:r>
              <a:rPr lang="en-IN" sz="1800" b="0" i="0" dirty="0">
                <a:solidFill>
                  <a:srgbClr val="0D0D0D"/>
                </a:solidFill>
                <a:effectLst/>
                <a:latin typeface="Times New Roman" panose="02020603050405020304" pitchFamily="18" charset="0"/>
                <a:cs typeface="Times New Roman" panose="02020603050405020304" pitchFamily="18" charset="0"/>
              </a:rPr>
              <a:t>Efficient numerical operations.</a:t>
            </a:r>
          </a:p>
          <a:p>
            <a:pPr algn="l">
              <a:buFont typeface="Arial" panose="020B0604020202020204" pitchFamily="34" charset="0"/>
              <a:buChar char="•"/>
            </a:pPr>
            <a:r>
              <a:rPr lang="en-IN" sz="1800" b="1" i="0" dirty="0">
                <a:solidFill>
                  <a:srgbClr val="0D0D0D"/>
                </a:solidFill>
                <a:effectLst/>
                <a:latin typeface="Times New Roman" panose="02020603050405020304" pitchFamily="18" charset="0"/>
                <a:cs typeface="Times New Roman" panose="02020603050405020304" pitchFamily="18" charset="0"/>
              </a:rPr>
              <a:t>matplotlib: </a:t>
            </a:r>
            <a:r>
              <a:rPr lang="en-IN" sz="1800" b="0" i="0" dirty="0">
                <a:solidFill>
                  <a:srgbClr val="0D0D0D"/>
                </a:solidFill>
                <a:effectLst/>
                <a:latin typeface="Times New Roman" panose="02020603050405020304" pitchFamily="18" charset="0"/>
                <a:cs typeface="Times New Roman" panose="02020603050405020304" pitchFamily="18" charset="0"/>
              </a:rPr>
              <a:t>Data visualization.</a:t>
            </a:r>
          </a:p>
          <a:p>
            <a:pPr algn="l">
              <a:buFont typeface="Arial" panose="020B0604020202020204" pitchFamily="34" charset="0"/>
              <a:buChar char="•"/>
            </a:pPr>
            <a:r>
              <a:rPr lang="en-IN" sz="1800" b="1" i="0" dirty="0">
                <a:solidFill>
                  <a:srgbClr val="0D0D0D"/>
                </a:solidFill>
                <a:effectLst/>
                <a:latin typeface="Times New Roman" panose="02020603050405020304" pitchFamily="18" charset="0"/>
                <a:cs typeface="Times New Roman" panose="02020603050405020304" pitchFamily="18" charset="0"/>
              </a:rPr>
              <a:t>seaborn: </a:t>
            </a:r>
            <a:r>
              <a:rPr lang="en-IN" sz="1800" b="0" i="0" dirty="0">
                <a:solidFill>
                  <a:srgbClr val="0D0D0D"/>
                </a:solidFill>
                <a:effectLst/>
                <a:latin typeface="Times New Roman" panose="02020603050405020304" pitchFamily="18" charset="0"/>
                <a:cs typeface="Times New Roman" panose="02020603050405020304" pitchFamily="18" charset="0"/>
              </a:rPr>
              <a:t>Enhanced data visualization and plotting.</a:t>
            </a:r>
          </a:p>
          <a:p>
            <a:pPr algn="l">
              <a:buFont typeface="Arial" panose="020B0604020202020204" pitchFamily="34" charset="0"/>
              <a:buChar char="•"/>
            </a:pPr>
            <a:r>
              <a:rPr lang="en-IN" sz="1800" b="1" i="0" dirty="0">
                <a:solidFill>
                  <a:srgbClr val="0D0D0D"/>
                </a:solidFill>
                <a:effectLst/>
                <a:latin typeface="Times New Roman" panose="02020603050405020304" pitchFamily="18" charset="0"/>
                <a:cs typeface="Times New Roman" panose="02020603050405020304" pitchFamily="18" charset="0"/>
              </a:rPr>
              <a:t>scikit-learn: </a:t>
            </a:r>
            <a:r>
              <a:rPr lang="en-IN" sz="1800" b="0" i="0" dirty="0">
                <a:solidFill>
                  <a:srgbClr val="0D0D0D"/>
                </a:solidFill>
                <a:effectLst/>
                <a:latin typeface="Times New Roman" panose="02020603050405020304" pitchFamily="18" charset="0"/>
                <a:cs typeface="Times New Roman" panose="02020603050405020304" pitchFamily="18" charset="0"/>
              </a:rPr>
              <a:t>Machine learning algorithms for model training, evaluation, and preprocessing.</a:t>
            </a:r>
          </a:p>
          <a:p>
            <a:pPr marL="0" indent="0">
              <a:buNone/>
            </a:pPr>
            <a:endParaRPr lang="en-IN" sz="16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Algorithm &amp; Deployment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305435" indent="-305435" algn="just"/>
            <a:r>
              <a:rPr lang="en-IN" sz="1600" b="1" dirty="0">
                <a:latin typeface="Times New Roman" panose="02020603050405020304" pitchFamily="18" charset="0"/>
                <a:ea typeface="+mn-lt"/>
                <a:cs typeface="Times New Roman" panose="02020603050405020304" pitchFamily="18" charset="0"/>
              </a:rPr>
              <a:t>Algorithm Selection:</a:t>
            </a:r>
            <a:endParaRPr lang="en-IN" sz="1600" dirty="0">
              <a:latin typeface="Times New Roman" panose="02020603050405020304" pitchFamily="18" charset="0"/>
              <a:cs typeface="Times New Roman" panose="02020603050405020304" pitchFamily="18" charset="0"/>
            </a:endParaRPr>
          </a:p>
          <a:p>
            <a:pPr marL="629920" lvl="1" indent="-305435" algn="just"/>
            <a:r>
              <a:rPr lang="en-US" sz="1600" dirty="0">
                <a:latin typeface="Times New Roman" panose="02020603050405020304" pitchFamily="18" charset="0"/>
                <a:ea typeface="+mn-lt"/>
                <a:cs typeface="Times New Roman" panose="02020603050405020304" pitchFamily="18" charset="0"/>
              </a:rPr>
              <a:t>Logistic Regression was chosen for its suitability in binary classification tasks and its interpretability, making it ideal for predicting stroke risk as a binary outcome (stroke or no stroke) based on patient features.</a:t>
            </a:r>
          </a:p>
          <a:p>
            <a:pPr marL="304800" lvl="1" indent="-304800" algn="just"/>
            <a:r>
              <a:rPr lang="en-IN" sz="1600" b="1" dirty="0">
                <a:latin typeface="Times New Roman" panose="02020603050405020304" pitchFamily="18" charset="0"/>
                <a:ea typeface="+mn-lt"/>
                <a:cs typeface="Times New Roman" panose="02020603050405020304" pitchFamily="18" charset="0"/>
              </a:rPr>
              <a:t>Data Input:</a:t>
            </a:r>
            <a:endParaRPr lang="en-IN" sz="1600" dirty="0">
              <a:latin typeface="Times New Roman" panose="02020603050405020304" pitchFamily="18" charset="0"/>
              <a:cs typeface="Times New Roman" panose="02020603050405020304" pitchFamily="18" charset="0"/>
            </a:endParaRPr>
          </a:p>
          <a:p>
            <a:pPr marL="629920" lvl="1" indent="-305435" algn="just"/>
            <a:r>
              <a:rPr lang="en-IN" sz="1600" dirty="0">
                <a:latin typeface="Times New Roman" panose="02020603050405020304" pitchFamily="18" charset="0"/>
                <a:ea typeface="+mn-lt"/>
                <a:cs typeface="Times New Roman" panose="02020603050405020304" pitchFamily="18" charset="0"/>
              </a:rPr>
              <a:t>The algorithm leverages patient-specific data including demographic details (age, gender), medical history (hypertension, heart disease), socio-economic factors (marital status, work type, residence type), health indicators (BMI, average glucose level), and lifestyle choices (smoking status) to comprehensively assess stroke risk.</a:t>
            </a:r>
          </a:p>
          <a:p>
            <a:pPr marL="0" lvl="1" indent="323850" algn="just"/>
            <a:r>
              <a:rPr lang="en-IN" sz="1600" b="1" dirty="0">
                <a:latin typeface="Times New Roman" panose="02020603050405020304" pitchFamily="18" charset="0"/>
                <a:ea typeface="+mn-lt"/>
                <a:cs typeface="Times New Roman" panose="02020603050405020304" pitchFamily="18" charset="0"/>
              </a:rPr>
              <a:t>Training Process:</a:t>
            </a:r>
            <a:endParaRPr lang="en-US" sz="1600" dirty="0">
              <a:latin typeface="Times New Roman" panose="02020603050405020304" pitchFamily="18" charset="0"/>
              <a:ea typeface="+mn-lt"/>
              <a:cs typeface="Times New Roman" panose="02020603050405020304" pitchFamily="18" charset="0"/>
            </a:endParaRPr>
          </a:p>
          <a:p>
            <a:pPr marL="629920" lvl="1" indent="-305435" algn="just"/>
            <a:r>
              <a:rPr lang="en-US" sz="1600" dirty="0">
                <a:latin typeface="Times New Roman" panose="02020603050405020304" pitchFamily="18" charset="0"/>
                <a:ea typeface="+mn-lt"/>
                <a:cs typeface="Times New Roman" panose="02020603050405020304" pitchFamily="18" charset="0"/>
              </a:rPr>
              <a:t>During training, the algorithm learns the relationships between the input features (such as age, gender, medical history, etc.) and the occurrence of stroke events by adjusting the parameters of the logistic regression model to minimize the logistic loss function. This process involves iteratively updating the model's weights using optimization techniques until convergence is achieved.</a:t>
            </a:r>
          </a:p>
          <a:p>
            <a:pPr marL="304800" lvl="1" indent="-304800" algn="just"/>
            <a:r>
              <a:rPr lang="en-IN" sz="1600" b="1" dirty="0">
                <a:latin typeface="Times New Roman" panose="02020603050405020304" pitchFamily="18" charset="0"/>
                <a:ea typeface="+mn-lt"/>
                <a:cs typeface="Times New Roman" panose="02020603050405020304" pitchFamily="18" charset="0"/>
              </a:rPr>
              <a:t>Prediction Process:</a:t>
            </a:r>
            <a:endParaRPr lang="en-IN" sz="1600" dirty="0">
              <a:latin typeface="Times New Roman" panose="02020603050405020304" pitchFamily="18" charset="0"/>
              <a:cs typeface="Times New Roman" panose="02020603050405020304" pitchFamily="18" charset="0"/>
            </a:endParaRPr>
          </a:p>
          <a:p>
            <a:pPr marL="629920" lvl="1" indent="-305435" algn="just"/>
            <a:r>
              <a:rPr lang="en-US" sz="1600" dirty="0">
                <a:latin typeface="Times New Roman" panose="02020603050405020304" pitchFamily="18" charset="0"/>
                <a:ea typeface="+mn-lt"/>
                <a:cs typeface="Times New Roman" panose="02020603050405020304" pitchFamily="18" charset="0"/>
              </a:rPr>
              <a:t>The trained algorithm utilizes the learned relationships between patient features and stroke risk to generate predictions for future stroke events. It takes as input the patient's demographic details, medical history, lifestyle factors, and relevant biomarkers, incorporating real-time data inputs  during the prediction phase to refine the accuracy of stroke risk assessments.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algn="just"/>
            <a:r>
              <a:rPr lang="en-US" sz="1800" dirty="0">
                <a:solidFill>
                  <a:srgbClr val="0F0F0F"/>
                </a:solidFill>
                <a:latin typeface="Times New Roman" panose="02020603050405020304" pitchFamily="18" charset="0"/>
                <a:ea typeface="+mn-lt"/>
                <a:cs typeface="Times New Roman" panose="02020603050405020304" pitchFamily="18" charset="0"/>
              </a:rPr>
              <a:t>The model achieved a high accuracy of 93.8%, indicating robust predictive performance, as evidenced by a comprehensive classification report detailing precision, recall, and F1-score for stroke and non-stroke classes. </a:t>
            </a:r>
          </a:p>
          <a:p>
            <a:pPr algn="just"/>
            <a:r>
              <a:rPr lang="en-US" sz="1800" dirty="0">
                <a:solidFill>
                  <a:srgbClr val="0F0F0F"/>
                </a:solidFill>
                <a:latin typeface="Times New Roman" panose="02020603050405020304" pitchFamily="18" charset="0"/>
                <a:ea typeface="+mn-lt"/>
                <a:cs typeface="Times New Roman" panose="02020603050405020304" pitchFamily="18" charset="0"/>
              </a:rPr>
              <a:t>The confusion matrix provides a concise summary of the model's performance by detailing true positives, true negatives, false positives, and false negatives, aiding in the assessment of its predictive accuracy.</a:t>
            </a:r>
          </a:p>
          <a:p>
            <a:pPr marL="0" indent="0">
              <a:buNone/>
            </a:pPr>
            <a:endParaRPr lang="en-US" sz="1800" dirty="0">
              <a:solidFill>
                <a:srgbClr val="0F0F0F"/>
              </a:solidFill>
              <a:latin typeface="Times New Roman" panose="02020603050405020304" pitchFamily="18" charset="0"/>
              <a:ea typeface="+mn-lt"/>
              <a:cs typeface="Times New Roman" panose="02020603050405020304" pitchFamily="18" charset="0"/>
            </a:endParaRPr>
          </a:p>
          <a:p>
            <a:pPr marL="0" indent="0">
              <a:buNone/>
            </a:pPr>
            <a:endParaRPr lang="en-US" sz="2400" dirty="0">
              <a:solidFill>
                <a:srgbClr val="0F0F0F"/>
              </a:solidFill>
              <a:latin typeface="Times New Roman" panose="02020603050405020304" pitchFamily="18" charset="0"/>
              <a:ea typeface="+mn-lt"/>
              <a:cs typeface="Times New Roman" panose="02020603050405020304" pitchFamily="18" charset="0"/>
            </a:endParaRPr>
          </a:p>
          <a:p>
            <a:pPr marL="0" indent="0">
              <a:buNone/>
            </a:pPr>
            <a:endParaRPr lang="en-US" sz="2400" dirty="0">
              <a:solidFill>
                <a:srgbClr val="0F0F0F"/>
              </a:solidFill>
              <a:latin typeface="Times New Roman" panose="02020603050405020304" pitchFamily="18" charset="0"/>
              <a:ea typeface="+mn-lt"/>
              <a:cs typeface="Times New Roman" panose="02020603050405020304" pitchFamily="18" charset="0"/>
            </a:endParaRPr>
          </a:p>
          <a:p>
            <a:pPr marL="0" indent="0">
              <a:buNone/>
            </a:pPr>
            <a:endParaRPr lang="en-US" sz="2400" dirty="0">
              <a:solidFill>
                <a:srgbClr val="212121"/>
              </a:solidFill>
              <a:latin typeface="Times New Roman" panose="02020603050405020304" pitchFamily="18" charset="0"/>
              <a:cs typeface="Times New Roman" panose="02020603050405020304" pitchFamily="18" charset="0"/>
            </a:endParaRPr>
          </a:p>
          <a:p>
            <a:pPr marL="0" indent="0">
              <a:buNone/>
            </a:pPr>
            <a:endParaRPr lang="en-US" sz="2400" dirty="0">
              <a:solidFill>
                <a:srgbClr val="212121"/>
              </a:solidFill>
              <a:latin typeface="Times New Roman" panose="02020603050405020304" pitchFamily="18" charset="0"/>
              <a:cs typeface="Times New Roman" panose="02020603050405020304" pitchFamily="18" charset="0"/>
            </a:endParaRPr>
          </a:p>
          <a:p>
            <a:pPr marL="0" indent="0">
              <a:buNone/>
            </a:pPr>
            <a:endParaRPr lang="en-IN" sz="2400" dirty="0"/>
          </a:p>
        </p:txBody>
      </p:sp>
      <p:pic>
        <p:nvPicPr>
          <p:cNvPr id="13" name="Picture 12">
            <a:extLst>
              <a:ext uri="{FF2B5EF4-FFF2-40B4-BE49-F238E27FC236}">
                <a16:creationId xmlns:a16="http://schemas.microsoft.com/office/drawing/2014/main" id="{EA36C589-10BA-71E7-E139-C0B6143B5DAC}"/>
              </a:ext>
            </a:extLst>
          </p:cNvPr>
          <p:cNvPicPr>
            <a:picLocks noChangeAspect="1"/>
          </p:cNvPicPr>
          <p:nvPr/>
        </p:nvPicPr>
        <p:blipFill>
          <a:blip r:embed="rId2"/>
          <a:stretch>
            <a:fillRect/>
          </a:stretch>
        </p:blipFill>
        <p:spPr>
          <a:xfrm>
            <a:off x="1615441" y="2883651"/>
            <a:ext cx="9204960" cy="2804403"/>
          </a:xfrm>
          <a:prstGeom prst="rect">
            <a:avLst/>
          </a:prstGeom>
          <a:ln w="6350">
            <a:solidFill>
              <a:schemeClr val="tx1"/>
            </a:solidFill>
          </a:ln>
        </p:spPr>
      </p:pic>
      <p:sp>
        <p:nvSpPr>
          <p:cNvPr id="14" name="TextBox 13">
            <a:extLst>
              <a:ext uri="{FF2B5EF4-FFF2-40B4-BE49-F238E27FC236}">
                <a16:creationId xmlns:a16="http://schemas.microsoft.com/office/drawing/2014/main" id="{DEA058FC-3B79-5909-0EA8-924C5F763665}"/>
              </a:ext>
            </a:extLst>
          </p:cNvPr>
          <p:cNvSpPr txBox="1"/>
          <p:nvPr/>
        </p:nvSpPr>
        <p:spPr>
          <a:xfrm>
            <a:off x="3799841" y="5696668"/>
            <a:ext cx="53848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Accuracy, Classification report, Confusion Matrix</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A0B54-F106-221A-D665-22D047A7EEE2}"/>
              </a:ext>
            </a:extLst>
          </p:cNvPr>
          <p:cNvSpPr>
            <a:spLocks noGrp="1"/>
          </p:cNvSpPr>
          <p:nvPr>
            <p:ph type="title"/>
          </p:nvPr>
        </p:nvSpPr>
        <p:spPr/>
        <p:txBody>
          <a:bodyPr>
            <a:noAutofit/>
          </a:bodyPr>
          <a:lstStyle/>
          <a:p>
            <a:r>
              <a:rPr lang="en-IN" sz="4000" b="1" dirty="0">
                <a:solidFill>
                  <a:schemeClr val="accent1"/>
                </a:solidFill>
                <a:latin typeface="Times New Roman" panose="02020603050405020304" pitchFamily="18" charset="0"/>
                <a:cs typeface="Times New Roman" panose="02020603050405020304" pitchFamily="18" charset="0"/>
              </a:rPr>
              <a:t>RESULT</a:t>
            </a:r>
          </a:p>
        </p:txBody>
      </p:sp>
      <p:pic>
        <p:nvPicPr>
          <p:cNvPr id="5" name="Content Placeholder 4">
            <a:extLst>
              <a:ext uri="{FF2B5EF4-FFF2-40B4-BE49-F238E27FC236}">
                <a16:creationId xmlns:a16="http://schemas.microsoft.com/office/drawing/2014/main" id="{D690A12E-3FD9-1776-9CBF-D1501594C1A5}"/>
              </a:ext>
            </a:extLst>
          </p:cNvPr>
          <p:cNvPicPr>
            <a:picLocks noGrp="1" noChangeAspect="1"/>
          </p:cNvPicPr>
          <p:nvPr>
            <p:ph idx="1"/>
          </p:nvPr>
        </p:nvPicPr>
        <p:blipFill>
          <a:blip r:embed="rId2"/>
          <a:stretch>
            <a:fillRect/>
          </a:stretch>
        </p:blipFill>
        <p:spPr>
          <a:xfrm>
            <a:off x="1108473" y="2743199"/>
            <a:ext cx="4682727" cy="2912269"/>
          </a:xfrm>
          <a:ln w="6350">
            <a:solidFill>
              <a:schemeClr val="tx1"/>
            </a:solidFill>
          </a:ln>
        </p:spPr>
      </p:pic>
      <p:pic>
        <p:nvPicPr>
          <p:cNvPr id="7" name="Picture 6">
            <a:extLst>
              <a:ext uri="{FF2B5EF4-FFF2-40B4-BE49-F238E27FC236}">
                <a16:creationId xmlns:a16="http://schemas.microsoft.com/office/drawing/2014/main" id="{3966E0CF-AFBB-9D7A-0393-26076A81C8BA}"/>
              </a:ext>
            </a:extLst>
          </p:cNvPr>
          <p:cNvPicPr>
            <a:picLocks noChangeAspect="1"/>
          </p:cNvPicPr>
          <p:nvPr/>
        </p:nvPicPr>
        <p:blipFill>
          <a:blip r:embed="rId3"/>
          <a:stretch>
            <a:fillRect/>
          </a:stretch>
        </p:blipFill>
        <p:spPr>
          <a:xfrm>
            <a:off x="5953760" y="2743199"/>
            <a:ext cx="4886960" cy="2922430"/>
          </a:xfrm>
          <a:prstGeom prst="rect">
            <a:avLst/>
          </a:prstGeom>
          <a:ln w="6350">
            <a:solidFill>
              <a:schemeClr val="tx1"/>
            </a:solidFill>
          </a:ln>
        </p:spPr>
      </p:pic>
      <p:sp>
        <p:nvSpPr>
          <p:cNvPr id="8" name="TextBox 7">
            <a:extLst>
              <a:ext uri="{FF2B5EF4-FFF2-40B4-BE49-F238E27FC236}">
                <a16:creationId xmlns:a16="http://schemas.microsoft.com/office/drawing/2014/main" id="{061E25FF-07EC-DF12-FCBC-5AEF1EFC57D4}"/>
              </a:ext>
            </a:extLst>
          </p:cNvPr>
          <p:cNvSpPr txBox="1"/>
          <p:nvPr/>
        </p:nvSpPr>
        <p:spPr>
          <a:xfrm>
            <a:off x="7802880" y="5655469"/>
            <a:ext cx="303784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Confusion Matrix</a:t>
            </a:r>
          </a:p>
        </p:txBody>
      </p:sp>
      <p:sp>
        <p:nvSpPr>
          <p:cNvPr id="9" name="TextBox 8">
            <a:extLst>
              <a:ext uri="{FF2B5EF4-FFF2-40B4-BE49-F238E27FC236}">
                <a16:creationId xmlns:a16="http://schemas.microsoft.com/office/drawing/2014/main" id="{D145AF26-515B-55AF-7DC6-5D38E6120450}"/>
              </a:ext>
            </a:extLst>
          </p:cNvPr>
          <p:cNvSpPr txBox="1"/>
          <p:nvPr/>
        </p:nvSpPr>
        <p:spPr>
          <a:xfrm>
            <a:off x="2011680" y="5655469"/>
            <a:ext cx="303784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Actual vs. Predicted Counts</a:t>
            </a:r>
          </a:p>
        </p:txBody>
      </p:sp>
      <p:sp>
        <p:nvSpPr>
          <p:cNvPr id="10" name="TextBox 9">
            <a:extLst>
              <a:ext uri="{FF2B5EF4-FFF2-40B4-BE49-F238E27FC236}">
                <a16:creationId xmlns:a16="http://schemas.microsoft.com/office/drawing/2014/main" id="{A585112B-96B5-2A9C-3A81-A8BB00C6CD17}"/>
              </a:ext>
            </a:extLst>
          </p:cNvPr>
          <p:cNvSpPr txBox="1"/>
          <p:nvPr/>
        </p:nvSpPr>
        <p:spPr>
          <a:xfrm>
            <a:off x="574040" y="1376649"/>
            <a:ext cx="10759440" cy="1200329"/>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scatter plot visually contrasts actual stroke occurrences against predicted probabilities, providing insight into the model's alignment with observed outcomes.</a:t>
            </a:r>
          </a:p>
          <a:p>
            <a:pPr marL="285750" indent="-285750" algn="just">
              <a:buClr>
                <a:schemeClr val="accent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confusion matrix succinctly summarizes the model's performance by delineating true positives, true negatives, false positives, and false negatives, facilitating a comprehensive evaluation of its predictive accuracy.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5563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lnSpc>
                <a:spcPct val="150000"/>
              </a:lnSpc>
            </a:pPr>
            <a:r>
              <a:rPr lang="en-US" sz="2000" dirty="0">
                <a:solidFill>
                  <a:srgbClr val="0F0F0F"/>
                </a:solidFill>
                <a:latin typeface="Times New Roman" panose="02020603050405020304" pitchFamily="18" charset="0"/>
                <a:ea typeface="+mn-lt"/>
                <a:cs typeface="Times New Roman" panose="02020603050405020304" pitchFamily="18" charset="0"/>
              </a:rPr>
              <a:t>In conclusion, the logistic regression model reliably predicts stroke risk, aiding in early intervention and improved patient outcomes. The solution demonstrates commendable accuracy in stratifying individuals based on their risk levels. Challenges in data quality management and model fine-tuning were encountered during implementation. To address these challenges, rigorous data preprocessing techniques were employed to handle missing values and outliers, while hyperparameter tuning was performed to optimize model performance. Nevertheless, the solution underscores the critical importance of precise stroke risk assessments for proactive healthcare interventions. Additionally, it highlights the pivotal role of accurate predictive models in ensuring a stable supply of rental bikes in urban areas, enhancing accessibility and convenience for commuters.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116</TotalTime>
  <Words>1140</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Franklin Gothic Book</vt:lpstr>
      <vt:lpstr>Franklin Gothic Demi</vt:lpstr>
      <vt:lpstr>Times New Roman</vt:lpstr>
      <vt:lpstr>Wingdings</vt:lpstr>
      <vt:lpstr>Wingdings 2</vt:lpstr>
      <vt:lpstr>DividendVTI</vt:lpstr>
      <vt:lpstr>RISK STRATIFICATION FOR STROKE USING LOGISTIC REGRESSION</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Harika Devireddy</cp:lastModifiedBy>
  <cp:revision>23</cp:revision>
  <dcterms:created xsi:type="dcterms:W3CDTF">2021-05-26T16:50:10Z</dcterms:created>
  <dcterms:modified xsi:type="dcterms:W3CDTF">2024-03-18T10:00:37Z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