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1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4BB942-67FF-4578-BDF4-B5ED8F3AF5D3}"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FCE5A-06AC-411F-AA59-A1C6B7E8B02A}" type="slidenum">
              <a:rPr lang="en-US" smtClean="0"/>
              <a:t>‹#›</a:t>
            </a:fld>
            <a:endParaRPr lang="en-US"/>
          </a:p>
        </p:txBody>
      </p:sp>
    </p:spTree>
    <p:extLst>
      <p:ext uri="{BB962C8B-B14F-4D97-AF65-F5344CB8AC3E}">
        <p14:creationId xmlns:p14="http://schemas.microsoft.com/office/powerpoint/2010/main" val="276361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4BB942-67FF-4578-BDF4-B5ED8F3AF5D3}"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FCE5A-06AC-411F-AA59-A1C6B7E8B02A}" type="slidenum">
              <a:rPr lang="en-US" smtClean="0"/>
              <a:t>‹#›</a:t>
            </a:fld>
            <a:endParaRPr lang="en-US"/>
          </a:p>
        </p:txBody>
      </p:sp>
    </p:spTree>
    <p:extLst>
      <p:ext uri="{BB962C8B-B14F-4D97-AF65-F5344CB8AC3E}">
        <p14:creationId xmlns:p14="http://schemas.microsoft.com/office/powerpoint/2010/main" val="2263788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4BB942-67FF-4578-BDF4-B5ED8F3AF5D3}"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FCE5A-06AC-411F-AA59-A1C6B7E8B02A}" type="slidenum">
              <a:rPr lang="en-US" smtClean="0"/>
              <a:t>‹#›</a:t>
            </a:fld>
            <a:endParaRPr lang="en-US"/>
          </a:p>
        </p:txBody>
      </p:sp>
    </p:spTree>
    <p:extLst>
      <p:ext uri="{BB962C8B-B14F-4D97-AF65-F5344CB8AC3E}">
        <p14:creationId xmlns:p14="http://schemas.microsoft.com/office/powerpoint/2010/main" val="323848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4BB942-67FF-4578-BDF4-B5ED8F3AF5D3}"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FCE5A-06AC-411F-AA59-A1C6B7E8B02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21940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4BB942-67FF-4578-BDF4-B5ED8F3AF5D3}"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FCE5A-06AC-411F-AA59-A1C6B7E8B02A}" type="slidenum">
              <a:rPr lang="en-US" smtClean="0"/>
              <a:t>‹#›</a:t>
            </a:fld>
            <a:endParaRPr lang="en-US"/>
          </a:p>
        </p:txBody>
      </p:sp>
    </p:spTree>
    <p:extLst>
      <p:ext uri="{BB962C8B-B14F-4D97-AF65-F5344CB8AC3E}">
        <p14:creationId xmlns:p14="http://schemas.microsoft.com/office/powerpoint/2010/main" val="2846940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4BB942-67FF-4578-BDF4-B5ED8F3AF5D3}"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7FCE5A-06AC-411F-AA59-A1C6B7E8B02A}" type="slidenum">
              <a:rPr lang="en-US" smtClean="0"/>
              <a:t>‹#›</a:t>
            </a:fld>
            <a:endParaRPr lang="en-US"/>
          </a:p>
        </p:txBody>
      </p:sp>
    </p:spTree>
    <p:extLst>
      <p:ext uri="{BB962C8B-B14F-4D97-AF65-F5344CB8AC3E}">
        <p14:creationId xmlns:p14="http://schemas.microsoft.com/office/powerpoint/2010/main" val="1661838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4BB942-67FF-4578-BDF4-B5ED8F3AF5D3}"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7FCE5A-06AC-411F-AA59-A1C6B7E8B02A}" type="slidenum">
              <a:rPr lang="en-US" smtClean="0"/>
              <a:t>‹#›</a:t>
            </a:fld>
            <a:endParaRPr lang="en-US"/>
          </a:p>
        </p:txBody>
      </p:sp>
    </p:spTree>
    <p:extLst>
      <p:ext uri="{BB962C8B-B14F-4D97-AF65-F5344CB8AC3E}">
        <p14:creationId xmlns:p14="http://schemas.microsoft.com/office/powerpoint/2010/main" val="2691825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BB942-67FF-4578-BDF4-B5ED8F3AF5D3}"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FCE5A-06AC-411F-AA59-A1C6B7E8B02A}" type="slidenum">
              <a:rPr lang="en-US" smtClean="0"/>
              <a:t>‹#›</a:t>
            </a:fld>
            <a:endParaRPr lang="en-US"/>
          </a:p>
        </p:txBody>
      </p:sp>
    </p:spTree>
    <p:extLst>
      <p:ext uri="{BB962C8B-B14F-4D97-AF65-F5344CB8AC3E}">
        <p14:creationId xmlns:p14="http://schemas.microsoft.com/office/powerpoint/2010/main" val="489072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BB942-67FF-4578-BDF4-B5ED8F3AF5D3}"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FCE5A-06AC-411F-AA59-A1C6B7E8B02A}" type="slidenum">
              <a:rPr lang="en-US" smtClean="0"/>
              <a:t>‹#›</a:t>
            </a:fld>
            <a:endParaRPr lang="en-US"/>
          </a:p>
        </p:txBody>
      </p:sp>
    </p:spTree>
    <p:extLst>
      <p:ext uri="{BB962C8B-B14F-4D97-AF65-F5344CB8AC3E}">
        <p14:creationId xmlns:p14="http://schemas.microsoft.com/office/powerpoint/2010/main" val="6154520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BB942-67FF-4578-BDF4-B5ED8F3AF5D3}"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47FCE5A-06AC-411F-AA59-A1C6B7E8B02A}" type="slidenum">
              <a:rPr lang="en-US" smtClean="0"/>
              <a:t>‹#›</a:t>
            </a:fld>
            <a:endParaRPr lang="en-US"/>
          </a:p>
        </p:txBody>
      </p:sp>
    </p:spTree>
    <p:extLst>
      <p:ext uri="{BB962C8B-B14F-4D97-AF65-F5344CB8AC3E}">
        <p14:creationId xmlns:p14="http://schemas.microsoft.com/office/powerpoint/2010/main" val="220745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BB942-67FF-4578-BDF4-B5ED8F3AF5D3}"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FCE5A-06AC-411F-AA59-A1C6B7E8B02A}" type="slidenum">
              <a:rPr lang="en-US" smtClean="0"/>
              <a:t>‹#›</a:t>
            </a:fld>
            <a:endParaRPr lang="en-US"/>
          </a:p>
        </p:txBody>
      </p:sp>
    </p:spTree>
    <p:extLst>
      <p:ext uri="{BB962C8B-B14F-4D97-AF65-F5344CB8AC3E}">
        <p14:creationId xmlns:p14="http://schemas.microsoft.com/office/powerpoint/2010/main" val="4203050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4BB942-67FF-4578-BDF4-B5ED8F3AF5D3}"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FCE5A-06AC-411F-AA59-A1C6B7E8B02A}" type="slidenum">
              <a:rPr lang="en-US" smtClean="0"/>
              <a:t>‹#›</a:t>
            </a:fld>
            <a:endParaRPr lang="en-US"/>
          </a:p>
        </p:txBody>
      </p:sp>
    </p:spTree>
    <p:extLst>
      <p:ext uri="{BB962C8B-B14F-4D97-AF65-F5344CB8AC3E}">
        <p14:creationId xmlns:p14="http://schemas.microsoft.com/office/powerpoint/2010/main" val="1053223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BB942-67FF-4578-BDF4-B5ED8F3AF5D3}"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FCE5A-06AC-411F-AA59-A1C6B7E8B02A}" type="slidenum">
              <a:rPr lang="en-US" smtClean="0"/>
              <a:t>‹#›</a:t>
            </a:fld>
            <a:endParaRPr lang="en-US"/>
          </a:p>
        </p:txBody>
      </p:sp>
    </p:spTree>
    <p:extLst>
      <p:ext uri="{BB962C8B-B14F-4D97-AF65-F5344CB8AC3E}">
        <p14:creationId xmlns:p14="http://schemas.microsoft.com/office/powerpoint/2010/main" val="2831557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4BB942-67FF-4578-BDF4-B5ED8F3AF5D3}"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7FCE5A-06AC-411F-AA59-A1C6B7E8B02A}" type="slidenum">
              <a:rPr lang="en-US" smtClean="0"/>
              <a:t>‹#›</a:t>
            </a:fld>
            <a:endParaRPr lang="en-US"/>
          </a:p>
        </p:txBody>
      </p:sp>
    </p:spTree>
    <p:extLst>
      <p:ext uri="{BB962C8B-B14F-4D97-AF65-F5344CB8AC3E}">
        <p14:creationId xmlns:p14="http://schemas.microsoft.com/office/powerpoint/2010/main" val="3727726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4BB942-67FF-4578-BDF4-B5ED8F3AF5D3}"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7FCE5A-06AC-411F-AA59-A1C6B7E8B02A}" type="slidenum">
              <a:rPr lang="en-US" smtClean="0"/>
              <a:t>‹#›</a:t>
            </a:fld>
            <a:endParaRPr lang="en-US"/>
          </a:p>
        </p:txBody>
      </p:sp>
    </p:spTree>
    <p:extLst>
      <p:ext uri="{BB962C8B-B14F-4D97-AF65-F5344CB8AC3E}">
        <p14:creationId xmlns:p14="http://schemas.microsoft.com/office/powerpoint/2010/main" val="45569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94BB942-67FF-4578-BDF4-B5ED8F3AF5D3}" type="datetimeFigureOut">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7FCE5A-06AC-411F-AA59-A1C6B7E8B02A}" type="slidenum">
              <a:rPr lang="en-US" smtClean="0"/>
              <a:t>‹#›</a:t>
            </a:fld>
            <a:endParaRPr lang="en-US"/>
          </a:p>
        </p:txBody>
      </p:sp>
    </p:spTree>
    <p:extLst>
      <p:ext uri="{BB962C8B-B14F-4D97-AF65-F5344CB8AC3E}">
        <p14:creationId xmlns:p14="http://schemas.microsoft.com/office/powerpoint/2010/main" val="495402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4BB942-67FF-4578-BDF4-B5ED8F3AF5D3}"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FCE5A-06AC-411F-AA59-A1C6B7E8B02A}" type="slidenum">
              <a:rPr lang="en-US" smtClean="0"/>
              <a:t>‹#›</a:t>
            </a:fld>
            <a:endParaRPr lang="en-US"/>
          </a:p>
        </p:txBody>
      </p:sp>
    </p:spTree>
    <p:extLst>
      <p:ext uri="{BB962C8B-B14F-4D97-AF65-F5344CB8AC3E}">
        <p14:creationId xmlns:p14="http://schemas.microsoft.com/office/powerpoint/2010/main" val="1166632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4BB942-67FF-4578-BDF4-B5ED8F3AF5D3}"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FCE5A-06AC-411F-AA59-A1C6B7E8B02A}" type="slidenum">
              <a:rPr lang="en-US" smtClean="0"/>
              <a:t>‹#›</a:t>
            </a:fld>
            <a:endParaRPr lang="en-US"/>
          </a:p>
        </p:txBody>
      </p:sp>
    </p:spTree>
    <p:extLst>
      <p:ext uri="{BB962C8B-B14F-4D97-AF65-F5344CB8AC3E}">
        <p14:creationId xmlns:p14="http://schemas.microsoft.com/office/powerpoint/2010/main" val="120705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94BB942-67FF-4578-BDF4-B5ED8F3AF5D3}" type="datetimeFigureOut">
              <a:rPr lang="en-US" smtClean="0"/>
              <a:t>1/5/2023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47FCE5A-06AC-411F-AA59-A1C6B7E8B02A}" type="slidenum">
              <a:rPr lang="en-US" smtClean="0"/>
              <a:t>‹#›</a:t>
            </a:fld>
            <a:endParaRPr lang="en-US"/>
          </a:p>
        </p:txBody>
      </p:sp>
    </p:spTree>
    <p:extLst>
      <p:ext uri="{BB962C8B-B14F-4D97-AF65-F5344CB8AC3E}">
        <p14:creationId xmlns:p14="http://schemas.microsoft.com/office/powerpoint/2010/main" val="3224210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FD4C-6B4F-452C-A36C-A2442825FE06}"/>
              </a:ext>
            </a:extLst>
          </p:cNvPr>
          <p:cNvSpPr>
            <a:spLocks noGrp="1"/>
          </p:cNvSpPr>
          <p:nvPr>
            <p:ph type="title"/>
          </p:nvPr>
        </p:nvSpPr>
        <p:spPr>
          <a:xfrm>
            <a:off x="3790122" y="618517"/>
            <a:ext cx="7488104" cy="1596177"/>
          </a:xfrm>
        </p:spPr>
        <p:txBody>
          <a:bodyPr>
            <a:normAutofit fontScale="90000"/>
          </a:bodyPr>
          <a:lstStyle/>
          <a:p>
            <a:pPr algn="ctr"/>
            <a:r>
              <a:rPr lang="en-US" sz="4400" dirty="0">
                <a:latin typeface="Baskerville Old Face" panose="02020602080505020303" pitchFamily="18" charset="0"/>
                <a:cs typeface="Times New Roman" panose="02020603050405020304" pitchFamily="18" charset="0"/>
              </a:rPr>
              <a:t>USE OF </a:t>
            </a:r>
            <a:r>
              <a:rPr lang="en-US" sz="4400" dirty="0">
                <a:latin typeface="Times New Roman" panose="02020603050405020304" pitchFamily="18" charset="0"/>
                <a:cs typeface="Times New Roman" panose="02020603050405020304" pitchFamily="18" charset="0"/>
              </a:rPr>
              <a:t> ARTIFICIAL NEURAL NETWORK TO IDENTIFY FAKE PROFILES</a:t>
            </a:r>
          </a:p>
        </p:txBody>
      </p:sp>
      <p:sp>
        <p:nvSpPr>
          <p:cNvPr id="3" name="Subtitle 2">
            <a:extLst>
              <a:ext uri="{FF2B5EF4-FFF2-40B4-BE49-F238E27FC236}">
                <a16:creationId xmlns:a16="http://schemas.microsoft.com/office/drawing/2014/main" id="{BBD3912B-B7B1-4B39-9C89-CF5438C270B3}"/>
              </a:ext>
            </a:extLst>
          </p:cNvPr>
          <p:cNvSpPr>
            <a:spLocks noGrp="1"/>
          </p:cNvSpPr>
          <p:nvPr>
            <p:ph sz="quarter" idx="13"/>
          </p:nvPr>
        </p:nvSpPr>
        <p:spPr>
          <a:xfrm>
            <a:off x="1" y="2367092"/>
            <a:ext cx="12192000" cy="3872391"/>
          </a:xfrm>
        </p:spPr>
        <p:txBody>
          <a:bodyPr>
            <a:normAutofit fontScale="77500" lnSpcReduction="20000"/>
          </a:bodyPr>
          <a:lstStyle/>
          <a:p>
            <a:pPr marL="0" indent="0" algn="l">
              <a:buNone/>
            </a:pPr>
            <a:r>
              <a:rPr lang="en-US" sz="2400" b="1" dirty="0">
                <a:solidFill>
                  <a:srgbClr val="BF1323"/>
                </a:solidFill>
                <a:latin typeface="Times New Roman" panose="02020603050405020304" pitchFamily="18" charset="0"/>
                <a:cs typeface="Times New Roman" panose="02020603050405020304" pitchFamily="18" charset="0"/>
              </a:rPr>
              <a:t>Group MembeRS</a:t>
            </a:r>
          </a:p>
          <a:p>
            <a:pPr marL="0" indent="0">
              <a:buNone/>
            </a:pPr>
            <a:r>
              <a:rPr lang="en-US" sz="2100" b="1" dirty="0">
                <a:latin typeface="Calibri" panose="020F0502020204030204" pitchFamily="34" charset="0"/>
                <a:cs typeface="Calibri" panose="020F0502020204030204" pitchFamily="34" charset="0"/>
              </a:rPr>
              <a:t>              </a:t>
            </a:r>
            <a:r>
              <a:rPr lang="en-US" sz="2300" b="1" dirty="0">
                <a:latin typeface="Calibri" panose="020F0502020204030204" pitchFamily="34" charset="0"/>
                <a:cs typeface="Calibri" panose="020F0502020204030204" pitchFamily="34" charset="0"/>
              </a:rPr>
              <a:t>vuppu rama lova alekhya - 19mh1a0559</a:t>
            </a:r>
            <a:endParaRPr lang="en-US" sz="2100" b="1" dirty="0">
              <a:latin typeface="Calibri" panose="020F0502020204030204" pitchFamily="34" charset="0"/>
              <a:cs typeface="Calibri" panose="020F0502020204030204" pitchFamily="34" charset="0"/>
            </a:endParaRPr>
          </a:p>
          <a:p>
            <a:pPr marL="0" indent="0" algn="l">
              <a:buNone/>
            </a:pPr>
            <a:r>
              <a:rPr lang="en-US" sz="2300" b="1" dirty="0">
                <a:latin typeface="Calibri" panose="020F0502020204030204" pitchFamily="34" charset="0"/>
                <a:cs typeface="Calibri" panose="020F0502020204030204" pitchFamily="34" charset="0"/>
              </a:rPr>
              <a:t>            yerra harika - 19mh1a0560</a:t>
            </a:r>
          </a:p>
          <a:p>
            <a:pPr marL="0" indent="0" algn="l">
              <a:buNone/>
            </a:pPr>
            <a:r>
              <a:rPr lang="en-US" sz="2300" b="1" dirty="0">
                <a:latin typeface="Calibri" panose="020F0502020204030204" pitchFamily="34" charset="0"/>
                <a:cs typeface="Calibri" panose="020F0502020204030204" pitchFamily="34" charset="0"/>
              </a:rPr>
              <a:t>            thanari ramesh - 19mh1a0556 </a:t>
            </a:r>
          </a:p>
          <a:p>
            <a:pPr marL="914400" lvl="2" indent="0">
              <a:buNone/>
            </a:pPr>
            <a:r>
              <a:rPr lang="en-US" sz="3100" b="1"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                                                                      </a:t>
            </a:r>
            <a:r>
              <a:rPr lang="en-US" sz="2600" b="1" dirty="0">
                <a:solidFill>
                  <a:srgbClr val="BF1323"/>
                </a:solidFill>
                <a:latin typeface="Times New Roman" panose="02020603050405020304" pitchFamily="18" charset="0"/>
                <a:cs typeface="Times New Roman" panose="02020603050405020304" pitchFamily="18" charset="0"/>
              </a:rPr>
              <a:t>Under the guidance of</a:t>
            </a:r>
          </a:p>
          <a:p>
            <a:pPr marL="914400" lvl="2" indent="0">
              <a:buNone/>
            </a:pPr>
            <a:r>
              <a:rPr lang="en-US" sz="2100" b="1" dirty="0">
                <a:latin typeface="Calibri" panose="020F0502020204030204" pitchFamily="34" charset="0"/>
                <a:cs typeface="Calibri" panose="020F0502020204030204" pitchFamily="34" charset="0"/>
              </a:rPr>
              <a:t>                                                                                                                                                        </a:t>
            </a:r>
            <a:r>
              <a:rPr lang="en-US" sz="2300" b="1" dirty="0">
                <a:latin typeface="Calibri" panose="020F0502020204030204" pitchFamily="34" charset="0"/>
                <a:cs typeface="Calibri" panose="020F0502020204030204" pitchFamily="34" charset="0"/>
              </a:rPr>
              <a:t>V.CHANDRA SEKHARA Rao M.Tech.,(Ph.D</a:t>
            </a:r>
            <a:r>
              <a:rPr lang="en-US" sz="2300" b="1" dirty="0"/>
              <a:t>)</a:t>
            </a:r>
            <a:endParaRPr lang="en-US" sz="2300" b="1" dirty="0">
              <a:latin typeface="Calibri" panose="020F0502020204030204" pitchFamily="34" charset="0"/>
              <a:cs typeface="Calibri" panose="020F0502020204030204" pitchFamily="34" charset="0"/>
            </a:endParaRPr>
          </a:p>
          <a:p>
            <a:pPr marL="914400" lvl="2" indent="0">
              <a:buNone/>
            </a:pPr>
            <a:r>
              <a:rPr lang="en-US" sz="2100" dirty="0"/>
              <a:t>                                                                                                                              </a:t>
            </a:r>
            <a:r>
              <a:rPr lang="en-US" sz="2300" b="1" dirty="0"/>
              <a:t>Associate Professor</a:t>
            </a:r>
            <a:endParaRPr lang="en-US" sz="2100" b="1" dirty="0"/>
          </a:p>
          <a:p>
            <a:pPr marL="914400" lvl="2" indent="0">
              <a:buNone/>
            </a:pPr>
            <a:r>
              <a:rPr lang="en-US" sz="2300" b="1" dirty="0"/>
              <a:t>                                                                                                                    Dept. of CSE </a:t>
            </a:r>
            <a:r>
              <a:rPr lang="en-US" sz="2100" b="1" dirty="0"/>
              <a:t> </a:t>
            </a:r>
            <a:endParaRPr lang="en-US" sz="1800" b="1" dirty="0">
              <a:latin typeface="Calibri" panose="020F0502020204030204" pitchFamily="34" charset="0"/>
              <a:cs typeface="Calibri" panose="020F0502020204030204" pitchFamily="34" charset="0"/>
            </a:endParaRPr>
          </a:p>
          <a:p>
            <a:pPr lvl="2" algn="l"/>
            <a:endParaRPr lang="en-US" sz="1800" b="1" dirty="0">
              <a:latin typeface="Calibri" panose="020F0502020204030204" pitchFamily="34" charset="0"/>
              <a:cs typeface="Calibri" panose="020F0502020204030204" pitchFamily="34" charset="0"/>
            </a:endParaRPr>
          </a:p>
          <a:p>
            <a:pPr marL="914400" lvl="2" indent="0">
              <a:buNone/>
            </a:pPr>
            <a:r>
              <a:rPr lang="en-US" sz="2000" dirty="0"/>
              <a:t>                                                                      </a:t>
            </a:r>
            <a:endParaRPr lang="en-US" sz="1800" b="1"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4EB7AC02-140D-461D-BFD9-C5A1DFD4D42B}"/>
              </a:ext>
            </a:extLst>
          </p:cNvPr>
          <p:cNvPicPr>
            <a:picLocks noChangeAspect="1"/>
          </p:cNvPicPr>
          <p:nvPr/>
        </p:nvPicPr>
        <p:blipFill>
          <a:blip r:embed="rId2"/>
          <a:stretch>
            <a:fillRect/>
          </a:stretch>
        </p:blipFill>
        <p:spPr>
          <a:xfrm>
            <a:off x="1219556" y="466119"/>
            <a:ext cx="2424792" cy="1495203"/>
          </a:xfrm>
          <a:prstGeom prst="rect">
            <a:avLst/>
          </a:prstGeom>
        </p:spPr>
      </p:pic>
    </p:spTree>
    <p:extLst>
      <p:ext uri="{BB962C8B-B14F-4D97-AF65-F5344CB8AC3E}">
        <p14:creationId xmlns:p14="http://schemas.microsoft.com/office/powerpoint/2010/main" val="204176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DC92-FABB-4B29-BCA4-DFD7961FD342}"/>
              </a:ext>
            </a:extLst>
          </p:cNvPr>
          <p:cNvSpPr>
            <a:spLocks noGrp="1"/>
          </p:cNvSpPr>
          <p:nvPr>
            <p:ph type="title"/>
          </p:nvPr>
        </p:nvSpPr>
        <p:spPr>
          <a:xfrm>
            <a:off x="1623848" y="179135"/>
            <a:ext cx="9706897" cy="1176700"/>
          </a:xfrm>
        </p:spPr>
        <p:txBody>
          <a:bodyPr>
            <a:normAutofit/>
          </a:bodyPr>
          <a:lstStyle/>
          <a:p>
            <a:pPr algn="l"/>
            <a:r>
              <a:rPr lang="en-US" sz="4400" u="sng" dirty="0">
                <a:solidFill>
                  <a:srgbClr val="BF1323"/>
                </a:solidFill>
                <a:latin typeface="Cambria" panose="02040503050406030204" pitchFamily="18" charset="0"/>
                <a:ea typeface="Cambria" panose="02040503050406030204" pitchFamily="18" charset="0"/>
              </a:rPr>
              <a:t>ABSTRACT</a:t>
            </a:r>
          </a:p>
        </p:txBody>
      </p:sp>
      <p:sp>
        <p:nvSpPr>
          <p:cNvPr id="3" name="Content Placeholder 2">
            <a:extLst>
              <a:ext uri="{FF2B5EF4-FFF2-40B4-BE49-F238E27FC236}">
                <a16:creationId xmlns:a16="http://schemas.microsoft.com/office/drawing/2014/main" id="{4B4C09B7-90E6-46C9-9C92-3A4CB9B85607}"/>
              </a:ext>
            </a:extLst>
          </p:cNvPr>
          <p:cNvSpPr>
            <a:spLocks noGrp="1"/>
          </p:cNvSpPr>
          <p:nvPr>
            <p:ph idx="1"/>
          </p:nvPr>
        </p:nvSpPr>
        <p:spPr>
          <a:xfrm>
            <a:off x="1404729" y="1135117"/>
            <a:ext cx="10098294" cy="3032462"/>
          </a:xfrm>
        </p:spPr>
        <p:txBody>
          <a:bodyPr>
            <a:normAutofit fontScale="92500"/>
          </a:bodyPr>
          <a:lstStyle/>
          <a:p>
            <a:r>
              <a:rPr lang="en-US" sz="2200" dirty="0">
                <a:latin typeface="Book Antiqua" panose="02040602050305030304" pitchFamily="18" charset="0"/>
              </a:rPr>
              <a:t>In this project, we use machine learning, namely an artificial neural network to determine what are the chances that Facebook friend request is authentic or not. We also outline the classes and libraries involved. Furthermore, we discuss the sigmoid function and how the weights are determined and used. Finally, we consider the parameters of the social network page which are utmost important in the provided solution</a:t>
            </a:r>
            <a:r>
              <a:rPr lang="en-US" sz="2400" dirty="0">
                <a:latin typeface="Book Antiqua" panose="02040602050305030304" pitchFamily="18" charset="0"/>
              </a:rPr>
              <a:t>.</a:t>
            </a:r>
          </a:p>
        </p:txBody>
      </p:sp>
      <p:pic>
        <p:nvPicPr>
          <p:cNvPr id="4" name="Picture 3">
            <a:extLst>
              <a:ext uri="{FF2B5EF4-FFF2-40B4-BE49-F238E27FC236}">
                <a16:creationId xmlns:a16="http://schemas.microsoft.com/office/drawing/2014/main" id="{13266705-CB06-43C1-800C-ACBC68708E40}"/>
              </a:ext>
            </a:extLst>
          </p:cNvPr>
          <p:cNvPicPr>
            <a:picLocks noChangeAspect="1"/>
          </p:cNvPicPr>
          <p:nvPr/>
        </p:nvPicPr>
        <p:blipFill>
          <a:blip r:embed="rId2"/>
          <a:stretch>
            <a:fillRect/>
          </a:stretch>
        </p:blipFill>
        <p:spPr>
          <a:xfrm>
            <a:off x="7436068" y="4151581"/>
            <a:ext cx="4638675" cy="2451653"/>
          </a:xfrm>
          <a:prstGeom prst="rect">
            <a:avLst/>
          </a:prstGeom>
        </p:spPr>
      </p:pic>
      <p:sp>
        <p:nvSpPr>
          <p:cNvPr id="5" name="Arrow: Right 4">
            <a:extLst>
              <a:ext uri="{FF2B5EF4-FFF2-40B4-BE49-F238E27FC236}">
                <a16:creationId xmlns:a16="http://schemas.microsoft.com/office/drawing/2014/main" id="{3DFECC8B-FDB1-4749-8040-D673AB256C5A}"/>
              </a:ext>
            </a:extLst>
          </p:cNvPr>
          <p:cNvSpPr/>
          <p:nvPr/>
        </p:nvSpPr>
        <p:spPr>
          <a:xfrm>
            <a:off x="-13388" y="905261"/>
            <a:ext cx="1245839" cy="631991"/>
          </a:xfrm>
          <a:prstGeom prst="rightArrow">
            <a:avLst/>
          </a:prstGeom>
          <a:solidFill>
            <a:srgbClr val="BF13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0871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EAF2-8B69-4D50-89B7-EDEE59097CFE}"/>
              </a:ext>
            </a:extLst>
          </p:cNvPr>
          <p:cNvSpPr>
            <a:spLocks noGrp="1"/>
          </p:cNvSpPr>
          <p:nvPr>
            <p:ph type="title"/>
          </p:nvPr>
        </p:nvSpPr>
        <p:spPr>
          <a:xfrm>
            <a:off x="436697" y="-145775"/>
            <a:ext cx="10364451" cy="1949651"/>
          </a:xfrm>
        </p:spPr>
        <p:txBody>
          <a:bodyPr>
            <a:normAutofit/>
          </a:bodyPr>
          <a:lstStyle/>
          <a:p>
            <a:r>
              <a:rPr lang="en-IN" sz="4000" u="sng" dirty="0">
                <a:solidFill>
                  <a:srgbClr val="BF1323"/>
                </a:solidFill>
                <a:latin typeface="Cambria" panose="02040503050406030204" pitchFamily="18" charset="0"/>
                <a:ea typeface="Cambria" panose="02040503050406030204" pitchFamily="18" charset="0"/>
              </a:rPr>
              <a:t>System Architecture</a:t>
            </a:r>
            <a:endParaRPr lang="en-US" sz="4000" u="sng" dirty="0">
              <a:solidFill>
                <a:srgbClr val="BF1323"/>
              </a:solidFill>
              <a:latin typeface="Cambria" panose="02040503050406030204" pitchFamily="18" charset="0"/>
              <a:ea typeface="Cambria" panose="02040503050406030204" pitchFamily="18" charset="0"/>
            </a:endParaRPr>
          </a:p>
        </p:txBody>
      </p:sp>
      <p:pic>
        <p:nvPicPr>
          <p:cNvPr id="11" name="Content Placeholder 10">
            <a:extLst>
              <a:ext uri="{FF2B5EF4-FFF2-40B4-BE49-F238E27FC236}">
                <a16:creationId xmlns:a16="http://schemas.microsoft.com/office/drawing/2014/main" id="{E5E4C3B5-DEC1-4ECA-A3E9-952F40F4B7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096" y="1803877"/>
            <a:ext cx="10641495" cy="4464402"/>
          </a:xfrm>
        </p:spPr>
      </p:pic>
      <p:sp>
        <p:nvSpPr>
          <p:cNvPr id="12" name="Arrow: Right 11">
            <a:extLst>
              <a:ext uri="{FF2B5EF4-FFF2-40B4-BE49-F238E27FC236}">
                <a16:creationId xmlns:a16="http://schemas.microsoft.com/office/drawing/2014/main" id="{05AE8833-D3FF-472A-B3A6-E5849111F535}"/>
              </a:ext>
            </a:extLst>
          </p:cNvPr>
          <p:cNvSpPr/>
          <p:nvPr/>
        </p:nvSpPr>
        <p:spPr>
          <a:xfrm>
            <a:off x="0" y="463826"/>
            <a:ext cx="1524000" cy="689113"/>
          </a:xfrm>
          <a:prstGeom prst="rightArrow">
            <a:avLst/>
          </a:prstGeom>
          <a:solidFill>
            <a:srgbClr val="BF13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F1323"/>
              </a:solidFill>
            </a:endParaRPr>
          </a:p>
        </p:txBody>
      </p:sp>
    </p:spTree>
    <p:extLst>
      <p:ext uri="{BB962C8B-B14F-4D97-AF65-F5344CB8AC3E}">
        <p14:creationId xmlns:p14="http://schemas.microsoft.com/office/powerpoint/2010/main" val="382284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705-15E3-4019-8631-C0228113870E}"/>
              </a:ext>
            </a:extLst>
          </p:cNvPr>
          <p:cNvSpPr>
            <a:spLocks noGrp="1"/>
          </p:cNvSpPr>
          <p:nvPr>
            <p:ph type="title"/>
          </p:nvPr>
        </p:nvSpPr>
        <p:spPr>
          <a:xfrm>
            <a:off x="913775" y="1550503"/>
            <a:ext cx="10364451" cy="3273287"/>
          </a:xfrm>
        </p:spPr>
        <p:txBody>
          <a:bodyPr>
            <a:normAutofit/>
          </a:bodyPr>
          <a:lstStyle/>
          <a:p>
            <a:r>
              <a:rPr lang="en-US" sz="6600" dirty="0">
                <a:solidFill>
                  <a:srgbClr val="BF1323"/>
                </a:solidFill>
                <a:latin typeface="Cambria" panose="02040503050406030204" pitchFamily="18" charset="0"/>
                <a:ea typeface="Cambria" panose="02040503050406030204" pitchFamily="18" charset="0"/>
              </a:rPr>
              <a:t>Thank you!</a:t>
            </a:r>
          </a:p>
        </p:txBody>
      </p:sp>
      <p:sp>
        <p:nvSpPr>
          <p:cNvPr id="3" name="Arrow: Right 2">
            <a:extLst>
              <a:ext uri="{FF2B5EF4-FFF2-40B4-BE49-F238E27FC236}">
                <a16:creationId xmlns:a16="http://schemas.microsoft.com/office/drawing/2014/main" id="{062B441E-8239-4312-908A-341700D1915F}"/>
              </a:ext>
            </a:extLst>
          </p:cNvPr>
          <p:cNvSpPr/>
          <p:nvPr/>
        </p:nvSpPr>
        <p:spPr>
          <a:xfrm>
            <a:off x="0" y="4518992"/>
            <a:ext cx="2146852" cy="1205948"/>
          </a:xfrm>
          <a:prstGeom prst="rightArrow">
            <a:avLst/>
          </a:prstGeom>
          <a:solidFill>
            <a:srgbClr val="BF13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945512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251</TotalTime>
  <Words>136</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Baskerville Old Face</vt:lpstr>
      <vt:lpstr>Book Antiqua</vt:lpstr>
      <vt:lpstr>Calibri</vt:lpstr>
      <vt:lpstr>Cambria</vt:lpstr>
      <vt:lpstr>Times New Roman</vt:lpstr>
      <vt:lpstr>Tw Cen MT</vt:lpstr>
      <vt:lpstr>Droplet</vt:lpstr>
      <vt:lpstr>USE OF  ARTIFICIAL NEURAL NETWORK TO IDENTIFY FAKE PROFILES</vt:lpstr>
      <vt:lpstr>ABSTRACT</vt:lpstr>
      <vt:lpstr>System 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19MH1A0560</dc:creator>
  <cp:lastModifiedBy>19MH1A0560</cp:lastModifiedBy>
  <cp:revision>12</cp:revision>
  <dcterms:created xsi:type="dcterms:W3CDTF">2023-01-05T15:02:26Z</dcterms:created>
  <dcterms:modified xsi:type="dcterms:W3CDTF">2023-01-05T19:13:40Z</dcterms:modified>
</cp:coreProperties>
</file>