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4"/>
  </p:notesMasterIdLst>
  <p:sldIdLst>
    <p:sldId id="257" r:id="rId2"/>
    <p:sldId id="271" r:id="rId3"/>
    <p:sldId id="258" r:id="rId4"/>
    <p:sldId id="272" r:id="rId5"/>
    <p:sldId id="260" r:id="rId6"/>
    <p:sldId id="275" r:id="rId7"/>
    <p:sldId id="261" r:id="rId8"/>
    <p:sldId id="274" r:id="rId9"/>
    <p:sldId id="262" r:id="rId10"/>
    <p:sldId id="264" r:id="rId11"/>
    <p:sldId id="265" r:id="rId12"/>
    <p:sldId id="26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9A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67" autoAdjust="0"/>
  </p:normalViewPr>
  <p:slideViewPr>
    <p:cSldViewPr>
      <p:cViewPr>
        <p:scale>
          <a:sx n="91" d="100"/>
          <a:sy n="91" d="100"/>
        </p:scale>
        <p:origin x="-1210"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BASINI R R" userId="5a7342a7a6ef8cc8" providerId="LiveId" clId="{6F48B383-8228-4425-8CE9-017414F0CC3D}"/>
    <pc:docChg chg="custSel addSld modSld">
      <pc:chgData name="LEBASINI R R" userId="5a7342a7a6ef8cc8" providerId="LiveId" clId="{6F48B383-8228-4425-8CE9-017414F0CC3D}" dt="2022-03-28T05:56:09.699" v="33" actId="14100"/>
      <pc:docMkLst>
        <pc:docMk/>
      </pc:docMkLst>
      <pc:sldChg chg="addSp delSp modSp new mod">
        <pc:chgData name="LEBASINI R R" userId="5a7342a7a6ef8cc8" providerId="LiveId" clId="{6F48B383-8228-4425-8CE9-017414F0CC3D}" dt="2022-03-28T05:56:09.699" v="33" actId="14100"/>
        <pc:sldMkLst>
          <pc:docMk/>
          <pc:sldMk cId="3220795727" sldId="276"/>
        </pc:sldMkLst>
        <pc:spChg chg="mod">
          <ac:chgData name="LEBASINI R R" userId="5a7342a7a6ef8cc8" providerId="LiveId" clId="{6F48B383-8228-4425-8CE9-017414F0CC3D}" dt="2022-03-28T05:53:25.123" v="17" actId="113"/>
          <ac:spMkLst>
            <pc:docMk/>
            <pc:sldMk cId="3220795727" sldId="276"/>
            <ac:spMk id="2" creationId="{D40B577D-BE6D-44F1-9006-00B5477819D6}"/>
          </ac:spMkLst>
        </pc:spChg>
        <pc:spChg chg="del">
          <ac:chgData name="LEBASINI R R" userId="5a7342a7a6ef8cc8" providerId="LiveId" clId="{6F48B383-8228-4425-8CE9-017414F0CC3D}" dt="2022-03-28T05:54:16.285" v="18" actId="931"/>
          <ac:spMkLst>
            <pc:docMk/>
            <pc:sldMk cId="3220795727" sldId="276"/>
            <ac:spMk id="3" creationId="{08D119FD-77A1-4917-86A7-1A61FB80E395}"/>
          </ac:spMkLst>
        </pc:spChg>
        <pc:spChg chg="add del mod">
          <ac:chgData name="LEBASINI R R" userId="5a7342a7a6ef8cc8" providerId="LiveId" clId="{6F48B383-8228-4425-8CE9-017414F0CC3D}" dt="2022-03-28T05:54:58.253" v="21"/>
          <ac:spMkLst>
            <pc:docMk/>
            <pc:sldMk cId="3220795727" sldId="276"/>
            <ac:spMk id="7" creationId="{CAC774F6-EC04-4DE9-845D-47103D458C09}"/>
          </ac:spMkLst>
        </pc:spChg>
        <pc:picChg chg="add del mod">
          <ac:chgData name="LEBASINI R R" userId="5a7342a7a6ef8cc8" providerId="LiveId" clId="{6F48B383-8228-4425-8CE9-017414F0CC3D}" dt="2022-03-28T05:54:48.973" v="20" actId="21"/>
          <ac:picMkLst>
            <pc:docMk/>
            <pc:sldMk cId="3220795727" sldId="276"/>
            <ac:picMk id="5" creationId="{20DFB649-E771-4E0F-9188-644DC08C331E}"/>
          </ac:picMkLst>
        </pc:picChg>
        <pc:picChg chg="add mod modCrop">
          <ac:chgData name="LEBASINI R R" userId="5a7342a7a6ef8cc8" providerId="LiveId" clId="{6F48B383-8228-4425-8CE9-017414F0CC3D}" dt="2022-03-28T05:56:09.699" v="33" actId="14100"/>
          <ac:picMkLst>
            <pc:docMk/>
            <pc:sldMk cId="3220795727" sldId="276"/>
            <ac:picMk id="8" creationId="{56601C17-77E2-49FA-A1E8-EDEEE941A9B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6E977F-7581-488A-BBA5-AD15DD0EBE1F}" type="datetimeFigureOut">
              <a:rPr lang="en-IN" smtClean="0"/>
              <a:t>23-04-2022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4D79A3-684F-47C3-8F78-9755A8AB1023}" type="slidenum">
              <a:rPr lang="en-IN" smtClean="0"/>
              <a:t>‹#›</a:t>
            </a:fld>
            <a:endParaRPr lang="en-IN"/>
          </a:p>
        </p:txBody>
      </p:sp>
    </p:spTree>
    <p:extLst>
      <p:ext uri="{BB962C8B-B14F-4D97-AF65-F5344CB8AC3E}">
        <p14:creationId xmlns:p14="http://schemas.microsoft.com/office/powerpoint/2010/main" val="3348461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8" name="Rectangle 7"/>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1" y="2222623"/>
            <a:ext cx="5917679" cy="2554983"/>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bwMode="gray">
          <a:xfrm>
            <a:off x="866441" y="4777380"/>
            <a:ext cx="5917679"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76937" y="1828799"/>
            <a:ext cx="990599" cy="228659"/>
          </a:xfrm>
        </p:spPr>
        <p:txBody>
          <a:bodyPr/>
          <a:lstStyle>
            <a:lvl1pPr algn="l">
              <a:defRPr b="0" i="0">
                <a:solidFill>
                  <a:schemeClr val="bg1"/>
                </a:solidFill>
              </a:defRPr>
            </a:lvl1pPr>
          </a:lstStyle>
          <a:p>
            <a:fld id="{7ADF365F-3F60-4C92-8E58-2BE7F445940B}" type="datetimeFigureOut">
              <a:rPr lang="en-US" smtClean="0"/>
              <a:pPr/>
              <a:t>4/23/2022</a:t>
            </a:fld>
            <a:endParaRPr lang="en-US"/>
          </a:p>
        </p:txBody>
      </p:sp>
      <p:sp>
        <p:nvSpPr>
          <p:cNvPr id="5" name="Footer Placeholder 4"/>
          <p:cNvSpPr>
            <a:spLocks noGrp="1"/>
          </p:cNvSpPr>
          <p:nvPr>
            <p:ph type="ftr" sz="quarter" idx="11"/>
          </p:nvPr>
        </p:nvSpPr>
        <p:spPr bwMode="gray">
          <a:xfrm rot="5400000">
            <a:off x="6236210" y="3264407"/>
            <a:ext cx="3859795" cy="228659"/>
          </a:xfrm>
        </p:spPr>
        <p:txBody>
          <a:bodyPr/>
          <a:lstStyle>
            <a:lvl1pPr>
              <a:defRPr b="0" i="0">
                <a:solidFill>
                  <a:schemeClr val="bg1"/>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87F1493C-6D4D-49D3-9DCB-B033F140CD68}" type="slidenum">
              <a:rPr lang="en-US" smtClean="0"/>
              <a:pPr/>
              <a:t>‹#›</a:t>
            </a:fld>
            <a:endParaRPr lang="en-US"/>
          </a:p>
        </p:txBody>
      </p:sp>
    </p:spTree>
    <p:extLst>
      <p:ext uri="{BB962C8B-B14F-4D97-AF65-F5344CB8AC3E}">
        <p14:creationId xmlns:p14="http://schemas.microsoft.com/office/powerpoint/2010/main" val="1509833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9"/>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5" y="4961453"/>
            <a:ext cx="6422002"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3" y="5528191"/>
            <a:ext cx="6422003"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DF365F-3F60-4C92-8E58-2BE7F445940B}" type="datetimeFigureOut">
              <a:rPr lang="en-US" smtClean="0"/>
              <a:pPr/>
              <a:t>4/23/2022</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87F1493C-6D4D-49D3-9DCB-B033F140CD68}" type="slidenum">
              <a:rPr lang="en-US" smtClean="0"/>
              <a:pPr/>
              <a:t>‹#›</a:t>
            </a:fld>
            <a:endParaRPr lang="en-US"/>
          </a:p>
        </p:txBody>
      </p:sp>
    </p:spTree>
    <p:extLst>
      <p:ext uri="{BB962C8B-B14F-4D97-AF65-F5344CB8AC3E}">
        <p14:creationId xmlns:p14="http://schemas.microsoft.com/office/powerpoint/2010/main" val="3132069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9144000" cy="6860799"/>
            <a:chOff x="0" y="0"/>
            <a:chExt cx="9144000" cy="6860799"/>
          </a:xfrm>
        </p:grpSpPr>
        <p:sp>
          <p:nvSpPr>
            <p:cNvPr id="11" name="Rectangle 10"/>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927101"/>
            <a:ext cx="6422004" cy="1692720"/>
          </a:xfrm>
        </p:spPr>
        <p:txBody>
          <a:bodyPr anchor="ct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8"/>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ADF365F-3F60-4C92-8E58-2BE7F445940B}" type="datetimeFigureOut">
              <a:rPr lang="en-US" smtClean="0"/>
              <a:pPr/>
              <a:t>4/23/2022</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87F1493C-6D4D-49D3-9DCB-B033F140CD68}" type="slidenum">
              <a:rPr lang="en-US" smtClean="0"/>
              <a:pPr/>
              <a:t>‹#›</a:t>
            </a:fld>
            <a:endParaRPr lang="en-US"/>
          </a:p>
        </p:txBody>
      </p:sp>
    </p:spTree>
    <p:extLst>
      <p:ext uri="{BB962C8B-B14F-4D97-AF65-F5344CB8AC3E}">
        <p14:creationId xmlns:p14="http://schemas.microsoft.com/office/powerpoint/2010/main" val="941034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6860799"/>
            <a:chOff x="0" y="0"/>
            <a:chExt cx="9144000" cy="6860799"/>
          </a:xfrm>
        </p:grpSpPr>
        <p:sp>
          <p:nvSpPr>
            <p:cNvPr id="14" name="Rectangle 13"/>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12"/>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3"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12" name="TextBox 11"/>
          <p:cNvSpPr txBox="1"/>
          <p:nvPr/>
        </p:nvSpPr>
        <p:spPr bwMode="gray">
          <a:xfrm>
            <a:off x="7033422" y="2898648"/>
            <a:ext cx="660550"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11" name="TextBox 10"/>
          <p:cNvSpPr txBox="1"/>
          <p:nvPr/>
        </p:nvSpPr>
        <p:spPr bwMode="gray">
          <a:xfrm>
            <a:off x="651683" y="589767"/>
            <a:ext cx="601591"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2" name="Title 1"/>
          <p:cNvSpPr>
            <a:spLocks noGrp="1"/>
          </p:cNvSpPr>
          <p:nvPr>
            <p:ph type="title"/>
          </p:nvPr>
        </p:nvSpPr>
        <p:spPr>
          <a:xfrm>
            <a:off x="1128058" y="903421"/>
            <a:ext cx="6160385" cy="2895658"/>
          </a:xfrm>
        </p:spPr>
        <p:txBody>
          <a:bodyP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9" y="3809278"/>
            <a:ext cx="5646142" cy="333113"/>
          </a:xfrm>
        </p:spPr>
        <p:txBody>
          <a:bodyPr>
            <a:normAutofit/>
          </a:bodyPr>
          <a:lstStyle>
            <a:lvl1pPr marL="0" indent="0">
              <a:buNone/>
              <a:defRPr lang="en-US" sz="1400" b="0" i="0" kern="1200" cap="small" dirty="0">
                <a:solidFill>
                  <a:schemeClr val="accent1"/>
                </a:solidFill>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5"/>
            <a:ext cx="6422005" cy="1024065"/>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ADF365F-3F60-4C92-8E58-2BE7F445940B}" type="datetimeFigureOut">
              <a:rPr lang="en-US" smtClean="0"/>
              <a:pPr/>
              <a:t>4/23/2022</a:t>
            </a:fld>
            <a:endParaRPr lang="en-US"/>
          </a:p>
        </p:txBody>
      </p:sp>
      <p:sp>
        <p:nvSpPr>
          <p:cNvPr id="5" name="Footer Placeholder 4"/>
          <p:cNvSpPr>
            <a:spLocks noGrp="1"/>
          </p:cNvSpPr>
          <p:nvPr>
            <p:ph type="ftr" sz="quarter" idx="11"/>
          </p:nvPr>
        </p:nvSpPr>
        <p:spPr/>
        <p:txBody>
          <a:bodyPr/>
          <a:lstStyle/>
          <a:p>
            <a:endParaRPr lang="en-US"/>
          </a:p>
        </p:txBody>
      </p:sp>
      <p:sp>
        <p:nvSpPr>
          <p:cNvPr id="22" name="Rectangle 2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87F1493C-6D4D-49D3-9DCB-B033F140CD68}" type="slidenum">
              <a:rPr lang="en-US" smtClean="0"/>
              <a:pPr/>
              <a:t>‹#›</a:t>
            </a:fld>
            <a:endParaRPr lang="en-US"/>
          </a:p>
        </p:txBody>
      </p:sp>
    </p:spTree>
    <p:extLst>
      <p:ext uri="{BB962C8B-B14F-4D97-AF65-F5344CB8AC3E}">
        <p14:creationId xmlns:p14="http://schemas.microsoft.com/office/powerpoint/2010/main" val="2422578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6860799"/>
            <a:chOff x="0" y="0"/>
            <a:chExt cx="9144000" cy="6860799"/>
          </a:xfrm>
        </p:grpSpPr>
        <p:sp>
          <p:nvSpPr>
            <p:cNvPr id="10" name="Rectangle 9"/>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2057400"/>
            <a:ext cx="6422004" cy="2095500"/>
          </a:xfrm>
        </p:spPr>
        <p:txBody>
          <a:bodyPr anchor="b"/>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normAutofit/>
          </a:bodyPr>
          <a:lstStyle>
            <a:lvl1pPr marL="0" indent="0" algn="l">
              <a:buNone/>
              <a:defRPr sz="18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DF365F-3F60-4C92-8E58-2BE7F445940B}" type="datetimeFigureOut">
              <a:rPr lang="en-US" smtClean="0"/>
              <a:pPr/>
              <a:t>4/23/2022</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87F1493C-6D4D-49D3-9DCB-B033F140CD68}" type="slidenum">
              <a:rPr lang="en-US" smtClean="0"/>
              <a:pPr/>
              <a:t>‹#›</a:t>
            </a:fld>
            <a:endParaRPr lang="en-US"/>
          </a:p>
        </p:txBody>
      </p:sp>
    </p:spTree>
    <p:extLst>
      <p:ext uri="{BB962C8B-B14F-4D97-AF65-F5344CB8AC3E}">
        <p14:creationId xmlns:p14="http://schemas.microsoft.com/office/powerpoint/2010/main" val="500659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22305"/>
            <a:ext cx="6423592" cy="714660"/>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1" y="2489200"/>
            <a:ext cx="2313433"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5"/>
            <a:ext cx="2313432" cy="2877714"/>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8472" y="2489200"/>
            <a:ext cx="232675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2" y="3147165"/>
            <a:ext cx="2326749" cy="2869878"/>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63820" y="2489201"/>
            <a:ext cx="231374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3821" y="3147164"/>
            <a:ext cx="2313740"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ADF365F-3F60-4C92-8E58-2BE7F445940B}" type="datetimeFigureOut">
              <a:rPr lang="en-US" smtClean="0"/>
              <a:pPr/>
              <a:t>4/23/2022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766428" y="295730"/>
            <a:ext cx="628813" cy="767687"/>
          </a:xfrm>
          <a:prstGeom prst="rect">
            <a:avLst/>
          </a:prstGeom>
        </p:spPr>
        <p:txBody>
          <a:bodyPr/>
          <a:lstStyle/>
          <a:p>
            <a:fld id="{87F1493C-6D4D-49D3-9DCB-B033F140CD68}" type="slidenum">
              <a:rPr lang="en-US" smtClean="0"/>
              <a:pPr/>
              <a:t>‹#›</a:t>
            </a:fld>
            <a:endParaRPr lang="en-US"/>
          </a:p>
        </p:txBody>
      </p:sp>
    </p:spTree>
    <p:extLst>
      <p:ext uri="{BB962C8B-B14F-4D97-AF65-F5344CB8AC3E}">
        <p14:creationId xmlns:p14="http://schemas.microsoft.com/office/powerpoint/2010/main" val="402657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27101"/>
            <a:ext cx="6423592"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81461" y="4180095"/>
            <a:ext cx="229904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012743" y="2486221"/>
            <a:ext cx="2021456" cy="145032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0" name="Text Placeholder 3"/>
          <p:cNvSpPr>
            <a:spLocks noGrp="1"/>
          </p:cNvSpPr>
          <p:nvPr>
            <p:ph type="body" sz="half" idx="21"/>
          </p:nvPr>
        </p:nvSpPr>
        <p:spPr>
          <a:xfrm>
            <a:off x="881461" y="4837558"/>
            <a:ext cx="2298410"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4318" y="4179596"/>
            <a:ext cx="231779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16"/>
          </p:nvPr>
        </p:nvSpPr>
        <p:spPr>
          <a:xfrm>
            <a:off x="3550622" y="2509453"/>
            <a:ext cx="2025182" cy="142708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04318" y="4837558"/>
            <a:ext cx="2330903"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63821" y="4179595"/>
            <a:ext cx="229949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17"/>
          </p:nvPr>
        </p:nvSpPr>
        <p:spPr>
          <a:xfrm>
            <a:off x="6104946" y="2509453"/>
            <a:ext cx="2018839" cy="142708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63821" y="4837558"/>
            <a:ext cx="229949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ADF365F-3F60-4C92-8E58-2BE7F445940B}" type="datetimeFigureOut">
              <a:rPr lang="en-US" smtClean="0"/>
              <a:pPr/>
              <a:t>4/23/2022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766428" y="295730"/>
            <a:ext cx="628813" cy="767687"/>
          </a:xfrm>
          <a:prstGeom prst="rect">
            <a:avLst/>
          </a:prstGeom>
        </p:spPr>
        <p:txBody>
          <a:bodyPr/>
          <a:lstStyle/>
          <a:p>
            <a:fld id="{87F1493C-6D4D-49D3-9DCB-B033F140CD68}" type="slidenum">
              <a:rPr lang="en-US" smtClean="0"/>
              <a:pPr/>
              <a:t>‹#›</a:t>
            </a:fld>
            <a:endParaRPr lang="en-US"/>
          </a:p>
        </p:txBody>
      </p:sp>
    </p:spTree>
    <p:extLst>
      <p:ext uri="{BB962C8B-B14F-4D97-AF65-F5344CB8AC3E}">
        <p14:creationId xmlns:p14="http://schemas.microsoft.com/office/powerpoint/2010/main" val="4238952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DF365F-3F60-4C92-8E58-2BE7F445940B}" type="datetimeFigureOut">
              <a:rPr lang="en-US" smtClean="0"/>
              <a:pPr/>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87F1493C-6D4D-49D3-9DCB-B033F140CD68}" type="slidenum">
              <a:rPr lang="en-US" smtClean="0"/>
              <a:pPr/>
              <a:t>‹#›</a:t>
            </a:fld>
            <a:endParaRPr lang="en-US"/>
          </a:p>
        </p:txBody>
      </p:sp>
    </p:spTree>
    <p:extLst>
      <p:ext uri="{BB962C8B-B14F-4D97-AF65-F5344CB8AC3E}">
        <p14:creationId xmlns:p14="http://schemas.microsoft.com/office/powerpoint/2010/main" val="11648156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9144000" cy="6860799"/>
            <a:chOff x="0" y="0"/>
            <a:chExt cx="9144000" cy="6860799"/>
          </a:xfrm>
        </p:grpSpPr>
        <p:sp>
          <p:nvSpPr>
            <p:cNvPr id="11" name="Rectangle 10"/>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8"/>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8" name="Rectangle 7"/>
            <p:cNvSpPr/>
            <p:nvPr/>
          </p:nvSpPr>
          <p:spPr bwMode="gray">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Vertical Title 1"/>
          <p:cNvSpPr>
            <a:spLocks noGrp="1"/>
          </p:cNvSpPr>
          <p:nvPr>
            <p:ph type="title" orient="vert"/>
          </p:nvPr>
        </p:nvSpPr>
        <p:spPr>
          <a:xfrm>
            <a:off x="6168970" y="1447799"/>
            <a:ext cx="1077347" cy="457199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440" y="1447799"/>
            <a:ext cx="4417234"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DF365F-3F60-4C92-8E58-2BE7F445940B}" type="datetimeFigureOut">
              <a:rPr lang="en-US" smtClean="0"/>
              <a:pPr/>
              <a:t>4/23/2022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87F1493C-6D4D-49D3-9DCB-B033F140CD68}" type="slidenum">
              <a:rPr lang="en-US" smtClean="0"/>
              <a:pPr/>
              <a:t>‹#›</a:t>
            </a:fld>
            <a:endParaRPr lang="en-US"/>
          </a:p>
        </p:txBody>
      </p:sp>
    </p:spTree>
    <p:extLst>
      <p:ext uri="{BB962C8B-B14F-4D97-AF65-F5344CB8AC3E}">
        <p14:creationId xmlns:p14="http://schemas.microsoft.com/office/powerpoint/2010/main" val="2674057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DF365F-3F60-4C92-8E58-2BE7F445940B}" type="datetimeFigureOut">
              <a:rPr lang="en-US" smtClean="0"/>
              <a:pPr/>
              <a:t>4/23/2022</a:t>
            </a:fld>
            <a:endParaRPr lang="en-US"/>
          </a:p>
        </p:txBody>
      </p:sp>
      <p:sp>
        <p:nvSpPr>
          <p:cNvPr id="5" name="Footer Placeholder 4"/>
          <p:cNvSpPr>
            <a:spLocks noGrp="1"/>
          </p:cNvSpPr>
          <p:nvPr>
            <p:ph type="ftr" sz="quarter" idx="11"/>
          </p:nvPr>
        </p:nvSpPr>
        <p:spPr/>
        <p:txBody>
          <a:bodyPr/>
          <a:lstStyle/>
          <a:p>
            <a:endParaRPr lang="en-US"/>
          </a:p>
        </p:txBody>
      </p:sp>
      <p:sp>
        <p:nvSpPr>
          <p:cNvPr id="9"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87F1493C-6D4D-49D3-9DCB-B033F140CD68}" type="slidenum">
              <a:rPr lang="en-US" smtClean="0"/>
              <a:pPr/>
              <a:t>‹#›</a:t>
            </a:fld>
            <a:endParaRPr lang="en-US"/>
          </a:p>
        </p:txBody>
      </p:sp>
    </p:spTree>
    <p:extLst>
      <p:ext uri="{BB962C8B-B14F-4D97-AF65-F5344CB8AC3E}">
        <p14:creationId xmlns:p14="http://schemas.microsoft.com/office/powerpoint/2010/main" val="3114760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9"/>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9" name="Rectangle 8"/>
            <p:cNvSpPr/>
            <p:nvPr/>
          </p:nvSpPr>
          <p:spPr bwMode="gray">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2257588"/>
            <a:ext cx="3101765" cy="3020343"/>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7"/>
            <a:ext cx="3054653" cy="302034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DF365F-3F60-4C92-8E58-2BE7F445940B}" type="datetimeFigureOut">
              <a:rPr lang="en-US" smtClean="0"/>
              <a:pPr/>
              <a:t>4/23/2022</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7738039" y="7605"/>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87F1493C-6D4D-49D3-9DCB-B033F140CD68}" type="slidenum">
              <a:rPr lang="en-US" smtClean="0"/>
              <a:pPr/>
              <a:t>‹#›</a:t>
            </a:fld>
            <a:endParaRPr lang="en-US"/>
          </a:p>
        </p:txBody>
      </p:sp>
    </p:spTree>
    <p:extLst>
      <p:ext uri="{BB962C8B-B14F-4D97-AF65-F5344CB8AC3E}">
        <p14:creationId xmlns:p14="http://schemas.microsoft.com/office/powerpoint/2010/main" val="3881470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199"/>
            <a:ext cx="3636980" cy="353060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0" y="2489199"/>
            <a:ext cx="3636981" cy="35306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DF365F-3F60-4C92-8E58-2BE7F445940B}" type="datetimeFigureOut">
              <a:rPr lang="en-US" smtClean="0"/>
              <a:pPr/>
              <a:t>4/23/2022</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87F1493C-6D4D-49D3-9DCB-B033F140CD68}" type="slidenum">
              <a:rPr lang="en-US" smtClean="0"/>
              <a:pPr/>
              <a:t>‹#›</a:t>
            </a:fld>
            <a:endParaRPr lang="en-US"/>
          </a:p>
        </p:txBody>
      </p:sp>
    </p:spTree>
    <p:extLst>
      <p:ext uri="{BB962C8B-B14F-4D97-AF65-F5344CB8AC3E}">
        <p14:creationId xmlns:p14="http://schemas.microsoft.com/office/powerpoint/2010/main" val="312529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440" y="2494298"/>
            <a:ext cx="3636980"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39" y="3253588"/>
            <a:ext cx="3636981" cy="276621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DF365F-3F60-4C92-8E58-2BE7F445940B}" type="datetimeFigureOut">
              <a:rPr lang="en-US" smtClean="0"/>
              <a:pPr/>
              <a:t>4/23/2022</a:t>
            </a:fld>
            <a:endParaRPr lang="en-US"/>
          </a:p>
        </p:txBody>
      </p:sp>
      <p:sp>
        <p:nvSpPr>
          <p:cNvPr id="8" name="Footer Placeholder 7"/>
          <p:cNvSpPr>
            <a:spLocks noGrp="1"/>
          </p:cNvSpPr>
          <p:nvPr>
            <p:ph type="ftr" sz="quarter" idx="11"/>
          </p:nvPr>
        </p:nvSpPr>
        <p:spPr/>
        <p:txBody>
          <a:bodyPr/>
          <a:lstStyle/>
          <a:p>
            <a:endParaRPr lang="en-US"/>
          </a:p>
        </p:txBody>
      </p:sp>
      <p:sp>
        <p:nvSpPr>
          <p:cNvPr id="10" name="Slide Number Placeholder 5"/>
          <p:cNvSpPr>
            <a:spLocks noGrp="1"/>
          </p:cNvSpPr>
          <p:nvPr>
            <p:ph type="sldNum" sz="quarter" idx="12"/>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87F1493C-6D4D-49D3-9DCB-B033F140CD68}" type="slidenum">
              <a:rPr lang="en-US" smtClean="0"/>
              <a:pPr/>
              <a:t>‹#›</a:t>
            </a:fld>
            <a:endParaRPr lang="en-US"/>
          </a:p>
        </p:txBody>
      </p:sp>
    </p:spTree>
    <p:extLst>
      <p:ext uri="{BB962C8B-B14F-4D97-AF65-F5344CB8AC3E}">
        <p14:creationId xmlns:p14="http://schemas.microsoft.com/office/powerpoint/2010/main" val="1030953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DF365F-3F60-4C92-8E58-2BE7F445940B}" type="datetimeFigureOut">
              <a:rPr lang="en-US" smtClean="0"/>
              <a:pPr/>
              <a:t>4/23/2022</a:t>
            </a:fld>
            <a:endParaRPr lang="en-US"/>
          </a:p>
        </p:txBody>
      </p:sp>
      <p:sp>
        <p:nvSpPr>
          <p:cNvPr id="4" name="Footer Placeholder 3"/>
          <p:cNvSpPr>
            <a:spLocks noGrp="1"/>
          </p:cNvSpPr>
          <p:nvPr>
            <p:ph type="ftr" sz="quarter" idx="11"/>
          </p:nvPr>
        </p:nvSpPr>
        <p:spPr/>
        <p:txBody>
          <a:bodyPr/>
          <a:lstStyle/>
          <a:p>
            <a:endParaRPr lang="en-US"/>
          </a:p>
        </p:txBody>
      </p:sp>
      <p:sp>
        <p:nvSpPr>
          <p:cNvPr id="6"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87F1493C-6D4D-49D3-9DCB-B033F140CD68}" type="slidenum">
              <a:rPr lang="en-US" smtClean="0"/>
              <a:pPr/>
              <a:t>‹#›</a:t>
            </a:fld>
            <a:endParaRPr lang="en-US"/>
          </a:p>
        </p:txBody>
      </p:sp>
    </p:spTree>
    <p:extLst>
      <p:ext uri="{BB962C8B-B14F-4D97-AF65-F5344CB8AC3E}">
        <p14:creationId xmlns:p14="http://schemas.microsoft.com/office/powerpoint/2010/main" val="1077425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F365F-3F60-4C92-8E58-2BE7F445940B}" type="datetimeFigureOut">
              <a:rPr lang="en-US" smtClean="0"/>
              <a:pPr/>
              <a:t>4/23/2022</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a:xfrm>
            <a:off x="7766428" y="295730"/>
            <a:ext cx="628813" cy="767687"/>
          </a:xfrm>
          <a:prstGeom prst="rect">
            <a:avLst/>
          </a:prstGeom>
        </p:spPr>
        <p:txBody>
          <a:bodyPr/>
          <a:lstStyle/>
          <a:p>
            <a:fld id="{87F1493C-6D4D-49D3-9DCB-B033F140CD68}" type="slidenum">
              <a:rPr lang="en-US" smtClean="0"/>
              <a:pPr/>
              <a:t>‹#›</a:t>
            </a:fld>
            <a:endParaRPr lang="en-US"/>
          </a:p>
        </p:txBody>
      </p:sp>
    </p:spTree>
    <p:extLst>
      <p:ext uri="{BB962C8B-B14F-4D97-AF65-F5344CB8AC3E}">
        <p14:creationId xmlns:p14="http://schemas.microsoft.com/office/powerpoint/2010/main" val="3609864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89"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1182"/>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0" y="3086845"/>
            <a:ext cx="2712589" cy="2938036"/>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DF365F-3F60-4C92-8E58-2BE7F445940B}" type="datetimeFigureOut">
              <a:rPr lang="en-US" smtClean="0"/>
              <a:pPr/>
              <a:t>4/23/2022</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87F1493C-6D4D-49D3-9DCB-B033F140CD68}" type="slidenum">
              <a:rPr lang="en-US" smtClean="0"/>
              <a:pPr/>
              <a:t>‹#›</a:t>
            </a:fld>
            <a:endParaRPr lang="en-US"/>
          </a:p>
        </p:txBody>
      </p:sp>
    </p:spTree>
    <p:extLst>
      <p:ext uri="{BB962C8B-B14F-4D97-AF65-F5344CB8AC3E}">
        <p14:creationId xmlns:p14="http://schemas.microsoft.com/office/powerpoint/2010/main" val="134668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51591" y="1340000"/>
            <a:ext cx="3001938" cy="161619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51591" y="3086100"/>
            <a:ext cx="3001938" cy="24511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DF365F-3F60-4C92-8E58-2BE7F445940B}" type="datetimeFigureOut">
              <a:rPr lang="en-US" smtClean="0"/>
              <a:pPr/>
              <a:t>4/23/2022</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87F1493C-6D4D-49D3-9DCB-B033F140CD68}" type="slidenum">
              <a:rPr lang="en-US" smtClean="0"/>
              <a:pPr/>
              <a:t>‹#›</a:t>
            </a:fld>
            <a:endParaRPr lang="en-US"/>
          </a:p>
        </p:txBody>
      </p:sp>
    </p:spTree>
    <p:extLst>
      <p:ext uri="{BB962C8B-B14F-4D97-AF65-F5344CB8AC3E}">
        <p14:creationId xmlns:p14="http://schemas.microsoft.com/office/powerpoint/2010/main" val="1977245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25" name="Rectangle 24"/>
            <p:cNvSpPr/>
            <p:nvPr/>
          </p:nvSpPr>
          <p:spPr>
            <a:xfrm>
              <a:off x="0" y="0"/>
              <a:ext cx="9118832"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18"/>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3202"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441" y="2489200"/>
            <a:ext cx="6343201" cy="3530600"/>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39638" y="6365499"/>
            <a:ext cx="990599" cy="228659"/>
          </a:xfrm>
          <a:prstGeom prst="rect">
            <a:avLst/>
          </a:prstGeom>
        </p:spPr>
        <p:txBody>
          <a:bodyPr vert="horz" lIns="91440" tIns="45720" rIns="91440" bIns="45720" rtlCol="0" anchor="b"/>
          <a:lstStyle>
            <a:lvl1pPr algn="r">
              <a:defRPr sz="900" b="1" i="0">
                <a:solidFill>
                  <a:schemeClr val="accent1"/>
                </a:solidFill>
                <a:latin typeface="+mn-lt"/>
              </a:defRPr>
            </a:lvl1pPr>
          </a:lstStyle>
          <a:p>
            <a:fld id="{7ADF365F-3F60-4C92-8E58-2BE7F445940B}" type="datetimeFigureOut">
              <a:rPr lang="en-US" smtClean="0"/>
              <a:pPr/>
              <a:t>4/23/2022</a:t>
            </a:fld>
            <a:endParaRPr lang="en-US"/>
          </a:p>
        </p:txBody>
      </p:sp>
      <p:sp>
        <p:nvSpPr>
          <p:cNvPr id="5" name="Footer Placeholder 4"/>
          <p:cNvSpPr>
            <a:spLocks noGrp="1"/>
          </p:cNvSpPr>
          <p:nvPr>
            <p:ph type="ftr" sz="quarter" idx="3"/>
          </p:nvPr>
        </p:nvSpPr>
        <p:spPr>
          <a:xfrm>
            <a:off x="590843" y="6365498"/>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2" name="Rectangle 2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 name="Slide Number Placeholder 5"/>
          <p:cNvSpPr>
            <a:spLocks noGrp="1"/>
          </p:cNvSpPr>
          <p:nvPr>
            <p:ph type="sldNum" sz="quarter" idx="4"/>
          </p:nvPr>
        </p:nvSpPr>
        <p:spPr bwMode="auto">
          <a:xfrm>
            <a:off x="7678616" y="295730"/>
            <a:ext cx="791308" cy="767687"/>
          </a:xfrm>
          <a:prstGeom prst="rect">
            <a:avLst/>
          </a:prstGeom>
        </p:spPr>
        <p:txBody>
          <a:bodyPr vert="horz" lIns="91440" tIns="45720" rIns="91440" bIns="45720" rtlCol="0" anchor="b"/>
          <a:lstStyle>
            <a:lvl1pPr algn="ctr">
              <a:defRPr sz="2800" b="0" i="0">
                <a:solidFill>
                  <a:schemeClr val="bg1"/>
                </a:solidFill>
              </a:defRPr>
            </a:lvl1pPr>
          </a:lstStyle>
          <a:p>
            <a:fld id="{87F1493C-6D4D-49D3-9DCB-B033F140CD68}" type="slidenum">
              <a:rPr lang="en-US" smtClean="0"/>
              <a:pPr/>
              <a:t>‹#›</a:t>
            </a:fld>
            <a:endParaRPr lang="en-US"/>
          </a:p>
        </p:txBody>
      </p:sp>
    </p:spTree>
    <p:extLst>
      <p:ext uri="{BB962C8B-B14F-4D97-AF65-F5344CB8AC3E}">
        <p14:creationId xmlns:p14="http://schemas.microsoft.com/office/powerpoint/2010/main" val="379832063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2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48680"/>
            <a:ext cx="8229600" cy="1368152"/>
          </a:xfrm>
        </p:spPr>
        <p:txBody>
          <a:bodyPr>
            <a:noAutofit/>
          </a:bodyPr>
          <a:lstStyle/>
          <a:p>
            <a:r>
              <a:rPr lang="en-US" sz="3600" b="1" dirty="0">
                <a:solidFill>
                  <a:schemeClr val="accent1"/>
                </a:solidFill>
                <a:latin typeface="Times New Roman" panose="02020603050405020304" pitchFamily="18" charset="0"/>
                <a:cs typeface="Times New Roman" panose="02020603050405020304" pitchFamily="18" charset="0"/>
              </a:rPr>
              <a:t>Object Detection and Identification </a:t>
            </a:r>
            <a:br>
              <a:rPr lang="en-US" sz="3600" b="1" dirty="0">
                <a:solidFill>
                  <a:schemeClr val="accent1"/>
                </a:solidFill>
                <a:latin typeface="Times New Roman" panose="02020603050405020304" pitchFamily="18" charset="0"/>
                <a:cs typeface="Times New Roman" panose="02020603050405020304" pitchFamily="18" charset="0"/>
              </a:rPr>
            </a:br>
            <a:r>
              <a:rPr lang="en-US" sz="3600" b="1" dirty="0">
                <a:solidFill>
                  <a:schemeClr val="accent1"/>
                </a:solidFill>
                <a:latin typeface="Times New Roman" panose="02020603050405020304" pitchFamily="18" charset="0"/>
                <a:cs typeface="Times New Roman" panose="02020603050405020304" pitchFamily="18" charset="0"/>
              </a:rPr>
              <a:t>for Blind and Deaf People in Video Scene </a:t>
            </a:r>
          </a:p>
        </p:txBody>
      </p:sp>
      <p:sp>
        <p:nvSpPr>
          <p:cNvPr id="5" name="TextBox 4">
            <a:extLst>
              <a:ext uri="{FF2B5EF4-FFF2-40B4-BE49-F238E27FC236}">
                <a16:creationId xmlns="" xmlns:a16="http://schemas.microsoft.com/office/drawing/2014/main" id="{EB5BD26E-E29E-406D-B3F7-8651661DCDF4}"/>
              </a:ext>
            </a:extLst>
          </p:cNvPr>
          <p:cNvSpPr txBox="1"/>
          <p:nvPr/>
        </p:nvSpPr>
        <p:spPr>
          <a:xfrm flipH="1">
            <a:off x="3347864" y="4653135"/>
            <a:ext cx="5472608" cy="120032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Team Members:  </a:t>
            </a:r>
            <a:r>
              <a:rPr lang="en-US" sz="2400" dirty="0">
                <a:solidFill>
                  <a:schemeClr val="accent1">
                    <a:lumMod val="50000"/>
                  </a:schemeClr>
                </a:solidFill>
                <a:latin typeface="Times New Roman" panose="02020603050405020304" pitchFamily="18" charset="0"/>
                <a:cs typeface="Times New Roman" panose="02020603050405020304" pitchFamily="18" charset="0"/>
              </a:rPr>
              <a:t>Harika</a:t>
            </a:r>
          </a:p>
          <a:p>
            <a:r>
              <a:rPr lang="en-US" sz="2400" dirty="0">
                <a:solidFill>
                  <a:schemeClr val="accent1">
                    <a:lumMod val="50000"/>
                  </a:schemeClr>
                </a:solidFill>
                <a:latin typeface="Times New Roman" panose="02020603050405020304" pitchFamily="18" charset="0"/>
                <a:cs typeface="Times New Roman" panose="02020603050405020304" pitchFamily="18" charset="0"/>
              </a:rPr>
              <a:t>                              Rupa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Sree</a:t>
            </a:r>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a:p>
            <a:r>
              <a:rPr lang="en-US" sz="2400" dirty="0">
                <a:solidFill>
                  <a:schemeClr val="accent1">
                    <a:lumMod val="50000"/>
                  </a:schemeClr>
                </a:solidFill>
                <a:latin typeface="Times New Roman" panose="02020603050405020304" pitchFamily="18" charset="0"/>
                <a:cs typeface="Times New Roman" panose="02020603050405020304" pitchFamily="18" charset="0"/>
              </a:rPr>
              <a:t>                              Lebasini RR</a:t>
            </a:r>
            <a:endParaRPr lang="en-IN" sz="24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1B18410C-F596-46EA-BBBB-3250AFA96538}"/>
              </a:ext>
            </a:extLst>
          </p:cNvPr>
          <p:cNvSpPr txBox="1"/>
          <p:nvPr/>
        </p:nvSpPr>
        <p:spPr>
          <a:xfrm>
            <a:off x="3347864" y="3815329"/>
            <a:ext cx="5328592"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Project Domain </a:t>
            </a:r>
            <a:r>
              <a:rPr lang="en-US" sz="2400" dirty="0">
                <a:latin typeface="Times New Roman" panose="02020603050405020304" pitchFamily="18" charset="0"/>
                <a:cs typeface="Times New Roman" panose="02020603050405020304" pitchFamily="18" charset="0"/>
              </a:rPr>
              <a:t>: </a:t>
            </a:r>
            <a:r>
              <a:rPr lang="en-US" sz="2400" dirty="0">
                <a:solidFill>
                  <a:schemeClr val="accent1">
                    <a:lumMod val="50000"/>
                  </a:schemeClr>
                </a:solidFill>
                <a:latin typeface="Times New Roman" panose="02020603050405020304" pitchFamily="18" charset="0"/>
                <a:cs typeface="Times New Roman" panose="02020603050405020304" pitchFamily="18" charset="0"/>
              </a:rPr>
              <a:t>Embedded &amp; IOT</a:t>
            </a:r>
            <a:endParaRPr lang="en-IN" sz="24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97064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sz="3600" b="1" dirty="0">
                <a:latin typeface="Times New Roman" panose="02020603050405020304" pitchFamily="18" charset="0"/>
                <a:cs typeface="Times New Roman" panose="02020603050405020304" pitchFamily="18" charset="0"/>
              </a:rPr>
              <a:t>Hardware Requirement</a:t>
            </a:r>
            <a:r>
              <a:rPr lang="en-US" dirty="0"/>
              <a:t/>
            </a:r>
            <a:br>
              <a:rPr lang="en-US" dirty="0"/>
            </a:br>
            <a:endParaRPr lang="en-US" dirty="0"/>
          </a:p>
        </p:txBody>
      </p:sp>
      <p:sp>
        <p:nvSpPr>
          <p:cNvPr id="3" name="Content Placeholder 2"/>
          <p:cNvSpPr>
            <a:spLocks noGrp="1"/>
          </p:cNvSpPr>
          <p:nvPr>
            <p:ph idx="1"/>
          </p:nvPr>
        </p:nvSpPr>
        <p:spPr/>
        <p:txBody>
          <a:bodyPr/>
          <a:lstStyle/>
          <a:p>
            <a:pPr lvl="0">
              <a:buClr>
                <a:schemeClr val="tx2">
                  <a:lumMod val="60000"/>
                  <a:lumOff val="40000"/>
                </a:schemeClr>
              </a:buCl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Raspberry pi</a:t>
            </a:r>
            <a:endParaRPr lang="en-US" sz="2000" dirty="0">
              <a:latin typeface="Times New Roman" panose="02020603050405020304" pitchFamily="18" charset="0"/>
              <a:cs typeface="Times New Roman" panose="02020603050405020304" pitchFamily="18" charset="0"/>
            </a:endParaRPr>
          </a:p>
          <a:p>
            <a:pPr lvl="0">
              <a:buClr>
                <a:schemeClr val="tx2">
                  <a:lumMod val="60000"/>
                  <a:lumOff val="40000"/>
                </a:schemeClr>
              </a:buCl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Camera</a:t>
            </a:r>
            <a:endParaRPr lang="en-US" sz="2000" dirty="0">
              <a:latin typeface="Times New Roman" panose="02020603050405020304" pitchFamily="18" charset="0"/>
              <a:cs typeface="Times New Roman" panose="02020603050405020304" pitchFamily="18" charset="0"/>
            </a:endParaRPr>
          </a:p>
          <a:p>
            <a:pPr lvl="0">
              <a:buClr>
                <a:schemeClr val="tx2">
                  <a:lumMod val="60000"/>
                  <a:lumOff val="40000"/>
                </a:schemeClr>
              </a:buCl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Haptic strip</a:t>
            </a:r>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729096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440" y="980728"/>
            <a:ext cx="6343202" cy="656236"/>
          </a:xfrm>
        </p:spPr>
        <p:txBody>
          <a:bodyPr>
            <a:normAutofit fontScale="90000"/>
          </a:bodyPr>
          <a:lstStyle/>
          <a:p>
            <a:pPr algn="l"/>
            <a:r>
              <a:rPr lang="en-IN" sz="3600" b="1" dirty="0">
                <a:latin typeface="Times New Roman" panose="02020603050405020304" pitchFamily="18" charset="0"/>
                <a:cs typeface="Times New Roman" panose="02020603050405020304" pitchFamily="18" charset="0"/>
              </a:rPr>
              <a:t>Software Tools</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lvl="0" algn="just">
              <a:buClr>
                <a:schemeClr val="tx2">
                  <a:lumMod val="60000"/>
                  <a:lumOff val="40000"/>
                </a:schemeClr>
              </a:buCl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Raspberry pi OS: </a:t>
            </a:r>
            <a:r>
              <a:rPr lang="en-IN" sz="2000" dirty="0" err="1">
                <a:latin typeface="Times New Roman" panose="02020603050405020304" pitchFamily="18" charset="0"/>
                <a:cs typeface="Times New Roman" panose="02020603050405020304" pitchFamily="18" charset="0"/>
              </a:rPr>
              <a:t>Raspbian</a:t>
            </a:r>
            <a:r>
              <a:rPr lang="en-IN" sz="2000" dirty="0">
                <a:latin typeface="Times New Roman" panose="02020603050405020304" pitchFamily="18" charset="0"/>
                <a:cs typeface="Times New Roman" panose="02020603050405020304" pitchFamily="18" charset="0"/>
              </a:rPr>
              <a:t> stretch</a:t>
            </a:r>
            <a:endParaRPr lang="en-US" sz="2000" dirty="0">
              <a:latin typeface="Times New Roman" panose="02020603050405020304" pitchFamily="18" charset="0"/>
              <a:cs typeface="Times New Roman" panose="02020603050405020304" pitchFamily="18" charset="0"/>
            </a:endParaRPr>
          </a:p>
          <a:p>
            <a:pPr lvl="0" algn="just">
              <a:buClr>
                <a:schemeClr val="tx2">
                  <a:lumMod val="60000"/>
                  <a:lumOff val="40000"/>
                </a:schemeClr>
              </a:buCl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Programming platform: python 3 IDLE</a:t>
            </a:r>
            <a:endParaRPr lang="en-US" sz="2000" dirty="0">
              <a:latin typeface="Times New Roman" panose="02020603050405020304" pitchFamily="18" charset="0"/>
              <a:cs typeface="Times New Roman" panose="02020603050405020304" pitchFamily="18" charset="0"/>
            </a:endParaRPr>
          </a:p>
          <a:p>
            <a:pPr lvl="0" algn="just">
              <a:buClr>
                <a:schemeClr val="tx2">
                  <a:lumMod val="60000"/>
                  <a:lumOff val="40000"/>
                </a:schemeClr>
              </a:buCl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Programing language: python 3</a:t>
            </a:r>
            <a:endParaRPr lang="en-US" sz="2000" dirty="0">
              <a:latin typeface="Times New Roman" panose="02020603050405020304" pitchFamily="18" charset="0"/>
              <a:cs typeface="Times New Roman" panose="02020603050405020304" pitchFamily="18" charset="0"/>
            </a:endParaRPr>
          </a:p>
          <a:p>
            <a:pPr lvl="0" algn="just">
              <a:buClr>
                <a:schemeClr val="tx2">
                  <a:lumMod val="60000"/>
                  <a:lumOff val="40000"/>
                </a:schemeClr>
              </a:buCl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Library: </a:t>
            </a:r>
            <a:r>
              <a:rPr lang="en-IN" sz="2000" dirty="0" err="1">
                <a:latin typeface="Times New Roman" panose="02020603050405020304" pitchFamily="18" charset="0"/>
                <a:cs typeface="Times New Roman" panose="02020603050405020304" pitchFamily="18" charset="0"/>
              </a:rPr>
              <a:t>OpenCV</a:t>
            </a:r>
            <a:endParaRPr lang="en-US" sz="2000" dirty="0">
              <a:latin typeface="Times New Roman" panose="02020603050405020304" pitchFamily="18" charset="0"/>
              <a:cs typeface="Times New Roman" panose="02020603050405020304" pitchFamily="18" charset="0"/>
            </a:endParaRPr>
          </a:p>
          <a:p>
            <a:pPr algn="just"/>
            <a:endParaRPr lang="en-US" sz="2800" dirty="0"/>
          </a:p>
        </p:txBody>
      </p:sp>
    </p:spTree>
    <p:extLst>
      <p:ext uri="{BB962C8B-B14F-4D97-AF65-F5344CB8AC3E}">
        <p14:creationId xmlns:p14="http://schemas.microsoft.com/office/powerpoint/2010/main" val="2259108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440" y="1052736"/>
            <a:ext cx="6343202" cy="584228"/>
          </a:xfrm>
        </p:spPr>
        <p:txBody>
          <a:bodyPr>
            <a:noAutofit/>
          </a:bodyPr>
          <a:lstStyle/>
          <a:p>
            <a:pPr algn="l"/>
            <a:r>
              <a:rPr lang="en-IN" b="1" dirty="0">
                <a:latin typeface="Times New Roman" panose="02020603050405020304" pitchFamily="18" charset="0"/>
                <a:cs typeface="Times New Roman" panose="02020603050405020304" pitchFamily="18" charset="0"/>
              </a:rPr>
              <a:t>REFERENCES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9553" y="2420888"/>
            <a:ext cx="8136903" cy="3600400"/>
          </a:xfrm>
        </p:spPr>
        <p:txBody>
          <a:bodyPr>
            <a:normAutofit fontScale="85000" lnSpcReduction="20000"/>
          </a:bodyPr>
          <a:lstStyle/>
          <a:p>
            <a:pPr marL="0" indent="0" algn="just">
              <a:buNone/>
            </a:pPr>
            <a:r>
              <a:rPr lang="en-IN" dirty="0"/>
              <a:t>[</a:t>
            </a:r>
            <a:r>
              <a:rPr lang="en-IN" sz="1900" dirty="0">
                <a:latin typeface="Times New Roman" panose="02020603050405020304" pitchFamily="18" charset="0"/>
                <a:cs typeface="Times New Roman" panose="02020603050405020304" pitchFamily="18" charset="0"/>
              </a:rPr>
              <a:t>1</a:t>
            </a:r>
            <a:r>
              <a:rPr lang="en-IN" sz="1900" dirty="0">
                <a:latin typeface="Times New Roman" panose="02020603050405020304" pitchFamily="18" charset="0"/>
                <a:cs typeface="Times New Roman" panose="02020603050405020304" pitchFamily="18" charset="0"/>
              </a:rPr>
              <a:t>] ] </a:t>
            </a:r>
            <a:r>
              <a:rPr lang="en-IN" sz="1900" dirty="0" err="1">
                <a:latin typeface="Times New Roman" panose="02020603050405020304" pitchFamily="18" charset="0"/>
                <a:cs typeface="Times New Roman" panose="02020603050405020304" pitchFamily="18" charset="0"/>
              </a:rPr>
              <a:t>Auvray</a:t>
            </a:r>
            <a:r>
              <a:rPr lang="en-IN" sz="1900" dirty="0">
                <a:latin typeface="Times New Roman" panose="02020603050405020304" pitchFamily="18" charset="0"/>
                <a:cs typeface="Times New Roman" panose="02020603050405020304" pitchFamily="18" charset="0"/>
              </a:rPr>
              <a:t>, M., </a:t>
            </a:r>
            <a:r>
              <a:rPr lang="en-IN" sz="1900" dirty="0" err="1">
                <a:latin typeface="Times New Roman" panose="02020603050405020304" pitchFamily="18" charset="0"/>
                <a:cs typeface="Times New Roman" panose="02020603050405020304" pitchFamily="18" charset="0"/>
              </a:rPr>
              <a:t>Hanneton</a:t>
            </a:r>
            <a:r>
              <a:rPr lang="en-IN" sz="1900" dirty="0">
                <a:latin typeface="Times New Roman" panose="02020603050405020304" pitchFamily="18" charset="0"/>
                <a:cs typeface="Times New Roman" panose="02020603050405020304" pitchFamily="18" charset="0"/>
              </a:rPr>
              <a:t>, S., and </a:t>
            </a:r>
            <a:r>
              <a:rPr lang="en-IN" sz="1900" dirty="0" err="1">
                <a:latin typeface="Times New Roman" panose="02020603050405020304" pitchFamily="18" charset="0"/>
                <a:cs typeface="Times New Roman" panose="02020603050405020304" pitchFamily="18" charset="0"/>
              </a:rPr>
              <a:t>O’Regan</a:t>
            </a:r>
            <a:r>
              <a:rPr lang="en-IN" sz="1900" dirty="0">
                <a:latin typeface="Times New Roman" panose="02020603050405020304" pitchFamily="18" charset="0"/>
                <a:cs typeface="Times New Roman" panose="02020603050405020304" pitchFamily="18" charset="0"/>
              </a:rPr>
              <a:t>, J. K., 2016. Learning to perceive with a </a:t>
            </a:r>
            <a:r>
              <a:rPr lang="en-IN" sz="1900" dirty="0" err="1">
                <a:latin typeface="Times New Roman" panose="02020603050405020304" pitchFamily="18" charset="0"/>
                <a:cs typeface="Times New Roman" panose="02020603050405020304" pitchFamily="18" charset="0"/>
              </a:rPr>
              <a:t>visuo</a:t>
            </a:r>
            <a:r>
              <a:rPr lang="en-IN" sz="1900" dirty="0">
                <a:latin typeface="Times New Roman" panose="02020603050405020304" pitchFamily="18" charset="0"/>
                <a:cs typeface="Times New Roman" panose="02020603050405020304" pitchFamily="18" charset="0"/>
              </a:rPr>
              <a:t> - auditory substitution system: Localisation and object recognition with ’The </a:t>
            </a:r>
            <a:r>
              <a:rPr lang="en-IN" sz="1900" dirty="0" err="1">
                <a:latin typeface="Times New Roman" panose="02020603050405020304" pitchFamily="18" charset="0"/>
                <a:cs typeface="Times New Roman" panose="02020603050405020304" pitchFamily="18" charset="0"/>
              </a:rPr>
              <a:t>vOICe</a:t>
            </a:r>
            <a:r>
              <a:rPr lang="en-IN" sz="1900" dirty="0">
                <a:latin typeface="Times New Roman" panose="02020603050405020304" pitchFamily="18" charset="0"/>
                <a:cs typeface="Times New Roman" panose="02020603050405020304" pitchFamily="18" charset="0"/>
              </a:rPr>
              <a:t>’. Perception, pp. 416–430</a:t>
            </a:r>
            <a:r>
              <a:rPr lang="en-IN" sz="1900" dirty="0" smtClean="0">
                <a:latin typeface="Times New Roman" panose="02020603050405020304" pitchFamily="18" charset="0"/>
                <a:cs typeface="Times New Roman" panose="02020603050405020304" pitchFamily="18" charset="0"/>
              </a:rPr>
              <a:t>.</a:t>
            </a:r>
            <a:endParaRPr lang="en-IN" sz="1900" dirty="0" smtClean="0">
              <a:latin typeface="Times New Roman" panose="02020603050405020304" pitchFamily="18" charset="0"/>
              <a:cs typeface="Times New Roman" panose="02020603050405020304" pitchFamily="18" charset="0"/>
            </a:endParaRPr>
          </a:p>
          <a:p>
            <a:pPr marL="0" indent="0" algn="just">
              <a:buNone/>
            </a:pPr>
            <a:r>
              <a:rPr lang="en-IN" sz="1900" dirty="0" smtClean="0">
                <a:latin typeface="Times New Roman" panose="02020603050405020304" pitchFamily="18" charset="0"/>
                <a:cs typeface="Times New Roman" panose="02020603050405020304" pitchFamily="18" charset="0"/>
              </a:rPr>
              <a:t>[2] </a:t>
            </a:r>
            <a:r>
              <a:rPr lang="en-IN" sz="1900" dirty="0" err="1">
                <a:latin typeface="Times New Roman" panose="02020603050405020304" pitchFamily="18" charset="0"/>
                <a:cs typeface="Times New Roman" panose="02020603050405020304" pitchFamily="18" charset="0"/>
              </a:rPr>
              <a:t>Durette</a:t>
            </a:r>
            <a:r>
              <a:rPr lang="en-IN" sz="1900" dirty="0">
                <a:latin typeface="Times New Roman" panose="02020603050405020304" pitchFamily="18" charset="0"/>
                <a:cs typeface="Times New Roman" panose="02020603050405020304" pitchFamily="18" charset="0"/>
              </a:rPr>
              <a:t>, B., </a:t>
            </a:r>
            <a:r>
              <a:rPr lang="en-IN" sz="1900" dirty="0" err="1">
                <a:latin typeface="Times New Roman" panose="02020603050405020304" pitchFamily="18" charset="0"/>
                <a:cs typeface="Times New Roman" panose="02020603050405020304" pitchFamily="18" charset="0"/>
              </a:rPr>
              <a:t>Louveton</a:t>
            </a:r>
            <a:r>
              <a:rPr lang="en-IN" sz="1900" dirty="0">
                <a:latin typeface="Times New Roman" panose="02020603050405020304" pitchFamily="18" charset="0"/>
                <a:cs typeface="Times New Roman" panose="02020603050405020304" pitchFamily="18" charset="0"/>
              </a:rPr>
              <a:t>, N., </a:t>
            </a:r>
            <a:r>
              <a:rPr lang="en-IN" sz="1900" dirty="0" err="1">
                <a:latin typeface="Times New Roman" panose="02020603050405020304" pitchFamily="18" charset="0"/>
                <a:cs typeface="Times New Roman" panose="02020603050405020304" pitchFamily="18" charset="0"/>
              </a:rPr>
              <a:t>Alleysson</a:t>
            </a:r>
            <a:r>
              <a:rPr lang="en-IN" sz="1900" dirty="0">
                <a:latin typeface="Times New Roman" panose="02020603050405020304" pitchFamily="18" charset="0"/>
                <a:cs typeface="Times New Roman" panose="02020603050405020304" pitchFamily="18" charset="0"/>
              </a:rPr>
              <a:t>, D., and </a:t>
            </a:r>
            <a:r>
              <a:rPr lang="en-IN" sz="1900" dirty="0" err="1">
                <a:latin typeface="Times New Roman" panose="02020603050405020304" pitchFamily="18" charset="0"/>
                <a:cs typeface="Times New Roman" panose="02020603050405020304" pitchFamily="18" charset="0"/>
              </a:rPr>
              <a:t>H´erault</a:t>
            </a:r>
            <a:r>
              <a:rPr lang="en-IN" sz="1900" dirty="0">
                <a:latin typeface="Times New Roman" panose="02020603050405020304" pitchFamily="18" charset="0"/>
                <a:cs typeface="Times New Roman" panose="02020603050405020304" pitchFamily="18" charset="0"/>
              </a:rPr>
              <a:t>, J, </a:t>
            </a:r>
            <a:r>
              <a:rPr lang="en-IN" sz="1900" dirty="0" smtClean="0">
                <a:latin typeface="Times New Roman" panose="02020603050405020304" pitchFamily="18" charset="0"/>
                <a:cs typeface="Times New Roman" panose="02020603050405020304" pitchFamily="18" charset="0"/>
              </a:rPr>
              <a:t>2020. </a:t>
            </a:r>
            <a:r>
              <a:rPr lang="en-IN" sz="1900" dirty="0" err="1">
                <a:latin typeface="Times New Roman" panose="02020603050405020304" pitchFamily="18" charset="0"/>
                <a:cs typeface="Times New Roman" panose="02020603050405020304" pitchFamily="18" charset="0"/>
              </a:rPr>
              <a:t>Visuoauditory</a:t>
            </a:r>
            <a:r>
              <a:rPr lang="en-IN" sz="1900" dirty="0">
                <a:latin typeface="Times New Roman" panose="02020603050405020304" pitchFamily="18" charset="0"/>
                <a:cs typeface="Times New Roman" panose="02020603050405020304" pitchFamily="18" charset="0"/>
              </a:rPr>
              <a:t> sensory substitution for mobility assistance: testing The VIBE. In Workshop on Computer Vision Applications for the Visually Impaired, Marseille, France. </a:t>
            </a:r>
            <a:endParaRPr lang="en-US" sz="1900" dirty="0">
              <a:latin typeface="Times New Roman" panose="02020603050405020304" pitchFamily="18" charset="0"/>
              <a:cs typeface="Times New Roman" panose="02020603050405020304" pitchFamily="18" charset="0"/>
            </a:endParaRPr>
          </a:p>
          <a:p>
            <a:pPr marL="0" indent="0" algn="just">
              <a:buNone/>
            </a:pPr>
            <a:r>
              <a:rPr lang="en-IN" sz="1900" dirty="0" smtClean="0">
                <a:latin typeface="Times New Roman" panose="02020603050405020304" pitchFamily="18" charset="0"/>
                <a:cs typeface="Times New Roman" panose="02020603050405020304" pitchFamily="18" charset="0"/>
              </a:rPr>
              <a:t>[3] </a:t>
            </a:r>
            <a:r>
              <a:rPr lang="en-IN" sz="1900" dirty="0" err="1">
                <a:latin typeface="Times New Roman" panose="02020603050405020304" pitchFamily="18" charset="0"/>
                <a:cs typeface="Times New Roman" panose="02020603050405020304" pitchFamily="18" charset="0"/>
              </a:rPr>
              <a:t>Hern´andez</a:t>
            </a:r>
            <a:r>
              <a:rPr lang="en-IN" sz="1900" dirty="0">
                <a:latin typeface="Times New Roman" panose="02020603050405020304" pitchFamily="18" charset="0"/>
                <a:cs typeface="Times New Roman" panose="02020603050405020304" pitchFamily="18" charset="0"/>
              </a:rPr>
              <a:t>, A. F. R. et al, </a:t>
            </a:r>
            <a:r>
              <a:rPr lang="en-IN" sz="1900" dirty="0" smtClean="0">
                <a:latin typeface="Times New Roman" panose="02020603050405020304" pitchFamily="18" charset="0"/>
                <a:cs typeface="Times New Roman" panose="02020603050405020304" pitchFamily="18" charset="0"/>
              </a:rPr>
              <a:t>2019. </a:t>
            </a:r>
            <a:r>
              <a:rPr lang="en-IN" sz="1900" dirty="0">
                <a:latin typeface="Times New Roman" panose="02020603050405020304" pitchFamily="18" charset="0"/>
                <a:cs typeface="Times New Roman" panose="02020603050405020304" pitchFamily="18" charset="0"/>
              </a:rPr>
              <a:t>Computer Solutions on Sensory Substitution for Sensory Disabled People. In Proceedings of the 8th WSEAS International Conference on Computational Intelligence, </a:t>
            </a:r>
            <a:r>
              <a:rPr lang="en-IN" sz="1900" dirty="0" err="1">
                <a:latin typeface="Times New Roman" panose="02020603050405020304" pitchFamily="18" charset="0"/>
                <a:cs typeface="Times New Roman" panose="02020603050405020304" pitchFamily="18" charset="0"/>
              </a:rPr>
              <a:t>Manmachine</a:t>
            </a:r>
            <a:r>
              <a:rPr lang="en-IN" sz="1900" dirty="0">
                <a:latin typeface="Times New Roman" panose="02020603050405020304" pitchFamily="18" charset="0"/>
                <a:cs typeface="Times New Roman" panose="02020603050405020304" pitchFamily="18" charset="0"/>
              </a:rPr>
              <a:t> Systems and Cybernetics, pp. 134–138. </a:t>
            </a:r>
            <a:endParaRPr lang="en-US" sz="1900" dirty="0">
              <a:latin typeface="Times New Roman" panose="02020603050405020304" pitchFamily="18" charset="0"/>
              <a:cs typeface="Times New Roman" panose="02020603050405020304" pitchFamily="18" charset="0"/>
            </a:endParaRPr>
          </a:p>
          <a:p>
            <a:pPr marL="0" indent="0" algn="just">
              <a:buNone/>
            </a:pPr>
            <a:r>
              <a:rPr lang="en-IN" sz="1900" dirty="0" smtClean="0">
                <a:latin typeface="Times New Roman" panose="02020603050405020304" pitchFamily="18" charset="0"/>
                <a:cs typeface="Times New Roman" panose="02020603050405020304" pitchFamily="18" charset="0"/>
              </a:rPr>
              <a:t>[4</a:t>
            </a:r>
            <a:r>
              <a:rPr lang="en-IN" sz="1900" dirty="0" smtClean="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Kammoun</a:t>
            </a:r>
            <a:r>
              <a:rPr lang="en-IN" sz="1900" dirty="0">
                <a:latin typeface="Times New Roman" panose="02020603050405020304" pitchFamily="18" charset="0"/>
                <a:cs typeface="Times New Roman" panose="02020603050405020304" pitchFamily="18" charset="0"/>
              </a:rPr>
              <a:t>, S. et al, 2012. Navigation and space perception assistance for the visually impaired: The NAVIG project. In IRBM, </a:t>
            </a:r>
            <a:r>
              <a:rPr lang="en-IN" sz="1900" dirty="0" err="1">
                <a:latin typeface="Times New Roman" panose="02020603050405020304" pitchFamily="18" charset="0"/>
                <a:cs typeface="Times New Roman" panose="02020603050405020304" pitchFamily="18" charset="0"/>
              </a:rPr>
              <a:t>Numro</a:t>
            </a:r>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spcial</a:t>
            </a:r>
            <a:r>
              <a:rPr lang="en-IN" sz="1900" dirty="0">
                <a:latin typeface="Times New Roman" panose="02020603050405020304" pitchFamily="18" charset="0"/>
                <a:cs typeface="Times New Roman" panose="02020603050405020304" pitchFamily="18" charset="0"/>
              </a:rPr>
              <a:t> ANR TECSAN, 33(2), pp.182–189</a:t>
            </a:r>
            <a:r>
              <a:rPr lang="en-IN" sz="1900" dirty="0" smtClean="0">
                <a:latin typeface="Times New Roman" panose="02020603050405020304" pitchFamily="18" charset="0"/>
                <a:cs typeface="Times New Roman" panose="02020603050405020304" pitchFamily="18" charset="0"/>
              </a:rPr>
              <a:t>.</a:t>
            </a:r>
            <a:endParaRPr lang="en-IN" sz="1900" dirty="0" smtClean="0">
              <a:latin typeface="Times New Roman" panose="02020603050405020304" pitchFamily="18" charset="0"/>
              <a:cs typeface="Times New Roman" panose="02020603050405020304" pitchFamily="18" charset="0"/>
            </a:endParaRPr>
          </a:p>
          <a:p>
            <a:pPr marL="0" indent="0" algn="just">
              <a:buNone/>
            </a:pPr>
            <a:r>
              <a:rPr lang="en-IN" sz="1900" dirty="0" smtClean="0">
                <a:latin typeface="Times New Roman" panose="02020603050405020304" pitchFamily="18" charset="0"/>
                <a:cs typeface="Times New Roman" panose="02020603050405020304" pitchFamily="18" charset="0"/>
              </a:rPr>
              <a:t>[5] </a:t>
            </a:r>
            <a:r>
              <a:rPr lang="en-IN" sz="1900" dirty="0">
                <a:latin typeface="Times New Roman" panose="02020603050405020304" pitchFamily="18" charset="0"/>
                <a:cs typeface="Times New Roman" panose="02020603050405020304" pitchFamily="18" charset="0"/>
              </a:rPr>
              <a:t>Tang, H., and Beebe, D. J., </a:t>
            </a:r>
            <a:r>
              <a:rPr lang="en-IN" sz="1900" dirty="0" smtClean="0">
                <a:latin typeface="Times New Roman" panose="02020603050405020304" pitchFamily="18" charset="0"/>
                <a:cs typeface="Times New Roman" panose="02020603050405020304" pitchFamily="18" charset="0"/>
              </a:rPr>
              <a:t>2018. </a:t>
            </a:r>
            <a:r>
              <a:rPr lang="en-IN" sz="1900" dirty="0">
                <a:latin typeface="Times New Roman" panose="02020603050405020304" pitchFamily="18" charset="0"/>
                <a:cs typeface="Times New Roman" panose="02020603050405020304" pitchFamily="18" charset="0"/>
              </a:rPr>
              <a:t>An oral tactile interface for blind navigation. IEEE Trans Neural </a:t>
            </a:r>
            <a:r>
              <a:rPr lang="en-IN" sz="1900" dirty="0" err="1">
                <a:latin typeface="Times New Roman" panose="02020603050405020304" pitchFamily="18" charset="0"/>
                <a:cs typeface="Times New Roman" panose="02020603050405020304" pitchFamily="18" charset="0"/>
              </a:rPr>
              <a:t>Syst</a:t>
            </a:r>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Rehabil</a:t>
            </a:r>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Eng</a:t>
            </a:r>
            <a:r>
              <a:rPr lang="en-IN" sz="1900" dirty="0">
                <a:latin typeface="Times New Roman" panose="02020603050405020304" pitchFamily="18" charset="0"/>
                <a:cs typeface="Times New Roman" panose="02020603050405020304" pitchFamily="18" charset="0"/>
              </a:rPr>
              <a:t>, pp. 116–123. </a:t>
            </a:r>
            <a:endParaRPr lang="en-US" sz="1900" dirty="0">
              <a:latin typeface="Times New Roman" panose="02020603050405020304" pitchFamily="18" charset="0"/>
              <a:cs typeface="Times New Roman" panose="02020603050405020304" pitchFamily="18" charset="0"/>
            </a:endParaRPr>
          </a:p>
          <a:p>
            <a:pPr marL="0" indent="0" algn="just">
              <a:buNone/>
            </a:pPr>
            <a:r>
              <a:rPr lang="en-IN" sz="1900" dirty="0" smtClean="0">
                <a:latin typeface="Times New Roman" panose="02020603050405020304" pitchFamily="18" charset="0"/>
                <a:cs typeface="Times New Roman" panose="02020603050405020304" pitchFamily="18" charset="0"/>
              </a:rPr>
              <a:t> .</a:t>
            </a:r>
            <a:endParaRPr lang="en-US" sz="1900" dirty="0">
              <a:latin typeface="Times New Roman" panose="02020603050405020304" pitchFamily="18"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1439796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Overview</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1561" y="2489200"/>
            <a:ext cx="7848872" cy="3964136"/>
          </a:xfrm>
        </p:spPr>
        <p:txBody>
          <a:bodyPr>
            <a:normAutofit/>
          </a:bodyPr>
          <a:lstStyle/>
          <a:p>
            <a:pPr algn="just">
              <a:buClr>
                <a:schemeClr val="tx2">
                  <a:lumMod val="60000"/>
                  <a:lumOff val="40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project investigates methods and procedures to construct an efficient system to assist blinds in their everyday life. </a:t>
            </a:r>
          </a:p>
          <a:p>
            <a:pPr algn="just">
              <a:buClr>
                <a:schemeClr val="tx2">
                  <a:lumMod val="60000"/>
                  <a:lumOff val="40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 particular, various technologies that can be utilized to build a wearable system are examined. </a:t>
            </a:r>
          </a:p>
          <a:p>
            <a:pPr algn="just">
              <a:buClr>
                <a:schemeClr val="tx2">
                  <a:lumMod val="60000"/>
                  <a:lumOff val="40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machine vision and the communication component of the blind navigation and guidance is designed not only to search the surroundings environment but also to determine a safe. </a:t>
            </a:r>
          </a:p>
          <a:p>
            <a:pPr algn="just">
              <a:buClr>
                <a:schemeClr val="tx2">
                  <a:lumMod val="60000"/>
                  <a:lumOff val="40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work highlights the importance and also provides the instructions to blinds for efficient navigation and safe guidance by incorporating object/pedestrian detection in real-time. </a:t>
            </a:r>
            <a:endParaRPr lang="en-IN" dirty="0">
              <a:latin typeface="Times New Roman" panose="02020603050405020304" pitchFamily="18" charset="0"/>
              <a:cs typeface="Times New Roman" panose="02020603050405020304" pitchFamily="18" charset="0"/>
            </a:endParaRPr>
          </a:p>
          <a:p>
            <a:pPr marL="0" indent="0" algn="just">
              <a:buNone/>
            </a:pPr>
            <a:endParaRPr lang="en-IN" dirty="0"/>
          </a:p>
        </p:txBody>
      </p:sp>
    </p:spTree>
    <p:extLst>
      <p:ext uri="{BB962C8B-B14F-4D97-AF65-F5344CB8AC3E}">
        <p14:creationId xmlns:p14="http://schemas.microsoft.com/office/powerpoint/2010/main" val="2091396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440" y="838200"/>
            <a:ext cx="6343202" cy="1150639"/>
          </a:xfrm>
        </p:spPr>
        <p:txBody>
          <a:bodyPr>
            <a:normAutofit/>
          </a:bodyPr>
          <a:lstStyle/>
          <a:p>
            <a:pPr algn="l"/>
            <a:r>
              <a:rPr lang="en-IN" sz="3600" b="1" dirty="0">
                <a:latin typeface="Times New Roman" panose="02020603050405020304" pitchFamily="18" charset="0"/>
                <a:cs typeface="Times New Roman" panose="02020603050405020304" pitchFamily="18" charset="0"/>
              </a:rPr>
              <a:t>Abstract</a:t>
            </a:r>
            <a:r>
              <a:rPr lang="en-US" dirty="0"/>
              <a:t/>
            </a:r>
            <a:br>
              <a:rPr lang="en-US" dirty="0"/>
            </a:br>
            <a:endParaRPr lang="en-US" dirty="0"/>
          </a:p>
        </p:txBody>
      </p:sp>
      <p:sp>
        <p:nvSpPr>
          <p:cNvPr id="3" name="Content Placeholder 2"/>
          <p:cNvSpPr>
            <a:spLocks noGrp="1"/>
          </p:cNvSpPr>
          <p:nvPr>
            <p:ph idx="1"/>
          </p:nvPr>
        </p:nvSpPr>
        <p:spPr>
          <a:xfrm>
            <a:off x="539552" y="2489200"/>
            <a:ext cx="8424935" cy="4252168"/>
          </a:xfrm>
        </p:spPr>
        <p:txBody>
          <a:bodyPr>
            <a:normAutofit/>
          </a:bodyPr>
          <a:lstStyle/>
          <a:p>
            <a:pPr algn="just">
              <a:buClr>
                <a:schemeClr val="tx2">
                  <a:lumMod val="60000"/>
                  <a:lumOff val="40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This system consists of two main components: environment information acquisition and analysis and information representation. </a:t>
            </a:r>
          </a:p>
          <a:p>
            <a:pPr algn="just">
              <a:buClr>
                <a:schemeClr val="tx2">
                  <a:lumMod val="60000"/>
                  <a:lumOff val="40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first component aims at capturing the environment by using a camera and </a:t>
            </a:r>
            <a:r>
              <a:rPr lang="en-IN" dirty="0" err="1">
                <a:latin typeface="Times New Roman" panose="02020603050405020304" pitchFamily="18" charset="0"/>
                <a:cs typeface="Times New Roman" panose="02020603050405020304" pitchFamily="18" charset="0"/>
              </a:rPr>
              <a:t>analyzing</a:t>
            </a:r>
            <a:r>
              <a:rPr lang="en-IN" dirty="0">
                <a:latin typeface="Times New Roman" panose="02020603050405020304" pitchFamily="18" charset="0"/>
                <a:cs typeface="Times New Roman" panose="02020603050405020304" pitchFamily="18" charset="0"/>
              </a:rPr>
              <a:t> it in order to detect the predefined obstacles for visually impaired and deaf people</a:t>
            </a:r>
          </a:p>
          <a:p>
            <a:pPr algn="just">
              <a:buClr>
                <a:schemeClr val="tx2">
                  <a:lumMod val="60000"/>
                  <a:lumOff val="40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While the second component when there is an obstacle to the right of the user; he or she feels strong frequent pulses on the right side through the haptic strap. </a:t>
            </a:r>
          </a:p>
          <a:p>
            <a:pPr algn="just">
              <a:buClr>
                <a:schemeClr val="tx2">
                  <a:lumMod val="60000"/>
                  <a:lumOff val="40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For the user, this leads to the perception of an obstacle to the right. The user can then avoid the obstacle by stepping left. </a:t>
            </a:r>
          </a:p>
          <a:p>
            <a:pPr algn="just">
              <a:buClr>
                <a:schemeClr val="tx2">
                  <a:lumMod val="60000"/>
                  <a:lumOff val="40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After stepping left, the pulses on the right side stop and the user perceives that there is no longer an obstacle on his or her right side</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3968303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Problem Definition</a:t>
            </a:r>
          </a:p>
        </p:txBody>
      </p:sp>
      <p:sp>
        <p:nvSpPr>
          <p:cNvPr id="3" name="Content Placeholder 2"/>
          <p:cNvSpPr>
            <a:spLocks noGrp="1"/>
          </p:cNvSpPr>
          <p:nvPr>
            <p:ph idx="1"/>
          </p:nvPr>
        </p:nvSpPr>
        <p:spPr>
          <a:xfrm>
            <a:off x="611561" y="2489200"/>
            <a:ext cx="7992888" cy="3530600"/>
          </a:xfrm>
        </p:spPr>
        <p:txBody>
          <a:bodyPr>
            <a:normAutofit/>
          </a:bodyPr>
          <a:lstStyle/>
          <a:p>
            <a:pPr algn="just">
              <a:buClr>
                <a:schemeClr val="tx2">
                  <a:lumMod val="60000"/>
                  <a:lumOff val="40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Navigating modern streets are not easy for fully abled people especially in Indians cities, this makes it hundred time more harder for a blind person</a:t>
            </a:r>
          </a:p>
          <a:p>
            <a:pPr algn="just">
              <a:buClr>
                <a:schemeClr val="tx2">
                  <a:lumMod val="60000"/>
                  <a:lumOff val="40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Here we try to solve this problem to make it less harder for a blind person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9051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440" y="927099"/>
            <a:ext cx="6343202" cy="845717"/>
          </a:xfrm>
        </p:spPr>
        <p:txBody>
          <a:bodyPr>
            <a:noAutofit/>
          </a:bodyPr>
          <a:lstStyle/>
          <a:p>
            <a:pPr algn="l"/>
            <a:r>
              <a:rPr lang="en-IN" b="1" dirty="0">
                <a:latin typeface="Times New Roman" panose="02020603050405020304" pitchFamily="18" charset="0"/>
                <a:cs typeface="Times New Roman" panose="02020603050405020304" pitchFamily="18" charset="0"/>
              </a:rPr>
              <a:t>Existing System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9553" y="2489200"/>
            <a:ext cx="8136904" cy="4252168"/>
          </a:xfrm>
        </p:spPr>
        <p:txBody>
          <a:bodyPr>
            <a:normAutofit/>
          </a:bodyPr>
          <a:lstStyle/>
          <a:p>
            <a:pPr algn="just">
              <a:buClr>
                <a:schemeClr val="tx2">
                  <a:lumMod val="60000"/>
                  <a:lumOff val="40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common way for navigating of visionless person is using a walking stick cane or walking cane. </a:t>
            </a:r>
          </a:p>
          <a:p>
            <a:pPr algn="just">
              <a:buClr>
                <a:schemeClr val="tx2">
                  <a:lumMod val="60000"/>
                  <a:lumOff val="40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walking cane is a simple and mechanical device dedicated to detect static obstacles on the ground, uneven surfaces, and holes via simple tactile-force feedback. </a:t>
            </a:r>
          </a:p>
          <a:p>
            <a:pPr algn="just">
              <a:buClr>
                <a:schemeClr val="tx2">
                  <a:lumMod val="60000"/>
                  <a:lumOff val="40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This device is light, portable but range limited and it is not usable for the protection from obstacles near to head area. </a:t>
            </a:r>
          </a:p>
          <a:p>
            <a:pPr algn="just">
              <a:buClr>
                <a:schemeClr val="tx2">
                  <a:lumMod val="60000"/>
                  <a:lumOff val="40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Another option that provides the best travel aid for the blind is the guide dogs. The disabled owner and his dog, the training and the relationship to the animal are the keys to success for this method. </a:t>
            </a:r>
          </a:p>
          <a:p>
            <a:pPr algn="just">
              <a:buClr>
                <a:schemeClr val="tx2">
                  <a:lumMod val="60000"/>
                  <a:lumOff val="40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dog is able to detect and analyse complex situations: cross walks, stairs, potential danger, know paths and more.</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68376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440" y="764705"/>
            <a:ext cx="6343202" cy="872260"/>
          </a:xfrm>
        </p:spPr>
        <p:txBody>
          <a:bodyPr/>
          <a:lstStyle/>
          <a:p>
            <a:r>
              <a:rPr lang="en-US" b="1" dirty="0">
                <a:latin typeface="Times New Roman" panose="02020603050405020304" pitchFamily="18" charset="0"/>
                <a:cs typeface="Times New Roman" panose="02020603050405020304" pitchFamily="18" charset="0"/>
              </a:rPr>
              <a:t>Disadvantages</a:t>
            </a:r>
            <a:r>
              <a:rPr lang="en-US" dirty="0"/>
              <a:t> </a:t>
            </a:r>
            <a:endParaRPr lang="en-IN" dirty="0"/>
          </a:p>
        </p:txBody>
      </p:sp>
      <p:sp>
        <p:nvSpPr>
          <p:cNvPr id="3" name="Content Placeholder 2"/>
          <p:cNvSpPr>
            <a:spLocks noGrp="1"/>
          </p:cNvSpPr>
          <p:nvPr>
            <p:ph idx="1"/>
          </p:nvPr>
        </p:nvSpPr>
        <p:spPr>
          <a:xfrm>
            <a:off x="611561" y="2489200"/>
            <a:ext cx="7848872" cy="3530600"/>
          </a:xfrm>
        </p:spPr>
        <p:txBody>
          <a:bodyPr>
            <a:normAutofit/>
          </a:bodyPr>
          <a:lstStyle/>
          <a:p>
            <a:pPr>
              <a:buClr>
                <a:schemeClr val="tx2">
                  <a:lumMod val="60000"/>
                  <a:lumOff val="40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Walking sticks can only help to a level</a:t>
            </a:r>
          </a:p>
          <a:p>
            <a:pPr>
              <a:buClr>
                <a:schemeClr val="tx2">
                  <a:lumMod val="60000"/>
                  <a:lumOff val="40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Previous existing systems uses range finder sensor  that can only detect obstacle in general not the type of obstacle</a:t>
            </a:r>
          </a:p>
          <a:p>
            <a:pPr>
              <a:buClr>
                <a:schemeClr val="tx2">
                  <a:lumMod val="60000"/>
                  <a:lumOff val="40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No audio feedback available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9135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440" y="927099"/>
            <a:ext cx="6343202" cy="917725"/>
          </a:xfrm>
        </p:spPr>
        <p:txBody>
          <a:bodyPr>
            <a:normAutofit fontScale="90000"/>
          </a:bodyPr>
          <a:lstStyle/>
          <a:p>
            <a:r>
              <a:rPr lang="en-US" sz="3600" b="1" dirty="0">
                <a:latin typeface="Times New Roman" panose="02020603050405020304" pitchFamily="18" charset="0"/>
                <a:cs typeface="Times New Roman" panose="02020603050405020304" pitchFamily="18" charset="0"/>
              </a:rPr>
              <a:t>Proposed System</a:t>
            </a:r>
            <a:r>
              <a:rPr lang="en-US" dirty="0"/>
              <a:t/>
            </a:r>
            <a:br>
              <a:rPr lang="en-US" dirty="0"/>
            </a:br>
            <a:endParaRPr lang="en-US" dirty="0"/>
          </a:p>
        </p:txBody>
      </p:sp>
      <p:sp>
        <p:nvSpPr>
          <p:cNvPr id="3" name="Content Placeholder 2"/>
          <p:cNvSpPr>
            <a:spLocks noGrp="1"/>
          </p:cNvSpPr>
          <p:nvPr>
            <p:ph idx="1"/>
          </p:nvPr>
        </p:nvSpPr>
        <p:spPr>
          <a:xfrm>
            <a:off x="611561" y="2489200"/>
            <a:ext cx="7992888" cy="4252168"/>
          </a:xfrm>
        </p:spPr>
        <p:txBody>
          <a:bodyPr>
            <a:normAutofit/>
          </a:bodyPr>
          <a:lstStyle/>
          <a:p>
            <a:pPr algn="just">
              <a:buClr>
                <a:schemeClr val="tx2">
                  <a:lumMod val="60000"/>
                  <a:lumOff val="40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Our proposed visual substitution system is based on the identification of objects around the blind and deaf person. </a:t>
            </a:r>
          </a:p>
          <a:p>
            <a:pPr algn="just">
              <a:buClr>
                <a:schemeClr val="tx2">
                  <a:lumMod val="60000"/>
                  <a:lumOff val="40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We propose a system that recognize and locate 2D in the video. </a:t>
            </a:r>
          </a:p>
          <a:p>
            <a:pPr algn="just">
              <a:buClr>
                <a:schemeClr val="tx2">
                  <a:lumMod val="60000"/>
                  <a:lumOff val="40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system should find the invariant characteristic of objects, provide the recognition and reduce the complexity of detection. </a:t>
            </a:r>
          </a:p>
          <a:p>
            <a:pPr algn="just">
              <a:buClr>
                <a:schemeClr val="tx2">
                  <a:lumMod val="60000"/>
                  <a:lumOff val="40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We propose a method based on object extraction and matching in video. </a:t>
            </a:r>
          </a:p>
          <a:p>
            <a:pPr algn="just">
              <a:buClr>
                <a:schemeClr val="tx2">
                  <a:lumMod val="60000"/>
                  <a:lumOff val="40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 comparison between query frame and database objects is made to detect object in each frame. </a:t>
            </a:r>
          </a:p>
          <a:p>
            <a:pPr algn="just">
              <a:buClr>
                <a:schemeClr val="tx2">
                  <a:lumMod val="60000"/>
                  <a:lumOff val="40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For each object detected an audio file containing the information about it is activate.</a:t>
            </a:r>
          </a:p>
          <a:p>
            <a:pPr marL="0" indent="0" algn="just">
              <a:buNone/>
            </a:pPr>
            <a:endParaRPr lang="en-US" dirty="0"/>
          </a:p>
        </p:txBody>
      </p:sp>
    </p:spTree>
    <p:extLst>
      <p:ext uri="{BB962C8B-B14F-4D97-AF65-F5344CB8AC3E}">
        <p14:creationId xmlns:p14="http://schemas.microsoft.com/office/powerpoint/2010/main" val="20383479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908720"/>
            <a:ext cx="8079432" cy="864096"/>
          </a:xfrm>
        </p:spPr>
        <p:txBody>
          <a:bodyPr>
            <a:normAutofit fontScale="90000"/>
          </a:bodyPr>
          <a:lstStyle/>
          <a:p>
            <a:r>
              <a:rPr lang="en-IN" sz="3600" b="1" dirty="0">
                <a:latin typeface="Times New Roman" panose="02020603050405020304" pitchFamily="18" charset="0"/>
                <a:cs typeface="Times New Roman" panose="02020603050405020304" pitchFamily="18" charset="0"/>
              </a:rPr>
              <a:t>Advantages</a:t>
            </a:r>
            <a:r>
              <a:rPr lang="en-IN" dirty="0"/>
              <a:t/>
            </a:r>
            <a:br>
              <a:rPr lang="en-IN" dirty="0"/>
            </a:br>
            <a:endParaRPr lang="en-IN" dirty="0"/>
          </a:p>
        </p:txBody>
      </p:sp>
      <p:sp>
        <p:nvSpPr>
          <p:cNvPr id="3" name="Rectangle 2"/>
          <p:cNvSpPr/>
          <p:nvPr/>
        </p:nvSpPr>
        <p:spPr>
          <a:xfrm>
            <a:off x="611560" y="2780927"/>
            <a:ext cx="7848872" cy="2304257"/>
          </a:xfrm>
          <a:prstGeom prst="rect">
            <a:avLst/>
          </a:prstGeom>
        </p:spPr>
        <p:txBody>
          <a:bodyPr wrap="square">
            <a:spAutoFit/>
          </a:bodyPr>
          <a:lstStyle/>
          <a:p>
            <a:pPr marL="285750" indent="-285750">
              <a:lnSpc>
                <a:spcPct val="107000"/>
              </a:lnSpc>
              <a:spcAft>
                <a:spcPts val="600"/>
              </a:spcAft>
              <a:buClr>
                <a:schemeClr val="tx2">
                  <a:lumMod val="60000"/>
                  <a:lumOff val="40000"/>
                </a:schemeClr>
              </a:buClr>
              <a:buFont typeface="Wingdings" panose="05000000000000000000" pitchFamily="2" charset="2"/>
              <a:buChar char="v"/>
              <a:tabLst>
                <a:tab pos="342900" algn="l"/>
              </a:tabLst>
            </a:pPr>
            <a:r>
              <a:rPr lang="en-IN" spc="19"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Convolutional Neural Network is very advanced deep learning algorithm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600"/>
              </a:spcAft>
              <a:buClr>
                <a:schemeClr val="tx2">
                  <a:lumMod val="60000"/>
                  <a:lumOff val="40000"/>
                </a:schemeClr>
              </a:buClr>
              <a:buFont typeface="Wingdings" panose="05000000000000000000" pitchFamily="2" charset="2"/>
              <a:buChar char="v"/>
              <a:tabLst>
                <a:tab pos="342900" algn="l"/>
              </a:tabLst>
            </a:pPr>
            <a:r>
              <a:rPr lang="en-IN" spc="19"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Number of data set is high hence accuracy is also high</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600"/>
              </a:spcAft>
              <a:buClr>
                <a:schemeClr val="tx2">
                  <a:lumMod val="60000"/>
                  <a:lumOff val="40000"/>
                </a:schemeClr>
              </a:buClr>
              <a:buFont typeface="Wingdings" panose="05000000000000000000" pitchFamily="2" charset="2"/>
              <a:buChar char="v"/>
              <a:tabLst>
                <a:tab pos="342900" algn="l"/>
              </a:tabLst>
            </a:pPr>
            <a:r>
              <a:rPr lang="en-IN" spc="19"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Uses simple USB camera for video capture</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600"/>
              </a:spcAft>
              <a:buClr>
                <a:schemeClr val="tx2">
                  <a:lumMod val="60000"/>
                  <a:lumOff val="40000"/>
                </a:schemeClr>
              </a:buClr>
              <a:buFont typeface="Wingdings" panose="05000000000000000000" pitchFamily="2" charset="2"/>
              <a:buChar char="v"/>
              <a:tabLst>
                <a:tab pos="342900" algn="l"/>
              </a:tabLst>
            </a:pPr>
            <a:r>
              <a:rPr lang="en-IN" spc="19"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No 3D camera is used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600"/>
              </a:spcAft>
              <a:buClr>
                <a:schemeClr val="tx2">
                  <a:lumMod val="60000"/>
                  <a:lumOff val="40000"/>
                </a:schemeClr>
              </a:buClr>
              <a:buFont typeface="Wingdings" panose="05000000000000000000" pitchFamily="2" charset="2"/>
              <a:buChar char="v"/>
              <a:tabLst>
                <a:tab pos="342900" algn="l"/>
              </a:tabLst>
            </a:pPr>
            <a:r>
              <a:rPr lang="en-IN" spc="19"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cost effective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600"/>
              </a:spcAft>
              <a:buClr>
                <a:schemeClr val="accent1"/>
              </a:buClr>
              <a:buFont typeface="Wingdings" panose="05000000000000000000" pitchFamily="2" charset="2"/>
              <a:buChar char="Ø"/>
            </a:pP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2536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440" y="692697"/>
            <a:ext cx="6343202" cy="944268"/>
          </a:xfrm>
        </p:spPr>
        <p:txBody>
          <a:bodyPr>
            <a:normAutofit fontScale="90000"/>
          </a:bodyPr>
          <a:lstStyle/>
          <a:p>
            <a:pPr algn="l"/>
            <a:r>
              <a:rPr lang="en-US" dirty="0"/>
              <a:t> </a:t>
            </a:r>
            <a:br>
              <a:rPr lang="en-US" dirty="0"/>
            </a:br>
            <a:r>
              <a:rPr lang="en-IN" sz="3600" b="1" dirty="0">
                <a:latin typeface="Times New Roman" panose="02020603050405020304" pitchFamily="18" charset="0"/>
                <a:cs typeface="Times New Roman" panose="02020603050405020304" pitchFamily="18" charset="0"/>
              </a:rPr>
              <a:t>B</a:t>
            </a:r>
            <a:r>
              <a:rPr lang="en-IN" sz="3600" b="1" dirty="0" smtClean="0">
                <a:latin typeface="Times New Roman" panose="02020603050405020304" pitchFamily="18" charset="0"/>
                <a:cs typeface="Times New Roman" panose="02020603050405020304" pitchFamily="18" charset="0"/>
              </a:rPr>
              <a:t>lock diagram</a:t>
            </a:r>
            <a:r>
              <a:rPr lang="en-US" dirty="0"/>
              <a:t/>
            </a:r>
            <a:br>
              <a:rPr lang="en-US" dirty="0"/>
            </a:b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2636912"/>
            <a:ext cx="7992887"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58346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447</TotalTime>
  <Words>836</Words>
  <Application>Microsoft Office PowerPoint</Application>
  <PresentationFormat>On-screen Show (4:3)</PresentationFormat>
  <Paragraphs>59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 Boardroom</vt:lpstr>
      <vt:lpstr>Object Detection and Identification  for Blind and Deaf People in Video Scene </vt:lpstr>
      <vt:lpstr>Overview</vt:lpstr>
      <vt:lpstr>Abstract </vt:lpstr>
      <vt:lpstr>Problem Definition</vt:lpstr>
      <vt:lpstr>Existing System  </vt:lpstr>
      <vt:lpstr>Disadvantages </vt:lpstr>
      <vt:lpstr>Proposed System </vt:lpstr>
      <vt:lpstr>Advantages </vt:lpstr>
      <vt:lpstr>  Block diagram </vt:lpstr>
      <vt:lpstr>Hardware Requirement </vt:lpstr>
      <vt:lpstr>Software Tools </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user</cp:lastModifiedBy>
  <cp:revision>62</cp:revision>
  <dcterms:created xsi:type="dcterms:W3CDTF">2020-02-07T18:19:09Z</dcterms:created>
  <dcterms:modified xsi:type="dcterms:W3CDTF">2022-04-23T05:08:22Z</dcterms:modified>
</cp:coreProperties>
</file>