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3"/>
  </p:notesMasterIdLst>
  <p:sldIdLst>
    <p:sldId id="257" r:id="rId2"/>
    <p:sldId id="271" r:id="rId3"/>
    <p:sldId id="258" r:id="rId4"/>
    <p:sldId id="272" r:id="rId5"/>
    <p:sldId id="260" r:id="rId6"/>
    <p:sldId id="275" r:id="rId7"/>
    <p:sldId id="261" r:id="rId8"/>
    <p:sldId id="274" r:id="rId9"/>
    <p:sldId id="280" r:id="rId10"/>
    <p:sldId id="281" r:id="rId11"/>
    <p:sldId id="282" r:id="rId12"/>
    <p:sldId id="283" r:id="rId13"/>
    <p:sldId id="279" r:id="rId14"/>
    <p:sldId id="278" r:id="rId15"/>
    <p:sldId id="262" r:id="rId16"/>
    <p:sldId id="273" r:id="rId17"/>
    <p:sldId id="284" r:id="rId18"/>
    <p:sldId id="264" r:id="rId19"/>
    <p:sldId id="265" r:id="rId20"/>
    <p:sldId id="277" r:id="rId21"/>
    <p:sldId id="26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B9A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67" autoAdjust="0"/>
  </p:normalViewPr>
  <p:slideViewPr>
    <p:cSldViewPr>
      <p:cViewPr>
        <p:scale>
          <a:sx n="91" d="100"/>
          <a:sy n="91" d="100"/>
        </p:scale>
        <p:origin x="-1210"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BASINI R R" userId="5a7342a7a6ef8cc8" providerId="LiveId" clId="{6F48B383-8228-4425-8CE9-017414F0CC3D}"/>
    <pc:docChg chg="custSel addSld modSld">
      <pc:chgData name="LEBASINI R R" userId="5a7342a7a6ef8cc8" providerId="LiveId" clId="{6F48B383-8228-4425-8CE9-017414F0CC3D}" dt="2022-03-28T05:56:09.699" v="33" actId="14100"/>
      <pc:docMkLst>
        <pc:docMk/>
      </pc:docMkLst>
      <pc:sldChg chg="addSp delSp modSp new mod">
        <pc:chgData name="LEBASINI R R" userId="5a7342a7a6ef8cc8" providerId="LiveId" clId="{6F48B383-8228-4425-8CE9-017414F0CC3D}" dt="2022-03-28T05:56:09.699" v="33" actId="14100"/>
        <pc:sldMkLst>
          <pc:docMk/>
          <pc:sldMk cId="3220795727" sldId="276"/>
        </pc:sldMkLst>
        <pc:spChg chg="mod">
          <ac:chgData name="LEBASINI R R" userId="5a7342a7a6ef8cc8" providerId="LiveId" clId="{6F48B383-8228-4425-8CE9-017414F0CC3D}" dt="2022-03-28T05:53:25.123" v="17" actId="113"/>
          <ac:spMkLst>
            <pc:docMk/>
            <pc:sldMk cId="3220795727" sldId="276"/>
            <ac:spMk id="2" creationId="{D40B577D-BE6D-44F1-9006-00B5477819D6}"/>
          </ac:spMkLst>
        </pc:spChg>
        <pc:spChg chg="del">
          <ac:chgData name="LEBASINI R R" userId="5a7342a7a6ef8cc8" providerId="LiveId" clId="{6F48B383-8228-4425-8CE9-017414F0CC3D}" dt="2022-03-28T05:54:16.285" v="18" actId="931"/>
          <ac:spMkLst>
            <pc:docMk/>
            <pc:sldMk cId="3220795727" sldId="276"/>
            <ac:spMk id="3" creationId="{08D119FD-77A1-4917-86A7-1A61FB80E395}"/>
          </ac:spMkLst>
        </pc:spChg>
        <pc:spChg chg="add del mod">
          <ac:chgData name="LEBASINI R R" userId="5a7342a7a6ef8cc8" providerId="LiveId" clId="{6F48B383-8228-4425-8CE9-017414F0CC3D}" dt="2022-03-28T05:54:58.253" v="21"/>
          <ac:spMkLst>
            <pc:docMk/>
            <pc:sldMk cId="3220795727" sldId="276"/>
            <ac:spMk id="7" creationId="{CAC774F6-EC04-4DE9-845D-47103D458C09}"/>
          </ac:spMkLst>
        </pc:spChg>
        <pc:picChg chg="add del mod">
          <ac:chgData name="LEBASINI R R" userId="5a7342a7a6ef8cc8" providerId="LiveId" clId="{6F48B383-8228-4425-8CE9-017414F0CC3D}" dt="2022-03-28T05:54:48.973" v="20" actId="21"/>
          <ac:picMkLst>
            <pc:docMk/>
            <pc:sldMk cId="3220795727" sldId="276"/>
            <ac:picMk id="5" creationId="{20DFB649-E771-4E0F-9188-644DC08C331E}"/>
          </ac:picMkLst>
        </pc:picChg>
        <pc:picChg chg="add mod modCrop">
          <ac:chgData name="LEBASINI R R" userId="5a7342a7a6ef8cc8" providerId="LiveId" clId="{6F48B383-8228-4425-8CE9-017414F0CC3D}" dt="2022-03-28T05:56:09.699" v="33" actId="14100"/>
          <ac:picMkLst>
            <pc:docMk/>
            <pc:sldMk cId="3220795727" sldId="276"/>
            <ac:picMk id="8" creationId="{56601C17-77E2-49FA-A1E8-EDEEE941A9B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6E977F-7581-488A-BBA5-AD15DD0EBE1F}" type="datetimeFigureOut">
              <a:rPr lang="en-IN" smtClean="0"/>
              <a:t>23-04-2022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4D79A3-684F-47C3-8F78-9755A8AB1023}" type="slidenum">
              <a:rPr lang="en-IN" smtClean="0"/>
              <a:t>‹#›</a:t>
            </a:fld>
            <a:endParaRPr lang="en-IN"/>
          </a:p>
        </p:txBody>
      </p:sp>
    </p:spTree>
    <p:extLst>
      <p:ext uri="{BB962C8B-B14F-4D97-AF65-F5344CB8AC3E}">
        <p14:creationId xmlns:p14="http://schemas.microsoft.com/office/powerpoint/2010/main" val="3348461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E4D79A3-684F-47C3-8F78-9755A8AB1023}" type="slidenum">
              <a:rPr lang="en-IN" smtClean="0"/>
              <a:t>13</a:t>
            </a:fld>
            <a:endParaRPr lang="en-IN"/>
          </a:p>
        </p:txBody>
      </p:sp>
    </p:spTree>
    <p:extLst>
      <p:ext uri="{BB962C8B-B14F-4D97-AF65-F5344CB8AC3E}">
        <p14:creationId xmlns:p14="http://schemas.microsoft.com/office/powerpoint/2010/main" val="3086010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8" name="Rectangle 7"/>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1" y="2222623"/>
            <a:ext cx="5917679" cy="2554983"/>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bwMode="gray">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76937" y="1828799"/>
            <a:ext cx="990599" cy="228659"/>
          </a:xfrm>
        </p:spPr>
        <p:txBody>
          <a:bodyPr/>
          <a:lstStyle>
            <a:lvl1pPr algn="l">
              <a:defRPr b="0" i="0">
                <a:solidFill>
                  <a:schemeClr val="bg1"/>
                </a:solidFill>
              </a:defRPr>
            </a:lvl1pPr>
          </a:lstStyle>
          <a:p>
            <a:fld id="{7ADF365F-3F60-4C92-8E58-2BE7F445940B}" type="datetimeFigureOut">
              <a:rPr lang="en-US" smtClean="0"/>
              <a:pPr/>
              <a:t>4/23/2022</a:t>
            </a:fld>
            <a:endParaRPr lang="en-US"/>
          </a:p>
        </p:txBody>
      </p:sp>
      <p:sp>
        <p:nvSpPr>
          <p:cNvPr id="5" name="Footer Placeholder 4"/>
          <p:cNvSpPr>
            <a:spLocks noGrp="1"/>
          </p:cNvSpPr>
          <p:nvPr>
            <p:ph type="ftr" sz="quarter" idx="11"/>
          </p:nvPr>
        </p:nvSpPr>
        <p:spPr bwMode="gray">
          <a:xfrm rot="5400000">
            <a:off x="6236210" y="3264407"/>
            <a:ext cx="3859795" cy="228659"/>
          </a:xfrm>
        </p:spPr>
        <p:txBody>
          <a:bodyPr/>
          <a:lstStyle>
            <a:lvl1pPr>
              <a:defRPr b="0" i="0">
                <a:solidFill>
                  <a:schemeClr val="bg1"/>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7F1493C-6D4D-49D3-9DCB-B033F140CD68}" type="slidenum">
              <a:rPr lang="en-US" smtClean="0"/>
              <a:pPr/>
              <a:t>‹#›</a:t>
            </a:fld>
            <a:endParaRPr lang="en-US"/>
          </a:p>
        </p:txBody>
      </p:sp>
    </p:spTree>
    <p:extLst>
      <p:ext uri="{BB962C8B-B14F-4D97-AF65-F5344CB8AC3E}">
        <p14:creationId xmlns:p14="http://schemas.microsoft.com/office/powerpoint/2010/main" val="150983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5"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DF365F-3F60-4C92-8E58-2BE7F445940B}" type="datetimeFigureOut">
              <a:rPr lang="en-US" smtClean="0"/>
              <a:pPr/>
              <a:t>4/23/2022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3132069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nchor="ct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DF365F-3F60-4C92-8E58-2BE7F445940B}" type="datetimeFigureOut">
              <a:rPr lang="en-US" smtClean="0"/>
              <a:pPr/>
              <a:t>4/23/2022</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941034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4" name="Rectangle 13"/>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12" name="TextBox 11"/>
          <p:cNvSpPr txBox="1"/>
          <p:nvPr/>
        </p:nvSpPr>
        <p:spPr bwMode="gray">
          <a:xfrm>
            <a:off x="7033422" y="2898648"/>
            <a:ext cx="660550"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bwMode="gray">
          <a:xfrm>
            <a:off x="651683" y="589767"/>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8" y="903421"/>
            <a:ext cx="6160385" cy="2895658"/>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ADF365F-3F60-4C92-8E58-2BE7F445940B}" type="datetimeFigureOut">
              <a:rPr lang="en-US" smtClean="0"/>
              <a:pPr/>
              <a:t>4/23/2022</a:t>
            </a:fld>
            <a:endParaRPr lang="en-US"/>
          </a:p>
        </p:txBody>
      </p:sp>
      <p:sp>
        <p:nvSpPr>
          <p:cNvPr id="5" name="Footer Placeholder 4"/>
          <p:cNvSpPr>
            <a:spLocks noGrp="1"/>
          </p:cNvSpPr>
          <p:nvPr>
            <p:ph type="ftr" sz="quarter" idx="11"/>
          </p:nvPr>
        </p:nvSpPr>
        <p:spPr/>
        <p:txBody>
          <a:bodyPr/>
          <a:lstStyle/>
          <a:p>
            <a:endParaRPr lang="en-US"/>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2422578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60799"/>
            <a:chOff x="0" y="0"/>
            <a:chExt cx="9144000" cy="6860799"/>
          </a:xfrm>
        </p:grpSpPr>
        <p:sp>
          <p:nvSpPr>
            <p:cNvPr id="10" name="Rectangle 9"/>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normAutofit/>
          </a:bodyPr>
          <a:lstStyle>
            <a:lvl1pPr marL="0" indent="0" algn="l">
              <a:buNone/>
              <a:defRPr sz="18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F365F-3F60-4C92-8E58-2BE7F445940B}" type="datetimeFigureOut">
              <a:rPr lang="en-US" smtClean="0"/>
              <a:pPr/>
              <a:t>4/23/2022</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500659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2305"/>
            <a:ext cx="6423592" cy="714660"/>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1" y="2489200"/>
            <a:ext cx="231343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5"/>
            <a:ext cx="2313432" cy="287771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8472" y="2489200"/>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2" y="3147165"/>
            <a:ext cx="2326749" cy="286987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2489201"/>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3821" y="3147164"/>
            <a:ext cx="231374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DF365F-3F60-4C92-8E58-2BE7F445940B}" type="datetimeFigureOut">
              <a:rPr lang="en-US" smtClean="0"/>
              <a:pPr/>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4026577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7101"/>
            <a:ext cx="6423592"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81461" y="4180095"/>
            <a:ext cx="229904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012743" y="2486221"/>
            <a:ext cx="2021456" cy="14503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0" name="Text Placeholder 3"/>
          <p:cNvSpPr>
            <a:spLocks noGrp="1"/>
          </p:cNvSpPr>
          <p:nvPr>
            <p:ph type="body" sz="half" idx="21"/>
          </p:nvPr>
        </p:nvSpPr>
        <p:spPr>
          <a:xfrm>
            <a:off x="881461" y="4837558"/>
            <a:ext cx="2298410"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4318" y="4179596"/>
            <a:ext cx="231779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16"/>
          </p:nvPr>
        </p:nvSpPr>
        <p:spPr>
          <a:xfrm>
            <a:off x="3550622" y="2509453"/>
            <a:ext cx="2025182"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04318" y="4837558"/>
            <a:ext cx="2330903"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1" y="4179595"/>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17"/>
          </p:nvPr>
        </p:nvSpPr>
        <p:spPr>
          <a:xfrm>
            <a:off x="6104946" y="2509453"/>
            <a:ext cx="2018839"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63821" y="4837558"/>
            <a:ext cx="229949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ADF365F-3F60-4C92-8E58-2BE7F445940B}" type="datetimeFigureOut">
              <a:rPr lang="en-US" smtClean="0"/>
              <a:pPr/>
              <a:t>4/23/2022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4238952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F365F-3F60-4C92-8E58-2BE7F445940B}" type="datetimeFigureOut">
              <a:rPr lang="en-US" smtClean="0"/>
              <a:pPr/>
              <a:t>4/23/2022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1164815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8" name="Rectangle 7"/>
            <p:cNvSpPr/>
            <p:nvPr/>
          </p:nvSpPr>
          <p:spPr bwMode="gray">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077347" cy="457199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F365F-3F60-4C92-8E58-2BE7F445940B}" type="datetimeFigureOut">
              <a:rPr lang="en-US" smtClean="0"/>
              <a:pPr/>
              <a:t>4/23/2022</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267405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DF365F-3F60-4C92-8E58-2BE7F445940B}" type="datetimeFigureOut">
              <a:rPr lang="en-US" smtClean="0"/>
              <a:pPr/>
              <a:t>4/23/2022</a:t>
            </a:fld>
            <a:endParaRPr lang="en-US"/>
          </a:p>
        </p:txBody>
      </p:sp>
      <p:sp>
        <p:nvSpPr>
          <p:cNvPr id="5" name="Footer Placeholder 4"/>
          <p:cNvSpPr>
            <a:spLocks noGrp="1"/>
          </p:cNvSpPr>
          <p:nvPr>
            <p:ph type="ftr" sz="quarter" idx="11"/>
          </p:nvPr>
        </p:nvSpPr>
        <p:spPr/>
        <p:txBody>
          <a:bodyPr/>
          <a:lstStyle/>
          <a:p>
            <a:endParaRPr lang="en-US"/>
          </a:p>
        </p:txBody>
      </p:sp>
      <p:sp>
        <p:nvSpPr>
          <p:cNvPr id="9"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7F1493C-6D4D-49D3-9DCB-B033F140CD68}" type="slidenum">
              <a:rPr lang="en-US" smtClean="0"/>
              <a:pPr/>
              <a:t>‹#›</a:t>
            </a:fld>
            <a:endParaRPr lang="en-US"/>
          </a:p>
        </p:txBody>
      </p:sp>
    </p:spTree>
    <p:extLst>
      <p:ext uri="{BB962C8B-B14F-4D97-AF65-F5344CB8AC3E}">
        <p14:creationId xmlns:p14="http://schemas.microsoft.com/office/powerpoint/2010/main" val="311476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Rectangle 8"/>
            <p:cNvSpPr/>
            <p:nvPr/>
          </p:nvSpPr>
          <p:spPr bwMode="gray">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7"/>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DF365F-3F60-4C92-8E58-2BE7F445940B}" type="datetimeFigureOut">
              <a:rPr lang="en-US" smtClean="0"/>
              <a:pPr/>
              <a:t>4/23/2022</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7738039" y="7605"/>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7F1493C-6D4D-49D3-9DCB-B033F140CD68}" type="slidenum">
              <a:rPr lang="en-US" smtClean="0"/>
              <a:pPr/>
              <a:t>‹#›</a:t>
            </a:fld>
            <a:endParaRPr lang="en-US"/>
          </a:p>
        </p:txBody>
      </p:sp>
    </p:spTree>
    <p:extLst>
      <p:ext uri="{BB962C8B-B14F-4D97-AF65-F5344CB8AC3E}">
        <p14:creationId xmlns:p14="http://schemas.microsoft.com/office/powerpoint/2010/main" val="3881470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DF365F-3F60-4C92-8E58-2BE7F445940B}" type="datetimeFigureOut">
              <a:rPr lang="en-US" smtClean="0"/>
              <a:pPr/>
              <a:t>4/23/2022</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7F1493C-6D4D-49D3-9DCB-B033F140CD68}" type="slidenum">
              <a:rPr lang="en-US" smtClean="0"/>
              <a:pPr/>
              <a:t>‹#›</a:t>
            </a:fld>
            <a:endParaRPr lang="en-US"/>
          </a:p>
        </p:txBody>
      </p:sp>
    </p:spTree>
    <p:extLst>
      <p:ext uri="{BB962C8B-B14F-4D97-AF65-F5344CB8AC3E}">
        <p14:creationId xmlns:p14="http://schemas.microsoft.com/office/powerpoint/2010/main" val="3125290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94298"/>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39" y="3253588"/>
            <a:ext cx="3636981" cy="27662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DF365F-3F60-4C92-8E58-2BE7F445940B}" type="datetimeFigureOut">
              <a:rPr lang="en-US" smtClean="0"/>
              <a:pPr/>
              <a:t>4/23/2022</a:t>
            </a:fld>
            <a:endParaRPr lang="en-US"/>
          </a:p>
        </p:txBody>
      </p:sp>
      <p:sp>
        <p:nvSpPr>
          <p:cNvPr id="8" name="Footer Placeholder 7"/>
          <p:cNvSpPr>
            <a:spLocks noGrp="1"/>
          </p:cNvSpPr>
          <p:nvPr>
            <p:ph type="ftr" sz="quarter" idx="11"/>
          </p:nvPr>
        </p:nvSpPr>
        <p:spPr/>
        <p:txBody>
          <a:bodyPr/>
          <a:lstStyle/>
          <a:p>
            <a:endParaRPr lang="en-US"/>
          </a:p>
        </p:txBody>
      </p:sp>
      <p:sp>
        <p:nvSpPr>
          <p:cNvPr id="10" name="Slide Number Placeholder 5"/>
          <p:cNvSpPr>
            <a:spLocks noGrp="1"/>
          </p:cNvSpPr>
          <p:nvPr>
            <p:ph type="sldNum" sz="quarter" idx="12"/>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7F1493C-6D4D-49D3-9DCB-B033F140CD68}" type="slidenum">
              <a:rPr lang="en-US" smtClean="0"/>
              <a:pPr/>
              <a:t>‹#›</a:t>
            </a:fld>
            <a:endParaRPr lang="en-US"/>
          </a:p>
        </p:txBody>
      </p:sp>
    </p:spTree>
    <p:extLst>
      <p:ext uri="{BB962C8B-B14F-4D97-AF65-F5344CB8AC3E}">
        <p14:creationId xmlns:p14="http://schemas.microsoft.com/office/powerpoint/2010/main" val="103095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DF365F-3F60-4C92-8E58-2BE7F445940B}" type="datetimeFigureOut">
              <a:rPr lang="en-US" smtClean="0"/>
              <a:pPr/>
              <a:t>4/23/2022</a:t>
            </a:fld>
            <a:endParaRPr lang="en-US"/>
          </a:p>
        </p:txBody>
      </p:sp>
      <p:sp>
        <p:nvSpPr>
          <p:cNvPr id="4" name="Footer Placeholder 3"/>
          <p:cNvSpPr>
            <a:spLocks noGrp="1"/>
          </p:cNvSpPr>
          <p:nvPr>
            <p:ph type="ftr" sz="quarter" idx="11"/>
          </p:nvPr>
        </p:nvSpPr>
        <p:spPr/>
        <p:txBody>
          <a:bodyPr/>
          <a:lstStyle/>
          <a:p>
            <a:endParaRPr lang="en-US"/>
          </a:p>
        </p:txBody>
      </p:sp>
      <p:sp>
        <p:nvSpPr>
          <p:cNvPr id="6"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7F1493C-6D4D-49D3-9DCB-B033F140CD68}" type="slidenum">
              <a:rPr lang="en-US" smtClean="0"/>
              <a:pPr/>
              <a:t>‹#›</a:t>
            </a:fld>
            <a:endParaRPr lang="en-US"/>
          </a:p>
        </p:txBody>
      </p:sp>
    </p:spTree>
    <p:extLst>
      <p:ext uri="{BB962C8B-B14F-4D97-AF65-F5344CB8AC3E}">
        <p14:creationId xmlns:p14="http://schemas.microsoft.com/office/powerpoint/2010/main" val="1077425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DF365F-3F60-4C92-8E58-2BE7F445940B}" type="datetimeFigureOut">
              <a:rPr lang="en-US" smtClean="0"/>
              <a:pPr/>
              <a:t>4/23/2022</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3609864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89"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1182"/>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0" y="3086845"/>
            <a:ext cx="2712589" cy="2938036"/>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DF365F-3F60-4C92-8E58-2BE7F445940B}" type="datetimeFigureOut">
              <a:rPr lang="en-US" smtClean="0"/>
              <a:pPr/>
              <a:t>4/23/2022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13466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51591" y="1340000"/>
            <a:ext cx="3001938" cy="161619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51591" y="3086100"/>
            <a:ext cx="3001938" cy="24511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DF365F-3F60-4C92-8E58-2BE7F445940B}" type="datetimeFigureOut">
              <a:rPr lang="en-US" smtClean="0"/>
              <a:pPr/>
              <a:t>4/23/2022</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87F1493C-6D4D-49D3-9DCB-B033F140CD68}" type="slidenum">
              <a:rPr lang="en-US" smtClean="0"/>
              <a:pPr/>
              <a:t>‹#›</a:t>
            </a:fld>
            <a:endParaRPr lang="en-US"/>
          </a:p>
        </p:txBody>
      </p:sp>
    </p:spTree>
    <p:extLst>
      <p:ext uri="{BB962C8B-B14F-4D97-AF65-F5344CB8AC3E}">
        <p14:creationId xmlns:p14="http://schemas.microsoft.com/office/powerpoint/2010/main" val="197724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25" name="Rectangle 24"/>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18"/>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3202"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39638" y="6365499"/>
            <a:ext cx="990599" cy="228659"/>
          </a:xfrm>
          <a:prstGeom prst="rect">
            <a:avLst/>
          </a:prstGeom>
        </p:spPr>
        <p:txBody>
          <a:bodyPr vert="horz" lIns="91440" tIns="45720" rIns="91440" bIns="45720" rtlCol="0" anchor="b"/>
          <a:lstStyle>
            <a:lvl1pPr algn="r">
              <a:defRPr sz="900" b="1" i="0">
                <a:solidFill>
                  <a:schemeClr val="accent1"/>
                </a:solidFill>
                <a:latin typeface="+mn-lt"/>
              </a:defRPr>
            </a:lvl1pPr>
          </a:lstStyle>
          <a:p>
            <a:fld id="{7ADF365F-3F60-4C92-8E58-2BE7F445940B}" type="datetimeFigureOut">
              <a:rPr lang="en-US" smtClean="0"/>
              <a:pPr/>
              <a:t>4/23/2022</a:t>
            </a:fld>
            <a:endParaRPr lang="en-US"/>
          </a:p>
        </p:txBody>
      </p:sp>
      <p:sp>
        <p:nvSpPr>
          <p:cNvPr id="5" name="Footer Placeholder 4"/>
          <p:cNvSpPr>
            <a:spLocks noGrp="1"/>
          </p:cNvSpPr>
          <p:nvPr>
            <p:ph type="ftr" sz="quarter" idx="3"/>
          </p:nvPr>
        </p:nvSpPr>
        <p:spPr>
          <a:xfrm>
            <a:off x="590843" y="6365498"/>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Slide Number Placeholder 5"/>
          <p:cNvSpPr>
            <a:spLocks noGrp="1"/>
          </p:cNvSpPr>
          <p:nvPr>
            <p:ph type="sldNum" sz="quarter" idx="4"/>
          </p:nvPr>
        </p:nvSpPr>
        <p:spPr bwMode="auto">
          <a:xfrm>
            <a:off x="7678616" y="295730"/>
            <a:ext cx="791308" cy="767687"/>
          </a:xfrm>
          <a:prstGeom prst="rect">
            <a:avLst/>
          </a:prstGeom>
        </p:spPr>
        <p:txBody>
          <a:bodyPr vert="horz" lIns="91440" tIns="45720" rIns="91440" bIns="45720" rtlCol="0" anchor="b"/>
          <a:lstStyle>
            <a:lvl1pPr algn="ctr">
              <a:defRPr sz="2800" b="0" i="0">
                <a:solidFill>
                  <a:schemeClr val="bg1"/>
                </a:solidFill>
              </a:defRPr>
            </a:lvl1pPr>
          </a:lstStyle>
          <a:p>
            <a:fld id="{87F1493C-6D4D-49D3-9DCB-B033F140CD68}" type="slidenum">
              <a:rPr lang="en-US" smtClean="0"/>
              <a:pPr/>
              <a:t>‹#›</a:t>
            </a:fld>
            <a:endParaRPr lang="en-US"/>
          </a:p>
        </p:txBody>
      </p:sp>
    </p:spTree>
    <p:extLst>
      <p:ext uri="{BB962C8B-B14F-4D97-AF65-F5344CB8AC3E}">
        <p14:creationId xmlns:p14="http://schemas.microsoft.com/office/powerpoint/2010/main" val="379832063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48680"/>
            <a:ext cx="8229600" cy="1368152"/>
          </a:xfrm>
        </p:spPr>
        <p:txBody>
          <a:bodyPr>
            <a:noAutofit/>
          </a:bodyPr>
          <a:lstStyle/>
          <a:p>
            <a:r>
              <a:rPr lang="en-US" sz="3600" b="1" dirty="0">
                <a:solidFill>
                  <a:schemeClr val="accent1"/>
                </a:solidFill>
                <a:latin typeface="Times New Roman" panose="02020603050405020304" pitchFamily="18" charset="0"/>
                <a:cs typeface="Times New Roman" panose="02020603050405020304" pitchFamily="18" charset="0"/>
              </a:rPr>
              <a:t>Object Detection and Identification </a:t>
            </a:r>
            <a:br>
              <a:rPr lang="en-US" sz="3600" b="1" dirty="0">
                <a:solidFill>
                  <a:schemeClr val="accent1"/>
                </a:solidFill>
                <a:latin typeface="Times New Roman" panose="02020603050405020304" pitchFamily="18" charset="0"/>
                <a:cs typeface="Times New Roman" panose="02020603050405020304" pitchFamily="18" charset="0"/>
              </a:rPr>
            </a:br>
            <a:r>
              <a:rPr lang="en-US" sz="3600" b="1" dirty="0">
                <a:solidFill>
                  <a:schemeClr val="accent1"/>
                </a:solidFill>
                <a:latin typeface="Times New Roman" panose="02020603050405020304" pitchFamily="18" charset="0"/>
                <a:cs typeface="Times New Roman" panose="02020603050405020304" pitchFamily="18" charset="0"/>
              </a:rPr>
              <a:t>for Blind and Deaf People in Video Scene </a:t>
            </a:r>
          </a:p>
        </p:txBody>
      </p:sp>
      <p:sp>
        <p:nvSpPr>
          <p:cNvPr id="5" name="TextBox 4">
            <a:extLst>
              <a:ext uri="{FF2B5EF4-FFF2-40B4-BE49-F238E27FC236}">
                <a16:creationId xmlns="" xmlns:a16="http://schemas.microsoft.com/office/drawing/2014/main" id="{EB5BD26E-E29E-406D-B3F7-8651661DCDF4}"/>
              </a:ext>
            </a:extLst>
          </p:cNvPr>
          <p:cNvSpPr txBox="1"/>
          <p:nvPr/>
        </p:nvSpPr>
        <p:spPr>
          <a:xfrm flipH="1">
            <a:off x="3347864" y="4653135"/>
            <a:ext cx="5472608"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Team Members:  </a:t>
            </a:r>
            <a:r>
              <a:rPr lang="en-US" sz="2400" dirty="0">
                <a:solidFill>
                  <a:schemeClr val="accent1">
                    <a:lumMod val="50000"/>
                  </a:schemeClr>
                </a:solidFill>
                <a:latin typeface="Times New Roman" panose="02020603050405020304" pitchFamily="18" charset="0"/>
                <a:cs typeface="Times New Roman" panose="02020603050405020304" pitchFamily="18" charset="0"/>
              </a:rPr>
              <a:t>Harika</a:t>
            </a:r>
          </a:p>
          <a:p>
            <a:r>
              <a:rPr lang="en-US" sz="2400" dirty="0">
                <a:solidFill>
                  <a:schemeClr val="accent1">
                    <a:lumMod val="50000"/>
                  </a:schemeClr>
                </a:solidFill>
                <a:latin typeface="Times New Roman" panose="02020603050405020304" pitchFamily="18" charset="0"/>
                <a:cs typeface="Times New Roman" panose="02020603050405020304" pitchFamily="18" charset="0"/>
              </a:rPr>
              <a:t>                              Rupa </a:t>
            </a:r>
            <a:r>
              <a:rPr lang="en-US" sz="2400" dirty="0" err="1">
                <a:solidFill>
                  <a:schemeClr val="accent1">
                    <a:lumMod val="50000"/>
                  </a:schemeClr>
                </a:solidFill>
                <a:latin typeface="Times New Roman" panose="02020603050405020304" pitchFamily="18" charset="0"/>
                <a:cs typeface="Times New Roman" panose="02020603050405020304" pitchFamily="18" charset="0"/>
              </a:rPr>
              <a:t>Sree</a:t>
            </a:r>
            <a:endParaRPr lang="en-US" sz="2400" dirty="0">
              <a:solidFill>
                <a:schemeClr val="accent1">
                  <a:lumMod val="50000"/>
                </a:schemeClr>
              </a:solidFill>
              <a:latin typeface="Times New Roman" panose="02020603050405020304" pitchFamily="18" charset="0"/>
              <a:cs typeface="Times New Roman" panose="02020603050405020304" pitchFamily="18" charset="0"/>
            </a:endParaRPr>
          </a:p>
          <a:p>
            <a:r>
              <a:rPr lang="en-US" sz="2400" dirty="0">
                <a:solidFill>
                  <a:schemeClr val="accent1">
                    <a:lumMod val="50000"/>
                  </a:schemeClr>
                </a:solidFill>
                <a:latin typeface="Times New Roman" panose="02020603050405020304" pitchFamily="18" charset="0"/>
                <a:cs typeface="Times New Roman" panose="02020603050405020304" pitchFamily="18" charset="0"/>
              </a:rPr>
              <a:t>                              Lebasini RR</a:t>
            </a: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1B18410C-F596-46EA-BBBB-3250AFA96538}"/>
              </a:ext>
            </a:extLst>
          </p:cNvPr>
          <p:cNvSpPr txBox="1"/>
          <p:nvPr/>
        </p:nvSpPr>
        <p:spPr>
          <a:xfrm>
            <a:off x="3347864" y="3815329"/>
            <a:ext cx="532859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Project Domain </a:t>
            </a:r>
            <a:r>
              <a:rPr lang="en-US" sz="2400" dirty="0">
                <a:latin typeface="Times New Roman" panose="02020603050405020304" pitchFamily="18" charset="0"/>
                <a:cs typeface="Times New Roman" panose="02020603050405020304" pitchFamily="18" charset="0"/>
              </a:rPr>
              <a:t>: </a:t>
            </a:r>
            <a:r>
              <a:rPr lang="en-US" sz="2400" dirty="0">
                <a:solidFill>
                  <a:schemeClr val="accent1">
                    <a:lumMod val="50000"/>
                  </a:schemeClr>
                </a:solidFill>
                <a:latin typeface="Times New Roman" panose="02020603050405020304" pitchFamily="18" charset="0"/>
                <a:cs typeface="Times New Roman" panose="02020603050405020304" pitchFamily="18" charset="0"/>
              </a:rPr>
              <a:t>Embedded &amp; IOT</a:t>
            </a: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706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survey 2</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3" y="2489200"/>
            <a:ext cx="8064896" cy="3530600"/>
          </a:xfrm>
        </p:spPr>
        <p:txBody>
          <a:bodyPr>
            <a:normAutofit/>
          </a:bodyPr>
          <a:lstStyle/>
          <a:p>
            <a:pPr>
              <a:buClr>
                <a:schemeClr val="tx2">
                  <a:lumMod val="60000"/>
                  <a:lumOff val="40000"/>
                </a:schemeClr>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 -</a:t>
            </a:r>
            <a:r>
              <a:rPr lang="en-IN" dirty="0">
                <a:solidFill>
                  <a:schemeClr val="dk1"/>
                </a:solidFill>
                <a:latin typeface="Times New Roman" panose="02020603050405020304" pitchFamily="18" charset="0"/>
                <a:cs typeface="Times New Roman" panose="02020603050405020304" pitchFamily="18" charset="0"/>
              </a:rPr>
              <a:t>Automatic Fault Detection of Multiple Targets in Railway Maintenance Based on Time-Scale Normalization</a:t>
            </a:r>
          </a:p>
          <a:p>
            <a:pPr>
              <a:buClr>
                <a:schemeClr val="tx2">
                  <a:lumMod val="60000"/>
                  <a:lumOff val="40000"/>
                </a:schemeClr>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Year</a:t>
            </a:r>
            <a:r>
              <a:rPr lang="en-US" dirty="0">
                <a:latin typeface="Times New Roman" panose="02020603050405020304" pitchFamily="18" charset="0"/>
                <a:cs typeface="Times New Roman" panose="02020603050405020304" pitchFamily="18" charset="0"/>
              </a:rPr>
              <a:t> – 2020</a:t>
            </a:r>
          </a:p>
          <a:p>
            <a:pPr>
              <a:buClr>
                <a:schemeClr val="tx2">
                  <a:lumMod val="60000"/>
                  <a:lumOff val="40000"/>
                </a:schemeClr>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Author</a:t>
            </a:r>
            <a:r>
              <a:rPr lang="en-US" dirty="0">
                <a:latin typeface="Times New Roman" panose="02020603050405020304" pitchFamily="18" charset="0"/>
                <a:cs typeface="Times New Roman" panose="02020603050405020304" pitchFamily="18" charset="0"/>
              </a:rPr>
              <a:t> - </a:t>
            </a:r>
            <a:r>
              <a:rPr lang="en-IN" dirty="0" err="1">
                <a:solidFill>
                  <a:schemeClr val="dk1"/>
                </a:solidFill>
                <a:latin typeface="Times New Roman" panose="02020603050405020304" pitchFamily="18" charset="0"/>
                <a:cs typeface="Times New Roman" panose="02020603050405020304" pitchFamily="18" charset="0"/>
              </a:rPr>
              <a:t>Shengfang</a:t>
            </a:r>
            <a:r>
              <a:rPr lang="en-IN" dirty="0">
                <a:solidFill>
                  <a:schemeClr val="dk1"/>
                </a:solidFill>
                <a:latin typeface="Times New Roman" panose="02020603050405020304" pitchFamily="18" charset="0"/>
                <a:cs typeface="Times New Roman" panose="02020603050405020304" pitchFamily="18" charset="0"/>
              </a:rPr>
              <a:t> Lu, Zhen Liu, Yuan </a:t>
            </a:r>
            <a:r>
              <a:rPr lang="en-IN" dirty="0" err="1">
                <a:solidFill>
                  <a:schemeClr val="dk1"/>
                </a:solidFill>
                <a:latin typeface="Times New Roman" panose="02020603050405020304" pitchFamily="18" charset="0"/>
                <a:cs typeface="Times New Roman" panose="02020603050405020304" pitchFamily="18" charset="0"/>
              </a:rPr>
              <a:t>Shen</a:t>
            </a:r>
            <a:endParaRPr lang="en-IN" dirty="0">
              <a:solidFill>
                <a:schemeClr val="dk1"/>
              </a:solidFill>
              <a:latin typeface="Times New Roman" panose="02020603050405020304" pitchFamily="18" charset="0"/>
              <a:cs typeface="Times New Roman" panose="02020603050405020304" pitchFamily="18" charset="0"/>
            </a:endParaRPr>
          </a:p>
          <a:p>
            <a:pPr>
              <a:buClr>
                <a:schemeClr val="tx2">
                  <a:lumMod val="60000"/>
                  <a:lumOff val="40000"/>
                </a:schemeClr>
              </a:buClr>
              <a:buFont typeface="Wingdings" panose="05000000000000000000" pitchFamily="2" charset="2"/>
              <a:buChar char="v"/>
            </a:pPr>
            <a:r>
              <a:rPr lang="en-US" b="1" dirty="0">
                <a:solidFill>
                  <a:schemeClr val="dk1"/>
                </a:solidFill>
                <a:latin typeface="Times New Roman" panose="02020603050405020304" pitchFamily="18" charset="0"/>
                <a:cs typeface="Times New Roman" panose="02020603050405020304" pitchFamily="18" charset="0"/>
              </a:rPr>
              <a:t>Technique</a:t>
            </a:r>
            <a:r>
              <a:rPr lang="en-US" dirty="0">
                <a:solidFill>
                  <a:schemeClr val="dk1"/>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China Railway High-Speed (CRH), fault detection, image alignment, multiple targets, time-scale normalization.</a:t>
            </a:r>
          </a:p>
          <a:p>
            <a:pPr>
              <a:buClr>
                <a:schemeClr val="tx2">
                  <a:lumMod val="60000"/>
                  <a:lumOff val="40000"/>
                </a:schemeClr>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Drawback</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Involves high level data processing need to use costly hardware </a:t>
            </a:r>
          </a:p>
          <a:p>
            <a:endParaRPr lang="en-IN" dirty="0"/>
          </a:p>
          <a:p>
            <a:endParaRPr lang="en-IN" dirty="0"/>
          </a:p>
        </p:txBody>
      </p:sp>
    </p:spTree>
    <p:extLst>
      <p:ext uri="{BB962C8B-B14F-4D97-AF65-F5344CB8AC3E}">
        <p14:creationId xmlns:p14="http://schemas.microsoft.com/office/powerpoint/2010/main" val="99679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 3</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1" y="2489200"/>
            <a:ext cx="7920880" cy="3530600"/>
          </a:xfrm>
        </p:spPr>
        <p:txBody>
          <a:bodyPr/>
          <a:lstStyle/>
          <a:p>
            <a:pPr>
              <a:buClr>
                <a:schemeClr val="tx2">
                  <a:lumMod val="60000"/>
                  <a:lumOff val="40000"/>
                </a:schemeClr>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Automated Visual Quality Inspection and Sorting </a:t>
            </a:r>
          </a:p>
          <a:p>
            <a:pPr>
              <a:buClr>
                <a:schemeClr val="tx2">
                  <a:lumMod val="60000"/>
                  <a:lumOff val="40000"/>
                </a:schemeClr>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Year</a:t>
            </a:r>
            <a:r>
              <a:rPr lang="en-US" dirty="0">
                <a:latin typeface="Times New Roman" panose="02020603050405020304" pitchFamily="18" charset="0"/>
                <a:cs typeface="Times New Roman" panose="02020603050405020304" pitchFamily="18" charset="0"/>
              </a:rPr>
              <a:t> – 2019</a:t>
            </a:r>
          </a:p>
          <a:p>
            <a:pPr>
              <a:buClr>
                <a:schemeClr val="tx2">
                  <a:lumMod val="60000"/>
                  <a:lumOff val="40000"/>
                </a:schemeClr>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Author</a:t>
            </a:r>
            <a:r>
              <a:rPr lang="en-US"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Aashay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Sathe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Dr.</a:t>
            </a:r>
            <a:r>
              <a:rPr lang="en-IN" dirty="0">
                <a:latin typeface="Times New Roman" panose="02020603050405020304" pitchFamily="18" charset="0"/>
                <a:cs typeface="Times New Roman" panose="02020603050405020304" pitchFamily="18" charset="0"/>
              </a:rPr>
              <a:t> Anjali </a:t>
            </a:r>
            <a:r>
              <a:rPr lang="en-IN" dirty="0" err="1">
                <a:latin typeface="Times New Roman" panose="02020603050405020304" pitchFamily="18" charset="0"/>
                <a:cs typeface="Times New Roman" panose="02020603050405020304" pitchFamily="18" charset="0"/>
              </a:rPr>
              <a:t>Deshpande</a:t>
            </a:r>
            <a:endParaRPr lang="en-IN" dirty="0">
              <a:latin typeface="Times New Roman" panose="02020603050405020304" pitchFamily="18" charset="0"/>
              <a:cs typeface="Times New Roman" panose="02020603050405020304" pitchFamily="18" charset="0"/>
            </a:endParaRPr>
          </a:p>
          <a:p>
            <a:pPr>
              <a:buClr>
                <a:schemeClr val="tx2">
                  <a:lumMod val="60000"/>
                  <a:lumOff val="40000"/>
                </a:schemeClr>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Technique</a:t>
            </a:r>
            <a:r>
              <a:rPr lang="en-US"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Automation; biscuits; cookies; Digital image processing; quality; inspection, sorting </a:t>
            </a:r>
          </a:p>
          <a:p>
            <a:pPr>
              <a:buClr>
                <a:schemeClr val="tx2">
                  <a:lumMod val="60000"/>
                  <a:lumOff val="40000"/>
                </a:schemeClr>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Drawback</a:t>
            </a:r>
            <a:r>
              <a:rPr lang="en-US"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Not a mobile system like proposed system</a:t>
            </a:r>
          </a:p>
          <a:p>
            <a:endParaRPr lang="en-IN" dirty="0"/>
          </a:p>
          <a:p>
            <a:pPr marL="0" indent="0">
              <a:buNone/>
            </a:pPr>
            <a:endParaRPr lang="en-IN" dirty="0"/>
          </a:p>
        </p:txBody>
      </p:sp>
    </p:spTree>
    <p:extLst>
      <p:ext uri="{BB962C8B-B14F-4D97-AF65-F5344CB8AC3E}">
        <p14:creationId xmlns:p14="http://schemas.microsoft.com/office/powerpoint/2010/main" val="4078426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survey 4</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1" y="2489200"/>
            <a:ext cx="7992888" cy="3530600"/>
          </a:xfrm>
        </p:spPr>
        <p:txBody>
          <a:bodyPr/>
          <a:lstStyle/>
          <a:p>
            <a:pPr algn="just">
              <a:buClr>
                <a:schemeClr val="tx2">
                  <a:lumMod val="60000"/>
                  <a:lumOff val="40000"/>
                </a:schemeClr>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 - </a:t>
            </a:r>
            <a:r>
              <a:rPr lang="en-IN" dirty="0">
                <a:solidFill>
                  <a:schemeClr val="dk1"/>
                </a:solidFill>
                <a:latin typeface="Times New Roman" panose="02020603050405020304" pitchFamily="18" charset="0"/>
                <a:cs typeface="Times New Roman" panose="02020603050405020304" pitchFamily="18" charset="0"/>
              </a:rPr>
              <a:t>Big data framework for rail inspection</a:t>
            </a:r>
          </a:p>
          <a:p>
            <a:pPr algn="just">
              <a:buClr>
                <a:schemeClr val="tx2">
                  <a:lumMod val="60000"/>
                  <a:lumOff val="40000"/>
                </a:schemeClr>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Year</a:t>
            </a:r>
            <a:r>
              <a:rPr lang="en-US" dirty="0">
                <a:latin typeface="Times New Roman" panose="02020603050405020304" pitchFamily="18" charset="0"/>
                <a:cs typeface="Times New Roman" panose="02020603050405020304" pitchFamily="18" charset="0"/>
              </a:rPr>
              <a:t> – 2018</a:t>
            </a:r>
          </a:p>
          <a:p>
            <a:pPr algn="just">
              <a:buClr>
                <a:schemeClr val="tx2">
                  <a:lumMod val="60000"/>
                  <a:lumOff val="40000"/>
                </a:schemeClr>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Author</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Yunus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santur</a:t>
            </a:r>
            <a:r>
              <a:rPr lang="en-US" dirty="0">
                <a:latin typeface="Times New Roman" panose="02020603050405020304" pitchFamily="18" charset="0"/>
                <a:cs typeface="Times New Roman" panose="02020603050405020304" pitchFamily="18" charset="0"/>
              </a:rPr>
              <a:t> , Mehmet </a:t>
            </a:r>
            <a:r>
              <a:rPr lang="en-US" dirty="0" err="1">
                <a:latin typeface="Times New Roman" panose="02020603050405020304" pitchFamily="18" charset="0"/>
                <a:cs typeface="Times New Roman" panose="02020603050405020304" pitchFamily="18" charset="0"/>
              </a:rPr>
              <a:t>karkose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Erhan</a:t>
            </a:r>
            <a:r>
              <a:rPr lang="en-US" dirty="0">
                <a:latin typeface="Times New Roman" panose="02020603050405020304" pitchFamily="18" charset="0"/>
                <a:cs typeface="Times New Roman" panose="02020603050405020304" pitchFamily="18" charset="0"/>
              </a:rPr>
              <a:t> akin</a:t>
            </a:r>
          </a:p>
          <a:p>
            <a:pPr algn="just">
              <a:buClr>
                <a:schemeClr val="tx2">
                  <a:lumMod val="60000"/>
                  <a:lumOff val="40000"/>
                </a:schemeClr>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Technique</a:t>
            </a:r>
            <a:r>
              <a:rPr lang="en-US"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Railway Inspection </a:t>
            </a:r>
          </a:p>
          <a:p>
            <a:pPr algn="just">
              <a:buClr>
                <a:schemeClr val="tx2">
                  <a:lumMod val="60000"/>
                  <a:lumOff val="40000"/>
                </a:schemeClr>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Drawback</a:t>
            </a:r>
            <a:r>
              <a:rPr lang="en-US"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Very costly since rails stretch for </a:t>
            </a:r>
            <a:r>
              <a:rPr lang="en-IN" dirty="0" err="1">
                <a:latin typeface="Times New Roman" panose="02020603050405020304" pitchFamily="18" charset="0"/>
                <a:cs typeface="Times New Roman" panose="02020603050405020304" pitchFamily="18" charset="0"/>
              </a:rPr>
              <a:t>kilometers</a:t>
            </a:r>
            <a:r>
              <a:rPr lang="en-IN" dirty="0">
                <a:latin typeface="Times New Roman" panose="02020603050405020304" pitchFamily="18" charset="0"/>
                <a:cs typeface="Times New Roman" panose="02020603050405020304" pitchFamily="18" charset="0"/>
              </a:rPr>
              <a:t>. Need to fix so many cameras</a:t>
            </a:r>
          </a:p>
          <a:p>
            <a:endParaRPr lang="en-IN" dirty="0"/>
          </a:p>
        </p:txBody>
      </p:sp>
    </p:spTree>
    <p:extLst>
      <p:ext uri="{BB962C8B-B14F-4D97-AF65-F5344CB8AC3E}">
        <p14:creationId xmlns:p14="http://schemas.microsoft.com/office/powerpoint/2010/main" val="1436237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survey 5</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3" y="2489200"/>
            <a:ext cx="8064896" cy="3530600"/>
          </a:xfrm>
        </p:spPr>
        <p:txBody>
          <a:bodyPr/>
          <a:lstStyle/>
          <a:p>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 - </a:t>
            </a:r>
            <a:r>
              <a:rPr lang="en-IN" dirty="0">
                <a:solidFill>
                  <a:schemeClr val="dk1"/>
                </a:solidFill>
                <a:latin typeface="Times New Roman" panose="02020603050405020304" pitchFamily="18" charset="0"/>
                <a:cs typeface="Times New Roman" panose="02020603050405020304" pitchFamily="18" charset="0"/>
              </a:rPr>
              <a:t>Automatic Fault Detection of Multiple Targets in Railway Maintenance Based on Time-Scale Normalization</a:t>
            </a:r>
          </a:p>
          <a:p>
            <a:r>
              <a:rPr lang="en-US" b="1" dirty="0">
                <a:solidFill>
                  <a:schemeClr val="dk1"/>
                </a:solidFill>
                <a:latin typeface="Times New Roman" panose="02020603050405020304" pitchFamily="18" charset="0"/>
                <a:cs typeface="Times New Roman" panose="02020603050405020304" pitchFamily="18" charset="0"/>
              </a:rPr>
              <a:t>Year</a:t>
            </a:r>
            <a:r>
              <a:rPr lang="en-US" dirty="0">
                <a:solidFill>
                  <a:schemeClr val="dk1"/>
                </a:solidFill>
                <a:latin typeface="Times New Roman" panose="02020603050405020304" pitchFamily="18" charset="0"/>
                <a:cs typeface="Times New Roman" panose="02020603050405020304" pitchFamily="18" charset="0"/>
              </a:rPr>
              <a:t> – 2017</a:t>
            </a:r>
          </a:p>
          <a:p>
            <a:r>
              <a:rPr lang="en-US" b="1" dirty="0">
                <a:solidFill>
                  <a:schemeClr val="dk1"/>
                </a:solidFill>
                <a:latin typeface="Times New Roman" panose="02020603050405020304" pitchFamily="18" charset="0"/>
                <a:cs typeface="Times New Roman" panose="02020603050405020304" pitchFamily="18" charset="0"/>
              </a:rPr>
              <a:t>Author</a:t>
            </a:r>
            <a:r>
              <a:rPr lang="en-US" dirty="0">
                <a:solidFill>
                  <a:schemeClr val="dk1"/>
                </a:solidFill>
                <a:latin typeface="Times New Roman" panose="02020603050405020304" pitchFamily="18" charset="0"/>
                <a:cs typeface="Times New Roman" panose="02020603050405020304" pitchFamily="18" charset="0"/>
              </a:rPr>
              <a:t> - </a:t>
            </a:r>
            <a:r>
              <a:rPr lang="en-IN" dirty="0">
                <a:solidFill>
                  <a:schemeClr val="dk1"/>
                </a:solidFill>
                <a:latin typeface="Times New Roman" panose="02020603050405020304" pitchFamily="18" charset="0"/>
                <a:cs typeface="Times New Roman" panose="02020603050405020304" pitchFamily="18" charset="0"/>
              </a:rPr>
              <a:t>Zhen Liu ,Yuan </a:t>
            </a:r>
            <a:r>
              <a:rPr lang="en-IN" dirty="0" err="1">
                <a:solidFill>
                  <a:schemeClr val="dk1"/>
                </a:solidFill>
                <a:latin typeface="Times New Roman" panose="02020603050405020304" pitchFamily="18" charset="0"/>
                <a:cs typeface="Times New Roman" panose="02020603050405020304" pitchFamily="18" charset="0"/>
              </a:rPr>
              <a:t>Shen</a:t>
            </a:r>
            <a:r>
              <a:rPr lang="en-IN" dirty="0">
                <a:solidFill>
                  <a:schemeClr val="dk1"/>
                </a:solidFill>
                <a:latin typeface="Times New Roman" panose="02020603050405020304" pitchFamily="18" charset="0"/>
                <a:cs typeface="Times New Roman" panose="02020603050405020304" pitchFamily="18" charset="0"/>
              </a:rPr>
              <a:t>, </a:t>
            </a:r>
            <a:r>
              <a:rPr lang="en-IN" dirty="0" err="1">
                <a:solidFill>
                  <a:schemeClr val="dk1"/>
                </a:solidFill>
                <a:latin typeface="Times New Roman" panose="02020603050405020304" pitchFamily="18" charset="0"/>
                <a:cs typeface="Times New Roman" panose="02020603050405020304" pitchFamily="18" charset="0"/>
              </a:rPr>
              <a:t>Shengfang</a:t>
            </a:r>
            <a:r>
              <a:rPr lang="en-IN" dirty="0">
                <a:solidFill>
                  <a:schemeClr val="dk1"/>
                </a:solidFill>
                <a:latin typeface="Times New Roman" panose="02020603050405020304" pitchFamily="18" charset="0"/>
                <a:cs typeface="Times New Roman" panose="02020603050405020304" pitchFamily="18" charset="0"/>
              </a:rPr>
              <a:t> Lu</a:t>
            </a:r>
          </a:p>
          <a:p>
            <a:r>
              <a:rPr lang="en-US" b="1" dirty="0">
                <a:solidFill>
                  <a:schemeClr val="dk1"/>
                </a:solidFill>
                <a:latin typeface="Times New Roman" panose="02020603050405020304" pitchFamily="18" charset="0"/>
                <a:cs typeface="Times New Roman" panose="02020603050405020304" pitchFamily="18" charset="0"/>
              </a:rPr>
              <a:t>Technique</a:t>
            </a:r>
            <a:r>
              <a:rPr lang="en-US" dirty="0">
                <a:solidFill>
                  <a:schemeClr val="dk1"/>
                </a:solidFill>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China Railway High-Speed (CRH), fault detection, image alignment, multiple targets, time-scale normalization.</a:t>
            </a:r>
          </a:p>
          <a:p>
            <a:r>
              <a:rPr lang="en-US" b="1" dirty="0">
                <a:solidFill>
                  <a:schemeClr val="dk1"/>
                </a:solidFill>
                <a:latin typeface="Times New Roman" panose="02020603050405020304" pitchFamily="18" charset="0"/>
                <a:cs typeface="Times New Roman" panose="02020603050405020304" pitchFamily="18" charset="0"/>
              </a:rPr>
              <a:t>Drawback</a:t>
            </a:r>
            <a:r>
              <a:rPr lang="en-US" dirty="0">
                <a:solidFill>
                  <a:schemeClr val="dk1"/>
                </a:solidFill>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Involves high level data processing need to use costly hardware </a:t>
            </a:r>
          </a:p>
          <a:p>
            <a:endParaRPr lang="en-IN" sz="1600" dirty="0">
              <a:solidFill>
                <a:schemeClr val="dk1"/>
              </a:solidFill>
            </a:endParaRPr>
          </a:p>
          <a:p>
            <a:endParaRPr lang="en-IN" sz="1600" dirty="0"/>
          </a:p>
          <a:p>
            <a:endParaRPr lang="en-IN" sz="1600" dirty="0">
              <a:solidFill>
                <a:schemeClr val="dk1"/>
              </a:solidFill>
            </a:endParaRPr>
          </a:p>
          <a:p>
            <a:endParaRPr lang="en-IN" dirty="0"/>
          </a:p>
        </p:txBody>
      </p:sp>
    </p:spTree>
    <p:extLst>
      <p:ext uri="{BB962C8B-B14F-4D97-AF65-F5344CB8AC3E}">
        <p14:creationId xmlns:p14="http://schemas.microsoft.com/office/powerpoint/2010/main" val="2290745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System Architecture</a:t>
            </a:r>
            <a:endParaRPr lang="en-IN"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2348879"/>
            <a:ext cx="7475537" cy="4176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8434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40" y="692697"/>
            <a:ext cx="6343202" cy="944268"/>
          </a:xfrm>
        </p:spPr>
        <p:txBody>
          <a:bodyPr>
            <a:normAutofit fontScale="90000"/>
          </a:bodyPr>
          <a:lstStyle/>
          <a:p>
            <a:pPr algn="l"/>
            <a:r>
              <a:rPr lang="en-US" dirty="0"/>
              <a:t> </a:t>
            </a:r>
            <a:br>
              <a:rPr lang="en-US" dirty="0"/>
            </a:br>
            <a:r>
              <a:rPr lang="en-IN" sz="3600" b="1" dirty="0">
                <a:latin typeface="Times New Roman" panose="02020603050405020304" pitchFamily="18" charset="0"/>
                <a:cs typeface="Times New Roman" panose="02020603050405020304" pitchFamily="18" charset="0"/>
              </a:rPr>
              <a:t>Block diagram</a:t>
            </a:r>
            <a:r>
              <a:rPr lang="en-US" dirty="0"/>
              <a:t/>
            </a:r>
            <a:br>
              <a:rPr lang="en-US" dirty="0"/>
            </a:b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636912"/>
            <a:ext cx="7992887"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5834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40" y="980728"/>
            <a:ext cx="6343202" cy="656236"/>
          </a:xfrm>
        </p:spPr>
        <p:txBody>
          <a:bodyPr>
            <a:normAutofit fontScale="90000"/>
          </a:bodyPr>
          <a:lstStyle/>
          <a:p>
            <a:r>
              <a:rPr lang="en-IN" sz="3600" b="1" dirty="0">
                <a:latin typeface="Times New Roman" panose="02020603050405020304" pitchFamily="18" charset="0"/>
                <a:cs typeface="Times New Roman" panose="02020603050405020304" pitchFamily="18" charset="0"/>
              </a:rPr>
              <a:t>Feasibility Study</a:t>
            </a:r>
            <a:r>
              <a:rPr lang="en-IN" dirty="0"/>
              <a:t/>
            </a:r>
            <a:br>
              <a:rPr lang="en-IN" dirty="0"/>
            </a:br>
            <a:endParaRPr lang="en-IN" dirty="0"/>
          </a:p>
        </p:txBody>
      </p:sp>
      <p:sp>
        <p:nvSpPr>
          <p:cNvPr id="3" name="Content Placeholder 2"/>
          <p:cNvSpPr>
            <a:spLocks noGrp="1"/>
          </p:cNvSpPr>
          <p:nvPr>
            <p:ph idx="1"/>
          </p:nvPr>
        </p:nvSpPr>
        <p:spPr>
          <a:xfrm>
            <a:off x="611561" y="2348880"/>
            <a:ext cx="7992888" cy="4104456"/>
          </a:xfrm>
        </p:spPr>
        <p:txBody>
          <a:bodyPr>
            <a:normAutofit fontScale="77500" lnSpcReduction="20000"/>
          </a:bodyPr>
          <a:lstStyle/>
          <a:p>
            <a:pPr marL="0" indent="0">
              <a:buClr>
                <a:schemeClr val="tx2">
                  <a:lumMod val="60000"/>
                  <a:lumOff val="40000"/>
                </a:schemeClr>
              </a:buClr>
              <a:buNone/>
            </a:pPr>
            <a:endParaRPr lang="en-US" dirty="0">
              <a:latin typeface="Times New Roman" panose="02020603050405020304" pitchFamily="18" charset="0"/>
              <a:cs typeface="Times New Roman" panose="02020603050405020304" pitchFamily="18" charset="0"/>
            </a:endParaRPr>
          </a:p>
          <a:p>
            <a:pPr algn="just">
              <a:buClr>
                <a:schemeClr val="tx2">
                  <a:lumMod val="60000"/>
                  <a:lumOff val="40000"/>
                </a:schemeClr>
              </a:buClr>
              <a:buFont typeface="Wingdings" panose="05000000000000000000" pitchFamily="2" charset="2"/>
              <a:buChar char="v"/>
            </a:pPr>
            <a:r>
              <a:rPr lang="en-US" sz="1900" b="0" i="0" dirty="0">
                <a:solidFill>
                  <a:srgbClr val="212529"/>
                </a:solidFill>
                <a:effectLst/>
                <a:latin typeface="Times New Roman" panose="02020603050405020304" pitchFamily="18" charset="0"/>
                <a:cs typeface="Times New Roman" panose="02020603050405020304" pitchFamily="18" charset="0"/>
              </a:rPr>
              <a:t>The Raspberry Pi is perfect for adaptive technology and it is able to display images or play videos.</a:t>
            </a:r>
          </a:p>
          <a:p>
            <a:pPr algn="just">
              <a:buClr>
                <a:schemeClr val="tx2">
                  <a:lumMod val="60000"/>
                  <a:lumOff val="40000"/>
                </a:schemeClr>
              </a:buClr>
              <a:buFont typeface="Wingdings" panose="05000000000000000000" pitchFamily="2" charset="2"/>
              <a:buChar char="v"/>
            </a:pPr>
            <a:r>
              <a:rPr lang="en-US" sz="1900" dirty="0">
                <a:latin typeface="Times New Roman" panose="02020603050405020304" pitchFamily="18" charset="0"/>
                <a:cs typeface="Times New Roman" panose="02020603050405020304" pitchFamily="18" charset="0"/>
              </a:rPr>
              <a:t>Object detection can be made more faster by using a high end Single board computer with GPU.</a:t>
            </a:r>
            <a:endParaRPr lang="en-US" sz="1900" b="0" i="0" dirty="0">
              <a:solidFill>
                <a:srgbClr val="212529"/>
              </a:solidFill>
              <a:effectLst/>
              <a:latin typeface="Times New Roman" panose="02020603050405020304" pitchFamily="18" charset="0"/>
              <a:cs typeface="Times New Roman" panose="02020603050405020304" pitchFamily="18" charset="0"/>
            </a:endParaRPr>
          </a:p>
          <a:p>
            <a:pPr algn="just">
              <a:buClr>
                <a:schemeClr val="tx2">
                  <a:lumMod val="60000"/>
                  <a:lumOff val="40000"/>
                </a:schemeClr>
              </a:buClr>
              <a:buFont typeface="Wingdings" panose="05000000000000000000" pitchFamily="2" charset="2"/>
              <a:buChar char="v"/>
            </a:pPr>
            <a:r>
              <a:rPr lang="en-US" sz="1900" b="0" i="0" dirty="0">
                <a:solidFill>
                  <a:srgbClr val="212529"/>
                </a:solidFill>
                <a:effectLst/>
                <a:latin typeface="Times New Roman" panose="02020603050405020304" pitchFamily="18" charset="0"/>
                <a:cs typeface="Times New Roman" panose="02020603050405020304" pitchFamily="18" charset="0"/>
              </a:rPr>
              <a:t>The product does not require user to have extensive programming experience since it is aimed for the younger generation to learn about programming.</a:t>
            </a:r>
            <a:endParaRPr lang="en-US" sz="1900" dirty="0">
              <a:solidFill>
                <a:srgbClr val="212529"/>
              </a:solidFill>
              <a:latin typeface="Times New Roman" panose="02020603050405020304" pitchFamily="18" charset="0"/>
              <a:cs typeface="Times New Roman" panose="02020603050405020304" pitchFamily="18" charset="0"/>
            </a:endParaRPr>
          </a:p>
          <a:p>
            <a:pPr algn="just">
              <a:buClr>
                <a:schemeClr val="tx2">
                  <a:lumMod val="60000"/>
                  <a:lumOff val="40000"/>
                </a:schemeClr>
              </a:buClr>
              <a:buFont typeface="Wingdings" panose="05000000000000000000" pitchFamily="2" charset="2"/>
              <a:buChar char="v"/>
            </a:pPr>
            <a:r>
              <a:rPr lang="en-US" sz="1900" b="0" i="0" dirty="0">
                <a:solidFill>
                  <a:srgbClr val="212529"/>
                </a:solidFill>
                <a:effectLst/>
                <a:latin typeface="Times New Roman" panose="02020603050405020304" pitchFamily="18" charset="0"/>
                <a:cs typeface="Times New Roman" panose="02020603050405020304" pitchFamily="18" charset="0"/>
              </a:rPr>
              <a:t>This microcomputer is useful for small business that run on a lower budget to use their product or to invent new technology that embeds the product.</a:t>
            </a:r>
          </a:p>
          <a:p>
            <a:pPr algn="just">
              <a:buClr>
                <a:schemeClr val="tx2">
                  <a:lumMod val="60000"/>
                  <a:lumOff val="40000"/>
                </a:schemeClr>
              </a:buClr>
              <a:buFont typeface="Wingdings" panose="05000000000000000000" pitchFamily="2" charset="2"/>
              <a:buChar char="v"/>
            </a:pPr>
            <a:r>
              <a:rPr lang="en-US" sz="1900" b="0" i="0" dirty="0">
                <a:solidFill>
                  <a:srgbClr val="212529"/>
                </a:solidFill>
                <a:effectLst/>
                <a:latin typeface="Times New Roman" panose="02020603050405020304" pitchFamily="18" charset="0"/>
                <a:cs typeface="Times New Roman" panose="02020603050405020304" pitchFamily="18" charset="0"/>
              </a:rPr>
              <a:t>The product is efficient and i</a:t>
            </a:r>
            <a:r>
              <a:rPr lang="en-US" sz="1900" dirty="0">
                <a:solidFill>
                  <a:srgbClr val="212529"/>
                </a:solidFill>
                <a:latin typeface="Times New Roman" panose="02020603050405020304" pitchFamily="18" charset="0"/>
                <a:cs typeface="Times New Roman" panose="02020603050405020304" pitchFamily="18" charset="0"/>
              </a:rPr>
              <a:t>t</a:t>
            </a:r>
            <a:r>
              <a:rPr lang="en-US" sz="1900" b="0" i="0" dirty="0">
                <a:solidFill>
                  <a:srgbClr val="212529"/>
                </a:solidFill>
                <a:effectLst/>
                <a:latin typeface="Times New Roman" panose="02020603050405020304" pitchFamily="18" charset="0"/>
                <a:cs typeface="Times New Roman" panose="02020603050405020304" pitchFamily="18" charset="0"/>
              </a:rPr>
              <a:t> provides an ethical alternative to small businesses. </a:t>
            </a:r>
          </a:p>
          <a:p>
            <a:pPr algn="just">
              <a:buClr>
                <a:schemeClr val="tx2">
                  <a:lumMod val="60000"/>
                  <a:lumOff val="40000"/>
                </a:schemeClr>
              </a:buClr>
              <a:buFont typeface="Wingdings" panose="05000000000000000000" pitchFamily="2" charset="2"/>
              <a:buChar char="v"/>
            </a:pPr>
            <a:r>
              <a:rPr lang="en-US" sz="1900" b="0" i="0" dirty="0">
                <a:solidFill>
                  <a:srgbClr val="212529"/>
                </a:solidFill>
                <a:effectLst/>
                <a:latin typeface="Times New Roman" panose="02020603050405020304" pitchFamily="18" charset="0"/>
                <a:cs typeface="Times New Roman" panose="02020603050405020304" pitchFamily="18" charset="0"/>
              </a:rPr>
              <a:t>This small card sized product i.e.; makes it easy to recycle and does not release as much carbon dioxide emissions into the </a:t>
            </a:r>
            <a:r>
              <a:rPr lang="en-US" sz="1900" b="0" i="0" dirty="0" smtClean="0">
                <a:solidFill>
                  <a:srgbClr val="212529"/>
                </a:solidFill>
                <a:effectLst/>
                <a:latin typeface="Times New Roman" panose="02020603050405020304" pitchFamily="18" charset="0"/>
                <a:cs typeface="Times New Roman" panose="02020603050405020304" pitchFamily="18" charset="0"/>
              </a:rPr>
              <a:t>environment</a:t>
            </a:r>
          </a:p>
          <a:p>
            <a:pPr marL="0" indent="0" algn="just">
              <a:buClr>
                <a:schemeClr val="tx2">
                  <a:lumMod val="60000"/>
                  <a:lumOff val="40000"/>
                </a:schemeClr>
              </a:buClr>
              <a:buNone/>
            </a:pPr>
            <a:endParaRPr lang="en-US" sz="1900" b="0" i="0" dirty="0">
              <a:solidFill>
                <a:srgbClr val="212529"/>
              </a:solidFill>
              <a:effectLst/>
              <a:latin typeface="Times New Roman" panose="02020603050405020304" pitchFamily="18" charset="0"/>
              <a:cs typeface="Times New Roman" panose="02020603050405020304" pitchFamily="18" charset="0"/>
            </a:endParaRPr>
          </a:p>
          <a:p>
            <a:pPr algn="just">
              <a:buClr>
                <a:schemeClr val="tx2">
                  <a:lumMod val="60000"/>
                  <a:lumOff val="40000"/>
                </a:schemeClr>
              </a:buClr>
              <a:buFont typeface="Wingdings" panose="05000000000000000000" pitchFamily="2" charset="2"/>
              <a:buChar char="v"/>
            </a:pPr>
            <a:endParaRPr lang="en-US" sz="1900" dirty="0">
              <a:latin typeface="Times New Roman" panose="02020603050405020304" pitchFamily="18" charset="0"/>
              <a:cs typeface="Times New Roman" panose="02020603050405020304" pitchFamily="18" charset="0"/>
            </a:endParaRPr>
          </a:p>
          <a:p>
            <a:pPr marL="0" indent="0" algn="just">
              <a:buClr>
                <a:schemeClr val="tx2">
                  <a:lumMod val="60000"/>
                  <a:lumOff val="40000"/>
                </a:schemeClr>
              </a:buClr>
              <a:buNone/>
            </a:pPr>
            <a:r>
              <a:rPr lang="en-US" sz="1900" dirty="0">
                <a:latin typeface="Times New Roman" panose="02020603050405020304" pitchFamily="18" charset="0"/>
                <a:cs typeface="Times New Roman" panose="02020603050405020304" pitchFamily="18" charset="0"/>
              </a:rPr>
              <a:t> </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090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41" y="927101"/>
            <a:ext cx="6369855" cy="1061739"/>
          </a:xfrm>
        </p:spPr>
        <p:txBody>
          <a:bodyPr/>
          <a:lstStyle/>
          <a:p>
            <a:r>
              <a:rPr lang="en-US" dirty="0" smtClean="0"/>
              <a:t>Cost benefit </a:t>
            </a:r>
            <a:r>
              <a:rPr lang="en-US" sz="3200" dirty="0" smtClean="0"/>
              <a:t>analysis</a:t>
            </a:r>
            <a:endParaRPr lang="en-IN" sz="3200" dirty="0"/>
          </a:p>
        </p:txBody>
      </p:sp>
      <p:sp>
        <p:nvSpPr>
          <p:cNvPr id="3" name="Text Placeholder 2"/>
          <p:cNvSpPr>
            <a:spLocks noGrp="1"/>
          </p:cNvSpPr>
          <p:nvPr>
            <p:ph type="body" sz="half" idx="2"/>
          </p:nvPr>
        </p:nvSpPr>
        <p:spPr/>
        <p:txBody>
          <a:bodyPr/>
          <a:lstStyle/>
          <a:p>
            <a:r>
              <a:rPr lang="en-US" dirty="0" smtClean="0"/>
              <a:t>Cost benefit analysis : 40k</a:t>
            </a:r>
            <a:endParaRPr lang="en-IN" dirty="0"/>
          </a:p>
        </p:txBody>
      </p:sp>
    </p:spTree>
    <p:extLst>
      <p:ext uri="{BB962C8B-B14F-4D97-AF65-F5344CB8AC3E}">
        <p14:creationId xmlns:p14="http://schemas.microsoft.com/office/powerpoint/2010/main" val="250663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sz="3600" b="1" dirty="0">
                <a:latin typeface="Times New Roman" panose="02020603050405020304" pitchFamily="18" charset="0"/>
                <a:cs typeface="Times New Roman" panose="02020603050405020304" pitchFamily="18" charset="0"/>
              </a:rPr>
              <a:t>Hardware Requirement</a:t>
            </a:r>
            <a:r>
              <a:rPr lang="en-US" dirty="0"/>
              <a:t/>
            </a:r>
            <a:br>
              <a:rPr lang="en-US" dirty="0"/>
            </a:br>
            <a:endParaRPr lang="en-US" dirty="0"/>
          </a:p>
        </p:txBody>
      </p:sp>
      <p:sp>
        <p:nvSpPr>
          <p:cNvPr id="3" name="Content Placeholder 2"/>
          <p:cNvSpPr>
            <a:spLocks noGrp="1"/>
          </p:cNvSpPr>
          <p:nvPr>
            <p:ph idx="1"/>
          </p:nvPr>
        </p:nvSpPr>
        <p:spPr/>
        <p:txBody>
          <a:bodyPr/>
          <a:lstStyle/>
          <a:p>
            <a:pPr lvl="0">
              <a:buClr>
                <a:schemeClr val="tx2">
                  <a:lumMod val="60000"/>
                  <a:lumOff val="40000"/>
                </a:schemeClr>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Raspberry pi</a:t>
            </a:r>
            <a:endParaRPr lang="en-US" sz="2000" dirty="0">
              <a:latin typeface="Times New Roman" panose="02020603050405020304" pitchFamily="18" charset="0"/>
              <a:cs typeface="Times New Roman" panose="02020603050405020304" pitchFamily="18" charset="0"/>
            </a:endParaRPr>
          </a:p>
          <a:p>
            <a:pPr lvl="0">
              <a:buClr>
                <a:schemeClr val="tx2">
                  <a:lumMod val="60000"/>
                  <a:lumOff val="40000"/>
                </a:schemeClr>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Camera</a:t>
            </a:r>
            <a:endParaRPr lang="en-US" sz="2000" dirty="0">
              <a:latin typeface="Times New Roman" panose="02020603050405020304" pitchFamily="18" charset="0"/>
              <a:cs typeface="Times New Roman" panose="02020603050405020304" pitchFamily="18" charset="0"/>
            </a:endParaRPr>
          </a:p>
          <a:p>
            <a:pPr lvl="0">
              <a:buClr>
                <a:schemeClr val="tx2">
                  <a:lumMod val="60000"/>
                  <a:lumOff val="40000"/>
                </a:schemeClr>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Haptic strip</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72909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40" y="980728"/>
            <a:ext cx="6343202" cy="656236"/>
          </a:xfrm>
        </p:spPr>
        <p:txBody>
          <a:bodyPr>
            <a:normAutofit fontScale="90000"/>
          </a:bodyPr>
          <a:lstStyle/>
          <a:p>
            <a:pPr algn="l"/>
            <a:r>
              <a:rPr lang="en-IN" sz="3600" b="1" dirty="0">
                <a:latin typeface="Times New Roman" panose="02020603050405020304" pitchFamily="18" charset="0"/>
                <a:cs typeface="Times New Roman" panose="02020603050405020304" pitchFamily="18" charset="0"/>
              </a:rPr>
              <a:t>Software Tools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lgn="just">
              <a:buClr>
                <a:schemeClr val="tx2">
                  <a:lumMod val="60000"/>
                  <a:lumOff val="40000"/>
                </a:schemeClr>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Raspberry pi OS: </a:t>
            </a:r>
            <a:r>
              <a:rPr lang="en-IN" sz="2000" dirty="0" err="1">
                <a:latin typeface="Times New Roman" panose="02020603050405020304" pitchFamily="18" charset="0"/>
                <a:cs typeface="Times New Roman" panose="02020603050405020304" pitchFamily="18" charset="0"/>
              </a:rPr>
              <a:t>Raspbian</a:t>
            </a:r>
            <a:r>
              <a:rPr lang="en-IN" sz="2000" dirty="0">
                <a:latin typeface="Times New Roman" panose="02020603050405020304" pitchFamily="18" charset="0"/>
                <a:cs typeface="Times New Roman" panose="02020603050405020304" pitchFamily="18" charset="0"/>
              </a:rPr>
              <a:t> stretch</a:t>
            </a:r>
            <a:endParaRPr lang="en-US" sz="2000" dirty="0">
              <a:latin typeface="Times New Roman" panose="02020603050405020304" pitchFamily="18" charset="0"/>
              <a:cs typeface="Times New Roman" panose="02020603050405020304" pitchFamily="18" charset="0"/>
            </a:endParaRPr>
          </a:p>
          <a:p>
            <a:pPr lvl="0" algn="just">
              <a:buClr>
                <a:schemeClr val="tx2">
                  <a:lumMod val="60000"/>
                  <a:lumOff val="40000"/>
                </a:schemeClr>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Programming platform: python 3 IDLE</a:t>
            </a:r>
            <a:endParaRPr lang="en-US" sz="2000" dirty="0">
              <a:latin typeface="Times New Roman" panose="02020603050405020304" pitchFamily="18" charset="0"/>
              <a:cs typeface="Times New Roman" panose="02020603050405020304" pitchFamily="18" charset="0"/>
            </a:endParaRPr>
          </a:p>
          <a:p>
            <a:pPr lvl="0" algn="just">
              <a:buClr>
                <a:schemeClr val="tx2">
                  <a:lumMod val="60000"/>
                  <a:lumOff val="40000"/>
                </a:schemeClr>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Programing language: python 3</a:t>
            </a:r>
            <a:endParaRPr lang="en-US" sz="2000" dirty="0">
              <a:latin typeface="Times New Roman" panose="02020603050405020304" pitchFamily="18" charset="0"/>
              <a:cs typeface="Times New Roman" panose="02020603050405020304" pitchFamily="18" charset="0"/>
            </a:endParaRPr>
          </a:p>
          <a:p>
            <a:pPr lvl="0" algn="just">
              <a:buClr>
                <a:schemeClr val="tx2">
                  <a:lumMod val="60000"/>
                  <a:lumOff val="40000"/>
                </a:schemeClr>
              </a:buCl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Library: </a:t>
            </a:r>
            <a:r>
              <a:rPr lang="en-IN" sz="2000" dirty="0" err="1">
                <a:latin typeface="Times New Roman" panose="02020603050405020304" pitchFamily="18" charset="0"/>
                <a:cs typeface="Times New Roman" panose="02020603050405020304" pitchFamily="18" charset="0"/>
              </a:rPr>
              <a:t>OpenCV</a:t>
            </a:r>
            <a:endParaRPr lang="en-US" sz="2000" dirty="0">
              <a:latin typeface="Times New Roman" panose="02020603050405020304" pitchFamily="18" charset="0"/>
              <a:cs typeface="Times New Roman" panose="02020603050405020304" pitchFamily="18" charset="0"/>
            </a:endParaRPr>
          </a:p>
          <a:p>
            <a:pPr algn="just"/>
            <a:endParaRPr lang="en-US" sz="2800" dirty="0"/>
          </a:p>
        </p:txBody>
      </p:sp>
    </p:spTree>
    <p:extLst>
      <p:ext uri="{BB962C8B-B14F-4D97-AF65-F5344CB8AC3E}">
        <p14:creationId xmlns:p14="http://schemas.microsoft.com/office/powerpoint/2010/main" val="2259108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Overview</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1561" y="2489200"/>
            <a:ext cx="7848872" cy="3964136"/>
          </a:xfrm>
        </p:spPr>
        <p:txBody>
          <a:bodyPr>
            <a:normAutofit/>
          </a:bodyPr>
          <a:lstStyle/>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project investigates methods and procedures to construct an efficient system to assist blinds in their everyday life. </a:t>
            </a:r>
          </a:p>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 particular, various technologies that can be utilized to build a wearable system are examined. </a:t>
            </a:r>
          </a:p>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machine vision and the communication component of the blind navigation and guidance is designed not only to search the surroundings environment but also to determine a safe. </a:t>
            </a:r>
          </a:p>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work highlights the importance and also provides the instructions to blinds for efficient navigation and safe guidance by incorporating object/pedestrian detection in real-time. </a:t>
            </a:r>
            <a:endParaRPr lang="en-IN" dirty="0">
              <a:latin typeface="Times New Roman" panose="02020603050405020304" pitchFamily="18"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2091396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3BF88E-9DD9-4054-B53E-FA77636DCC4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Future Work</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AB961027-D23E-4E28-98EE-4F9E5553C3AA}"/>
              </a:ext>
            </a:extLst>
          </p:cNvPr>
          <p:cNvSpPr>
            <a:spLocks noGrp="1"/>
          </p:cNvSpPr>
          <p:nvPr>
            <p:ph idx="1"/>
          </p:nvPr>
        </p:nvSpPr>
        <p:spPr>
          <a:xfrm>
            <a:off x="611561" y="2489200"/>
            <a:ext cx="8136904" cy="3892128"/>
          </a:xfrm>
        </p:spPr>
        <p:txBody>
          <a:bodyPr>
            <a:normAutofit lnSpcReduction="10000"/>
          </a:bodyPr>
          <a:lstStyle/>
          <a:p>
            <a:pPr algn="just">
              <a:buClr>
                <a:schemeClr val="tx2">
                  <a:lumMod val="60000"/>
                  <a:lumOff val="40000"/>
                </a:schemeClr>
              </a:buClr>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W</a:t>
            </a:r>
            <a:r>
              <a:rPr lang="en-US" b="0" i="0" dirty="0">
                <a:solidFill>
                  <a:srgbClr val="000000"/>
                </a:solidFill>
                <a:effectLst/>
                <a:latin typeface="Times New Roman" panose="02020603050405020304" pitchFamily="18" charset="0"/>
                <a:cs typeface="Times New Roman" panose="02020603050405020304" pitchFamily="18" charset="0"/>
              </a:rPr>
              <a:t>e present a visual substitution system for blind people based on object recognition in video scene.</a:t>
            </a:r>
          </a:p>
          <a:p>
            <a:pPr algn="just">
              <a:buClr>
                <a:schemeClr val="tx2">
                  <a:lumMod val="60000"/>
                  <a:lumOff val="40000"/>
                </a:schemeClr>
              </a:buClr>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 This system uses SIFTS key points extraction and features matching for object identification.</a:t>
            </a:r>
          </a:p>
          <a:p>
            <a:pPr algn="just">
              <a:buClr>
                <a:schemeClr val="tx2">
                  <a:lumMod val="60000"/>
                  <a:lumOff val="40000"/>
                </a:schemeClr>
              </a:buClr>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 We devote the experimental part to test the application in order to detect some objects in some video scene with different conditions. </a:t>
            </a:r>
          </a:p>
          <a:p>
            <a:pPr algn="just">
              <a:buClr>
                <a:schemeClr val="tx2">
                  <a:lumMod val="60000"/>
                  <a:lumOff val="40000"/>
                </a:schemeClr>
              </a:buClr>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In this stage of works, we address the recognition of each object in the scene as an individual task, we do not consider the relationships between many objects.</a:t>
            </a:r>
          </a:p>
          <a:p>
            <a:pPr algn="just">
              <a:buClr>
                <a:schemeClr val="tx2">
                  <a:lumMod val="60000"/>
                  <a:lumOff val="40000"/>
                </a:schemeClr>
              </a:buClr>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 Thus, in future works, we will consider this relationship for scene understanding or detecting everything that belongs to a given place or location. </a:t>
            </a:r>
          </a:p>
          <a:p>
            <a:pPr algn="just">
              <a:buClr>
                <a:schemeClr val="tx2">
                  <a:lumMod val="60000"/>
                  <a:lumOff val="40000"/>
                </a:schemeClr>
              </a:buClr>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Finally, in order to help bind people and to provide from the new technologies, a mobile application can be the best solution</a:t>
            </a:r>
            <a:r>
              <a:rPr lang="en-US" b="0" i="0" dirty="0">
                <a:solidFill>
                  <a:srgbClr val="000000"/>
                </a:solidFill>
                <a:effectLst/>
                <a:latin typeface="ff1"/>
              </a:rPr>
              <a:t>. </a:t>
            </a:r>
          </a:p>
          <a:p>
            <a:endParaRPr lang="en-IN" dirty="0"/>
          </a:p>
        </p:txBody>
      </p:sp>
    </p:spTree>
    <p:extLst>
      <p:ext uri="{BB962C8B-B14F-4D97-AF65-F5344CB8AC3E}">
        <p14:creationId xmlns:p14="http://schemas.microsoft.com/office/powerpoint/2010/main" val="3434007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40" y="1052736"/>
            <a:ext cx="6343202" cy="584228"/>
          </a:xfrm>
        </p:spPr>
        <p:txBody>
          <a:bodyPr>
            <a:noAutofit/>
          </a:bodyPr>
          <a:lstStyle/>
          <a:p>
            <a:pPr algn="l"/>
            <a:r>
              <a:rPr lang="en-IN" b="1" dirty="0">
                <a:latin typeface="Times New Roman" panose="02020603050405020304" pitchFamily="18" charset="0"/>
                <a:cs typeface="Times New Roman" panose="02020603050405020304" pitchFamily="18" charset="0"/>
              </a:rPr>
              <a:t>REFERENCES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3" y="2420888"/>
            <a:ext cx="8136903" cy="3600400"/>
          </a:xfrm>
        </p:spPr>
        <p:txBody>
          <a:bodyPr>
            <a:normAutofit fontScale="85000" lnSpcReduction="10000"/>
          </a:bodyPr>
          <a:lstStyle/>
          <a:p>
            <a:pPr marL="0" indent="0" algn="just">
              <a:buNone/>
            </a:pPr>
            <a:r>
              <a:rPr lang="en-IN" dirty="0"/>
              <a:t>[</a:t>
            </a:r>
            <a:r>
              <a:rPr lang="en-IN" sz="1900" dirty="0">
                <a:latin typeface="Times New Roman" panose="02020603050405020304" pitchFamily="18" charset="0"/>
                <a:cs typeface="Times New Roman" panose="02020603050405020304" pitchFamily="18" charset="0"/>
              </a:rPr>
              <a:t>1</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Auvray</a:t>
            </a:r>
            <a:r>
              <a:rPr lang="en-IN" sz="1900" dirty="0">
                <a:latin typeface="Times New Roman" panose="02020603050405020304" pitchFamily="18" charset="0"/>
                <a:cs typeface="Times New Roman" panose="02020603050405020304" pitchFamily="18" charset="0"/>
              </a:rPr>
              <a:t>, M., </a:t>
            </a:r>
            <a:r>
              <a:rPr lang="en-IN" sz="1900" dirty="0" err="1">
                <a:latin typeface="Times New Roman" panose="02020603050405020304" pitchFamily="18" charset="0"/>
                <a:cs typeface="Times New Roman" panose="02020603050405020304" pitchFamily="18" charset="0"/>
              </a:rPr>
              <a:t>Hanneton</a:t>
            </a:r>
            <a:r>
              <a:rPr lang="en-IN" sz="1900" dirty="0">
                <a:latin typeface="Times New Roman" panose="02020603050405020304" pitchFamily="18" charset="0"/>
                <a:cs typeface="Times New Roman" panose="02020603050405020304" pitchFamily="18" charset="0"/>
              </a:rPr>
              <a:t>, S., and </a:t>
            </a:r>
            <a:r>
              <a:rPr lang="en-IN" sz="1900" dirty="0" err="1">
                <a:latin typeface="Times New Roman" panose="02020603050405020304" pitchFamily="18" charset="0"/>
                <a:cs typeface="Times New Roman" panose="02020603050405020304" pitchFamily="18" charset="0"/>
              </a:rPr>
              <a:t>O’Regan</a:t>
            </a:r>
            <a:r>
              <a:rPr lang="en-IN" sz="1900" dirty="0">
                <a:latin typeface="Times New Roman" panose="02020603050405020304" pitchFamily="18" charset="0"/>
                <a:cs typeface="Times New Roman" panose="02020603050405020304" pitchFamily="18" charset="0"/>
              </a:rPr>
              <a:t>, J. K., 2016. Learning to perceive with a </a:t>
            </a:r>
            <a:r>
              <a:rPr lang="en-IN" sz="1900" dirty="0" err="1">
                <a:latin typeface="Times New Roman" panose="02020603050405020304" pitchFamily="18" charset="0"/>
                <a:cs typeface="Times New Roman" panose="02020603050405020304" pitchFamily="18" charset="0"/>
              </a:rPr>
              <a:t>visuo</a:t>
            </a:r>
            <a:r>
              <a:rPr lang="en-IN" sz="1900" dirty="0">
                <a:latin typeface="Times New Roman" panose="02020603050405020304" pitchFamily="18" charset="0"/>
                <a:cs typeface="Times New Roman" panose="02020603050405020304" pitchFamily="18" charset="0"/>
              </a:rPr>
              <a:t> - auditory substitution system: Localisation and object recognition with ’The </a:t>
            </a:r>
            <a:r>
              <a:rPr lang="en-IN" sz="1900" dirty="0" err="1">
                <a:latin typeface="Times New Roman" panose="02020603050405020304" pitchFamily="18" charset="0"/>
                <a:cs typeface="Times New Roman" panose="02020603050405020304" pitchFamily="18" charset="0"/>
              </a:rPr>
              <a:t>vOICe</a:t>
            </a:r>
            <a:r>
              <a:rPr lang="en-IN" sz="1900" dirty="0">
                <a:latin typeface="Times New Roman" panose="02020603050405020304" pitchFamily="18" charset="0"/>
                <a:cs typeface="Times New Roman" panose="02020603050405020304" pitchFamily="18" charset="0"/>
              </a:rPr>
              <a:t>’. Perception, pp. 416–430.</a:t>
            </a:r>
          </a:p>
          <a:p>
            <a:pPr marL="0" indent="0" algn="just">
              <a:buNone/>
            </a:pPr>
            <a:r>
              <a:rPr lang="en-IN" sz="1900" dirty="0" smtClean="0">
                <a:latin typeface="Times New Roman" panose="02020603050405020304" pitchFamily="18" charset="0"/>
                <a:cs typeface="Times New Roman" panose="02020603050405020304" pitchFamily="18" charset="0"/>
              </a:rPr>
              <a:t>[2] </a:t>
            </a:r>
            <a:r>
              <a:rPr lang="en-IN" sz="1900" dirty="0" err="1">
                <a:latin typeface="Times New Roman" panose="02020603050405020304" pitchFamily="18" charset="0"/>
                <a:cs typeface="Times New Roman" panose="02020603050405020304" pitchFamily="18" charset="0"/>
              </a:rPr>
              <a:t>Durette</a:t>
            </a:r>
            <a:r>
              <a:rPr lang="en-IN" sz="1900" dirty="0">
                <a:latin typeface="Times New Roman" panose="02020603050405020304" pitchFamily="18" charset="0"/>
                <a:cs typeface="Times New Roman" panose="02020603050405020304" pitchFamily="18" charset="0"/>
              </a:rPr>
              <a:t>, B., </a:t>
            </a:r>
            <a:r>
              <a:rPr lang="en-IN" sz="1900" dirty="0" err="1">
                <a:latin typeface="Times New Roman" panose="02020603050405020304" pitchFamily="18" charset="0"/>
                <a:cs typeface="Times New Roman" panose="02020603050405020304" pitchFamily="18" charset="0"/>
              </a:rPr>
              <a:t>Louveton</a:t>
            </a:r>
            <a:r>
              <a:rPr lang="en-IN" sz="1900" dirty="0">
                <a:latin typeface="Times New Roman" panose="02020603050405020304" pitchFamily="18" charset="0"/>
                <a:cs typeface="Times New Roman" panose="02020603050405020304" pitchFamily="18" charset="0"/>
              </a:rPr>
              <a:t>, N., </a:t>
            </a:r>
            <a:r>
              <a:rPr lang="en-IN" sz="1900" dirty="0" err="1">
                <a:latin typeface="Times New Roman" panose="02020603050405020304" pitchFamily="18" charset="0"/>
                <a:cs typeface="Times New Roman" panose="02020603050405020304" pitchFamily="18" charset="0"/>
              </a:rPr>
              <a:t>Alleysson</a:t>
            </a:r>
            <a:r>
              <a:rPr lang="en-IN" sz="1900" dirty="0">
                <a:latin typeface="Times New Roman" panose="02020603050405020304" pitchFamily="18" charset="0"/>
                <a:cs typeface="Times New Roman" panose="02020603050405020304" pitchFamily="18" charset="0"/>
              </a:rPr>
              <a:t>, D., and </a:t>
            </a:r>
            <a:r>
              <a:rPr lang="en-IN" sz="1900" dirty="0" err="1">
                <a:latin typeface="Times New Roman" panose="02020603050405020304" pitchFamily="18" charset="0"/>
                <a:cs typeface="Times New Roman" panose="02020603050405020304" pitchFamily="18" charset="0"/>
              </a:rPr>
              <a:t>H´erault</a:t>
            </a:r>
            <a:r>
              <a:rPr lang="en-IN" sz="1900" dirty="0">
                <a:latin typeface="Times New Roman" panose="02020603050405020304" pitchFamily="18" charset="0"/>
                <a:cs typeface="Times New Roman" panose="02020603050405020304" pitchFamily="18" charset="0"/>
              </a:rPr>
              <a:t>, J, 2020. </a:t>
            </a:r>
            <a:r>
              <a:rPr lang="en-IN" sz="1900" dirty="0" err="1">
                <a:latin typeface="Times New Roman" panose="02020603050405020304" pitchFamily="18" charset="0"/>
                <a:cs typeface="Times New Roman" panose="02020603050405020304" pitchFamily="18" charset="0"/>
              </a:rPr>
              <a:t>Visuoauditory</a:t>
            </a:r>
            <a:r>
              <a:rPr lang="en-IN" sz="1900" dirty="0">
                <a:latin typeface="Times New Roman" panose="02020603050405020304" pitchFamily="18" charset="0"/>
                <a:cs typeface="Times New Roman" panose="02020603050405020304" pitchFamily="18" charset="0"/>
              </a:rPr>
              <a:t> sensory substitution for mobility assistance: testing The VIBE. In Workshop on Computer Vision Applications for the Visually Impaired, Marseille, France. </a:t>
            </a:r>
            <a:endParaRPr lang="en-US" sz="1900" dirty="0">
              <a:latin typeface="Times New Roman" panose="02020603050405020304" pitchFamily="18" charset="0"/>
              <a:cs typeface="Times New Roman" panose="02020603050405020304" pitchFamily="18" charset="0"/>
            </a:endParaRPr>
          </a:p>
          <a:p>
            <a:pPr marL="0" indent="0" algn="just">
              <a:buNone/>
            </a:pPr>
            <a:r>
              <a:rPr lang="en-IN" sz="1900" dirty="0" smtClean="0">
                <a:latin typeface="Times New Roman" panose="02020603050405020304" pitchFamily="18" charset="0"/>
                <a:cs typeface="Times New Roman" panose="02020603050405020304" pitchFamily="18" charset="0"/>
              </a:rPr>
              <a:t>[3] </a:t>
            </a:r>
            <a:r>
              <a:rPr lang="en-IN" sz="1900" dirty="0" err="1">
                <a:latin typeface="Times New Roman" panose="02020603050405020304" pitchFamily="18" charset="0"/>
                <a:cs typeface="Times New Roman" panose="02020603050405020304" pitchFamily="18" charset="0"/>
              </a:rPr>
              <a:t>Hern´andez</a:t>
            </a:r>
            <a:r>
              <a:rPr lang="en-IN" sz="1900" dirty="0">
                <a:latin typeface="Times New Roman" panose="02020603050405020304" pitchFamily="18" charset="0"/>
                <a:cs typeface="Times New Roman" panose="02020603050405020304" pitchFamily="18" charset="0"/>
              </a:rPr>
              <a:t>, A. F. R. et al, 2019. Computer Solutions on Sensory Substitution for Sensory Disabled People. In Proceedings of the 8th WSEAS International Conference on Computational Intelligence, </a:t>
            </a:r>
            <a:r>
              <a:rPr lang="en-IN" sz="1900" dirty="0" err="1">
                <a:latin typeface="Times New Roman" panose="02020603050405020304" pitchFamily="18" charset="0"/>
                <a:cs typeface="Times New Roman" panose="02020603050405020304" pitchFamily="18" charset="0"/>
              </a:rPr>
              <a:t>Manmachine</a:t>
            </a:r>
            <a:r>
              <a:rPr lang="en-IN" sz="1900" dirty="0">
                <a:latin typeface="Times New Roman" panose="02020603050405020304" pitchFamily="18" charset="0"/>
                <a:cs typeface="Times New Roman" panose="02020603050405020304" pitchFamily="18" charset="0"/>
              </a:rPr>
              <a:t> Systems and Cybernetics, pp. 134–138. </a:t>
            </a:r>
            <a:endParaRPr lang="en-US" sz="1900" dirty="0">
              <a:latin typeface="Times New Roman" panose="02020603050405020304" pitchFamily="18" charset="0"/>
              <a:cs typeface="Times New Roman" panose="02020603050405020304" pitchFamily="18" charset="0"/>
            </a:endParaRPr>
          </a:p>
          <a:p>
            <a:pPr marL="0" indent="0" algn="just">
              <a:buNone/>
            </a:pPr>
            <a:r>
              <a:rPr lang="en-IN" sz="1900" dirty="0" smtClean="0">
                <a:latin typeface="Times New Roman" panose="02020603050405020304" pitchFamily="18" charset="0"/>
                <a:cs typeface="Times New Roman" panose="02020603050405020304" pitchFamily="18" charset="0"/>
              </a:rPr>
              <a:t>[4] </a:t>
            </a:r>
            <a:r>
              <a:rPr lang="en-IN" sz="1900" dirty="0" err="1">
                <a:latin typeface="Times New Roman" panose="02020603050405020304" pitchFamily="18" charset="0"/>
                <a:cs typeface="Times New Roman" panose="02020603050405020304" pitchFamily="18" charset="0"/>
              </a:rPr>
              <a:t>Kammoun</a:t>
            </a:r>
            <a:r>
              <a:rPr lang="en-IN" sz="1900" dirty="0">
                <a:latin typeface="Times New Roman" panose="02020603050405020304" pitchFamily="18" charset="0"/>
                <a:cs typeface="Times New Roman" panose="02020603050405020304" pitchFamily="18" charset="0"/>
              </a:rPr>
              <a:t>, S. et al, 2017. Navigation and space perception assistance for the visually impaired: The NAVIG project. In IRBM, </a:t>
            </a:r>
            <a:r>
              <a:rPr lang="en-IN" sz="1900" dirty="0" err="1">
                <a:latin typeface="Times New Roman" panose="02020603050405020304" pitchFamily="18" charset="0"/>
                <a:cs typeface="Times New Roman" panose="02020603050405020304" pitchFamily="18" charset="0"/>
              </a:rPr>
              <a:t>Numro</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spcial</a:t>
            </a:r>
            <a:r>
              <a:rPr lang="en-IN" sz="1900" dirty="0">
                <a:latin typeface="Times New Roman" panose="02020603050405020304" pitchFamily="18" charset="0"/>
                <a:cs typeface="Times New Roman" panose="02020603050405020304" pitchFamily="18" charset="0"/>
              </a:rPr>
              <a:t> ANR TECSAN, 33(2), pp.182–189.</a:t>
            </a:r>
            <a:endParaRPr lang="en-US" sz="1900" dirty="0">
              <a:latin typeface="Times New Roman" panose="02020603050405020304" pitchFamily="18" charset="0"/>
              <a:cs typeface="Times New Roman" panose="02020603050405020304" pitchFamily="18" charset="0"/>
            </a:endParaRPr>
          </a:p>
          <a:p>
            <a:pPr marL="0" indent="0" algn="just">
              <a:buNone/>
            </a:pPr>
            <a:r>
              <a:rPr lang="en-IN" sz="1900" dirty="0" smtClean="0">
                <a:latin typeface="Times New Roman" panose="02020603050405020304" pitchFamily="18" charset="0"/>
                <a:cs typeface="Times New Roman" panose="02020603050405020304" pitchFamily="18" charset="0"/>
              </a:rPr>
              <a:t>[5]</a:t>
            </a:r>
            <a:r>
              <a:rPr lang="en-IN" sz="1900" dirty="0" smtClean="0">
                <a:latin typeface="Times New Roman" panose="02020603050405020304" pitchFamily="18" charset="0"/>
                <a:cs typeface="Times New Roman" panose="02020603050405020304" pitchFamily="18" charset="0"/>
              </a:rPr>
              <a:t>Tang</a:t>
            </a:r>
            <a:r>
              <a:rPr lang="en-IN" sz="1900" dirty="0">
                <a:latin typeface="Times New Roman" panose="02020603050405020304" pitchFamily="18" charset="0"/>
                <a:cs typeface="Times New Roman" panose="02020603050405020304" pitchFamily="18" charset="0"/>
              </a:rPr>
              <a:t>, H., and Beebe, D. J., 2018. An oral tactile interface for blind navigation. IEEE Trans Neural </a:t>
            </a:r>
            <a:r>
              <a:rPr lang="en-IN" sz="1900" dirty="0" err="1">
                <a:latin typeface="Times New Roman" panose="02020603050405020304" pitchFamily="18" charset="0"/>
                <a:cs typeface="Times New Roman" panose="02020603050405020304" pitchFamily="18" charset="0"/>
              </a:rPr>
              <a:t>Syst</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Rehabil</a:t>
            </a:r>
            <a:r>
              <a:rPr lang="en-IN" sz="1900" dirty="0">
                <a:latin typeface="Times New Roman" panose="02020603050405020304" pitchFamily="18" charset="0"/>
                <a:cs typeface="Times New Roman" panose="02020603050405020304" pitchFamily="18" charset="0"/>
              </a:rPr>
              <a:t> </a:t>
            </a:r>
            <a:r>
              <a:rPr lang="en-IN" sz="1900" dirty="0" err="1">
                <a:latin typeface="Times New Roman" panose="02020603050405020304" pitchFamily="18" charset="0"/>
                <a:cs typeface="Times New Roman" panose="02020603050405020304" pitchFamily="18" charset="0"/>
              </a:rPr>
              <a:t>Eng</a:t>
            </a:r>
            <a:r>
              <a:rPr lang="en-IN" sz="1900" dirty="0">
                <a:latin typeface="Times New Roman" panose="02020603050405020304" pitchFamily="18" charset="0"/>
                <a:cs typeface="Times New Roman" panose="02020603050405020304" pitchFamily="18" charset="0"/>
              </a:rPr>
              <a:t>, pp. 116–123. </a:t>
            </a:r>
            <a:endParaRPr lang="en-US" sz="1900" dirty="0">
              <a:latin typeface="Times New Roman" panose="02020603050405020304" pitchFamily="18"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143979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40" y="838200"/>
            <a:ext cx="6343202" cy="1150639"/>
          </a:xfrm>
        </p:spPr>
        <p:txBody>
          <a:bodyPr>
            <a:normAutofit/>
          </a:bodyPr>
          <a:lstStyle/>
          <a:p>
            <a:pPr algn="l"/>
            <a:r>
              <a:rPr lang="en-IN" sz="3600" b="1" dirty="0">
                <a:latin typeface="Times New Roman" panose="02020603050405020304" pitchFamily="18" charset="0"/>
                <a:cs typeface="Times New Roman" panose="02020603050405020304" pitchFamily="18" charset="0"/>
              </a:rPr>
              <a:t>Abstract</a:t>
            </a:r>
            <a:r>
              <a:rPr lang="en-US" dirty="0"/>
              <a:t/>
            </a:r>
            <a:br>
              <a:rPr lang="en-US" dirty="0"/>
            </a:br>
            <a:endParaRPr lang="en-US" dirty="0"/>
          </a:p>
        </p:txBody>
      </p:sp>
      <p:sp>
        <p:nvSpPr>
          <p:cNvPr id="3" name="Content Placeholder 2"/>
          <p:cNvSpPr>
            <a:spLocks noGrp="1"/>
          </p:cNvSpPr>
          <p:nvPr>
            <p:ph idx="1"/>
          </p:nvPr>
        </p:nvSpPr>
        <p:spPr>
          <a:xfrm>
            <a:off x="539552" y="2489200"/>
            <a:ext cx="8424935" cy="4252168"/>
          </a:xfrm>
        </p:spPr>
        <p:txBody>
          <a:bodyPr>
            <a:normAutofit/>
          </a:bodyPr>
          <a:lstStyle/>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This system consists of two main components: environment information acquisition and analysis and information representation. </a:t>
            </a:r>
          </a:p>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first component aims at capturing the environment by using a camera and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it in order to detect the predefined obstacles for visually impaired and deaf people</a:t>
            </a:r>
          </a:p>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While the second component when there is an obstacle to the right of the user; he or she feels strong frequent pulses on the right side through the haptic strap. </a:t>
            </a:r>
          </a:p>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For the user, this leads to the perception of an obstacle to the right. The user can then avoid the obstacle by stepping left. </a:t>
            </a:r>
          </a:p>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After stepping left, the pulses on the right side stop and the user perceives that there is no longer an obstacle on his or her right side</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396830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Problem Definition</a:t>
            </a:r>
          </a:p>
        </p:txBody>
      </p:sp>
      <p:sp>
        <p:nvSpPr>
          <p:cNvPr id="3" name="Content Placeholder 2"/>
          <p:cNvSpPr>
            <a:spLocks noGrp="1"/>
          </p:cNvSpPr>
          <p:nvPr>
            <p:ph idx="1"/>
          </p:nvPr>
        </p:nvSpPr>
        <p:spPr>
          <a:xfrm>
            <a:off x="611561" y="2489200"/>
            <a:ext cx="7992888" cy="3530600"/>
          </a:xfrm>
        </p:spPr>
        <p:txBody>
          <a:bodyPr>
            <a:normAutofit/>
          </a:bodyPr>
          <a:lstStyle/>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Navigating modern streets are not easy for fully abled people especially in Indians cities, this makes it hundred time more harder for a blind person</a:t>
            </a:r>
          </a:p>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Here we try to solve this problem to make it less harder for a blind person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9051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40" y="927099"/>
            <a:ext cx="6343202" cy="845717"/>
          </a:xfrm>
        </p:spPr>
        <p:txBody>
          <a:bodyPr>
            <a:noAutofit/>
          </a:bodyPr>
          <a:lstStyle/>
          <a:p>
            <a:pPr algn="l"/>
            <a:r>
              <a:rPr lang="en-IN" b="1" dirty="0">
                <a:latin typeface="Times New Roman" panose="02020603050405020304" pitchFamily="18" charset="0"/>
                <a:cs typeface="Times New Roman" panose="02020603050405020304" pitchFamily="18" charset="0"/>
              </a:rPr>
              <a:t>Existing System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3" y="2489200"/>
            <a:ext cx="8136904" cy="4252168"/>
          </a:xfrm>
        </p:spPr>
        <p:txBody>
          <a:bodyPr>
            <a:normAutofit/>
          </a:bodyPr>
          <a:lstStyle/>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common way for navigating of visionless person is using a walking stick cane or walking cane. </a:t>
            </a:r>
          </a:p>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walking cane is a simple and mechanical device dedicated to detect static obstacles on the ground, uneven surfaces, and holes via simple tactile-force feedback. </a:t>
            </a:r>
          </a:p>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This device is light, portable but range limited and it is not usable for the protection from obstacles near to head area. </a:t>
            </a:r>
          </a:p>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Another option that provides the best travel aid for the blind is the guide dogs. The disabled owner and his dog, the training and the relationship to the animal are the keys to success for this method. </a:t>
            </a:r>
          </a:p>
          <a:p>
            <a:pPr algn="just">
              <a:buClr>
                <a:schemeClr val="tx2">
                  <a:lumMod val="60000"/>
                  <a:lumOff val="40000"/>
                </a:schemeClr>
              </a:buCl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dog is able to detect and analyse complex situations: cross walks, stairs, potential danger, know paths and more.</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68376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40" y="764705"/>
            <a:ext cx="6343202" cy="872260"/>
          </a:xfrm>
        </p:spPr>
        <p:txBody>
          <a:bodyPr/>
          <a:lstStyle/>
          <a:p>
            <a:r>
              <a:rPr lang="en-US" b="1" dirty="0">
                <a:latin typeface="Times New Roman" panose="02020603050405020304" pitchFamily="18" charset="0"/>
                <a:cs typeface="Times New Roman" panose="02020603050405020304" pitchFamily="18" charset="0"/>
              </a:rPr>
              <a:t>Disadvantages</a:t>
            </a:r>
            <a:r>
              <a:rPr lang="en-US" dirty="0"/>
              <a:t> </a:t>
            </a:r>
            <a:endParaRPr lang="en-IN" dirty="0"/>
          </a:p>
        </p:txBody>
      </p:sp>
      <p:sp>
        <p:nvSpPr>
          <p:cNvPr id="3" name="Content Placeholder 2"/>
          <p:cNvSpPr>
            <a:spLocks noGrp="1"/>
          </p:cNvSpPr>
          <p:nvPr>
            <p:ph idx="1"/>
          </p:nvPr>
        </p:nvSpPr>
        <p:spPr>
          <a:xfrm>
            <a:off x="611561" y="2489200"/>
            <a:ext cx="7848872" cy="3530600"/>
          </a:xfrm>
        </p:spPr>
        <p:txBody>
          <a:bodyPr>
            <a:normAutofit/>
          </a:bodyPr>
          <a:lstStyle/>
          <a:p>
            <a:pPr>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Walking sticks can only help to a level</a:t>
            </a:r>
          </a:p>
          <a:p>
            <a:pPr>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Previous existing systems uses range finder sensor  that can only detect obstacle in general not the type of obstacle</a:t>
            </a:r>
          </a:p>
          <a:p>
            <a:pPr>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No audio feedback available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9135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440" y="927099"/>
            <a:ext cx="6343202" cy="917725"/>
          </a:xfrm>
        </p:spPr>
        <p:txBody>
          <a:bodyPr>
            <a:normAutofit fontScale="90000"/>
          </a:bodyPr>
          <a:lstStyle/>
          <a:p>
            <a:r>
              <a:rPr lang="en-US" sz="3600" b="1" dirty="0">
                <a:latin typeface="Times New Roman" panose="02020603050405020304" pitchFamily="18" charset="0"/>
                <a:cs typeface="Times New Roman" panose="02020603050405020304" pitchFamily="18" charset="0"/>
              </a:rPr>
              <a:t>Proposed System</a:t>
            </a:r>
            <a:r>
              <a:rPr lang="en-US" dirty="0"/>
              <a:t/>
            </a:r>
            <a:br>
              <a:rPr lang="en-US" dirty="0"/>
            </a:br>
            <a:endParaRPr lang="en-US" dirty="0"/>
          </a:p>
        </p:txBody>
      </p:sp>
      <p:sp>
        <p:nvSpPr>
          <p:cNvPr id="3" name="Content Placeholder 2"/>
          <p:cNvSpPr>
            <a:spLocks noGrp="1"/>
          </p:cNvSpPr>
          <p:nvPr>
            <p:ph idx="1"/>
          </p:nvPr>
        </p:nvSpPr>
        <p:spPr>
          <a:xfrm>
            <a:off x="611561" y="2489200"/>
            <a:ext cx="7992888" cy="4252168"/>
          </a:xfrm>
        </p:spPr>
        <p:txBody>
          <a:bodyPr>
            <a:normAutofit/>
          </a:bodyPr>
          <a:lstStyle/>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Our proposed visual substitution system is based on the identification of objects around the blind and deaf person. </a:t>
            </a:r>
          </a:p>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propose a system that recognize and locate 2D in the video. </a:t>
            </a:r>
          </a:p>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system should find the invariant characteristic of objects, provide the recognition and reduce the complexity of detection. </a:t>
            </a:r>
          </a:p>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We propose a method based on object extraction and matching in video. </a:t>
            </a:r>
          </a:p>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 comparison between query frame and database objects is made to detect object in each frame. </a:t>
            </a:r>
          </a:p>
          <a:p>
            <a:pPr algn="just">
              <a:buClr>
                <a:schemeClr val="tx2">
                  <a:lumMod val="60000"/>
                  <a:lumOff val="40000"/>
                </a:schemeClr>
              </a:buCl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For each object detected an audio file containing the information about it is activate.</a:t>
            </a:r>
          </a:p>
          <a:p>
            <a:pPr marL="0" indent="0" algn="just">
              <a:buNone/>
            </a:pPr>
            <a:endParaRPr lang="en-US" dirty="0"/>
          </a:p>
        </p:txBody>
      </p:sp>
    </p:spTree>
    <p:extLst>
      <p:ext uri="{BB962C8B-B14F-4D97-AF65-F5344CB8AC3E}">
        <p14:creationId xmlns:p14="http://schemas.microsoft.com/office/powerpoint/2010/main" val="2038347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908720"/>
            <a:ext cx="8079432" cy="864096"/>
          </a:xfrm>
        </p:spPr>
        <p:txBody>
          <a:bodyPr>
            <a:normAutofit fontScale="90000"/>
          </a:bodyPr>
          <a:lstStyle/>
          <a:p>
            <a:r>
              <a:rPr lang="en-IN" sz="3600" b="1" dirty="0">
                <a:latin typeface="Times New Roman" panose="02020603050405020304" pitchFamily="18" charset="0"/>
                <a:cs typeface="Times New Roman" panose="02020603050405020304" pitchFamily="18" charset="0"/>
              </a:rPr>
              <a:t>Advantages</a:t>
            </a:r>
            <a:r>
              <a:rPr lang="en-IN" dirty="0"/>
              <a:t/>
            </a:r>
            <a:br>
              <a:rPr lang="en-IN" dirty="0"/>
            </a:br>
            <a:endParaRPr lang="en-IN" dirty="0"/>
          </a:p>
        </p:txBody>
      </p:sp>
      <p:sp>
        <p:nvSpPr>
          <p:cNvPr id="3" name="Rectangle 2"/>
          <p:cNvSpPr/>
          <p:nvPr/>
        </p:nvSpPr>
        <p:spPr>
          <a:xfrm>
            <a:off x="611560" y="2780927"/>
            <a:ext cx="7848872" cy="2304257"/>
          </a:xfrm>
          <a:prstGeom prst="rect">
            <a:avLst/>
          </a:prstGeom>
        </p:spPr>
        <p:txBody>
          <a:bodyPr wrap="square">
            <a:spAutoFit/>
          </a:bodyPr>
          <a:lstStyle/>
          <a:p>
            <a:pPr marL="285750" indent="-285750">
              <a:lnSpc>
                <a:spcPct val="107000"/>
              </a:lnSpc>
              <a:spcAft>
                <a:spcPts val="600"/>
              </a:spcAft>
              <a:buClr>
                <a:schemeClr val="tx2">
                  <a:lumMod val="60000"/>
                  <a:lumOff val="40000"/>
                </a:schemeClr>
              </a:buClr>
              <a:buFont typeface="Wingdings" panose="05000000000000000000" pitchFamily="2" charset="2"/>
              <a:buChar char="v"/>
              <a:tabLst>
                <a:tab pos="342900" algn="l"/>
              </a:tabLst>
            </a:pPr>
            <a:r>
              <a:rPr lang="en-IN" spc="1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Convolutional Neural Network is very advanced deep learning algorithm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600"/>
              </a:spcAft>
              <a:buClr>
                <a:schemeClr val="tx2">
                  <a:lumMod val="60000"/>
                  <a:lumOff val="40000"/>
                </a:schemeClr>
              </a:buClr>
              <a:buFont typeface="Wingdings" panose="05000000000000000000" pitchFamily="2" charset="2"/>
              <a:buChar char="v"/>
              <a:tabLst>
                <a:tab pos="342900" algn="l"/>
              </a:tabLst>
            </a:pPr>
            <a:r>
              <a:rPr lang="en-IN" spc="1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Number of data set is high hence accuracy is also high</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600"/>
              </a:spcAft>
              <a:buClr>
                <a:schemeClr val="tx2">
                  <a:lumMod val="60000"/>
                  <a:lumOff val="40000"/>
                </a:schemeClr>
              </a:buClr>
              <a:buFont typeface="Wingdings" panose="05000000000000000000" pitchFamily="2" charset="2"/>
              <a:buChar char="v"/>
              <a:tabLst>
                <a:tab pos="342900" algn="l"/>
              </a:tabLst>
            </a:pPr>
            <a:r>
              <a:rPr lang="en-IN" spc="1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Uses simple USB camera for video capture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600"/>
              </a:spcAft>
              <a:buClr>
                <a:schemeClr val="tx2">
                  <a:lumMod val="60000"/>
                  <a:lumOff val="40000"/>
                </a:schemeClr>
              </a:buClr>
              <a:buFont typeface="Wingdings" panose="05000000000000000000" pitchFamily="2" charset="2"/>
              <a:buChar char="v"/>
              <a:tabLst>
                <a:tab pos="342900" algn="l"/>
              </a:tabLst>
            </a:pPr>
            <a:r>
              <a:rPr lang="en-IN" spc="1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No 3D camera is used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600"/>
              </a:spcAft>
              <a:buClr>
                <a:schemeClr val="tx2">
                  <a:lumMod val="60000"/>
                  <a:lumOff val="40000"/>
                </a:schemeClr>
              </a:buClr>
              <a:buFont typeface="Wingdings" panose="05000000000000000000" pitchFamily="2" charset="2"/>
              <a:buChar char="v"/>
              <a:tabLst>
                <a:tab pos="342900" algn="l"/>
              </a:tabLst>
            </a:pPr>
            <a:r>
              <a:rPr lang="en-IN" spc="19"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cost effective </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Aft>
                <a:spcPts val="600"/>
              </a:spcAft>
              <a:buClr>
                <a:schemeClr val="accent1"/>
              </a:buClr>
              <a:buFont typeface="Wingdings" panose="05000000000000000000" pitchFamily="2" charset="2"/>
              <a:buChar char="Ø"/>
            </a:pP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2536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Literature survey 1</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9553" y="2489200"/>
            <a:ext cx="8064896" cy="3530600"/>
          </a:xfrm>
          <a:ln>
            <a:noFill/>
          </a:ln>
        </p:spPr>
        <p:txBody>
          <a:bodyPr>
            <a:normAutofit/>
          </a:bodyPr>
          <a:lstStyle/>
          <a:p>
            <a:pPr>
              <a:buClr>
                <a:schemeClr val="tx2">
                  <a:lumMod val="60000"/>
                  <a:lumOff val="40000"/>
                </a:schemeClr>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Title</a:t>
            </a:r>
            <a:r>
              <a:rPr lang="en-US" dirty="0">
                <a:latin typeface="Times New Roman" panose="02020603050405020304" pitchFamily="18" charset="0"/>
                <a:cs typeface="Times New Roman" panose="02020603050405020304" pitchFamily="18" charset="0"/>
              </a:rPr>
              <a:t> -</a:t>
            </a:r>
            <a:r>
              <a:rPr lang="en-IN" dirty="0">
                <a:solidFill>
                  <a:schemeClr val="dk1"/>
                </a:solidFill>
                <a:latin typeface="Times New Roman" panose="02020603050405020304" pitchFamily="18" charset="0"/>
                <a:cs typeface="Times New Roman" panose="02020603050405020304" pitchFamily="18" charset="0"/>
              </a:rPr>
              <a:t>Application of Image Processing for Inspection of Pill Production Process</a:t>
            </a:r>
          </a:p>
          <a:p>
            <a:pPr>
              <a:buClr>
                <a:schemeClr val="tx2">
                  <a:lumMod val="60000"/>
                  <a:lumOff val="40000"/>
                </a:schemeClr>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Year</a:t>
            </a:r>
            <a:r>
              <a:rPr lang="en-US" dirty="0">
                <a:latin typeface="Times New Roman" panose="02020603050405020304" pitchFamily="18" charset="0"/>
                <a:cs typeface="Times New Roman" panose="02020603050405020304" pitchFamily="18" charset="0"/>
              </a:rPr>
              <a:t> – 2021</a:t>
            </a:r>
          </a:p>
          <a:p>
            <a:pPr>
              <a:buClr>
                <a:schemeClr val="tx2">
                  <a:lumMod val="60000"/>
                  <a:lumOff val="40000"/>
                </a:schemeClr>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Author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Witsarut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sriratana</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Ruangsit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apichitanon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Narin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tammarug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wattana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Songchai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weerathaw</a:t>
            </a:r>
            <a:endParaRPr lang="en-US" dirty="0">
              <a:latin typeface="Times New Roman" panose="02020603050405020304" pitchFamily="18" charset="0"/>
              <a:cs typeface="Times New Roman" panose="02020603050405020304" pitchFamily="18" charset="0"/>
            </a:endParaRPr>
          </a:p>
          <a:p>
            <a:pPr>
              <a:buClr>
                <a:schemeClr val="tx2">
                  <a:lumMod val="60000"/>
                  <a:lumOff val="40000"/>
                </a:schemeClr>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Technique</a:t>
            </a:r>
            <a:r>
              <a:rPr lang="en-US"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inspection, image processing, pill, perfect, imperfect, distinguish </a:t>
            </a:r>
          </a:p>
          <a:p>
            <a:pPr>
              <a:buClr>
                <a:schemeClr val="tx2">
                  <a:lumMod val="60000"/>
                  <a:lumOff val="40000"/>
                </a:schemeClr>
              </a:buCl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Drawback</a:t>
            </a:r>
            <a:r>
              <a:rPr lang="en-US"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Not a mobile system like proposed system</a:t>
            </a:r>
          </a:p>
          <a:p>
            <a:endParaRPr lang="en-IN" dirty="0"/>
          </a:p>
        </p:txBody>
      </p:sp>
    </p:spTree>
    <p:extLst>
      <p:ext uri="{BB962C8B-B14F-4D97-AF65-F5344CB8AC3E}">
        <p14:creationId xmlns:p14="http://schemas.microsoft.com/office/powerpoint/2010/main" val="1263627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457</TotalTime>
  <Words>1385</Words>
  <Application>Microsoft Office PowerPoint</Application>
  <PresentationFormat>On-screen Show (4:3)</PresentationFormat>
  <Paragraphs>112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Ion Boardroom</vt:lpstr>
      <vt:lpstr>Object Detection and Identification  for Blind and Deaf People in Video Scene </vt:lpstr>
      <vt:lpstr>Overview</vt:lpstr>
      <vt:lpstr>Abstract </vt:lpstr>
      <vt:lpstr>Problem Definition</vt:lpstr>
      <vt:lpstr>Existing System  </vt:lpstr>
      <vt:lpstr>Disadvantages </vt:lpstr>
      <vt:lpstr>Proposed System </vt:lpstr>
      <vt:lpstr>Advantages </vt:lpstr>
      <vt:lpstr>Literature survey 1</vt:lpstr>
      <vt:lpstr>Literature survey 2</vt:lpstr>
      <vt:lpstr>Literature survey 3</vt:lpstr>
      <vt:lpstr>Literature survey 4</vt:lpstr>
      <vt:lpstr>Literature survey 5</vt:lpstr>
      <vt:lpstr>System Architecture</vt:lpstr>
      <vt:lpstr>  Block diagram </vt:lpstr>
      <vt:lpstr>Feasibility Study </vt:lpstr>
      <vt:lpstr>Cost benefit analysis</vt:lpstr>
      <vt:lpstr>Hardware Requirement </vt:lpstr>
      <vt:lpstr>Software Tools </vt:lpstr>
      <vt:lpstr>Future Work</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user</cp:lastModifiedBy>
  <cp:revision>65</cp:revision>
  <dcterms:created xsi:type="dcterms:W3CDTF">2020-02-07T18:19:09Z</dcterms:created>
  <dcterms:modified xsi:type="dcterms:W3CDTF">2022-04-23T05:03:33Z</dcterms:modified>
</cp:coreProperties>
</file>