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59" r:id="rId6"/>
    <p:sldId id="260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5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DEBA8-6358-DB46-9599-27E3D2BF9D9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376BB-84B7-9449-BCBD-499AA958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8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76BB-84B7-9449-BCBD-499AA9584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76BB-84B7-9449-BCBD-499AA9584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0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3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2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8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1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4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6E19C5EC-D147-CB28-623F-9C9AFD03E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"/>
          <a:stretch/>
        </p:blipFill>
        <p:spPr>
          <a:xfrm>
            <a:off x="-7726" y="550"/>
            <a:ext cx="9137156" cy="6857989"/>
          </a:xfrm>
          <a:prstGeom prst="rect">
            <a:avLst/>
          </a:prstGeom>
        </p:spPr>
      </p:pic>
      <p:sp>
        <p:nvSpPr>
          <p:cNvPr id="17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F1E9B-6E79-BE5D-BC96-BD9F1AF25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9749" y="2777232"/>
            <a:ext cx="7751618" cy="2985247"/>
          </a:xfrm>
        </p:spPr>
        <p:txBody>
          <a:bodyPr>
            <a:normAutofit/>
          </a:bodyPr>
          <a:lstStyle/>
          <a:p>
            <a:pPr algn="r"/>
            <a:r>
              <a:rPr lang="en-US" sz="4000" b="1" i="0" dirty="0">
                <a:solidFill>
                  <a:srgbClr val="002060"/>
                </a:solidFill>
                <a:effectLst/>
              </a:rPr>
              <a:t>Classification  of  Racism and  Sexism Tweets using  Waseem  Data</a:t>
            </a:r>
            <a:br>
              <a:rPr lang="en-US" sz="4000" b="1" i="0" dirty="0">
                <a:solidFill>
                  <a:srgbClr val="002060"/>
                </a:solidFill>
                <a:effectLst/>
              </a:rPr>
            </a:br>
            <a:r>
              <a:rPr lang="en-US" sz="2000" b="1" i="0" dirty="0">
                <a:solidFill>
                  <a:srgbClr val="0070C0"/>
                </a:solidFill>
              </a:rPr>
              <a:t>- H</a:t>
            </a:r>
            <a:r>
              <a:rPr lang="en-US" sz="2000" b="1" i="0" dirty="0">
                <a:solidFill>
                  <a:srgbClr val="0070C0"/>
                </a:solidFill>
                <a:effectLst/>
              </a:rPr>
              <a:t>arika and </a:t>
            </a:r>
            <a:r>
              <a:rPr lang="en-US" sz="2000" b="1" i="0" dirty="0" err="1">
                <a:solidFill>
                  <a:srgbClr val="0070C0"/>
                </a:solidFill>
                <a:effectLst/>
              </a:rPr>
              <a:t>Kamalesh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2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D43F-71BA-F9F3-468B-2E5A2ADA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Thank </a:t>
            </a:r>
            <a:r>
              <a:rPr lang="en-US" sz="6000" b="1" dirty="0" err="1">
                <a:solidFill>
                  <a:srgbClr val="0070C0"/>
                </a:solidFill>
              </a:rPr>
              <a:t>YOu</a:t>
            </a:r>
            <a:endParaRPr lang="en-US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5306-5ED9-15D2-9922-4EA3107A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1134"/>
            <a:ext cx="9906000" cy="138215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76EF-105D-D632-2BAD-B60169BA8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33732"/>
            <a:ext cx="9906000" cy="4024424"/>
          </a:xfrm>
        </p:spPr>
        <p:txBody>
          <a:bodyPr/>
          <a:lstStyle/>
          <a:p>
            <a:r>
              <a:rPr lang="en-US" dirty="0">
                <a:latin typeface="+mj-lt"/>
              </a:rPr>
              <a:t>Problem Statement</a:t>
            </a:r>
          </a:p>
          <a:p>
            <a:r>
              <a:rPr lang="en-US" dirty="0">
                <a:latin typeface="+mj-lt"/>
              </a:rPr>
              <a:t>Data Collection</a:t>
            </a:r>
          </a:p>
          <a:p>
            <a:r>
              <a:rPr lang="en-US" dirty="0">
                <a:latin typeface="+mj-lt"/>
              </a:rPr>
              <a:t>Modelling </a:t>
            </a:r>
          </a:p>
          <a:p>
            <a:r>
              <a:rPr lang="en-US" dirty="0">
                <a:latin typeface="+mj-lt"/>
              </a:rPr>
              <a:t>Fine Tuning</a:t>
            </a:r>
          </a:p>
          <a:p>
            <a:r>
              <a:rPr lang="en-US" dirty="0">
                <a:latin typeface="+mj-lt"/>
              </a:rPr>
              <a:t>Future Work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981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855F-1309-3604-4218-6A792F18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2FB1-425D-4EAA-6C3B-589AD306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978" y="2300175"/>
            <a:ext cx="9906000" cy="4024424"/>
          </a:xfrm>
        </p:spPr>
        <p:txBody>
          <a:bodyPr/>
          <a:lstStyle/>
          <a:p>
            <a:r>
              <a:rPr lang="en-US" dirty="0">
                <a:latin typeface="+mj-lt"/>
              </a:rPr>
              <a:t>The project involves replicating the experiment conducted by Waseem and </a:t>
            </a:r>
            <a:r>
              <a:rPr lang="en-US" dirty="0" err="1">
                <a:latin typeface="+mj-lt"/>
              </a:rPr>
              <a:t>Hovy</a:t>
            </a:r>
            <a:r>
              <a:rPr lang="en-US" dirty="0">
                <a:latin typeface="+mj-lt"/>
              </a:rPr>
              <a:t> (2016) to classify abusive language in tweets.</a:t>
            </a:r>
          </a:p>
          <a:p>
            <a:r>
              <a:rPr lang="en-US" dirty="0">
                <a:latin typeface="+mj-lt"/>
              </a:rPr>
              <a:t>A dataset of tweets from the last 2-3 months is retrieved using the hashtag list of Waseem and </a:t>
            </a:r>
            <a:r>
              <a:rPr lang="en-US" dirty="0" err="1">
                <a:latin typeface="+mj-lt"/>
              </a:rPr>
              <a:t>Hovy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The objective is to train and optimize a classifier on the Waseem data, and then classify the new data.</a:t>
            </a:r>
          </a:p>
          <a:p>
            <a:r>
              <a:rPr lang="en-US" dirty="0">
                <a:latin typeface="+mj-lt"/>
              </a:rPr>
              <a:t>The working hypothesis is that the results will be lower than those reported by Waseem and </a:t>
            </a:r>
            <a:r>
              <a:rPr lang="en-US" dirty="0" err="1">
                <a:latin typeface="+mj-lt"/>
              </a:rPr>
              <a:t>Hovy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61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855F-1309-3604-4218-6A792F18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Data </a:t>
            </a:r>
            <a:r>
              <a:rPr lang="en-US" b="1" dirty="0" err="1">
                <a:solidFill>
                  <a:srgbClr val="0070C0"/>
                </a:solidFill>
              </a:rPr>
              <a:t>COllection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2FB1-425D-4EAA-6C3B-589AD306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978" y="2300175"/>
            <a:ext cx="9906000" cy="4024424"/>
          </a:xfrm>
        </p:spPr>
        <p:txBody>
          <a:bodyPr/>
          <a:lstStyle/>
          <a:p>
            <a:r>
              <a:rPr lang="en-US" dirty="0">
                <a:latin typeface="+mj-lt"/>
              </a:rPr>
              <a:t>Data collection process involves retrieving around 400 tweets from the last 2-3 months using the hashtag list of Waseem and </a:t>
            </a:r>
            <a:r>
              <a:rPr lang="en-US" dirty="0" err="1">
                <a:latin typeface="+mj-lt"/>
              </a:rPr>
              <a:t>Hovy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Twitter API is used to collect tweets containing specific hashtag.</a:t>
            </a:r>
          </a:p>
          <a:p>
            <a:r>
              <a:rPr lang="en-US" dirty="0">
                <a:latin typeface="+mj-lt"/>
              </a:rPr>
              <a:t>Each tweet is manually annotated and labelled as either instances of racism(1) or sexism(2)..</a:t>
            </a:r>
          </a:p>
          <a:p>
            <a:r>
              <a:rPr lang="en-US" dirty="0">
                <a:latin typeface="+mj-lt"/>
              </a:rPr>
              <a:t>This dataset was used for testing the classifier.</a:t>
            </a:r>
          </a:p>
        </p:txBody>
      </p:sp>
    </p:spTree>
    <p:extLst>
      <p:ext uri="{BB962C8B-B14F-4D97-AF65-F5344CB8AC3E}">
        <p14:creationId xmlns:p14="http://schemas.microsoft.com/office/powerpoint/2010/main" val="92676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E4C4-1BB7-B7F0-BFE9-BCC6534F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1C35-B445-09B9-D5AF-D5D73C7D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90177"/>
            <a:ext cx="9906000" cy="40244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+mj-lt"/>
              </a:rPr>
              <a:t>Logistic Regression:</a:t>
            </a:r>
          </a:p>
          <a:p>
            <a:pPr algn="just"/>
            <a:r>
              <a:rPr lang="en-US" dirty="0">
                <a:latin typeface="+mj-lt"/>
              </a:rPr>
              <a:t>Logistic regression baseline model was trained on Waseem train data and tested on Waseem test data.</a:t>
            </a:r>
          </a:p>
          <a:p>
            <a:pPr algn="just"/>
            <a:r>
              <a:rPr lang="en-US" dirty="0">
                <a:latin typeface="+mj-lt"/>
              </a:rPr>
              <a:t>Score when tested with Waseem test data is 0.85</a:t>
            </a:r>
          </a:p>
          <a:p>
            <a:pPr algn="just"/>
            <a:r>
              <a:rPr lang="en-US" dirty="0">
                <a:latin typeface="+mj-lt"/>
              </a:rPr>
              <a:t>Testing the model on twitter data resulted in drastically dropped score of 0.328</a:t>
            </a:r>
          </a:p>
        </p:txBody>
      </p:sp>
    </p:spTree>
    <p:extLst>
      <p:ext uri="{BB962C8B-B14F-4D97-AF65-F5344CB8AC3E}">
        <p14:creationId xmlns:p14="http://schemas.microsoft.com/office/powerpoint/2010/main" val="255831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E4C4-1BB7-B7F0-BFE9-BCC6534F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1C35-B445-09B9-D5AF-D5D73C7D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90177"/>
            <a:ext cx="9906000" cy="402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SVM:</a:t>
            </a:r>
          </a:p>
          <a:p>
            <a:r>
              <a:rPr lang="en-US" dirty="0">
                <a:latin typeface="+mj-lt"/>
              </a:rPr>
              <a:t>SVM baseline model was trained on Waseem train data and tested on Waseem test data.</a:t>
            </a:r>
          </a:p>
          <a:p>
            <a:r>
              <a:rPr lang="en-US" dirty="0">
                <a:latin typeface="+mj-lt"/>
              </a:rPr>
              <a:t>Testing the model with </a:t>
            </a:r>
            <a:r>
              <a:rPr lang="en-US" dirty="0" err="1">
                <a:latin typeface="+mj-lt"/>
              </a:rPr>
              <a:t>waseeem</a:t>
            </a:r>
            <a:r>
              <a:rPr lang="en-US" dirty="0">
                <a:latin typeface="+mj-lt"/>
              </a:rPr>
              <a:t> test data resulted in score 0.85 and twitter data resulted in score of 0.3.</a:t>
            </a:r>
          </a:p>
          <a:p>
            <a:r>
              <a:rPr lang="en-US" dirty="0">
                <a:latin typeface="+mj-lt"/>
              </a:rPr>
              <a:t>Both models did not perform well on Twitter data with the baseline models due to differences in language use and context </a:t>
            </a:r>
          </a:p>
        </p:txBody>
      </p:sp>
    </p:spTree>
    <p:extLst>
      <p:ext uri="{BB962C8B-B14F-4D97-AF65-F5344CB8AC3E}">
        <p14:creationId xmlns:p14="http://schemas.microsoft.com/office/powerpoint/2010/main" val="390155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E4C4-1BB7-B7F0-BFE9-BCC6534F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1C35-B445-09B9-D5AF-D5D73C7D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12754"/>
            <a:ext cx="9906000" cy="402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Logistic Regression: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Fine tuned the Logistic Regression model.</a:t>
            </a:r>
          </a:p>
          <a:p>
            <a:r>
              <a:rPr lang="en-US" dirty="0">
                <a:latin typeface="+mj-lt"/>
              </a:rPr>
              <a:t>Optimal parameters were found to be </a:t>
            </a:r>
            <a:r>
              <a:rPr lang="en-US" i="1" dirty="0">
                <a:latin typeface="+mj-lt"/>
              </a:rPr>
              <a:t>{'</a:t>
            </a:r>
            <a:r>
              <a:rPr lang="en-US" i="1" dirty="0" err="1">
                <a:latin typeface="+mj-lt"/>
              </a:rPr>
              <a:t>clf_C</a:t>
            </a:r>
            <a:r>
              <a:rPr lang="en-US" i="1" dirty="0">
                <a:latin typeface="+mj-lt"/>
              </a:rPr>
              <a:t>': 0.1, '</a:t>
            </a:r>
            <a:r>
              <a:rPr lang="en-US" i="1" dirty="0" err="1">
                <a:latin typeface="+mj-lt"/>
              </a:rPr>
              <a:t>vectmax_df</a:t>
            </a:r>
            <a:r>
              <a:rPr lang="en-US" i="1" dirty="0">
                <a:latin typeface="+mj-lt"/>
              </a:rPr>
              <a:t>': 0.5, '</a:t>
            </a:r>
            <a:r>
              <a:rPr lang="en-US" i="1" dirty="0" err="1">
                <a:latin typeface="+mj-lt"/>
              </a:rPr>
              <a:t>vect_ngram_range</a:t>
            </a:r>
            <a:r>
              <a:rPr lang="en-US" i="1" dirty="0">
                <a:latin typeface="+mj-lt"/>
              </a:rPr>
              <a:t>': (1, 2)}.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best score achieved after fine tuning for Waseem test data is 0.73 and for twitter data is 0.32.</a:t>
            </a:r>
          </a:p>
          <a:p>
            <a:r>
              <a:rPr lang="en-US" dirty="0">
                <a:latin typeface="+mj-lt"/>
              </a:rPr>
              <a:t>This suggests that the model with these optimal parameters slightly improved on Waseem test data but remained almost same for the twitter data.</a:t>
            </a:r>
          </a:p>
        </p:txBody>
      </p:sp>
    </p:spTree>
    <p:extLst>
      <p:ext uri="{BB962C8B-B14F-4D97-AF65-F5344CB8AC3E}">
        <p14:creationId xmlns:p14="http://schemas.microsoft.com/office/powerpoint/2010/main" val="291114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E4C4-1BB7-B7F0-BFE9-BCC6534F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1C35-B445-09B9-D5AF-D5D73C7D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12754"/>
            <a:ext cx="9906000" cy="402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SVM: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Fine tuned the SVM model.</a:t>
            </a:r>
          </a:p>
          <a:p>
            <a:r>
              <a:rPr lang="en-US" dirty="0">
                <a:latin typeface="+mj-lt"/>
              </a:rPr>
              <a:t>Optimal parameters were found to be </a:t>
            </a:r>
            <a:r>
              <a:rPr lang="en-US" i="1" dirty="0">
                <a:latin typeface="+mj-lt"/>
              </a:rPr>
              <a:t>{'</a:t>
            </a:r>
            <a:r>
              <a:rPr lang="en-US" i="1" dirty="0" err="1">
                <a:latin typeface="+mj-lt"/>
              </a:rPr>
              <a:t>clf_C</a:t>
            </a:r>
            <a:r>
              <a:rPr lang="en-US" i="1" dirty="0">
                <a:latin typeface="+mj-lt"/>
              </a:rPr>
              <a:t>': 0.1, '</a:t>
            </a:r>
            <a:r>
              <a:rPr lang="en-US" i="1" dirty="0" err="1">
                <a:latin typeface="+mj-lt"/>
              </a:rPr>
              <a:t>clfkernel</a:t>
            </a:r>
            <a:r>
              <a:rPr lang="en-US" i="1" dirty="0">
                <a:latin typeface="+mj-lt"/>
              </a:rPr>
              <a:t>': 'linear', '</a:t>
            </a:r>
            <a:r>
              <a:rPr lang="en-US" i="1" dirty="0" err="1">
                <a:latin typeface="+mj-lt"/>
              </a:rPr>
              <a:t>vectmax_df</a:t>
            </a:r>
            <a:r>
              <a:rPr lang="en-US" i="1" dirty="0">
                <a:latin typeface="+mj-lt"/>
              </a:rPr>
              <a:t>': 0.5, '</a:t>
            </a:r>
            <a:r>
              <a:rPr lang="en-US" i="1" dirty="0" err="1">
                <a:latin typeface="+mj-lt"/>
              </a:rPr>
              <a:t>vect_ngram_range</a:t>
            </a:r>
            <a:r>
              <a:rPr lang="en-US" i="1" dirty="0">
                <a:latin typeface="+mj-lt"/>
              </a:rPr>
              <a:t>': (1, 2)}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The best score achieved after fine tuning for Waseem test data is 0.75 and for twitter data is 0.36.</a:t>
            </a:r>
          </a:p>
          <a:p>
            <a:r>
              <a:rPr lang="en-US" dirty="0">
                <a:latin typeface="+mj-lt"/>
              </a:rPr>
              <a:t>Both models are overfitting on the training data and not generalizing well to the test data.</a:t>
            </a:r>
          </a:p>
        </p:txBody>
      </p:sp>
    </p:spTree>
    <p:extLst>
      <p:ext uri="{BB962C8B-B14F-4D97-AF65-F5344CB8AC3E}">
        <p14:creationId xmlns:p14="http://schemas.microsoft.com/office/powerpoint/2010/main" val="120777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E4C4-1BB7-B7F0-BFE9-BCC6534F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1134"/>
            <a:ext cx="9906000" cy="138215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1C35-B445-09B9-D5AF-D5D73C7D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93377"/>
            <a:ext cx="9906000" cy="402442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Retrieve more samples of tweets.</a:t>
            </a:r>
          </a:p>
          <a:p>
            <a:r>
              <a:rPr lang="en-US" dirty="0">
                <a:latin typeface="+mj-lt"/>
              </a:rPr>
              <a:t>Investigate possible causes of the discrepancies like different levels of explicit abuse, different distribution of original hashtags</a:t>
            </a:r>
          </a:p>
          <a:p>
            <a:r>
              <a:rPr lang="en-US" dirty="0">
                <a:latin typeface="+mj-lt"/>
              </a:rPr>
              <a:t>Explore and train the Waseem data on different models.</a:t>
            </a:r>
          </a:p>
          <a:p>
            <a:r>
              <a:rPr lang="en-US" dirty="0">
                <a:latin typeface="+mj-lt"/>
              </a:rPr>
              <a:t>Fine-tune a pre-trained language model like BERT, ensemble of models etc..,.</a:t>
            </a:r>
          </a:p>
          <a:p>
            <a:r>
              <a:rPr lang="en-US" dirty="0">
                <a:latin typeface="+mj-lt"/>
              </a:rPr>
              <a:t>Analyze the model performance on tweets data.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62752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501</Words>
  <Application>Microsoft Office PowerPoint</Application>
  <PresentationFormat>Widescreen</PresentationFormat>
  <Paragraphs>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Univers Condensed Light</vt:lpstr>
      <vt:lpstr>Walbaum Display Light</vt:lpstr>
      <vt:lpstr>AngleLinesVTI</vt:lpstr>
      <vt:lpstr>Classification  of  Racism and  Sexism Tweets using  Waseem  Data - Harika and Kamalesh</vt:lpstr>
      <vt:lpstr>Contents</vt:lpstr>
      <vt:lpstr>Problem Statement</vt:lpstr>
      <vt:lpstr>Data COllection</vt:lpstr>
      <vt:lpstr>Modelling</vt:lpstr>
      <vt:lpstr>Modelling</vt:lpstr>
      <vt:lpstr>Fine Tuning</vt:lpstr>
      <vt:lpstr>Fine Tuning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Abusive Language Detection using Waseem DataseT</dc:title>
  <dc:creator>Kanakam, Harika</dc:creator>
  <cp:lastModifiedBy>Kamalesh Kumar</cp:lastModifiedBy>
  <cp:revision>21</cp:revision>
  <dcterms:created xsi:type="dcterms:W3CDTF">2023-04-19T17:17:48Z</dcterms:created>
  <dcterms:modified xsi:type="dcterms:W3CDTF">2023-04-19T21:07:52Z</dcterms:modified>
</cp:coreProperties>
</file>