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91" r:id="rId7"/>
    <p:sldId id="281" r:id="rId8"/>
    <p:sldId id="340" r:id="rId9"/>
    <p:sldId id="342" r:id="rId10"/>
    <p:sldId id="343" r:id="rId11"/>
    <p:sldId id="346" r:id="rId12"/>
    <p:sldId id="347" r:id="rId13"/>
    <p:sldId id="284" r:id="rId14"/>
    <p:sldId id="265" r:id="rId15"/>
    <p:sldId id="351" r:id="rId16"/>
    <p:sldId id="353" r:id="rId17"/>
    <p:sldId id="352" r:id="rId18"/>
    <p:sldId id="354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05250"/>
    <a:srgbClr val="FFFF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5" autoAdjust="0"/>
    <p:restoredTop sz="94764" autoAdjust="0"/>
  </p:normalViewPr>
  <p:slideViewPr>
    <p:cSldViewPr snapToGrid="0">
      <p:cViewPr varScale="1">
        <p:scale>
          <a:sx n="65" d="100"/>
          <a:sy n="65" d="100"/>
        </p:scale>
        <p:origin x="6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2823244236066591"/>
          <c:y val="0.37883500025481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7503893718304587"/>
          <c:y val="8.7780461040214489E-2"/>
          <c:w val="0.49442412248029266"/>
          <c:h val="0.6472460875098813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Workclass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BB4-40F7-83DE-9594972848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CBB4-40F7-83DE-9594972848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BB4-40F7-83DE-9594972848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BB4-40F7-83DE-9594972848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BB4-40F7-83DE-9594972848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BB4-40F7-83DE-9594972848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BB4-40F7-83DE-9594972848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BB4-40F7-83DE-9594972848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BB4-40F7-83DE-9594972848F0}"/>
              </c:ext>
            </c:extLst>
          </c:dPt>
          <c:dLbls>
            <c:dLbl>
              <c:idx val="0"/>
              <c:layout>
                <c:manualLayout>
                  <c:x val="0.11838516771897926"/>
                  <c:y val="-8.33333151064490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BB4-40F7-83DE-9594972848F0}"/>
                </c:ext>
              </c:extLst>
            </c:dLbl>
            <c:dLbl>
              <c:idx val="1"/>
              <c:layout>
                <c:manualLayout>
                  <c:x val="-9.5835611962983222E-2"/>
                  <c:y val="1.666666302128980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B4-40F7-83DE-9594972848F0}"/>
                </c:ext>
              </c:extLst>
            </c:dLbl>
            <c:dLbl>
              <c:idx val="2"/>
              <c:layout>
                <c:manualLayout>
                  <c:x val="-8.6439963731318264E-2"/>
                  <c:y val="-6.11110977447293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BB4-40F7-83DE-9594972848F0}"/>
                </c:ext>
              </c:extLst>
            </c:dLbl>
            <c:dLbl>
              <c:idx val="3"/>
              <c:layout>
                <c:manualLayout>
                  <c:x val="-7.8923445145986246E-2"/>
                  <c:y val="-7.222220642558914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B4-40F7-83DE-9594972848F0}"/>
                </c:ext>
              </c:extLst>
            </c:dLbl>
            <c:dLbl>
              <c:idx val="4"/>
              <c:layout>
                <c:manualLayout>
                  <c:x val="-8.4560834084985187E-2"/>
                  <c:y val="-8.611109227666398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BB4-40F7-83DE-9594972848F0}"/>
                </c:ext>
              </c:extLst>
            </c:dLbl>
            <c:dLbl>
              <c:idx val="5"/>
              <c:layout>
                <c:manualLayout>
                  <c:x val="-9.0198223023984267E-2"/>
                  <c:y val="-0.1111110868085987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B4-40F7-83DE-9594972848F0}"/>
                </c:ext>
              </c:extLst>
            </c:dLbl>
            <c:dLbl>
              <c:idx val="6"/>
              <c:layout>
                <c:manualLayout>
                  <c:x val="-6.9527796914321163E-2"/>
                  <c:y val="-0.1222221954894585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B4-40F7-83DE-9594972848F0}"/>
                </c:ext>
              </c:extLst>
            </c:dLbl>
            <c:dLbl>
              <c:idx val="7"/>
              <c:layout>
                <c:manualLayout>
                  <c:x val="-2.6307815048662059E-2"/>
                  <c:y val="-0.12222219548945855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B4-40F7-83DE-9594972848F0}"/>
                </c:ext>
              </c:extLst>
            </c:dLbl>
            <c:dLbl>
              <c:idx val="8"/>
              <c:layout>
                <c:manualLayout>
                  <c:x val="3.9461722572993088E-2"/>
                  <c:y val="-0.1277777498298885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BB4-40F7-83DE-9594972848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Private</c:v>
                </c:pt>
                <c:pt idx="1">
                  <c:v>Self-emp-not-inc</c:v>
                </c:pt>
                <c:pt idx="2">
                  <c:v>Local-gov</c:v>
                </c:pt>
                <c:pt idx="3">
                  <c:v>?</c:v>
                </c:pt>
                <c:pt idx="4">
                  <c:v>State-gov</c:v>
                </c:pt>
                <c:pt idx="5">
                  <c:v>Self-emp-inc</c:v>
                </c:pt>
                <c:pt idx="6">
                  <c:v>Federal-gov</c:v>
                </c:pt>
                <c:pt idx="7">
                  <c:v>Without-pay</c:v>
                </c:pt>
                <c:pt idx="8">
                  <c:v>Never-worked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69.7</c:v>
                </c:pt>
                <c:pt idx="1">
                  <c:v>7.8</c:v>
                </c:pt>
                <c:pt idx="2">
                  <c:v>6.42</c:v>
                </c:pt>
                <c:pt idx="3">
                  <c:v>5.64</c:v>
                </c:pt>
                <c:pt idx="4">
                  <c:v>3.98</c:v>
                </c:pt>
                <c:pt idx="5">
                  <c:v>3.42</c:v>
                </c:pt>
                <c:pt idx="6">
                  <c:v>2.94</c:v>
                </c:pt>
                <c:pt idx="7">
                  <c:v>0.04</c:v>
                </c:pt>
                <c:pt idx="8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4-40F7-83DE-9594972848F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837009917069709"/>
          <c:y val="0.77980538499444774"/>
          <c:w val="0.55162990082930274"/>
          <c:h val="0.151188505864281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2500000000000003E-2"/>
          <c:y val="0.16468085847676117"/>
          <c:w val="0.95750000000000002"/>
          <c:h val="0.662965995401017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explosion val="9"/>
            <c:spPr>
              <a:solidFill>
                <a:srgbClr val="3399FF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3F9-4ADC-BF5C-12FFDFC7B6BE}"/>
              </c:ext>
            </c:extLst>
          </c:dPt>
          <c:dPt>
            <c:idx val="1"/>
            <c:bubble3D val="0"/>
            <c:explosion val="29"/>
            <c:spPr>
              <a:solidFill>
                <a:srgbClr val="CC3399"/>
              </a:solidFill>
              <a:ln w="25400">
                <a:solidFill>
                  <a:schemeClr val="bg1"/>
                </a:solidFill>
              </a:ln>
              <a:effectLst/>
              <a:sp3d contourW="25400">
                <a:contourClr>
                  <a:schemeClr val="bg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3F9-4ADC-BF5C-12FFDFC7B6BE}"/>
              </c:ext>
            </c:extLst>
          </c:dPt>
          <c:dLbls>
            <c:dLbl>
              <c:idx val="0"/>
              <c:layout>
                <c:manualLayout>
                  <c:x val="-0.19761062992125986"/>
                  <c:y val="-0.143785450491254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9F2E802-C961-4176-89AF-BDFD3B6DFAC7}" type="VALUE">
                      <a:rPr lang="en-US" b="1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618346456692913"/>
                      <c:h val="9.561946902654867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3F9-4ADC-BF5C-12FFDFC7B6BE}"/>
                </c:ext>
              </c:extLst>
            </c:dLbl>
            <c:dLbl>
              <c:idx val="1"/>
              <c:layout>
                <c:manualLayout>
                  <c:x val="0.17627650918635171"/>
                  <c:y val="1.9267646853877777E-2"/>
                </c:manualLayout>
              </c:layout>
              <c:tx>
                <c:rich>
                  <a:bodyPr/>
                  <a:lstStyle/>
                  <a:p>
                    <a:fld id="{0149EF70-6644-48B8-A343-7FAEF0272E13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9516797900262466E-2"/>
                      <c:h val="7.792035398230089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F9-4ADC-BF5C-12FFDFC7B6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9-4ADC-BF5C-12FFDFC7B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</a:p>
        </c:rich>
      </c:tx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583333333333334E-2"/>
          <c:y val="0.23725393700787406"/>
          <c:w val="0.81388888888888888"/>
          <c:h val="0.65757545931758532"/>
        </c:manualLayout>
      </c:layout>
      <c:pie3DChart>
        <c:varyColors val="1"/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Sheet1!$C$3:$C$11</cx:f>
        <cx:lvl ptCount="9">
          <cx:pt idx="0">relationship</cx:pt>
          <cx:pt idx="1">arsc</cx:pt>
          <cx:pt idx="2">education.num</cx:pt>
          <cx:pt idx="3">capital.gain</cx:pt>
          <cx:pt idx="4">hours.per.week</cx:pt>
          <cx:pt idx="5">occupation</cx:pt>
          <cx:pt idx="6">workclass</cx:pt>
          <cx:pt idx="7">capital.loss</cx:pt>
          <cx:pt idx="8">marital.status</cx:pt>
        </cx:lvl>
      </cx:strDim>
      <cx:numDim type="val">
        <cx:f>Sheet1!$D$3:$D$11</cx:f>
        <cx:lvl ptCount="9" formatCode="General">
          <cx:pt idx="0">23.133341999999999</cx:pt>
          <cx:pt idx="1">20.940334</cx:pt>
          <cx:pt idx="2">15.014381999999999</cx:pt>
          <cx:pt idx="3">11.964441000000001</cx:pt>
          <cx:pt idx="4">10.713704999999999</cx:pt>
          <cx:pt idx="5">8.2157450000000001</cx:pt>
          <cx:pt idx="6">4.5801780000000001</cx:pt>
          <cx:pt idx="7">4.0538129999999999</cx:pt>
          <cx:pt idx="8">1.3840619999999999</cx:pt>
        </cx:lvl>
      </cx:numDim>
    </cx:data>
    <cx:data id="1">
      <cx:strDim type="cat">
        <cx:f>Sheet1!$C$3:$C$11</cx:f>
        <cx:lvl ptCount="9">
          <cx:pt idx="0">relationship</cx:pt>
          <cx:pt idx="1">arsc</cx:pt>
          <cx:pt idx="2">education.num</cx:pt>
          <cx:pt idx="3">capital.gain</cx:pt>
          <cx:pt idx="4">hours.per.week</cx:pt>
          <cx:pt idx="5">occupation</cx:pt>
          <cx:pt idx="6">workclass</cx:pt>
          <cx:pt idx="7">capital.loss</cx:pt>
          <cx:pt idx="8">marital.status</cx:pt>
        </cx:lvl>
      </cx:strDim>
      <cx:numDim type="val">
        <cx:f>Sheet1!$F$3:$F$11</cx:f>
        <cx:lvl ptCount="9" formatCode="General">
          <cx:pt idx="0">23.129999999999999</cx:pt>
          <cx:pt idx="1">44.07</cx:pt>
          <cx:pt idx="2">59.090000000000003</cx:pt>
          <cx:pt idx="3">71.049999999999997</cx:pt>
          <cx:pt idx="4">81.769999999999996</cx:pt>
          <cx:pt idx="5">89.980000000000004</cx:pt>
          <cx:pt idx="6">94.560000000000002</cx:pt>
          <cx:pt idx="7">98.620000000000005</cx:pt>
          <cx:pt idx="8">100</cx:pt>
        </cx:lvl>
      </cx:numDim>
    </cx:data>
  </cx:chartData>
  <cx:chart>
    <cx:title pos="t" align="ctr" overlay="1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1" i="0" u="none" strike="noStrike" cap="none" spc="20" baseline="0" dirty="0">
            <a:solidFill>
              <a:srgbClr val="FF9900"/>
            </a:solidFill>
            <a:latin typeface="Calibri" panose="020F0502020204030204"/>
          </a:endParaRPr>
        </a:p>
      </cx:txPr>
    </cx:title>
    <cx:plotArea>
      <cx:plotAreaRegion>
        <cx:series layoutId="waterfall" uniqueId="{26C84750-A9A4-4C70-8857-754E3F1650B3}" formatIdx="0">
          <cx:spPr>
            <a:solidFill>
              <a:srgbClr val="014067"/>
            </a:solidFill>
            <a:ln>
              <a:noFill/>
            </a:ln>
            <a:effectLst>
              <a:glow rad="38100">
                <a:schemeClr val="accent4">
                  <a:satMod val="175000"/>
                  <a:alpha val="35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  <a:softEdge rad="12700"/>
            </a:effectLst>
          </cx:spPr>
          <cx:dataLabels pos="inEnd">
            <cx:numFmt formatCode="#,##0.000" sourceLinked="0"/>
            <cx:visibility seriesName="0" categoryName="0" value="1"/>
            <cx:separator>, </cx:separator>
            <cx:dataLabel idx="3">
              <cx:numFmt formatCode="0.00" sourceLinked="0"/>
              <cx:visibility seriesName="0" categoryName="0" value="1"/>
              <cx:separator>, </cx:separator>
            </cx:dataLabel>
          </cx:dataLabels>
          <cx:dataId val="0"/>
          <cx:layoutPr>
            <cx:visibility connectorLines="0"/>
            <cx:subtotals/>
          </cx:layoutPr>
        </cx:series>
        <cx:series layoutId="waterfall" hidden="1" uniqueId="{0DD5C356-6A96-4E76-8BC6-679C5D95B59D}" formatIdx="1">
          <cx:dataLabels pos="inEnd">
            <cx:visibility seriesName="0" categoryName="0" value="1"/>
          </cx:dataLabels>
          <cx:dataId val="1"/>
          <cx:layoutPr>
            <cx:subtotals/>
          </cx:layoutPr>
        </cx:series>
      </cx:plotAreaRegion>
      <cx:axis id="0">
        <cx:catScaling gapWidth="0"/>
        <cx:tickLabels/>
      </cx:axis>
      <cx:axis id="1">
        <cx:valScaling max="100"/>
        <cx:majorGridlines>
          <cx:spPr>
            <a:ln>
              <a:noFill/>
            </a:ln>
          </cx:spPr>
        </cx:majorGridlines>
        <cx:tickLabels/>
        <cx:numFmt formatCode="General" sourceLinked="0"/>
      </cx:axis>
    </cx:plotArea>
  </cx:chart>
  <cx:spPr>
    <a:solidFill>
      <a:schemeClr val="bg1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98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2C6EDC-7FFA-47A2-B52F-55A206E44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DADD-70D2-4CFE-B25E-1F36E04BB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639B8-EA76-475F-ABF2-3D49BD1F56D3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A19CE-73D9-4994-9060-F191EDCCB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7C41-E403-4DA7-841A-2A4B1C464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B7899-3180-4353-9ECC-DB9AF208C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F3147-C309-44B8-AF20-BAB82B7C4F88}" type="datetimeFigureOut">
              <a:rPr lang="en-US" smtClean="0"/>
              <a:t>6/22/2020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AC06A-4905-4B1A-83C1-3B011A8CF0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7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4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3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5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0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65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9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94F1B6-7D05-4E73-BA00-BC5670C43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98793" y="2408820"/>
            <a:ext cx="3399320" cy="2592271"/>
            <a:chOff x="7998793" y="2408820"/>
            <a:chExt cx="3399320" cy="2592271"/>
          </a:xfrm>
        </p:grpSpPr>
        <p:sp>
          <p:nvSpPr>
            <p:cNvPr id="13" name="Graphic 14">
              <a:extLst>
                <a:ext uri="{FF2B5EF4-FFF2-40B4-BE49-F238E27FC236}">
                  <a16:creationId xmlns:a16="http://schemas.microsoft.com/office/drawing/2014/main" id="{8B58D1C2-E2C1-48D1-9CD7-D98859263F8B}"/>
                </a:ext>
              </a:extLst>
            </p:cNvPr>
            <p:cNvSpPr/>
            <p:nvPr userDrawn="1"/>
          </p:nvSpPr>
          <p:spPr>
            <a:xfrm rot="18900000">
              <a:off x="8436128" y="4572466"/>
              <a:ext cx="2357438" cy="428625"/>
            </a:xfrm>
            <a:custGeom>
              <a:avLst/>
              <a:gdLst>
                <a:gd name="connsiteX0" fmla="*/ 0 w 1885950"/>
                <a:gd name="connsiteY0" fmla="*/ 0 h 342900"/>
                <a:gd name="connsiteX1" fmla="*/ 473393 w 1885950"/>
                <a:gd name="connsiteY1" fmla="*/ 342900 h 342900"/>
                <a:gd name="connsiteX2" fmla="*/ 946785 w 1885950"/>
                <a:gd name="connsiteY2" fmla="*/ 0 h 342900"/>
                <a:gd name="connsiteX3" fmla="*/ 1420178 w 1885950"/>
                <a:gd name="connsiteY3" fmla="*/ 342900 h 342900"/>
                <a:gd name="connsiteX4" fmla="*/ 1893570 w 188595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5950" h="342900">
                  <a:moveTo>
                    <a:pt x="0" y="0"/>
                  </a:moveTo>
                  <a:cubicBezTo>
                    <a:pt x="236220" y="0"/>
                    <a:pt x="236220" y="342900"/>
                    <a:pt x="473393" y="342900"/>
                  </a:cubicBezTo>
                  <a:cubicBezTo>
                    <a:pt x="709613" y="342900"/>
                    <a:pt x="709613" y="0"/>
                    <a:pt x="946785" y="0"/>
                  </a:cubicBezTo>
                  <a:cubicBezTo>
                    <a:pt x="1183005" y="0"/>
                    <a:pt x="1183005" y="342900"/>
                    <a:pt x="1420178" y="342900"/>
                  </a:cubicBezTo>
                  <a:cubicBezTo>
                    <a:pt x="1657350" y="342900"/>
                    <a:pt x="1656398" y="0"/>
                    <a:pt x="1893570" y="0"/>
                  </a:cubicBezTo>
                </a:path>
              </a:pathLst>
            </a:custGeom>
            <a:noFill/>
            <a:ln w="127000" cap="rnd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2BDBB4-28D9-4B2B-BA1A-8A20B3CA0A1B}"/>
                </a:ext>
              </a:extLst>
            </p:cNvPr>
            <p:cNvSpPr/>
            <p:nvPr userDrawn="1"/>
          </p:nvSpPr>
          <p:spPr>
            <a:xfrm>
              <a:off x="10505144" y="2408820"/>
              <a:ext cx="892969" cy="892970"/>
            </a:xfrm>
            <a:prstGeom prst="ellipse">
              <a:avLst/>
            </a:prstGeom>
            <a:noFill/>
            <a:ln w="127000" cap="flat">
              <a:solidFill>
                <a:schemeClr val="accent4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FA2AB67-0CBD-40DF-8724-9E261D88001E}"/>
                </a:ext>
              </a:extLst>
            </p:cNvPr>
            <p:cNvSpPr/>
            <p:nvPr userDrawn="1"/>
          </p:nvSpPr>
          <p:spPr>
            <a:xfrm>
              <a:off x="7998793" y="3156637"/>
              <a:ext cx="1063466" cy="916782"/>
            </a:xfrm>
            <a:prstGeom prst="triangle">
              <a:avLst/>
            </a:prstGeom>
            <a:solidFill>
              <a:schemeClr val="accent5"/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79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2C2F631-6179-4019-A4DE-E71E4BCD7A9A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2564295"/>
            <a:ext cx="4680000" cy="3141705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1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D4645D-B764-4859-9EF5-D320F7C474D4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BA779-F1DC-4871-8673-48F90A2A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DE65-1A53-4205-81E7-9806636D3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7250-86AB-45C1-A1EF-F426666979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2A4D50-D5D7-4F67-A7F9-A34FE6E8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78E1E2-4A89-4703-BD74-7B982EBCB1B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422399" y="3473076"/>
            <a:ext cx="4680000" cy="2232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0AF439-96CB-4860-A71E-A61E0D722A9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79999" y="2561013"/>
            <a:ext cx="4689604" cy="823912"/>
          </a:xfrm>
          <a:solidFill>
            <a:schemeClr val="accent1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0C3577A-AD90-453C-A7D5-994712C3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2399" y="2561013"/>
            <a:ext cx="4689602" cy="823912"/>
          </a:xfr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717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Option 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36AECC-ED9D-4732-906A-09C9CF08848D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3399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A581-34C3-4715-AA75-16964C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4785-859E-46F0-8D0A-E775EE903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06515-C1D6-4079-91A2-8C1D2BCDC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02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ef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60AB5-7355-4D05-AA13-FCB0024A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CCDFF2-A2F9-4352-94BB-9BB119095D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55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 Midd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F1F7A7-3825-4674-B370-D3BEDD3FC66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028F3-1D82-46F1-B1A3-00830CB35A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05FE9B-8EFA-4B5C-B7E0-1BA35304D2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9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48B3D-5284-49B6-95FE-F6F67199D6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B87C-2A1C-4361-ABCD-71640D9491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66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9845-7EE3-4215-838A-9B269844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0B72-F0E4-4D09-8DA2-36F92C9E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9E62E-1D1A-4230-8716-C6873BEF0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C1F35-FB12-46E2-A9E5-6CB4364CAC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1B5D9-E2DC-4C3D-8035-080BA5D94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CC2B20B-280D-44D1-8DC5-70D2B86B7655}"/>
              </a:ext>
            </a:extLst>
          </p:cNvPr>
          <p:cNvSpPr/>
          <p:nvPr userDrawn="1"/>
        </p:nvSpPr>
        <p:spPr>
          <a:xfrm rot="2448756">
            <a:off x="9181031" y="3380182"/>
            <a:ext cx="878193" cy="2739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F6415F-6279-47D7-81A8-7C667B82487D}"/>
              </a:ext>
            </a:extLst>
          </p:cNvPr>
          <p:cNvSpPr/>
          <p:nvPr userDrawn="1"/>
        </p:nvSpPr>
        <p:spPr>
          <a:xfrm>
            <a:off x="10143917" y="1890080"/>
            <a:ext cx="1638502" cy="16385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4F30F7-DC7A-41E3-A364-0B79CF985761}"/>
              </a:ext>
            </a:extLst>
          </p:cNvPr>
          <p:cNvSpPr/>
          <p:nvPr userDrawn="1"/>
        </p:nvSpPr>
        <p:spPr>
          <a:xfrm>
            <a:off x="7746136" y="2778308"/>
            <a:ext cx="1638502" cy="16385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72C4EBD-FB6B-4F9E-8562-1F4DD054DA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54538"/>
          </a:xfrm>
          <a:custGeom>
            <a:avLst/>
            <a:gdLst>
              <a:gd name="connsiteX0" fmla="*/ 8530200 w 12192000"/>
              <a:gd name="connsiteY0" fmla="*/ 3146226 h 4554538"/>
              <a:gd name="connsiteX1" fmla="*/ 7998793 w 12192000"/>
              <a:gd name="connsiteY1" fmla="*/ 4074032 h 4554538"/>
              <a:gd name="connsiteX2" fmla="*/ 9061603 w 12192000"/>
              <a:gd name="connsiteY2" fmla="*/ 4074032 h 4554538"/>
              <a:gd name="connsiteX3" fmla="*/ 10971786 w 12192000"/>
              <a:gd name="connsiteY3" fmla="*/ 2468328 h 4554538"/>
              <a:gd name="connsiteX4" fmla="*/ 11359570 w 12192000"/>
              <a:gd name="connsiteY4" fmla="*/ 2856109 h 4554538"/>
              <a:gd name="connsiteX5" fmla="*/ 10971786 w 12192000"/>
              <a:gd name="connsiteY5" fmla="*/ 3243892 h 4554538"/>
              <a:gd name="connsiteX6" fmla="*/ 10584005 w 12192000"/>
              <a:gd name="connsiteY6" fmla="*/ 2856109 h 4554538"/>
              <a:gd name="connsiteX7" fmla="*/ 10971786 w 12192000"/>
              <a:gd name="connsiteY7" fmla="*/ 2468328 h 4554538"/>
              <a:gd name="connsiteX8" fmla="*/ 10971786 w 12192000"/>
              <a:gd name="connsiteY8" fmla="*/ 2344811 h 4554538"/>
              <a:gd name="connsiteX9" fmla="*/ 10460488 w 12192000"/>
              <a:gd name="connsiteY9" fmla="*/ 2856109 h 4554538"/>
              <a:gd name="connsiteX10" fmla="*/ 10971786 w 12192000"/>
              <a:gd name="connsiteY10" fmla="*/ 3367407 h 4554538"/>
              <a:gd name="connsiteX11" fmla="*/ 11483084 w 12192000"/>
              <a:gd name="connsiteY11" fmla="*/ 2856109 h 4554538"/>
              <a:gd name="connsiteX12" fmla="*/ 10971786 w 12192000"/>
              <a:gd name="connsiteY12" fmla="*/ 2344811 h 4554538"/>
              <a:gd name="connsiteX13" fmla="*/ 0 w 12192000"/>
              <a:gd name="connsiteY13" fmla="*/ 0 h 4554538"/>
              <a:gd name="connsiteX14" fmla="*/ 12192000 w 12192000"/>
              <a:gd name="connsiteY14" fmla="*/ 0 h 4554538"/>
              <a:gd name="connsiteX15" fmla="*/ 12192000 w 12192000"/>
              <a:gd name="connsiteY15" fmla="*/ 4554538 h 4554538"/>
              <a:gd name="connsiteX16" fmla="*/ 10247582 w 12192000"/>
              <a:gd name="connsiteY16" fmla="*/ 4554538 h 4554538"/>
              <a:gd name="connsiteX17" fmla="*/ 10312021 w 12192000"/>
              <a:gd name="connsiteY17" fmla="*/ 4461275 h 4554538"/>
              <a:gd name="connsiteX18" fmla="*/ 10316869 w 12192000"/>
              <a:gd name="connsiteY18" fmla="*/ 4142971 h 4554538"/>
              <a:gd name="connsiteX19" fmla="*/ 10357084 w 12192000"/>
              <a:gd name="connsiteY19" fmla="*/ 3838490 h 4554538"/>
              <a:gd name="connsiteX20" fmla="*/ 10357084 w 12192000"/>
              <a:gd name="connsiteY20" fmla="*/ 3749442 h 4554538"/>
              <a:gd name="connsiteX21" fmla="*/ 10313637 w 12192000"/>
              <a:gd name="connsiteY21" fmla="*/ 3730054 h 4554538"/>
              <a:gd name="connsiteX22" fmla="*/ 10268036 w 12192000"/>
              <a:gd name="connsiteY22" fmla="*/ 3749442 h 4554538"/>
              <a:gd name="connsiteX23" fmla="*/ 10193352 w 12192000"/>
              <a:gd name="connsiteY23" fmla="*/ 4168821 h 4554538"/>
              <a:gd name="connsiteX24" fmla="*/ 10153137 w 12192000"/>
              <a:gd name="connsiteY24" fmla="*/ 4473302 h 4554538"/>
              <a:gd name="connsiteX25" fmla="*/ 9845786 w 12192000"/>
              <a:gd name="connsiteY25" fmla="*/ 4513516 h 4554538"/>
              <a:gd name="connsiteX26" fmla="*/ 9475883 w 12192000"/>
              <a:gd name="connsiteY26" fmla="*/ 4546819 h 4554538"/>
              <a:gd name="connsiteX27" fmla="*/ 9466655 w 12192000"/>
              <a:gd name="connsiteY27" fmla="*/ 4554538 h 4554538"/>
              <a:gd name="connsiteX28" fmla="*/ 0 w 12192000"/>
              <a:gd name="connsiteY28" fmla="*/ 4554538 h 455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4554538">
                <a:moveTo>
                  <a:pt x="8530200" y="3146226"/>
                </a:moveTo>
                <a:lnTo>
                  <a:pt x="7998793" y="4074032"/>
                </a:lnTo>
                <a:lnTo>
                  <a:pt x="9061603" y="4074032"/>
                </a:lnTo>
                <a:close/>
                <a:moveTo>
                  <a:pt x="10971786" y="2468328"/>
                </a:moveTo>
                <a:cubicBezTo>
                  <a:pt x="11184348" y="2468328"/>
                  <a:pt x="11359570" y="2643547"/>
                  <a:pt x="11359570" y="2856109"/>
                </a:cubicBezTo>
                <a:cubicBezTo>
                  <a:pt x="11359570" y="3071545"/>
                  <a:pt x="11184348" y="3243892"/>
                  <a:pt x="10971786" y="3243892"/>
                </a:cubicBezTo>
                <a:cubicBezTo>
                  <a:pt x="10759224" y="3243892"/>
                  <a:pt x="10584005" y="3068671"/>
                  <a:pt x="10584005" y="2856109"/>
                </a:cubicBezTo>
                <a:cubicBezTo>
                  <a:pt x="10584005" y="2640676"/>
                  <a:pt x="10759224" y="2468328"/>
                  <a:pt x="10971786" y="2468328"/>
                </a:cubicBezTo>
                <a:close/>
                <a:moveTo>
                  <a:pt x="10971786" y="2344811"/>
                </a:moveTo>
                <a:cubicBezTo>
                  <a:pt x="10690285" y="2344811"/>
                  <a:pt x="10460488" y="2574608"/>
                  <a:pt x="10460488" y="2856109"/>
                </a:cubicBezTo>
                <a:cubicBezTo>
                  <a:pt x="10460488" y="3137610"/>
                  <a:pt x="10690285" y="3367407"/>
                  <a:pt x="10971786" y="3367407"/>
                </a:cubicBezTo>
                <a:cubicBezTo>
                  <a:pt x="11253287" y="3367407"/>
                  <a:pt x="11483084" y="3137610"/>
                  <a:pt x="11483084" y="2856109"/>
                </a:cubicBezTo>
                <a:cubicBezTo>
                  <a:pt x="11483084" y="2574608"/>
                  <a:pt x="11253287" y="2344811"/>
                  <a:pt x="10971786" y="234481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554538"/>
                </a:lnTo>
                <a:lnTo>
                  <a:pt x="10247582" y="4554538"/>
                </a:lnTo>
                <a:lnTo>
                  <a:pt x="10312021" y="4461275"/>
                </a:lnTo>
                <a:cubicBezTo>
                  <a:pt x="10357262" y="4356789"/>
                  <a:pt x="10336257" y="4244224"/>
                  <a:pt x="10316869" y="4142971"/>
                </a:cubicBezTo>
                <a:cubicBezTo>
                  <a:pt x="10293889" y="4022327"/>
                  <a:pt x="10276655" y="3918919"/>
                  <a:pt x="10357084" y="3838490"/>
                </a:cubicBezTo>
                <a:cubicBezTo>
                  <a:pt x="10382934" y="3815510"/>
                  <a:pt x="10382934" y="3775296"/>
                  <a:pt x="10357084" y="3749442"/>
                </a:cubicBezTo>
                <a:cubicBezTo>
                  <a:pt x="10345594" y="3736517"/>
                  <a:pt x="10329795" y="3730054"/>
                  <a:pt x="10313637" y="3730054"/>
                </a:cubicBezTo>
                <a:cubicBezTo>
                  <a:pt x="10297480" y="3730054"/>
                  <a:pt x="10280963" y="3736517"/>
                  <a:pt x="10268036" y="3749442"/>
                </a:cubicBezTo>
                <a:cubicBezTo>
                  <a:pt x="10138777" y="3878704"/>
                  <a:pt x="10167501" y="4033817"/>
                  <a:pt x="10193352" y="4168821"/>
                </a:cubicBezTo>
                <a:cubicBezTo>
                  <a:pt x="10216332" y="4289465"/>
                  <a:pt x="10233566" y="4392873"/>
                  <a:pt x="10153137" y="4473302"/>
                </a:cubicBezTo>
                <a:cubicBezTo>
                  <a:pt x="10069838" y="4553731"/>
                  <a:pt x="9966429" y="4536496"/>
                  <a:pt x="9845786" y="4513516"/>
                </a:cubicBezTo>
                <a:cubicBezTo>
                  <a:pt x="9725143" y="4490898"/>
                  <a:pt x="9593502" y="4466078"/>
                  <a:pt x="9475883" y="4546819"/>
                </a:cubicBezTo>
                <a:lnTo>
                  <a:pt x="9466655" y="4554538"/>
                </a:lnTo>
                <a:lnTo>
                  <a:pt x="0" y="45545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0EC059-6580-471B-82B1-7BC2C482138A}"/>
              </a:ext>
            </a:extLst>
          </p:cNvPr>
          <p:cNvSpPr/>
          <p:nvPr userDrawn="1"/>
        </p:nvSpPr>
        <p:spPr>
          <a:xfrm>
            <a:off x="0" y="4554000"/>
            <a:ext cx="12192000" cy="2304000"/>
          </a:xfrm>
          <a:custGeom>
            <a:avLst/>
            <a:gdLst>
              <a:gd name="connsiteX0" fmla="*/ 0 w 12192000"/>
              <a:gd name="connsiteY0" fmla="*/ 0 h 2304000"/>
              <a:gd name="connsiteX1" fmla="*/ 9467298 w 12192000"/>
              <a:gd name="connsiteY1" fmla="*/ 0 h 2304000"/>
              <a:gd name="connsiteX2" fmla="*/ 9426407 w 12192000"/>
              <a:gd name="connsiteY2" fmla="*/ 34200 h 2304000"/>
              <a:gd name="connsiteX3" fmla="*/ 9351723 w 12192000"/>
              <a:gd name="connsiteY3" fmla="*/ 453579 h 2304000"/>
              <a:gd name="connsiteX4" fmla="*/ 9311509 w 12192000"/>
              <a:gd name="connsiteY4" fmla="*/ 758060 h 2304000"/>
              <a:gd name="connsiteX5" fmla="*/ 9004154 w 12192000"/>
              <a:gd name="connsiteY5" fmla="*/ 798275 h 2304000"/>
              <a:gd name="connsiteX6" fmla="*/ 8584775 w 12192000"/>
              <a:gd name="connsiteY6" fmla="*/ 872959 h 2304000"/>
              <a:gd name="connsiteX7" fmla="*/ 8584775 w 12192000"/>
              <a:gd name="connsiteY7" fmla="*/ 962006 h 2304000"/>
              <a:gd name="connsiteX8" fmla="*/ 8630734 w 12192000"/>
              <a:gd name="connsiteY8" fmla="*/ 982112 h 2304000"/>
              <a:gd name="connsiteX9" fmla="*/ 8679568 w 12192000"/>
              <a:gd name="connsiteY9" fmla="*/ 962006 h 2304000"/>
              <a:gd name="connsiteX10" fmla="*/ 8984048 w 12192000"/>
              <a:gd name="connsiteY10" fmla="*/ 921792 h 2304000"/>
              <a:gd name="connsiteX11" fmla="*/ 9403427 w 12192000"/>
              <a:gd name="connsiteY11" fmla="*/ 847108 h 2304000"/>
              <a:gd name="connsiteX12" fmla="*/ 9478111 w 12192000"/>
              <a:gd name="connsiteY12" fmla="*/ 430600 h 2304000"/>
              <a:gd name="connsiteX13" fmla="*/ 9518326 w 12192000"/>
              <a:gd name="connsiteY13" fmla="*/ 123248 h 2304000"/>
              <a:gd name="connsiteX14" fmla="*/ 9822806 w 12192000"/>
              <a:gd name="connsiteY14" fmla="*/ 83034 h 2304000"/>
              <a:gd name="connsiteX15" fmla="*/ 10242185 w 12192000"/>
              <a:gd name="connsiteY15" fmla="*/ 8350 h 2304000"/>
              <a:gd name="connsiteX16" fmla="*/ 10247954 w 12192000"/>
              <a:gd name="connsiteY16" fmla="*/ 0 h 2304000"/>
              <a:gd name="connsiteX17" fmla="*/ 12192000 w 12192000"/>
              <a:gd name="connsiteY17" fmla="*/ 0 h 2304000"/>
              <a:gd name="connsiteX18" fmla="*/ 12192000 w 12192000"/>
              <a:gd name="connsiteY18" fmla="*/ 2304000 h 2304000"/>
              <a:gd name="connsiteX19" fmla="*/ 0 w 12192000"/>
              <a:gd name="connsiteY19" fmla="*/ 2304000 h 23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2304000">
                <a:moveTo>
                  <a:pt x="0" y="0"/>
                </a:moveTo>
                <a:lnTo>
                  <a:pt x="9467298" y="0"/>
                </a:lnTo>
                <a:lnTo>
                  <a:pt x="9426407" y="34200"/>
                </a:lnTo>
                <a:cubicBezTo>
                  <a:pt x="9297145" y="163463"/>
                  <a:pt x="9325869" y="318575"/>
                  <a:pt x="9351723" y="453579"/>
                </a:cubicBezTo>
                <a:cubicBezTo>
                  <a:pt x="9374703" y="574223"/>
                  <a:pt x="9391937" y="677631"/>
                  <a:pt x="9311509" y="758060"/>
                </a:cubicBezTo>
                <a:cubicBezTo>
                  <a:pt x="9228206" y="838489"/>
                  <a:pt x="9124797" y="821254"/>
                  <a:pt x="9004154" y="798275"/>
                </a:cubicBezTo>
                <a:cubicBezTo>
                  <a:pt x="8866276" y="772424"/>
                  <a:pt x="8714037" y="743699"/>
                  <a:pt x="8584775" y="872959"/>
                </a:cubicBezTo>
                <a:cubicBezTo>
                  <a:pt x="8558924" y="895938"/>
                  <a:pt x="8558924" y="936153"/>
                  <a:pt x="8584775" y="962006"/>
                </a:cubicBezTo>
                <a:cubicBezTo>
                  <a:pt x="8599139" y="976367"/>
                  <a:pt x="8613500" y="982112"/>
                  <a:pt x="8630734" y="982112"/>
                </a:cubicBezTo>
                <a:cubicBezTo>
                  <a:pt x="8647969" y="982112"/>
                  <a:pt x="8662333" y="973496"/>
                  <a:pt x="8679568" y="962006"/>
                </a:cubicBezTo>
                <a:cubicBezTo>
                  <a:pt x="8759996" y="881577"/>
                  <a:pt x="8863405" y="898812"/>
                  <a:pt x="8984048" y="921792"/>
                </a:cubicBezTo>
                <a:cubicBezTo>
                  <a:pt x="9119052" y="947643"/>
                  <a:pt x="9274165" y="976367"/>
                  <a:pt x="9403427" y="847108"/>
                </a:cubicBezTo>
                <a:cubicBezTo>
                  <a:pt x="9532686" y="720720"/>
                  <a:pt x="9503962" y="565607"/>
                  <a:pt x="9478111" y="430600"/>
                </a:cubicBezTo>
                <a:cubicBezTo>
                  <a:pt x="9455131" y="309957"/>
                  <a:pt x="9437897" y="203677"/>
                  <a:pt x="9518326" y="123248"/>
                </a:cubicBezTo>
                <a:cubicBezTo>
                  <a:pt x="9598754" y="42819"/>
                  <a:pt x="9702163" y="60054"/>
                  <a:pt x="9822806" y="83034"/>
                </a:cubicBezTo>
                <a:cubicBezTo>
                  <a:pt x="9957810" y="108884"/>
                  <a:pt x="10112923" y="137609"/>
                  <a:pt x="10242185" y="8350"/>
                </a:cubicBezTo>
                <a:lnTo>
                  <a:pt x="10247954" y="0"/>
                </a:lnTo>
                <a:lnTo>
                  <a:pt x="12192000" y="0"/>
                </a:lnTo>
                <a:lnTo>
                  <a:pt x="12192000" y="2304000"/>
                </a:lnTo>
                <a:lnTo>
                  <a:pt x="0" y="23040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524263-835B-48D7-A2FC-25541FD95C43}"/>
              </a:ext>
            </a:extLst>
          </p:cNvPr>
          <p:cNvSpPr/>
          <p:nvPr/>
        </p:nvSpPr>
        <p:spPr>
          <a:xfrm>
            <a:off x="10460488" y="2344811"/>
            <a:ext cx="1005361" cy="1005361"/>
          </a:xfrm>
          <a:custGeom>
            <a:avLst/>
            <a:gdLst>
              <a:gd name="connsiteX0" fmla="*/ 169545 w 333375"/>
              <a:gd name="connsiteY0" fmla="*/ 339090 h 333375"/>
              <a:gd name="connsiteX1" fmla="*/ 0 w 333375"/>
              <a:gd name="connsiteY1" fmla="*/ 169545 h 333375"/>
              <a:gd name="connsiteX2" fmla="*/ 169545 w 333375"/>
              <a:gd name="connsiteY2" fmla="*/ 0 h 333375"/>
              <a:gd name="connsiteX3" fmla="*/ 339090 w 333375"/>
              <a:gd name="connsiteY3" fmla="*/ 169545 h 333375"/>
              <a:gd name="connsiteX4" fmla="*/ 169545 w 333375"/>
              <a:gd name="connsiteY4" fmla="*/ 339090 h 333375"/>
              <a:gd name="connsiteX5" fmla="*/ 169545 w 333375"/>
              <a:gd name="connsiteY5" fmla="*/ 40958 h 333375"/>
              <a:gd name="connsiteX6" fmla="*/ 40958 w 333375"/>
              <a:gd name="connsiteY6" fmla="*/ 169545 h 333375"/>
              <a:gd name="connsiteX7" fmla="*/ 169545 w 333375"/>
              <a:gd name="connsiteY7" fmla="*/ 298133 h 333375"/>
              <a:gd name="connsiteX8" fmla="*/ 298133 w 333375"/>
              <a:gd name="connsiteY8" fmla="*/ 169545 h 333375"/>
              <a:gd name="connsiteX9" fmla="*/ 169545 w 333375"/>
              <a:gd name="connsiteY9" fmla="*/ 40958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375" h="333375">
                <a:moveTo>
                  <a:pt x="169545" y="339090"/>
                </a:moveTo>
                <a:cubicBezTo>
                  <a:pt x="76200" y="339090"/>
                  <a:pt x="0" y="262890"/>
                  <a:pt x="0" y="169545"/>
                </a:cubicBezTo>
                <a:cubicBezTo>
                  <a:pt x="0" y="76200"/>
                  <a:pt x="76200" y="0"/>
                  <a:pt x="169545" y="0"/>
                </a:cubicBezTo>
                <a:cubicBezTo>
                  <a:pt x="262890" y="0"/>
                  <a:pt x="339090" y="76200"/>
                  <a:pt x="339090" y="169545"/>
                </a:cubicBezTo>
                <a:cubicBezTo>
                  <a:pt x="339090" y="262890"/>
                  <a:pt x="262890" y="339090"/>
                  <a:pt x="169545" y="339090"/>
                </a:cubicBezTo>
                <a:close/>
                <a:moveTo>
                  <a:pt x="169545" y="40958"/>
                </a:moveTo>
                <a:cubicBezTo>
                  <a:pt x="99060" y="40958"/>
                  <a:pt x="40958" y="98108"/>
                  <a:pt x="40958" y="169545"/>
                </a:cubicBezTo>
                <a:cubicBezTo>
                  <a:pt x="40958" y="240030"/>
                  <a:pt x="99060" y="298133"/>
                  <a:pt x="169545" y="298133"/>
                </a:cubicBezTo>
                <a:cubicBezTo>
                  <a:pt x="240030" y="298133"/>
                  <a:pt x="298133" y="240983"/>
                  <a:pt x="298133" y="169545"/>
                </a:cubicBezTo>
                <a:cubicBezTo>
                  <a:pt x="298133" y="99060"/>
                  <a:pt x="240030" y="40958"/>
                  <a:pt x="169545" y="4095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BB9EF5C-08CE-4A11-8FB9-D59AACF45C92}"/>
              </a:ext>
            </a:extLst>
          </p:cNvPr>
          <p:cNvSpPr/>
          <p:nvPr/>
        </p:nvSpPr>
        <p:spPr>
          <a:xfrm>
            <a:off x="7998793" y="3146226"/>
            <a:ext cx="1062810" cy="919187"/>
          </a:xfrm>
          <a:custGeom>
            <a:avLst/>
            <a:gdLst>
              <a:gd name="connsiteX0" fmla="*/ 0 w 352425"/>
              <a:gd name="connsiteY0" fmla="*/ 307658 h 304800"/>
              <a:gd name="connsiteX1" fmla="*/ 176213 w 352425"/>
              <a:gd name="connsiteY1" fmla="*/ 0 h 304800"/>
              <a:gd name="connsiteX2" fmla="*/ 352425 w 352425"/>
              <a:gd name="connsiteY2" fmla="*/ 307658 h 304800"/>
              <a:gd name="connsiteX3" fmla="*/ 0 w 352425"/>
              <a:gd name="connsiteY3" fmla="*/ 30765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304800">
                <a:moveTo>
                  <a:pt x="0" y="307658"/>
                </a:moveTo>
                <a:lnTo>
                  <a:pt x="176213" y="0"/>
                </a:lnTo>
                <a:lnTo>
                  <a:pt x="352425" y="307658"/>
                </a:lnTo>
                <a:lnTo>
                  <a:pt x="0" y="307658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7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921500" cy="6858000"/>
          </a:xfrm>
          <a:prstGeom prst="hexagon">
            <a:avLst>
              <a:gd name="adj" fmla="val 759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346" y="924301"/>
            <a:ext cx="3442907" cy="5009400"/>
          </a:xfrm>
        </p:spPr>
        <p:txBody>
          <a:bodyPr anchor="ctr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arrow Content Option 2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8000"/>
          </a:xfrm>
          <a:prstGeom prst="hexagon">
            <a:avLst>
              <a:gd name="adj" fmla="val 7083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tIns="1512000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3033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46" y="1873780"/>
            <a:ext cx="3442907" cy="311044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84700" y="0"/>
            <a:ext cx="7607300" cy="6858000"/>
          </a:xfrm>
          <a:prstGeom prst="hexagon">
            <a:avLst>
              <a:gd name="adj" fmla="val 6667"/>
              <a:gd name="vf" fmla="val 115470"/>
            </a:avLst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9000"/>
            <a:ext cx="4930600" cy="3960000"/>
          </a:xfrm>
        </p:spPr>
        <p:txBody>
          <a:bodyPr lIns="180000" rIns="18000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er, Image and Conten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3E624-2467-4206-84E7-7DB1C787CD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260600"/>
            <a:ext cx="12192000" cy="4597400"/>
          </a:xfrm>
          <a:solidFill>
            <a:schemeClr val="bg1">
              <a:lumMod val="95000"/>
            </a:schemeClr>
          </a:solidFill>
        </p:spPr>
        <p:txBody>
          <a:bodyPr tIns="0" bIns="0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Picture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3C1BBA-DE16-432B-8D17-818D7C0681CA}"/>
              </a:ext>
            </a:extLst>
          </p:cNvPr>
          <p:cNvCxnSpPr/>
          <p:nvPr userDrawn="1"/>
        </p:nvCxnSpPr>
        <p:spPr>
          <a:xfrm>
            <a:off x="4813300" y="649040"/>
            <a:ext cx="0" cy="935633"/>
          </a:xfrm>
          <a:prstGeom prst="line">
            <a:avLst/>
          </a:prstGeom>
          <a:ln w="127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721F72D-E459-4AC6-90FE-C37E1BE0C4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500" y="306388"/>
            <a:ext cx="3403600" cy="1622425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179388" indent="0">
              <a:buNone/>
              <a:defRPr/>
            </a:lvl2pPr>
            <a:lvl3pPr marL="357187" indent="0">
              <a:buNone/>
              <a:defRPr/>
            </a:lvl3pPr>
            <a:lvl4pPr marL="536575" indent="0">
              <a:buNone/>
              <a:defRPr/>
            </a:lvl4pPr>
            <a:lvl5pPr marL="715963" indent="0">
              <a:buNone/>
              <a:defRPr/>
            </a:lvl5pPr>
          </a:lstStyle>
          <a:p>
            <a:pPr lvl="0"/>
            <a:r>
              <a:rPr lang="en-US" dirty="0"/>
              <a:t>Place Your Sub Header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1" y="305644"/>
            <a:ext cx="4421084" cy="1622425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2268000"/>
            <a:ext cx="62352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ig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B7FBEE-222F-4F5D-A2AE-6EF6ED8657BB}"/>
              </a:ext>
            </a:extLst>
          </p:cNvPr>
          <p:cNvSpPr/>
          <p:nvPr userDrawn="1"/>
        </p:nvSpPr>
        <p:spPr>
          <a:xfrm>
            <a:off x="0" y="0"/>
            <a:ext cx="12192000" cy="3098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39408-C49A-4750-A547-E1EAD06F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5940000" cy="79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71D-DEA0-4C96-A2C8-AF8E77F3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8" y="3429000"/>
            <a:ext cx="10022400" cy="227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F0D2BD-AC28-47D6-8C93-74585CCB5B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165DED-91C9-42FC-97C3-122D43563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>
            <a:solidFill>
              <a:schemeClr val="accent4"/>
            </a:solidFill>
          </a:ln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7461A7-C745-4C36-816E-A1BF6EE517A4}"/>
              </a:ext>
            </a:extLst>
          </p:cNvPr>
          <p:cNvSpPr/>
          <p:nvPr userDrawn="1"/>
        </p:nvSpPr>
        <p:spPr>
          <a:xfrm>
            <a:off x="0" y="2032000"/>
            <a:ext cx="12192000" cy="482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6CD15-EEA4-46CB-A7B3-495FF7C8B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20683-79D6-43CE-A167-BF1E25FA4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5937026" cy="7200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5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ED2F4-3B67-4A5F-8A1F-35C9EA9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1152000"/>
            <a:ext cx="10022400" cy="79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8C015-1790-4813-8F0C-87F6BF831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998" y="2564295"/>
            <a:ext cx="10022400" cy="314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5440-5145-48EA-AB31-9537362E5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C9D5-326C-41F2-81FC-4A60388A5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6425" y="6142912"/>
            <a:ext cx="396000" cy="39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fld id="{7E0E41E9-E887-49CF-A358-8367F0C348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31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7" r:id="rId4"/>
    <p:sldLayoutId id="2147483668" r:id="rId5"/>
    <p:sldLayoutId id="2147483660" r:id="rId6"/>
    <p:sldLayoutId id="2147483650" r:id="rId7"/>
    <p:sldLayoutId id="2147483669" r:id="rId8"/>
    <p:sldLayoutId id="2147483665" r:id="rId9"/>
    <p:sldLayoutId id="2147483652" r:id="rId10"/>
    <p:sldLayoutId id="2147483666" r:id="rId11"/>
    <p:sldLayoutId id="2147483661" r:id="rId12"/>
    <p:sldLayoutId id="2147483662" r:id="rId13"/>
    <p:sldLayoutId id="2147483654" r:id="rId14"/>
    <p:sldLayoutId id="2147483663" r:id="rId15"/>
    <p:sldLayoutId id="2147483664" r:id="rId16"/>
    <p:sldLayoutId id="2147483655" r:id="rId17"/>
    <p:sldLayoutId id="2147483656" r:id="rId1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9388" indent="-179388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15963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93763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14/relationships/chartEx" Target="../charts/chartEx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hree guys working from a home office">
            <a:extLst>
              <a:ext uri="{FF2B5EF4-FFF2-40B4-BE49-F238E27FC236}">
                <a16:creationId xmlns:a16="http://schemas.microsoft.com/office/drawing/2014/main" id="{61ADC276-B80F-4EA0-914C-7CBCB5FBCD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560" cy="4554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904259-F299-441A-A828-7FD4602D5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3833999"/>
            <a:ext cx="5937026" cy="720001"/>
          </a:xfrm>
        </p:spPr>
        <p:txBody>
          <a:bodyPr/>
          <a:lstStyle/>
          <a:p>
            <a:r>
              <a:rPr lang="en-US" dirty="0"/>
              <a:t>Adult Dataset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18279B-2D44-4119-896A-22026349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4731026"/>
            <a:ext cx="9144000" cy="720000"/>
          </a:xfrm>
        </p:spPr>
        <p:txBody>
          <a:bodyPr>
            <a:noAutofit/>
          </a:bodyPr>
          <a:lstStyle/>
          <a:p>
            <a:r>
              <a:rPr lang="en-US" sz="1600" dirty="0"/>
              <a:t>By: </a:t>
            </a:r>
          </a:p>
          <a:p>
            <a:r>
              <a:rPr lang="en-US" sz="1600" dirty="0"/>
              <a:t>Ajay M, Anil G, Harika </a:t>
            </a:r>
            <a:r>
              <a:rPr lang="en-US" sz="1600" dirty="0" err="1"/>
              <a:t>Kanthi</a:t>
            </a:r>
            <a:r>
              <a:rPr lang="en-US" sz="1600" dirty="0"/>
              <a:t> P, Laxminarayana A, Utthejh G, Vivek M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884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3DF2B-6969-4011-89CB-7E7CD5C685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BD265ED-1883-4338-BEEC-0BAD1081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46" y="160655"/>
            <a:ext cx="5876914" cy="717326"/>
          </a:xfrm>
          <a:noFill/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EDA - MULTIVARIATE ANALYSIS</a:t>
            </a:r>
          </a:p>
        </p:txBody>
      </p:sp>
      <p:pic>
        <p:nvPicPr>
          <p:cNvPr id="6" name="slide12" descr="final (mul - race&amp;amp;hou vs. inc)">
            <a:extLst>
              <a:ext uri="{FF2B5EF4-FFF2-40B4-BE49-F238E27FC236}">
                <a16:creationId xmlns:a16="http://schemas.microsoft.com/office/drawing/2014/main" id="{CAE8BB51-4718-4168-A1B4-45C924E6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15" b="5555"/>
          <a:stretch/>
        </p:blipFill>
        <p:spPr>
          <a:xfrm>
            <a:off x="3566749" y="1180428"/>
            <a:ext cx="5058502" cy="5358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9C725-04AD-40DA-8F5E-AE319F370E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31" y="1611948"/>
            <a:ext cx="9141894" cy="5246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3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232F8-22BF-48D1-9B34-AE6DA548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60" y="0"/>
            <a:ext cx="3405554" cy="944695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Statistical Testing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43D8BC4-AA16-4A69-8AF8-3D7998DE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865225"/>
              </p:ext>
            </p:extLst>
          </p:nvPr>
        </p:nvGraphicFramePr>
        <p:xfrm>
          <a:off x="1386840" y="944695"/>
          <a:ext cx="10195560" cy="554754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936399503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124685949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1488031101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975991750"/>
                    </a:ext>
                  </a:extLst>
                </a:gridCol>
              </a:tblGrid>
              <a:tr h="3962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Features</a:t>
                      </a:r>
                    </a:p>
                  </a:txBody>
                  <a:tcPr marL="89747" marR="89747" marT="44873" marB="4487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Statistics</a:t>
                      </a:r>
                    </a:p>
                  </a:txBody>
                  <a:tcPr marL="89747" marR="89747" marT="44873" marB="4487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</a:p>
                  </a:txBody>
                  <a:tcPr marL="89747" marR="89747" marT="44873" marB="4487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Significant</a:t>
                      </a:r>
                    </a:p>
                  </a:txBody>
                  <a:tcPr marL="89747" marR="89747" marT="44873" marB="44873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4668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>
                          <a:effectLst/>
                        </a:rPr>
                        <a:t>age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1876.135332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901705998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</a:rPr>
                        <a:t>education.num</a:t>
                      </a:r>
                      <a:endParaRPr lang="en-US" sz="1800" b="1" dirty="0">
                        <a:effectLst/>
                      </a:endParaRP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3819.914386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543369179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capital.gain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1551.576577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435430941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hours.per.week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1676.548626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407094199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marital.status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6061.747963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525661293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occupation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3687.620651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1712390966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relationship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6233.840454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0.000000e+00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135148685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sex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1413.146829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2.921492e-309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2468203193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workclass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804.157527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1.946096e-170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199212914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capital.loss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694.724841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2.182812e-151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4275131342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race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304.241374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1.317829e-64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783051556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native.country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317.736675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6.221222e-45</a:t>
                      </a:r>
                    </a:p>
                  </a:txBody>
                  <a:tcPr marL="89747" marR="89747" marT="44873" marB="4487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Yes</a:t>
                      </a:r>
                    </a:p>
                  </a:txBody>
                  <a:tcPr marL="89747" marR="89747" marT="44873" marB="44873" anchor="ctr"/>
                </a:tc>
                <a:extLst>
                  <a:ext uri="{0D108BD9-81ED-4DB2-BD59-A6C34878D82A}">
                    <a16:rowId xmlns:a16="http://schemas.microsoft.com/office/drawing/2014/main" val="3323965465"/>
                  </a:ext>
                </a:extLst>
              </a:tr>
              <a:tr h="3962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dirty="0" err="1">
                          <a:effectLst/>
                        </a:rPr>
                        <a:t>fnlwgt</a:t>
                      </a:r>
                      <a:endParaRPr lang="en-US" sz="1800" b="1" dirty="0">
                        <a:effectLst/>
                      </a:endParaRPr>
                    </a:p>
                  </a:txBody>
                  <a:tcPr marL="89747" marR="89747" marT="44873" marB="4487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2.420095</a:t>
                      </a:r>
                    </a:p>
                  </a:txBody>
                  <a:tcPr marL="89747" marR="89747" marT="44873" marB="4487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1.197982e-01</a:t>
                      </a:r>
                    </a:p>
                  </a:txBody>
                  <a:tcPr marL="89747" marR="89747" marT="44873" marB="44873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No</a:t>
                      </a:r>
                    </a:p>
                  </a:txBody>
                  <a:tcPr marL="89747" marR="89747" marT="44873" marB="44873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20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89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277EA06D-2549-4313-8FEB-7CAB0578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01" y="469087"/>
            <a:ext cx="3549983" cy="688593"/>
          </a:xfrm>
          <a:noFill/>
        </p:spPr>
        <p:txBody>
          <a:bodyPr/>
          <a:lstStyle/>
          <a:p>
            <a:r>
              <a:rPr lang="en-US" dirty="0">
                <a:solidFill>
                  <a:srgbClr val="FF9900"/>
                </a:solidFill>
              </a:rPr>
              <a:t>DATA CLEANING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3EB95D-8E1F-4EF3-B65D-DDB3E195EEC1}"/>
              </a:ext>
            </a:extLst>
          </p:cNvPr>
          <p:cNvSpPr/>
          <p:nvPr/>
        </p:nvSpPr>
        <p:spPr>
          <a:xfrm>
            <a:off x="1669774" y="1478603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Education Number and Education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BA894-AF77-495B-84CF-8AED2FA5E88C}"/>
              </a:ext>
            </a:extLst>
          </p:cNvPr>
          <p:cNvSpPr/>
          <p:nvPr/>
        </p:nvSpPr>
        <p:spPr>
          <a:xfrm>
            <a:off x="1696277" y="2524539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Misclassification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21D30-9F21-49A2-9755-430F2268A64B}"/>
              </a:ext>
            </a:extLst>
          </p:cNvPr>
          <p:cNvSpPr/>
          <p:nvPr/>
        </p:nvSpPr>
        <p:spPr>
          <a:xfrm>
            <a:off x="1696277" y="3604591"/>
            <a:ext cx="3922644" cy="6361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value imputation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95E84-595D-4092-9718-674788569678}"/>
              </a:ext>
            </a:extLst>
          </p:cNvPr>
          <p:cNvSpPr/>
          <p:nvPr/>
        </p:nvSpPr>
        <p:spPr>
          <a:xfrm>
            <a:off x="1219196" y="4750097"/>
            <a:ext cx="1325218" cy="79396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 class</a:t>
            </a:r>
          </a:p>
          <a:p>
            <a:pPr algn="ctr"/>
            <a:r>
              <a:rPr lang="en-IN" dirty="0"/>
              <a:t>5.6%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0D6D07-7AD2-4327-991F-291795CDFA5E}"/>
              </a:ext>
            </a:extLst>
          </p:cNvPr>
          <p:cNvSpPr/>
          <p:nvPr/>
        </p:nvSpPr>
        <p:spPr>
          <a:xfrm>
            <a:off x="2948607" y="5437060"/>
            <a:ext cx="1417983" cy="92568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Occupation</a:t>
            </a:r>
          </a:p>
          <a:p>
            <a:pPr algn="ctr"/>
            <a:r>
              <a:rPr lang="en-IN" dirty="0"/>
              <a:t>5.6%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AC953-0253-450F-9A2E-32E206017875}"/>
              </a:ext>
            </a:extLst>
          </p:cNvPr>
          <p:cNvSpPr/>
          <p:nvPr/>
        </p:nvSpPr>
        <p:spPr>
          <a:xfrm>
            <a:off x="4770783" y="4684643"/>
            <a:ext cx="1325218" cy="8594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Country</a:t>
            </a:r>
          </a:p>
          <a:p>
            <a:pPr algn="ctr"/>
            <a:r>
              <a:rPr lang="en-IN" dirty="0"/>
              <a:t>2%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085DB-0FC8-4349-8C94-33E01FB8E1F2}"/>
              </a:ext>
            </a:extLst>
          </p:cNvPr>
          <p:cNvSpPr/>
          <p:nvPr/>
        </p:nvSpPr>
        <p:spPr>
          <a:xfrm>
            <a:off x="6712226" y="2617305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Omitting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23AD6-6801-4964-8526-5B7C4CB1217B}"/>
              </a:ext>
            </a:extLst>
          </p:cNvPr>
          <p:cNvSpPr/>
          <p:nvPr/>
        </p:nvSpPr>
        <p:spPr>
          <a:xfrm>
            <a:off x="6712226" y="3604591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USA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76282-743B-46F9-A57B-671B23BC2C20}"/>
              </a:ext>
            </a:extLst>
          </p:cNvPr>
          <p:cNvSpPr/>
          <p:nvPr/>
        </p:nvSpPr>
        <p:spPr>
          <a:xfrm>
            <a:off x="6712226" y="4538071"/>
            <a:ext cx="3922644" cy="636104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 Nearest Neighbors Imputation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7B3F22-24E7-47AF-893F-233D9724A364}"/>
              </a:ext>
            </a:extLst>
          </p:cNvPr>
          <p:cNvCxnSpPr>
            <a:cxnSpLocks/>
          </p:cNvCxnSpPr>
          <p:nvPr/>
        </p:nvCxnSpPr>
        <p:spPr>
          <a:xfrm flipH="1">
            <a:off x="861391" y="1796655"/>
            <a:ext cx="80838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434B4D-1CE0-4778-8760-5226E64C2939}"/>
              </a:ext>
            </a:extLst>
          </p:cNvPr>
          <p:cNvCxnSpPr/>
          <p:nvPr/>
        </p:nvCxnSpPr>
        <p:spPr>
          <a:xfrm>
            <a:off x="861391" y="1796655"/>
            <a:ext cx="0" cy="21259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39D080-DA56-45F7-8877-ED57DB636F39}"/>
              </a:ext>
            </a:extLst>
          </p:cNvPr>
          <p:cNvCxnSpPr/>
          <p:nvPr/>
        </p:nvCxnSpPr>
        <p:spPr>
          <a:xfrm flipH="1">
            <a:off x="861391" y="2842591"/>
            <a:ext cx="834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A72C03-7021-401E-B345-013636529456}"/>
              </a:ext>
            </a:extLst>
          </p:cNvPr>
          <p:cNvCxnSpPr/>
          <p:nvPr/>
        </p:nvCxnSpPr>
        <p:spPr>
          <a:xfrm>
            <a:off x="861391" y="3922643"/>
            <a:ext cx="834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BD8C22-77AA-4C83-9234-739AC83DE878}"/>
              </a:ext>
            </a:extLst>
          </p:cNvPr>
          <p:cNvCxnSpPr/>
          <p:nvPr/>
        </p:nvCxnSpPr>
        <p:spPr>
          <a:xfrm flipV="1">
            <a:off x="5618921" y="2935357"/>
            <a:ext cx="1093305" cy="987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BCF9B6-22CD-4FC3-957E-4F79AA48CF6A}"/>
              </a:ext>
            </a:extLst>
          </p:cNvPr>
          <p:cNvCxnSpPr/>
          <p:nvPr/>
        </p:nvCxnSpPr>
        <p:spPr>
          <a:xfrm>
            <a:off x="5618921" y="3922643"/>
            <a:ext cx="1093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A3A82E-127F-4E52-A009-AE33717A8BF7}"/>
              </a:ext>
            </a:extLst>
          </p:cNvPr>
          <p:cNvCxnSpPr/>
          <p:nvPr/>
        </p:nvCxnSpPr>
        <p:spPr>
          <a:xfrm>
            <a:off x="5618921" y="3922643"/>
            <a:ext cx="1093305" cy="93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6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4090C7C-31C0-437F-8AA1-3DC3CB12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956" y="461190"/>
            <a:ext cx="5034834" cy="729843"/>
          </a:xfrm>
          <a:noFill/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9900"/>
                </a:solidFill>
              </a:rPr>
              <a:t>DATA PREPARATION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AEA1D3-FA35-42CE-AF13-25FA7788F1AB}"/>
              </a:ext>
            </a:extLst>
          </p:cNvPr>
          <p:cNvSpPr/>
          <p:nvPr/>
        </p:nvSpPr>
        <p:spPr>
          <a:xfrm>
            <a:off x="1434517" y="2197916"/>
            <a:ext cx="1543575" cy="1518406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Scaling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92ABFD0-0F7E-4C64-9634-8558A7B35F6A}"/>
              </a:ext>
            </a:extLst>
          </p:cNvPr>
          <p:cNvSpPr/>
          <p:nvPr/>
        </p:nvSpPr>
        <p:spPr>
          <a:xfrm>
            <a:off x="1191237" y="4110605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Standardisation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9C07D1-49E7-4130-A797-6C167AA10151}"/>
              </a:ext>
            </a:extLst>
          </p:cNvPr>
          <p:cNvSpPr/>
          <p:nvPr/>
        </p:nvSpPr>
        <p:spPr>
          <a:xfrm>
            <a:off x="5114091" y="2004968"/>
            <a:ext cx="1865152" cy="1764484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64C6398D-6D81-4295-8A9F-95C28B6AD221}"/>
              </a:ext>
            </a:extLst>
          </p:cNvPr>
          <p:cNvSpPr/>
          <p:nvPr/>
        </p:nvSpPr>
        <p:spPr>
          <a:xfrm>
            <a:off x="4922941" y="4110604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Statistical Testing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449F2-140A-45E8-BBAB-7360CA255379}"/>
              </a:ext>
            </a:extLst>
          </p:cNvPr>
          <p:cNvSpPr/>
          <p:nvPr/>
        </p:nvSpPr>
        <p:spPr>
          <a:xfrm>
            <a:off x="8845592" y="1845577"/>
            <a:ext cx="2114026" cy="2083266"/>
          </a:xfrm>
          <a:prstGeom prst="ellipse">
            <a:avLst/>
          </a:prstGeom>
          <a:solidFill>
            <a:srgbClr val="FF9900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creation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66FFDF0-870E-48A0-BA33-78070E6FEB9D}"/>
              </a:ext>
            </a:extLst>
          </p:cNvPr>
          <p:cNvSpPr/>
          <p:nvPr/>
        </p:nvSpPr>
        <p:spPr>
          <a:xfrm>
            <a:off x="8845592" y="4110604"/>
            <a:ext cx="2357305" cy="1862355"/>
          </a:xfrm>
          <a:prstGeom prst="hexagon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ARSC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EA5C1E5E-0A89-4E51-828F-1163E77EC69C}"/>
              </a:ext>
            </a:extLst>
          </p:cNvPr>
          <p:cNvSpPr/>
          <p:nvPr/>
        </p:nvSpPr>
        <p:spPr>
          <a:xfrm>
            <a:off x="3317245" y="3509101"/>
            <a:ext cx="1336647" cy="436227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32960374-B322-43E0-8053-8FFE0A0FAFFC}"/>
              </a:ext>
            </a:extLst>
          </p:cNvPr>
          <p:cNvSpPr/>
          <p:nvPr/>
        </p:nvSpPr>
        <p:spPr>
          <a:xfrm>
            <a:off x="7280246" y="3551338"/>
            <a:ext cx="1336647" cy="436227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8C074B2-74CB-4A29-BE46-F11F89FB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6" y="125835"/>
            <a:ext cx="4493660" cy="782125"/>
          </a:xfrm>
          <a:noFill/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9900"/>
                </a:solidFill>
              </a:rPr>
              <a:t>MODEL 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FCFC2-E724-4B7C-80CE-A665B350D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98" b="-884"/>
          <a:stretch/>
        </p:blipFill>
        <p:spPr bwMode="auto">
          <a:xfrm>
            <a:off x="817066" y="988145"/>
            <a:ext cx="3444542" cy="3159178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E1DD737-AB9F-48E8-8979-6F1002EFDEE4}"/>
                  </a:ext>
                </a:extLst>
              </p:cNvPr>
              <p:cNvGraphicFramePr/>
              <p:nvPr/>
            </p:nvGraphicFramePr>
            <p:xfrm>
              <a:off x="4261608" y="988146"/>
              <a:ext cx="7411714" cy="27785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E1DD737-AB9F-48E8-8979-6F1002EFDE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1608" y="988146"/>
                <a:ext cx="7411714" cy="277851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15">
            <a:extLst>
              <a:ext uri="{FF2B5EF4-FFF2-40B4-BE49-F238E27FC236}">
                <a16:creationId xmlns:a16="http://schemas.microsoft.com/office/drawing/2014/main" id="{C0D5D382-1105-404C-A391-DAA037BF1547}"/>
              </a:ext>
            </a:extLst>
          </p:cNvPr>
          <p:cNvGraphicFramePr>
            <a:graphicFrameLocks noGrp="1"/>
          </p:cNvGraphicFramePr>
          <p:nvPr/>
        </p:nvGraphicFramePr>
        <p:xfrm>
          <a:off x="2276055" y="4485398"/>
          <a:ext cx="8128002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125430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78103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18247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9472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5406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06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Logit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ROC_AUC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4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Dropping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0.979633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0.809261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0.739861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0.610911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4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USA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0.801139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0.741249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0.613063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46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imputation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0.984735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0.817836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  <a:latin typeface="+mn-lt"/>
                        </a:rPr>
                        <a:t>0.755650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0.626918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0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with ARSC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0.978010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  <a:latin typeface="+mn-lt"/>
                        </a:rPr>
                        <a:t>0.863852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0.778724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0.687852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218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57E6288-5D66-4FB0-816A-18BDDCE99369}"/>
              </a:ext>
            </a:extLst>
          </p:cNvPr>
          <p:cNvSpPr/>
          <p:nvPr/>
        </p:nvSpPr>
        <p:spPr>
          <a:xfrm>
            <a:off x="6823947" y="3823558"/>
            <a:ext cx="2650435" cy="26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FF9900"/>
                </a:solidFill>
              </a:rPr>
              <a:t>FEATURE IMPORTANCES</a:t>
            </a:r>
          </a:p>
        </p:txBody>
      </p:sp>
    </p:spTree>
    <p:extLst>
      <p:ext uri="{BB962C8B-B14F-4D97-AF65-F5344CB8AC3E}">
        <p14:creationId xmlns:p14="http://schemas.microsoft.com/office/powerpoint/2010/main" val="182522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84C4E3A-7885-41A6-A424-57D6D7662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45900"/>
              </p:ext>
            </p:extLst>
          </p:nvPr>
        </p:nvGraphicFramePr>
        <p:xfrm>
          <a:off x="929739" y="2200294"/>
          <a:ext cx="6201215" cy="24574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40243">
                  <a:extLst>
                    <a:ext uri="{9D8B030D-6E8A-4147-A177-3AD203B41FA5}">
                      <a16:colId xmlns:a16="http://schemas.microsoft.com/office/drawing/2014/main" val="4212543036"/>
                    </a:ext>
                  </a:extLst>
                </a:gridCol>
                <a:gridCol w="1240243">
                  <a:extLst>
                    <a:ext uri="{9D8B030D-6E8A-4147-A177-3AD203B41FA5}">
                      <a16:colId xmlns:a16="http://schemas.microsoft.com/office/drawing/2014/main" val="2918247080"/>
                    </a:ext>
                  </a:extLst>
                </a:gridCol>
                <a:gridCol w="1240243">
                  <a:extLst>
                    <a:ext uri="{9D8B030D-6E8A-4147-A177-3AD203B41FA5}">
                      <a16:colId xmlns:a16="http://schemas.microsoft.com/office/drawing/2014/main" val="2389472485"/>
                    </a:ext>
                  </a:extLst>
                </a:gridCol>
                <a:gridCol w="1240243">
                  <a:extLst>
                    <a:ext uri="{9D8B030D-6E8A-4147-A177-3AD203B41FA5}">
                      <a16:colId xmlns:a16="http://schemas.microsoft.com/office/drawing/2014/main" val="2245406863"/>
                    </a:ext>
                  </a:extLst>
                </a:gridCol>
                <a:gridCol w="1240243">
                  <a:extLst>
                    <a:ext uri="{9D8B030D-6E8A-4147-A177-3AD203B41FA5}">
                      <a16:colId xmlns:a16="http://schemas.microsoft.com/office/drawing/2014/main" val="264061613"/>
                    </a:ext>
                  </a:extLst>
                </a:gridCol>
              </a:tblGrid>
              <a:tr h="5239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Test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ROC_AUC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dirty="0">
                          <a:effectLst/>
                          <a:latin typeface="+mn-lt"/>
                        </a:rPr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042846"/>
                  </a:ext>
                </a:extLst>
              </a:tr>
              <a:tr h="44274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Dropping 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0.886194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0.866457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0.795094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0.712272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746583"/>
                  </a:ext>
                </a:extLst>
              </a:tr>
              <a:tr h="44274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USA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0.866291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0.862637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0.777618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0.687924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467889"/>
                  </a:ext>
                </a:extLst>
              </a:tr>
              <a:tr h="5239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imputation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0.872318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0.869549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0.789358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0.700845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604281"/>
                  </a:ext>
                </a:extLst>
              </a:tr>
              <a:tr h="5239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+mn-lt"/>
                        </a:rPr>
                        <a:t>KNN with ARSC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0.861940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0.827540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>
                          <a:effectLst/>
                        </a:rPr>
                        <a:t>0.830853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dirty="0">
                          <a:effectLst/>
                        </a:rPr>
                        <a:t>0.700384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16218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2397755-C9D5-4234-B082-1056A0C4C32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160" b="-1642"/>
          <a:stretch/>
        </p:blipFill>
        <p:spPr bwMode="auto">
          <a:xfrm>
            <a:off x="7793049" y="1670031"/>
            <a:ext cx="3171190" cy="2987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B619C60A-B64A-4C33-A554-5755B40F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39" y="586532"/>
            <a:ext cx="4503488" cy="779117"/>
          </a:xfrm>
          <a:noFill/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9900"/>
                </a:solidFill>
              </a:rPr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42546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Stairs">
            <a:extLst>
              <a:ext uri="{FF2B5EF4-FFF2-40B4-BE49-F238E27FC236}">
                <a16:creationId xmlns:a16="http://schemas.microsoft.com/office/drawing/2014/main" id="{DB8E3FD3-0267-4F81-A762-085F5391CAA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722F-37EC-443F-AE71-6E9C033B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925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9D2A49D-9379-4918-9741-6FFF77857A73}"/>
              </a:ext>
            </a:extLst>
          </p:cNvPr>
          <p:cNvSpPr txBox="1">
            <a:spLocks/>
          </p:cNvSpPr>
          <p:nvPr/>
        </p:nvSpPr>
        <p:spPr>
          <a:xfrm>
            <a:off x="7981887" y="3051059"/>
            <a:ext cx="3769569" cy="699847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45720" rIns="18000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A6408-6CEF-4727-A8AC-34D6B1E0DDD5}"/>
              </a:ext>
            </a:extLst>
          </p:cNvPr>
          <p:cNvSpPr txBox="1"/>
          <p:nvPr/>
        </p:nvSpPr>
        <p:spPr>
          <a:xfrm>
            <a:off x="440544" y="1743193"/>
            <a:ext cx="75413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Dataset is extracted from 1994 US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Income depends various factors such as such as age, education, occupation, marital status,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Problem: Train the binary classifier to predict if an individuals’ income is above or below $50K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Solution: Helping government agencies to target government-sponsored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Affordable Care 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99D2A49D-9379-4918-9741-6FFF77857A73}"/>
              </a:ext>
            </a:extLst>
          </p:cNvPr>
          <p:cNvSpPr txBox="1">
            <a:spLocks/>
          </p:cNvSpPr>
          <p:nvPr/>
        </p:nvSpPr>
        <p:spPr>
          <a:xfrm>
            <a:off x="7875390" y="3124235"/>
            <a:ext cx="4316610" cy="6772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lIns="180000" tIns="45720" rIns="18000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Economic Perspective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A6408-6CEF-4727-A8AC-34D6B1E0DDD5}"/>
              </a:ext>
            </a:extLst>
          </p:cNvPr>
          <p:cNvSpPr txBox="1"/>
          <p:nvPr/>
        </p:nvSpPr>
        <p:spPr>
          <a:xfrm>
            <a:off x="393288" y="1785407"/>
            <a:ext cx="85442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Median Household Income of USA (1994): $34,076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Median Household Salary of USA (2019): $63,030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$50,000 (1994) is $87,083 (2020)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Affordable Care Act 2020 (Cutoff):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Single: $49,960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Household: $85,320 for a family of three</a:t>
            </a:r>
          </a:p>
        </p:txBody>
      </p:sp>
    </p:spTree>
    <p:extLst>
      <p:ext uri="{BB962C8B-B14F-4D97-AF65-F5344CB8AC3E}">
        <p14:creationId xmlns:p14="http://schemas.microsoft.com/office/powerpoint/2010/main" val="241020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9C04E-301C-47CF-B49B-D03C99DAF9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4" name="Table 12">
            <a:extLst>
              <a:ext uri="{FF2B5EF4-FFF2-40B4-BE49-F238E27FC236}">
                <a16:creationId xmlns:a16="http://schemas.microsoft.com/office/drawing/2014/main" id="{25CAC974-B942-48ED-94E8-E59B8FB4B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55005"/>
              </p:ext>
            </p:extLst>
          </p:nvPr>
        </p:nvGraphicFramePr>
        <p:xfrm>
          <a:off x="147485" y="501445"/>
          <a:ext cx="8593394" cy="6037468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11750">
                  <a:extLst>
                    <a:ext uri="{9D8B030D-6E8A-4147-A177-3AD203B41FA5}">
                      <a16:colId xmlns:a16="http://schemas.microsoft.com/office/drawing/2014/main" val="289892962"/>
                    </a:ext>
                  </a:extLst>
                </a:gridCol>
                <a:gridCol w="2545234">
                  <a:extLst>
                    <a:ext uri="{9D8B030D-6E8A-4147-A177-3AD203B41FA5}">
                      <a16:colId xmlns:a16="http://schemas.microsoft.com/office/drawing/2014/main" val="3464460741"/>
                    </a:ext>
                  </a:extLst>
                </a:gridCol>
                <a:gridCol w="1928309">
                  <a:extLst>
                    <a:ext uri="{9D8B030D-6E8A-4147-A177-3AD203B41FA5}">
                      <a16:colId xmlns:a16="http://schemas.microsoft.com/office/drawing/2014/main" val="2459713646"/>
                    </a:ext>
                  </a:extLst>
                </a:gridCol>
                <a:gridCol w="2508101">
                  <a:extLst>
                    <a:ext uri="{9D8B030D-6E8A-4147-A177-3AD203B41FA5}">
                      <a16:colId xmlns:a16="http://schemas.microsoft.com/office/drawing/2014/main" val="1968775593"/>
                    </a:ext>
                  </a:extLst>
                </a:gridCol>
              </a:tblGrid>
              <a:tr h="45841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49565"/>
                  </a:ext>
                </a:extLst>
              </a:tr>
              <a:tr h="72356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Age of the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Marital Status of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728930"/>
                  </a:ext>
                </a:extLst>
              </a:tr>
              <a:tr h="74443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Capital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Capital gains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Native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Native Country of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04441"/>
                  </a:ext>
                </a:extLst>
              </a:tr>
              <a:tr h="612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Capital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Capital loss incurred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Occupation of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531212"/>
                  </a:ext>
                </a:extLst>
              </a:tr>
              <a:tr h="61224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Highest 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</a:rPr>
                        <a:t>Race of individual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8471"/>
                  </a:ext>
                </a:extLst>
              </a:tr>
              <a:tr h="65091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Education  - 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Number of years of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 of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95971"/>
                  </a:ext>
                </a:extLst>
              </a:tr>
              <a:tr h="7151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Fnlwgt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Weighted value computed by the Census Bureau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Sex of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23970"/>
                  </a:ext>
                </a:extLst>
              </a:tr>
              <a:tr h="55010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Hours Per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200" dirty="0">
                          <a:solidFill>
                            <a:schemeClr val="bg1"/>
                          </a:solidFill>
                          <a:effectLst/>
                        </a:rPr>
                        <a:t>Average number of hour working per week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Workclass</a:t>
                      </a:r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Class of work of the individual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84055"/>
                  </a:ext>
                </a:extLst>
              </a:tr>
              <a:tr h="97043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Income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(Target Variable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35902"/>
                  </a:ext>
                </a:extLst>
              </a:tr>
            </a:tbl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9CFBDF83-E50A-4411-AFB5-505B5A34DDDF}"/>
              </a:ext>
            </a:extLst>
          </p:cNvPr>
          <p:cNvSpPr txBox="1">
            <a:spLocks/>
          </p:cNvSpPr>
          <p:nvPr/>
        </p:nvSpPr>
        <p:spPr>
          <a:xfrm>
            <a:off x="8996516" y="3037568"/>
            <a:ext cx="3048000" cy="677293"/>
          </a:xfrm>
          <a:prstGeom prst="rect">
            <a:avLst/>
          </a:prstGeom>
          <a:solidFill>
            <a:srgbClr val="305250"/>
          </a:solidFill>
        </p:spPr>
        <p:txBody>
          <a:bodyPr vert="horz" lIns="180000" tIns="45720" rIns="18000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87061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4" descr="final (uni-age)">
            <a:extLst>
              <a:ext uri="{FF2B5EF4-FFF2-40B4-BE49-F238E27FC236}">
                <a16:creationId xmlns:a16="http://schemas.microsoft.com/office/drawing/2014/main" id="{2203EB34-BB41-4631-8FD8-F60242AF18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4"/>
          <a:stretch/>
        </p:blipFill>
        <p:spPr>
          <a:xfrm>
            <a:off x="1981200" y="4034080"/>
            <a:ext cx="6248400" cy="277732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1D4BE-2532-4B4C-ABC3-597A9E7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91"/>
            <a:ext cx="4913671" cy="423753"/>
          </a:xfrm>
          <a:solidFill>
            <a:schemeClr val="accent1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EDA – Univariate Analysis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6EC461-1040-46BB-94ED-32304D312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560201"/>
              </p:ext>
            </p:extLst>
          </p:nvPr>
        </p:nvGraphicFramePr>
        <p:xfrm>
          <a:off x="5295900" y="942295"/>
          <a:ext cx="6758448" cy="4572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30AC2DF-6B3A-4C52-ABD3-2C5D9AAED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35041"/>
              </p:ext>
            </p:extLst>
          </p:nvPr>
        </p:nvGraphicFramePr>
        <p:xfrm>
          <a:off x="1828800" y="761999"/>
          <a:ext cx="3810000" cy="287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933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7" descr="final (uni-region)">
            <a:extLst>
              <a:ext uri="{FF2B5EF4-FFF2-40B4-BE49-F238E27FC236}">
                <a16:creationId xmlns:a16="http://schemas.microsoft.com/office/drawing/2014/main" id="{E88DB633-4B1A-4606-9435-F72976EC6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5" y="1276455"/>
            <a:ext cx="10835322" cy="533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1D4BE-2532-4B4C-ABC3-597A9E71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4419600" cy="579121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EDA – Univariate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098B8F-364F-413F-80AA-FEA67D3A41B8}"/>
              </a:ext>
            </a:extLst>
          </p:cNvPr>
          <p:cNvGraphicFramePr>
            <a:graphicFrameLocks/>
          </p:cNvGraphicFramePr>
          <p:nvPr/>
        </p:nvGraphicFramePr>
        <p:xfrm>
          <a:off x="1676400" y="1276455"/>
          <a:ext cx="4419600" cy="2651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slide8" descr="fin (uni-educ)">
            <a:extLst>
              <a:ext uri="{FF2B5EF4-FFF2-40B4-BE49-F238E27FC236}">
                <a16:creationId xmlns:a16="http://schemas.microsoft.com/office/drawing/2014/main" id="{D92E6EBE-3328-413D-9B9B-B4E72A29B0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6" b="5555"/>
          <a:stretch/>
        </p:blipFill>
        <p:spPr>
          <a:xfrm>
            <a:off x="1456781" y="838200"/>
            <a:ext cx="8981670" cy="554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D08-0559-431A-AB3E-6FA0B5BE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9" y="146160"/>
            <a:ext cx="5899921" cy="792000"/>
          </a:xfrm>
          <a:noFill/>
        </p:spPr>
        <p:txBody>
          <a:bodyPr/>
          <a:lstStyle/>
          <a:p>
            <a:r>
              <a:rPr lang="en-US" b="1" dirty="0"/>
              <a:t>EDA - BIVARIATE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8F51B-B815-489C-AFC0-B003B0080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CA3D9A-DD67-4F48-A1AD-276B4E8C28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5600" y="1391100"/>
            <a:ext cx="5326781" cy="407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A33B2-3517-49FA-BF19-7480BBBF9D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2980" y="1391100"/>
            <a:ext cx="5326781" cy="407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49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D08-0559-431A-AB3E-6FA0B5BE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9" y="146160"/>
            <a:ext cx="5899921" cy="792000"/>
          </a:xfrm>
          <a:noFill/>
        </p:spPr>
        <p:txBody>
          <a:bodyPr/>
          <a:lstStyle/>
          <a:p>
            <a:r>
              <a:rPr lang="en-US" b="1" dirty="0"/>
              <a:t>EDA - BIVARIATE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8F51B-B815-489C-AFC0-B003B0080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slide9" descr="final (bi- educ vs. inc)">
            <a:extLst>
              <a:ext uri="{FF2B5EF4-FFF2-40B4-BE49-F238E27FC236}">
                <a16:creationId xmlns:a16="http://schemas.microsoft.com/office/drawing/2014/main" id="{A11EEEB6-9562-4363-BE20-32D2327BD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6"/>
          <a:stretch/>
        </p:blipFill>
        <p:spPr>
          <a:xfrm>
            <a:off x="746760" y="897328"/>
            <a:ext cx="9646920" cy="5612034"/>
          </a:xfrm>
          <a:prstGeom prst="rect">
            <a:avLst/>
          </a:prstGeom>
        </p:spPr>
      </p:pic>
      <p:pic>
        <p:nvPicPr>
          <p:cNvPr id="6" name="slide10" descr="final (bi- occ vs. inc)">
            <a:extLst>
              <a:ext uri="{FF2B5EF4-FFF2-40B4-BE49-F238E27FC236}">
                <a16:creationId xmlns:a16="http://schemas.microsoft.com/office/drawing/2014/main" id="{6C22B9A1-5821-4549-B7B4-78007C5A67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4" b="4914"/>
          <a:stretch/>
        </p:blipFill>
        <p:spPr>
          <a:xfrm>
            <a:off x="746760" y="1121385"/>
            <a:ext cx="9654687" cy="52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5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D08-0559-431A-AB3E-6FA0B5BE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9" y="146160"/>
            <a:ext cx="5899921" cy="792000"/>
          </a:xfrm>
          <a:noFill/>
        </p:spPr>
        <p:txBody>
          <a:bodyPr/>
          <a:lstStyle/>
          <a:p>
            <a:r>
              <a:rPr lang="en-US" b="1" dirty="0"/>
              <a:t>EDA - BIVARIATE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8F51B-B815-489C-AFC0-B003B0080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0E41E9-E887-49CF-A358-8367F0C34840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slide11" descr="final (bi - hrs vs. inc)">
            <a:extLst>
              <a:ext uri="{FF2B5EF4-FFF2-40B4-BE49-F238E27FC236}">
                <a16:creationId xmlns:a16="http://schemas.microsoft.com/office/drawing/2014/main" id="{113D19CE-9729-495F-8902-F43090C8A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0"/>
          <a:stretch/>
        </p:blipFill>
        <p:spPr>
          <a:xfrm>
            <a:off x="2401373" y="871039"/>
            <a:ext cx="6126480" cy="5769253"/>
          </a:xfrm>
          <a:prstGeom prst="rect">
            <a:avLst/>
          </a:prstGeom>
        </p:spPr>
      </p:pic>
      <p:pic>
        <p:nvPicPr>
          <p:cNvPr id="5" name="slide5" descr="final (uni-ms)">
            <a:extLst>
              <a:ext uri="{FF2B5EF4-FFF2-40B4-BE49-F238E27FC236}">
                <a16:creationId xmlns:a16="http://schemas.microsoft.com/office/drawing/2014/main" id="{898C0E1E-C16E-4322-B631-1083D0418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73" y="938160"/>
            <a:ext cx="6126480" cy="58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S-Theme-Bubbl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S-Theme-Bubbl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Win32_SB v2" id="{6296A1A3-4545-4186-A11E-C7596C310FCC}" vid="{2333D8A0-1005-471E-A680-7FF710F2D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606CA9-73CA-4217-BA3D-1864E6BFEE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FE7B02C-5194-4175-B6C3-18AE8350DC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58A64B-81C3-4EC2-A044-1AD401A10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0</TotalTime>
  <Words>485</Words>
  <Application>Microsoft Office PowerPoint</Application>
  <PresentationFormat>Widescreen</PresentationFormat>
  <Paragraphs>217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Adult Dataset</vt:lpstr>
      <vt:lpstr>PowerPoint Presentation</vt:lpstr>
      <vt:lpstr>PowerPoint Presentation</vt:lpstr>
      <vt:lpstr>PowerPoint Presentation</vt:lpstr>
      <vt:lpstr>EDA – Univariate Analysis</vt:lpstr>
      <vt:lpstr>EDA – Univariate Analysis</vt:lpstr>
      <vt:lpstr>EDA - BIVARIATE ANALYSIS</vt:lpstr>
      <vt:lpstr>EDA - BIVARIATE ANALYSIS</vt:lpstr>
      <vt:lpstr>EDA - BIVARIATE ANALYSIS</vt:lpstr>
      <vt:lpstr>EDA - MULTIVARIATE ANALYSIS</vt:lpstr>
      <vt:lpstr>Statistical Testing</vt:lpstr>
      <vt:lpstr>DATA CLEANING</vt:lpstr>
      <vt:lpstr>DATA PREPARATION</vt:lpstr>
      <vt:lpstr>MODEL BUILDING</vt:lpstr>
      <vt:lpstr>MODEL BUILDING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2020-06-17T17:33:51Z</dcterms:created>
  <dcterms:modified xsi:type="dcterms:W3CDTF">2020-06-22T14:26:21Z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