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71" r:id="rId7"/>
    <p:sldId id="272" r:id="rId8"/>
    <p:sldId id="275" r:id="rId9"/>
    <p:sldId id="273" r:id="rId10"/>
    <p:sldId id="274" r:id="rId11"/>
    <p:sldId id="277" r:id="rId12"/>
    <p:sldId id="276" r:id="rId13"/>
    <p:sldId id="278" r:id="rId14"/>
    <p:sldId id="279" r:id="rId15"/>
    <p:sldId id="280" r:id="rId16"/>
    <p:sldId id="282" r:id="rId17"/>
    <p:sldId id="283" r:id="rId18"/>
    <p:sldId id="284" r:id="rId19"/>
    <p:sldId id="287" r:id="rId20"/>
    <p:sldId id="28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FF9900"/>
    <a:srgbClr val="014067"/>
    <a:srgbClr val="00FF00"/>
    <a:srgbClr val="FA3434"/>
    <a:srgbClr val="01456F"/>
    <a:srgbClr val="3F3F3F"/>
    <a:srgbClr val="F2F2F2"/>
    <a:srgbClr val="014E7D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74" autoAdjust="0"/>
  </p:normalViewPr>
  <p:slideViewPr>
    <p:cSldViewPr snapToGrid="0" showGuides="1">
      <p:cViewPr varScale="1">
        <p:scale>
          <a:sx n="127" d="100"/>
          <a:sy n="127" d="100"/>
        </p:scale>
        <p:origin x="210" y="12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14067"/>
                </a:solidFill>
              </a:rPr>
              <a:t>Gender</a:t>
            </a:r>
          </a:p>
        </c:rich>
      </c:tx>
      <c:layout>
        <c:manualLayout>
          <c:xMode val="edge"/>
          <c:yMode val="edge"/>
          <c:x val="0.341308136482939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500000000000003E-2"/>
          <c:y val="0.16468085847676117"/>
          <c:w val="0.95750000000000002"/>
          <c:h val="0.66296599540101731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49658792650917"/>
          <c:y val="0.79883213713330081"/>
          <c:w val="0"/>
          <c:h val="2.7613958312345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3F3F3F"/>
                </a:solidFill>
              </a:rPr>
              <a:t>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6312001275128E-2"/>
          <c:y val="8.6543671225072991E-2"/>
          <c:w val="0.97424110729785496"/>
          <c:h val="0.91345632877492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7AC-460D-960D-1372F059CD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7AC-460D-960D-1372F059C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8FE-4017-A863-A7E508F1F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&gt;50K</c:v>
                </c:pt>
                <c:pt idx="1">
                  <c:v>&lt;=50K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24.6</c:v>
                </c:pt>
                <c:pt idx="1">
                  <c:v>75.400000000000006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AC-460D-960D-1372F059CD2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14067"/>
                </a:solidFill>
              </a:rPr>
              <a:t>Gender</a:t>
            </a:r>
          </a:p>
        </c:rich>
      </c:tx>
      <c:layout>
        <c:manualLayout>
          <c:xMode val="edge"/>
          <c:yMode val="edge"/>
          <c:x val="0.341308136482939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500000000000003E-2"/>
          <c:y val="0.16468085847676117"/>
          <c:w val="0.95750000000000002"/>
          <c:h val="0.6629659954010173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0D-4214-9D1A-25CCD2142295}"/>
              </c:ext>
            </c:extLst>
          </c:dPt>
          <c:dPt>
            <c:idx val="1"/>
            <c:bubble3D val="0"/>
            <c:explosion val="29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0D-4214-9D1A-25CCD2142295}"/>
              </c:ext>
            </c:extLst>
          </c:dPt>
          <c:dLbls>
            <c:dLbl>
              <c:idx val="0"/>
              <c:layout>
                <c:manualLayout>
                  <c:x val="-0.19761062992125986"/>
                  <c:y val="-0.14378545049125496"/>
                </c:manualLayout>
              </c:layout>
              <c:tx>
                <c:rich>
                  <a:bodyPr/>
                  <a:lstStyle/>
                  <a:p>
                    <a:fld id="{99F2E802-C961-4176-89AF-BDFD3B6DFAC7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0D-4214-9D1A-25CCD2142295}"/>
                </c:ext>
              </c:extLst>
            </c:dLbl>
            <c:dLbl>
              <c:idx val="1"/>
              <c:layout>
                <c:manualLayout>
                  <c:x val="0.17627650918635171"/>
                  <c:y val="1.9267646853877777E-2"/>
                </c:manualLayout>
              </c:layout>
              <c:tx>
                <c:rich>
                  <a:bodyPr/>
                  <a:lstStyle/>
                  <a:p>
                    <a:fld id="{0149EF70-6644-48B8-A343-7FAEF0272E13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0D-4214-9D1A-25CCD21422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2F2F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0D-4214-9D1A-25CCD2142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49658792650917"/>
          <c:y val="0.79883213713330081"/>
          <c:w val="0.36743479227631876"/>
          <c:h val="9.41817172403146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rgbClr val="3F3F3F"/>
                </a:solidFill>
              </a:rPr>
              <a:t>Workclass</a:t>
            </a:r>
            <a:endParaRPr lang="en-US" b="1" dirty="0">
              <a:solidFill>
                <a:srgbClr val="3F3F3F"/>
              </a:solidFill>
            </a:endParaRPr>
          </a:p>
        </c:rich>
      </c:tx>
      <c:layout>
        <c:manualLayout>
          <c:xMode val="edge"/>
          <c:yMode val="edge"/>
          <c:x val="0.40291191692200296"/>
          <c:y val="0.36216833723352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531677046514675"/>
          <c:y val="3.8888880383009541E-2"/>
          <c:w val="0.63940276467451496"/>
          <c:h val="0.722802991512906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BF0-43A9-AADA-56464BF8F7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BF0-43A9-AADA-56464BF8F7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BF0-43A9-AADA-56464BF8F7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BF0-43A9-AADA-56464BF8F7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BF0-43A9-AADA-56464BF8F7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BF0-43A9-AADA-56464BF8F7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BF0-43A9-AADA-56464BF8F73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BF0-43A9-AADA-56464BF8F7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BF0-43A9-AADA-56464BF8F73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64DC887-5EF1-4F6D-95C4-5AC49EF601F4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BF0-43A9-AADA-56464BF8F73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3F3F3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BF0-43A9-AADA-56464BF8F732}"/>
                </c:ext>
              </c:extLst>
            </c:dLbl>
            <c:dLbl>
              <c:idx val="3"/>
              <c:layout>
                <c:manualLayout>
                  <c:x val="5.6373889389989438E-3"/>
                  <c:y val="2.777777170214967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F0-43A9-AADA-56464BF8F732}"/>
                </c:ext>
              </c:extLst>
            </c:dLbl>
            <c:dLbl>
              <c:idx val="5"/>
              <c:layout>
                <c:manualLayout>
                  <c:x val="-1.8791296463330732E-3"/>
                  <c:y val="-8.33333151064490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BF0-43A9-AADA-56464BF8F732}"/>
                </c:ext>
              </c:extLst>
            </c:dLbl>
            <c:dLbl>
              <c:idx val="6"/>
              <c:layout>
                <c:manualLayout>
                  <c:x val="0"/>
                  <c:y val="-3.05555488723646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BF0-43A9-AADA-56464BF8F732}"/>
                </c:ext>
              </c:extLst>
            </c:dLbl>
            <c:dLbl>
              <c:idx val="7"/>
              <c:layout>
                <c:manualLayout>
                  <c:x val="3.1149944527483743E-2"/>
                  <c:y val="-2.77777717021496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267882890238818E-2"/>
                      <c:h val="7.11388733292053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7BF0-43A9-AADA-56464BF8F732}"/>
                </c:ext>
              </c:extLst>
            </c:dLbl>
            <c:dLbl>
              <c:idx val="8"/>
              <c:layout>
                <c:manualLayout>
                  <c:x val="0.10624207193478458"/>
                  <c:y val="-1.944444019150477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BF0-43A9-AADA-56464BF8F7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Private</c:v>
                </c:pt>
                <c:pt idx="1">
                  <c:v>Self-emp-not-inc</c:v>
                </c:pt>
                <c:pt idx="2">
                  <c:v>Local-gov</c:v>
                </c:pt>
                <c:pt idx="3">
                  <c:v>?</c:v>
                </c:pt>
                <c:pt idx="4">
                  <c:v>State-gov</c:v>
                </c:pt>
                <c:pt idx="5">
                  <c:v>Self-emp-inc</c:v>
                </c:pt>
                <c:pt idx="6">
                  <c:v>Federal-gov</c:v>
                </c:pt>
                <c:pt idx="7">
                  <c:v>Without-pay</c:v>
                </c:pt>
                <c:pt idx="8">
                  <c:v>Never-worked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69.7</c:v>
                </c:pt>
                <c:pt idx="1">
                  <c:v>7.8</c:v>
                </c:pt>
                <c:pt idx="2">
                  <c:v>6.42</c:v>
                </c:pt>
                <c:pt idx="3">
                  <c:v>5.64</c:v>
                </c:pt>
                <c:pt idx="4">
                  <c:v>3.98</c:v>
                </c:pt>
                <c:pt idx="5">
                  <c:v>3.42</c:v>
                </c:pt>
                <c:pt idx="6">
                  <c:v>2.94</c:v>
                </c:pt>
                <c:pt idx="7">
                  <c:v>0.04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BF0-43A9-AADA-56464BF8F7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725446433855816"/>
          <c:y val="0.84091648273917707"/>
          <c:w val="0.77147075778344376"/>
          <c:h val="0.1261885113323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14067"/>
                </a:solidFill>
              </a:rPr>
              <a:t>Gender</a:t>
            </a:r>
          </a:p>
        </c:rich>
      </c:tx>
      <c:layout>
        <c:manualLayout>
          <c:xMode val="edge"/>
          <c:yMode val="edge"/>
          <c:x val="0.341308136482939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500000000000003E-2"/>
          <c:y val="0.16468085847676117"/>
          <c:w val="0.95750000000000002"/>
          <c:h val="0.66296599540101731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49658792650917"/>
          <c:y val="0.79883213713330081"/>
          <c:w val="0"/>
          <c:h val="2.7613958312345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Sheet1!$C$3:$C$11</cx:f>
        <cx:lvl ptCount="9">
          <cx:pt idx="0">relationship</cx:pt>
          <cx:pt idx="1">arsc</cx:pt>
          <cx:pt idx="2">education.num</cx:pt>
          <cx:pt idx="3">capital.gain</cx:pt>
          <cx:pt idx="4">hours.per.week</cx:pt>
          <cx:pt idx="5">occupation</cx:pt>
          <cx:pt idx="6">workclass</cx:pt>
          <cx:pt idx="7">capital.loss</cx:pt>
          <cx:pt idx="8">marital.status</cx:pt>
        </cx:lvl>
      </cx:strDim>
      <cx:numDim type="val">
        <cx:f>Sheet1!$D$3:$D$11</cx:f>
        <cx:lvl ptCount="9" formatCode="General">
          <cx:pt idx="0">23.133341999999999</cx:pt>
          <cx:pt idx="1">20.940334</cx:pt>
          <cx:pt idx="2">15.014381999999999</cx:pt>
          <cx:pt idx="3">11.964441000000001</cx:pt>
          <cx:pt idx="4">10.713704999999999</cx:pt>
          <cx:pt idx="5">8.2157450000000001</cx:pt>
          <cx:pt idx="6">4.5801780000000001</cx:pt>
          <cx:pt idx="7">4.0538129999999999</cx:pt>
          <cx:pt idx="8">1.3840619999999999</cx:pt>
        </cx:lvl>
      </cx:numDim>
    </cx:data>
    <cx:data id="1">
      <cx:strDim type="cat">
        <cx:f>Sheet1!$C$3:$C$11</cx:f>
        <cx:lvl ptCount="9">
          <cx:pt idx="0">relationship</cx:pt>
          <cx:pt idx="1">arsc</cx:pt>
          <cx:pt idx="2">education.num</cx:pt>
          <cx:pt idx="3">capital.gain</cx:pt>
          <cx:pt idx="4">hours.per.week</cx:pt>
          <cx:pt idx="5">occupation</cx:pt>
          <cx:pt idx="6">workclass</cx:pt>
          <cx:pt idx="7">capital.loss</cx:pt>
          <cx:pt idx="8">marital.status</cx:pt>
        </cx:lvl>
      </cx:strDim>
      <cx:numDim type="val">
        <cx:f>Sheet1!$F$3:$F$11</cx:f>
        <cx:lvl ptCount="9" formatCode="General">
          <cx:pt idx="0">23.129999999999999</cx:pt>
          <cx:pt idx="1">44.07</cx:pt>
          <cx:pt idx="2">59.090000000000003</cx:pt>
          <cx:pt idx="3">71.049999999999997</cx:pt>
          <cx:pt idx="4">81.769999999999996</cx:pt>
          <cx:pt idx="5">89.980000000000004</cx:pt>
          <cx:pt idx="6">94.560000000000002</cx:pt>
          <cx:pt idx="7">98.620000000000005</cx:pt>
          <cx:pt idx="8">100</cx:pt>
        </cx:lvl>
      </cx:numDim>
    </cx:data>
  </cx:chartData>
  <cx:chart>
    <cx:title pos="t" align="ctr" overlay="1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1" i="0" u="none" strike="noStrike" cap="none" spc="20" baseline="0" dirty="0">
            <a:solidFill>
              <a:srgbClr val="FF9900"/>
            </a:solidFill>
            <a:latin typeface="Calibri" panose="020F0502020204030204"/>
          </a:endParaRPr>
        </a:p>
      </cx:txPr>
    </cx:title>
    <cx:plotArea>
      <cx:plotAreaRegion>
        <cx:series layoutId="waterfall" uniqueId="{26C84750-A9A4-4C70-8857-754E3F1650B3}" formatIdx="0">
          <cx:spPr>
            <a:solidFill>
              <a:srgbClr val="014067"/>
            </a:solidFill>
            <a:ln>
              <a:noFill/>
            </a:ln>
            <a:effectLst>
              <a:glow rad="38100">
                <a:schemeClr val="accent4">
                  <a:satMod val="175000"/>
                  <a:alpha val="35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</cx:spPr>
          <cx:dataLabels pos="inEnd">
            <cx:numFmt formatCode="#,##0.000" sourceLinked="0"/>
            <cx:visibility seriesName="0" categoryName="0" value="1"/>
            <cx:separator>, </cx:separator>
            <cx:dataLabel idx="3">
              <cx:numFmt formatCode="0.00" sourceLinked="0"/>
              <cx:visibility seriesName="0" categoryName="0" value="1"/>
              <cx:separator>, </cx:separator>
            </cx:dataLabel>
          </cx:dataLabels>
          <cx:dataId val="0"/>
          <cx:layoutPr>
            <cx:visibility connectorLines="0"/>
            <cx:subtotals/>
          </cx:layoutPr>
        </cx:series>
        <cx:series layoutId="waterfall" hidden="1" uniqueId="{0DD5C356-6A96-4E76-8BC6-679C5D95B59D}" formatIdx="1">
          <cx:dataLabels pos="inEnd">
            <cx:visibility seriesName="0" categoryName="0" value="1"/>
          </cx:dataLabels>
          <cx:dataId val="1"/>
          <cx:layoutPr>
            <cx:subtotals/>
          </cx:layoutPr>
        </cx:series>
      </cx:plotAreaRegion>
      <cx:axis id="0">
        <cx:catScaling gapWidth="0"/>
        <cx:tickLabels/>
      </cx:axis>
      <cx:axis id="1">
        <cx:valScaling max="100"/>
        <cx:majorGridlines>
          <cx:spPr>
            <a:ln>
              <a:noFill/>
            </a:ln>
          </cx:spPr>
        </cx:majorGridlines>
        <cx:tickLabels/>
        <cx:numFmt formatCode="General" sourceLinked="0"/>
      </cx:axis>
    </cx:plotArea>
  </cx:chart>
  <cx:spPr>
    <a:solidFill>
      <a:schemeClr val="bg1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98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905" y="1891966"/>
            <a:ext cx="5980233" cy="661067"/>
          </a:xfrm>
        </p:spPr>
        <p:txBody>
          <a:bodyPr>
            <a:noAutofit/>
          </a:bodyPr>
          <a:lstStyle/>
          <a:p>
            <a:r>
              <a:rPr lang="en-US" sz="4400" dirty="0"/>
              <a:t>Adult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2906" y="3204594"/>
            <a:ext cx="5716648" cy="2586606"/>
          </a:xfrm>
        </p:spPr>
        <p:txBody>
          <a:bodyPr/>
          <a:lstStyle/>
          <a:p>
            <a:r>
              <a:rPr lang="en-US" sz="1600" b="1" dirty="0">
                <a:solidFill>
                  <a:srgbClr val="FF9900"/>
                </a:solidFill>
                <a:cs typeface="Times New Roman" panose="02020603050405020304" pitchFamily="18" charset="0"/>
              </a:rPr>
              <a:t>TEAM:</a:t>
            </a:r>
          </a:p>
          <a:p>
            <a:r>
              <a:rPr lang="en-US" sz="1600" dirty="0">
                <a:solidFill>
                  <a:srgbClr val="01456F"/>
                </a:solidFill>
                <a:cs typeface="Times New Roman" panose="02020603050405020304" pitchFamily="18" charset="0"/>
              </a:rPr>
              <a:t>Ajay M</a:t>
            </a:r>
          </a:p>
          <a:p>
            <a:r>
              <a:rPr lang="en-US" sz="1600" dirty="0">
                <a:solidFill>
                  <a:srgbClr val="01456F"/>
                </a:solidFill>
                <a:cs typeface="Times New Roman" panose="02020603050405020304" pitchFamily="18" charset="0"/>
              </a:rPr>
              <a:t>Anil G</a:t>
            </a:r>
          </a:p>
          <a:p>
            <a:r>
              <a:rPr lang="en-US" sz="1600" dirty="0">
                <a:solidFill>
                  <a:srgbClr val="01456F"/>
                </a:solidFill>
                <a:cs typeface="Times New Roman" panose="02020603050405020304" pitchFamily="18" charset="0"/>
              </a:rPr>
              <a:t>Harika Kanthi P</a:t>
            </a:r>
          </a:p>
          <a:p>
            <a:r>
              <a:rPr lang="en-US" sz="1600" dirty="0" err="1">
                <a:solidFill>
                  <a:srgbClr val="01456F"/>
                </a:solidFill>
                <a:cs typeface="Times New Roman" panose="02020603050405020304" pitchFamily="18" charset="0"/>
              </a:rPr>
              <a:t>Laxminarayana</a:t>
            </a:r>
            <a:r>
              <a:rPr lang="en-US" sz="1600" dirty="0">
                <a:solidFill>
                  <a:srgbClr val="01456F"/>
                </a:solidFill>
                <a:cs typeface="Times New Roman" panose="02020603050405020304" pitchFamily="18" charset="0"/>
              </a:rPr>
              <a:t> A</a:t>
            </a:r>
          </a:p>
          <a:p>
            <a:r>
              <a:rPr lang="en-US" sz="1600" dirty="0" err="1">
                <a:solidFill>
                  <a:srgbClr val="01456F"/>
                </a:solidFill>
                <a:cs typeface="Times New Roman" panose="02020603050405020304" pitchFamily="18" charset="0"/>
              </a:rPr>
              <a:t>Utthejh</a:t>
            </a:r>
            <a:r>
              <a:rPr lang="en-US" sz="1600" dirty="0">
                <a:solidFill>
                  <a:srgbClr val="01456F"/>
                </a:solidFill>
                <a:cs typeface="Times New Roman" panose="02020603050405020304" pitchFamily="18" charset="0"/>
              </a:rPr>
              <a:t> G</a:t>
            </a:r>
          </a:p>
          <a:p>
            <a:r>
              <a:rPr lang="en-US" sz="1600" dirty="0">
                <a:solidFill>
                  <a:srgbClr val="01456F"/>
                </a:solidFill>
                <a:cs typeface="Times New Roman" panose="02020603050405020304" pitchFamily="18" charset="0"/>
              </a:rPr>
              <a:t>Vivek 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EF1634F-DE55-456E-AF0F-27EC1A799EA7}"/>
              </a:ext>
            </a:extLst>
          </p:cNvPr>
          <p:cNvSpPr txBox="1">
            <a:spLocks/>
          </p:cNvSpPr>
          <p:nvPr/>
        </p:nvSpPr>
        <p:spPr>
          <a:xfrm>
            <a:off x="5512905" y="5791200"/>
            <a:ext cx="4136463" cy="6326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9900"/>
                </a:solidFill>
              </a:rPr>
              <a:t>Mentor</a:t>
            </a:r>
            <a:r>
              <a:rPr lang="en-IN" sz="1800" dirty="0"/>
              <a:t>: Mr. </a:t>
            </a:r>
            <a:r>
              <a:rPr lang="en-IN" sz="1800" dirty="0" err="1"/>
              <a:t>Srikar</a:t>
            </a:r>
            <a:r>
              <a:rPr lang="en-IN" sz="1800" dirty="0"/>
              <a:t> </a:t>
            </a:r>
            <a:r>
              <a:rPr lang="en-IN" sz="1800" dirty="0" err="1"/>
              <a:t>Muppidi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slide10" descr="final (bi- occ vs. inc)">
            <a:extLst>
              <a:ext uri="{FF2B5EF4-FFF2-40B4-BE49-F238E27FC236}">
                <a16:creationId xmlns:a16="http://schemas.microsoft.com/office/drawing/2014/main" id="{0AA8A475-0761-42E8-9177-7F95EE469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4" b="4914"/>
          <a:stretch/>
        </p:blipFill>
        <p:spPr>
          <a:xfrm>
            <a:off x="1268656" y="1214150"/>
            <a:ext cx="9654687" cy="5204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0A7DCC-6CC9-4E12-AA83-91ECCF16ECDB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5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slide5" descr="final (uni-ms)">
            <a:extLst>
              <a:ext uri="{FF2B5EF4-FFF2-40B4-BE49-F238E27FC236}">
                <a16:creationId xmlns:a16="http://schemas.microsoft.com/office/drawing/2014/main" id="{956CB36E-FEC5-4701-BC01-C568423D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69" y="1134614"/>
            <a:ext cx="6651234" cy="5385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ACA207-CBF5-4B9F-8D7F-9FE6DB11F469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slide12" descr="final (mul - race&amp;amp;hou vs. inc)">
            <a:extLst>
              <a:ext uri="{FF2B5EF4-FFF2-40B4-BE49-F238E27FC236}">
                <a16:creationId xmlns:a16="http://schemas.microsoft.com/office/drawing/2014/main" id="{C16CEF45-548A-4D8E-8AE2-ED9B68453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15" b="5555"/>
          <a:stretch/>
        </p:blipFill>
        <p:spPr>
          <a:xfrm>
            <a:off x="6322503" y="1383637"/>
            <a:ext cx="5038987" cy="4709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slide11" descr="final (bi - hrs vs. inc)">
            <a:extLst>
              <a:ext uri="{FF2B5EF4-FFF2-40B4-BE49-F238E27FC236}">
                <a16:creationId xmlns:a16="http://schemas.microsoft.com/office/drawing/2014/main" id="{B0E6553B-CD4E-4F5F-8EED-638625089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"/>
          <a:stretch/>
        </p:blipFill>
        <p:spPr>
          <a:xfrm>
            <a:off x="830510" y="1386010"/>
            <a:ext cx="4998733" cy="4707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ED2DD0-353C-4050-8302-D2EE2891B3F1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7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5113496" cy="925196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STATISTICAL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C98B37-BD29-405B-86E2-BA30211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56381"/>
              </p:ext>
            </p:extLst>
          </p:nvPr>
        </p:nvGraphicFramePr>
        <p:xfrm>
          <a:off x="518678" y="1259426"/>
          <a:ext cx="9765008" cy="509692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441252">
                  <a:extLst>
                    <a:ext uri="{9D8B030D-6E8A-4147-A177-3AD203B41FA5}">
                      <a16:colId xmlns:a16="http://schemas.microsoft.com/office/drawing/2014/main" val="847160212"/>
                    </a:ext>
                  </a:extLst>
                </a:gridCol>
                <a:gridCol w="2441252">
                  <a:extLst>
                    <a:ext uri="{9D8B030D-6E8A-4147-A177-3AD203B41FA5}">
                      <a16:colId xmlns:a16="http://schemas.microsoft.com/office/drawing/2014/main" val="3229976194"/>
                    </a:ext>
                  </a:extLst>
                </a:gridCol>
                <a:gridCol w="2441252">
                  <a:extLst>
                    <a:ext uri="{9D8B030D-6E8A-4147-A177-3AD203B41FA5}">
                      <a16:colId xmlns:a16="http://schemas.microsoft.com/office/drawing/2014/main" val="2602540601"/>
                    </a:ext>
                  </a:extLst>
                </a:gridCol>
                <a:gridCol w="2441252">
                  <a:extLst>
                    <a:ext uri="{9D8B030D-6E8A-4147-A177-3AD203B41FA5}">
                      <a16:colId xmlns:a16="http://schemas.microsoft.com/office/drawing/2014/main" val="22855355"/>
                    </a:ext>
                  </a:extLst>
                </a:gridCol>
              </a:tblGrid>
              <a:tr h="358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Significant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196265057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Age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1876.135332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1485191084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Education num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3819.914386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878071528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Capital gain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1551.576577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2679417146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Hours per week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1676.548626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4220629616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Marital status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6061.747963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1363271180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Occupation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3687.620651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112927595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Relationship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6233.840454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209794871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Sex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1413.146829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2.921492e-309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752034191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Work class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804.157527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1.946096e-170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276712381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Capital Loss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694.724841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2.182812e-151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252742128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Race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304.241374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1.317829e-64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204556250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Native Country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317.736675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6.221222e-45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12862385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fnlwgt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9747" marR="89747" marT="44873" marB="4487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2.420095</a:t>
                      </a:r>
                    </a:p>
                  </a:txBody>
                  <a:tcPr marL="89747" marR="89747" marT="44873" marB="4487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rgbClr val="FF0000"/>
                          </a:solidFill>
                          <a:effectLst/>
                        </a:rPr>
                        <a:t>1.197982e-01</a:t>
                      </a:r>
                    </a:p>
                  </a:txBody>
                  <a:tcPr marL="89747" marR="89747" marT="44873" marB="4487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89747" marR="89747" marT="44873" marB="44873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147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E85373-A0BB-4CF0-B4E0-08121386AD98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5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25139"/>
            <a:ext cx="5113496" cy="925196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D89201-749F-49F5-94B2-920BA9DA19DC}"/>
              </a:ext>
            </a:extLst>
          </p:cNvPr>
          <p:cNvSpPr/>
          <p:nvPr/>
        </p:nvSpPr>
        <p:spPr>
          <a:xfrm>
            <a:off x="1669774" y="1478603"/>
            <a:ext cx="3922644" cy="6361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Education Number and Education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B6242-047C-4865-A1F5-FEB8D8EA8FFC}"/>
              </a:ext>
            </a:extLst>
          </p:cNvPr>
          <p:cNvSpPr/>
          <p:nvPr/>
        </p:nvSpPr>
        <p:spPr>
          <a:xfrm>
            <a:off x="1696277" y="2524539"/>
            <a:ext cx="3922644" cy="6361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Misclassification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8359C-7679-4496-BB75-91EDF2504CFA}"/>
              </a:ext>
            </a:extLst>
          </p:cNvPr>
          <p:cNvSpPr/>
          <p:nvPr/>
        </p:nvSpPr>
        <p:spPr>
          <a:xfrm>
            <a:off x="1696277" y="3604591"/>
            <a:ext cx="3922644" cy="6361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 value imputation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7BE9F-5F01-4394-B7E2-CAC500C2E0BF}"/>
              </a:ext>
            </a:extLst>
          </p:cNvPr>
          <p:cNvSpPr/>
          <p:nvPr/>
        </p:nvSpPr>
        <p:spPr>
          <a:xfrm>
            <a:off x="6712226" y="2617305"/>
            <a:ext cx="3922644" cy="63610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Omitting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77BEF-4690-44EA-9ABD-F17BD4F40485}"/>
              </a:ext>
            </a:extLst>
          </p:cNvPr>
          <p:cNvSpPr/>
          <p:nvPr/>
        </p:nvSpPr>
        <p:spPr>
          <a:xfrm>
            <a:off x="2948607" y="5430669"/>
            <a:ext cx="1417983" cy="9256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Occupation</a:t>
            </a:r>
          </a:p>
          <a:p>
            <a:pPr algn="ctr"/>
            <a:r>
              <a:rPr lang="en-IN" dirty="0"/>
              <a:t>5.6%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D6CEA-096D-4E7B-9FED-87151ABDEF75}"/>
              </a:ext>
            </a:extLst>
          </p:cNvPr>
          <p:cNvSpPr/>
          <p:nvPr/>
        </p:nvSpPr>
        <p:spPr>
          <a:xfrm>
            <a:off x="6712226" y="4538071"/>
            <a:ext cx="3922644" cy="63610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 Nearest Neighbors Imputation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ED71F-9E53-440C-93B8-98FFCB699622}"/>
              </a:ext>
            </a:extLst>
          </p:cNvPr>
          <p:cNvSpPr/>
          <p:nvPr/>
        </p:nvSpPr>
        <p:spPr>
          <a:xfrm>
            <a:off x="6712226" y="3604591"/>
            <a:ext cx="3922644" cy="63610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USA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C9B5A-95EE-49CD-9119-FEE9A09C68A9}"/>
              </a:ext>
            </a:extLst>
          </p:cNvPr>
          <p:cNvSpPr/>
          <p:nvPr/>
        </p:nvSpPr>
        <p:spPr>
          <a:xfrm>
            <a:off x="4770783" y="4684643"/>
            <a:ext cx="1325218" cy="85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Country</a:t>
            </a:r>
          </a:p>
          <a:p>
            <a:pPr algn="ctr"/>
            <a:r>
              <a:rPr lang="en-IN" dirty="0"/>
              <a:t>2%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94F18-06D7-45E4-A4F0-C9A155144316}"/>
              </a:ext>
            </a:extLst>
          </p:cNvPr>
          <p:cNvSpPr/>
          <p:nvPr/>
        </p:nvSpPr>
        <p:spPr>
          <a:xfrm>
            <a:off x="1219196" y="4750097"/>
            <a:ext cx="1325218" cy="793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 class</a:t>
            </a:r>
          </a:p>
          <a:p>
            <a:pPr algn="ctr"/>
            <a:r>
              <a:rPr lang="en-IN" dirty="0"/>
              <a:t>5.6%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292E-B7DF-46A4-AC3B-D89407F2550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61391" y="1796655"/>
            <a:ext cx="8083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FD4704-374B-4E22-8EBE-8BB47DD67C6A}"/>
              </a:ext>
            </a:extLst>
          </p:cNvPr>
          <p:cNvCxnSpPr/>
          <p:nvPr/>
        </p:nvCxnSpPr>
        <p:spPr>
          <a:xfrm>
            <a:off x="861391" y="1796655"/>
            <a:ext cx="0" cy="21259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265CF2-46CB-4D77-BCE1-900AD2768353}"/>
              </a:ext>
            </a:extLst>
          </p:cNvPr>
          <p:cNvCxnSpPr>
            <a:endCxn id="7" idx="1"/>
          </p:cNvCxnSpPr>
          <p:nvPr/>
        </p:nvCxnSpPr>
        <p:spPr>
          <a:xfrm>
            <a:off x="861391" y="3922643"/>
            <a:ext cx="834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ECC947-09F5-417B-A93C-BD43C37CDCE6}"/>
              </a:ext>
            </a:extLst>
          </p:cNvPr>
          <p:cNvCxnSpPr>
            <a:stCxn id="6" idx="1"/>
          </p:cNvCxnSpPr>
          <p:nvPr/>
        </p:nvCxnSpPr>
        <p:spPr>
          <a:xfrm flipH="1">
            <a:off x="861391" y="2842591"/>
            <a:ext cx="834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794F0D-BB5B-4651-B3A1-61EC85AA39B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3657599" y="4240695"/>
            <a:ext cx="0" cy="1189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E5ACE-3F6E-4446-B1CF-37F570B03099}"/>
              </a:ext>
            </a:extLst>
          </p:cNvPr>
          <p:cNvCxnSpPr>
            <a:stCxn id="17" idx="0"/>
          </p:cNvCxnSpPr>
          <p:nvPr/>
        </p:nvCxnSpPr>
        <p:spPr>
          <a:xfrm flipV="1">
            <a:off x="1881805" y="4432045"/>
            <a:ext cx="0" cy="318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BF410C-913F-4FB6-A1C5-757E037889D7}"/>
              </a:ext>
            </a:extLst>
          </p:cNvPr>
          <p:cNvCxnSpPr/>
          <p:nvPr/>
        </p:nvCxnSpPr>
        <p:spPr>
          <a:xfrm>
            <a:off x="1881805" y="4432045"/>
            <a:ext cx="35515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77AF75-A92A-4E67-9F28-19231E6286B7}"/>
              </a:ext>
            </a:extLst>
          </p:cNvPr>
          <p:cNvCxnSpPr>
            <a:endCxn id="16" idx="0"/>
          </p:cNvCxnSpPr>
          <p:nvPr/>
        </p:nvCxnSpPr>
        <p:spPr>
          <a:xfrm>
            <a:off x="5433392" y="4432045"/>
            <a:ext cx="0" cy="252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B07109-7942-4594-A304-89B801FB1A3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618921" y="2935357"/>
            <a:ext cx="1093305" cy="987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825D34-BD4E-43D2-8134-F64C63B1BF5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5618921" y="3922643"/>
            <a:ext cx="1093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C9426F-7010-4276-BB47-4106166E34D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5618921" y="3922643"/>
            <a:ext cx="1093305" cy="93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E9BF5-103D-4D41-9D08-5B5350097C8D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4B2D-8B45-4FEF-9027-69530A16AA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552E8B-75AF-4C8D-AA81-A93AFEBB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56" y="461190"/>
            <a:ext cx="5034834" cy="729843"/>
          </a:xfrm>
        </p:spPr>
        <p:txBody>
          <a:bodyPr>
            <a:normAutofit/>
          </a:bodyPr>
          <a:lstStyle/>
          <a:p>
            <a:r>
              <a:rPr lang="en-IN" dirty="0"/>
              <a:t>DATA PREPARATION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3B2054-9A8E-47C9-BEFC-41B11BF7BA00}"/>
              </a:ext>
            </a:extLst>
          </p:cNvPr>
          <p:cNvSpPr/>
          <p:nvPr/>
        </p:nvSpPr>
        <p:spPr>
          <a:xfrm>
            <a:off x="1434517" y="2197916"/>
            <a:ext cx="1543575" cy="1518406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Scaling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59A08E-D700-492E-86DE-C68CC831FDEE}"/>
              </a:ext>
            </a:extLst>
          </p:cNvPr>
          <p:cNvSpPr/>
          <p:nvPr/>
        </p:nvSpPr>
        <p:spPr>
          <a:xfrm>
            <a:off x="5114091" y="2004968"/>
            <a:ext cx="1865152" cy="1764484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7457D0-C8A9-4A09-AC62-3C03DE8FB600}"/>
              </a:ext>
            </a:extLst>
          </p:cNvPr>
          <p:cNvSpPr/>
          <p:nvPr/>
        </p:nvSpPr>
        <p:spPr>
          <a:xfrm>
            <a:off x="8845592" y="1845577"/>
            <a:ext cx="2114026" cy="2083266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creation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3938361-603F-4914-8606-F9ED031B3019}"/>
              </a:ext>
            </a:extLst>
          </p:cNvPr>
          <p:cNvSpPr/>
          <p:nvPr/>
        </p:nvSpPr>
        <p:spPr>
          <a:xfrm>
            <a:off x="1191237" y="4110605"/>
            <a:ext cx="2357305" cy="1862355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Standardisation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1B8EEDD-8A3D-43BD-909D-AE2EDE65407A}"/>
              </a:ext>
            </a:extLst>
          </p:cNvPr>
          <p:cNvSpPr/>
          <p:nvPr/>
        </p:nvSpPr>
        <p:spPr>
          <a:xfrm>
            <a:off x="4922941" y="4110604"/>
            <a:ext cx="2357305" cy="1862355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Statistical Testing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338A224-0585-48BB-8157-FBEDC0430D56}"/>
              </a:ext>
            </a:extLst>
          </p:cNvPr>
          <p:cNvSpPr/>
          <p:nvPr/>
        </p:nvSpPr>
        <p:spPr>
          <a:xfrm>
            <a:off x="8845592" y="4110605"/>
            <a:ext cx="2357305" cy="1862355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ARSC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8E26E2BA-33ED-4CFF-8F0C-1AE2EC0A5A28}"/>
              </a:ext>
            </a:extLst>
          </p:cNvPr>
          <p:cNvSpPr/>
          <p:nvPr/>
        </p:nvSpPr>
        <p:spPr>
          <a:xfrm>
            <a:off x="3317245" y="3509101"/>
            <a:ext cx="1336647" cy="436227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492EC01A-96B0-4110-8E3F-866538D97317}"/>
              </a:ext>
            </a:extLst>
          </p:cNvPr>
          <p:cNvSpPr/>
          <p:nvPr/>
        </p:nvSpPr>
        <p:spPr>
          <a:xfrm>
            <a:off x="7169792" y="3551338"/>
            <a:ext cx="1336647" cy="436227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F1FE3-CD2D-4C17-A162-147CF3DAF3F9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EE283F9-7757-4088-AB61-CDC4BDF51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8" b="-884"/>
          <a:stretch/>
        </p:blipFill>
        <p:spPr bwMode="auto">
          <a:xfrm>
            <a:off x="729638" y="907960"/>
            <a:ext cx="3531970" cy="3239363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3840DC9F-BF0A-435F-9C71-554D5BC35B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6621811"/>
                  </p:ext>
                </p:extLst>
              </p:nvPr>
            </p:nvGraphicFramePr>
            <p:xfrm>
              <a:off x="4261608" y="1246035"/>
              <a:ext cx="7411714" cy="27785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3840DC9F-BF0A-435F-9C71-554D5BC35B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1608" y="1246035"/>
                <a:ext cx="7411714" cy="2778512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E3E7D8E-88B0-4417-BE36-1899BCB08E5F}"/>
              </a:ext>
            </a:extLst>
          </p:cNvPr>
          <p:cNvSpPr/>
          <p:nvPr/>
        </p:nvSpPr>
        <p:spPr>
          <a:xfrm>
            <a:off x="1258176" y="944476"/>
            <a:ext cx="2650435" cy="26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013657"/>
                </a:solidFill>
              </a:rPr>
              <a:t>CORRELATION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5E5C26-D24D-4AF2-A8D1-889CF86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28843"/>
            <a:ext cx="4503488" cy="779117"/>
          </a:xfrm>
        </p:spPr>
        <p:txBody>
          <a:bodyPr>
            <a:normAutofit/>
          </a:bodyPr>
          <a:lstStyle/>
          <a:p>
            <a:r>
              <a:rPr lang="en-IN" dirty="0"/>
              <a:t>MODEL BUILDING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B9091422-4958-4A76-870E-749BE544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15343"/>
              </p:ext>
            </p:extLst>
          </p:nvPr>
        </p:nvGraphicFramePr>
        <p:xfrm>
          <a:off x="2276055" y="4485398"/>
          <a:ext cx="8128002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25430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78103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8247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947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5406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Logit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ROC_AUC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4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Dropping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0.324122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0.979633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0.809261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0.739861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0.610911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74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USA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0.328292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0.801139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0.741249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0.613063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46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imputation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0.317102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0.984735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0.817836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0.755650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0.626918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0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with ARSC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0.324965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0.978010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0.863852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0.778724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0.687852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6218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8BAE00C-8AE3-4892-BFFC-45ED9A6713DB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378CF-3855-4336-86E9-ADD10344D4ED}"/>
              </a:ext>
            </a:extLst>
          </p:cNvPr>
          <p:cNvSpPr/>
          <p:nvPr/>
        </p:nvSpPr>
        <p:spPr>
          <a:xfrm>
            <a:off x="6958171" y="980992"/>
            <a:ext cx="2650435" cy="26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9900"/>
                </a:solidFill>
              </a:rPr>
              <a:t>FEATURE IMPORTANCES</a:t>
            </a:r>
          </a:p>
        </p:txBody>
      </p:sp>
    </p:spTree>
    <p:extLst>
      <p:ext uri="{BB962C8B-B14F-4D97-AF65-F5344CB8AC3E}">
        <p14:creationId xmlns:p14="http://schemas.microsoft.com/office/powerpoint/2010/main" val="37112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E5C26-D24D-4AF2-A8D1-889CF86C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39" y="586532"/>
            <a:ext cx="4503488" cy="7791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13657"/>
                </a:solidFill>
              </a:rPr>
              <a:t>MODEL BUILDING</a:t>
            </a:r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B9091422-4958-4A76-870E-749BE544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82345"/>
              </p:ext>
            </p:extLst>
          </p:nvPr>
        </p:nvGraphicFramePr>
        <p:xfrm>
          <a:off x="1209322" y="3738026"/>
          <a:ext cx="6068480" cy="26184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4212543036"/>
                    </a:ext>
                  </a:extLst>
                </a:gridCol>
                <a:gridCol w="1213696">
                  <a:extLst>
                    <a:ext uri="{9D8B030D-6E8A-4147-A177-3AD203B41FA5}">
                      <a16:colId xmlns:a16="http://schemas.microsoft.com/office/drawing/2014/main" val="2918247080"/>
                    </a:ext>
                  </a:extLst>
                </a:gridCol>
                <a:gridCol w="1213696">
                  <a:extLst>
                    <a:ext uri="{9D8B030D-6E8A-4147-A177-3AD203B41FA5}">
                      <a16:colId xmlns:a16="http://schemas.microsoft.com/office/drawing/2014/main" val="2389472485"/>
                    </a:ext>
                  </a:extLst>
                </a:gridCol>
                <a:gridCol w="1213696">
                  <a:extLst>
                    <a:ext uri="{9D8B030D-6E8A-4147-A177-3AD203B41FA5}">
                      <a16:colId xmlns:a16="http://schemas.microsoft.com/office/drawing/2014/main" val="2245406863"/>
                    </a:ext>
                  </a:extLst>
                </a:gridCol>
                <a:gridCol w="1213696">
                  <a:extLst>
                    <a:ext uri="{9D8B030D-6E8A-4147-A177-3AD203B41FA5}">
                      <a16:colId xmlns:a16="http://schemas.microsoft.com/office/drawing/2014/main" val="264061613"/>
                    </a:ext>
                  </a:extLst>
                </a:gridCol>
              </a:tblGrid>
              <a:tr h="5583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ROC_AUC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42846"/>
                  </a:ext>
                </a:extLst>
              </a:tr>
              <a:tr h="47176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Dropping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0.886194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0.866457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0.795094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0.712272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746583"/>
                  </a:ext>
                </a:extLst>
              </a:tr>
              <a:tr h="47176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USA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0.866291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0.862637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0.777618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0.687924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467889"/>
                  </a:ext>
                </a:extLst>
              </a:tr>
              <a:tr h="5583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imputation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0.872318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0.869549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0.789358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0.700845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04281"/>
                  </a:ext>
                </a:extLst>
              </a:tr>
              <a:tr h="5583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with ARSC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0.861940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0.827540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0.830853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0.700384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6218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5B63DA10-1B0D-4C06-8AB6-D2F67090F9E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160" b="-1642"/>
          <a:stretch/>
        </p:blipFill>
        <p:spPr bwMode="auto">
          <a:xfrm>
            <a:off x="7580671" y="3023419"/>
            <a:ext cx="3908323" cy="33330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59B4BB-4BD7-49D9-B86B-53C59D174FB6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90F57-828E-4EB9-BAA7-834FE6514E0C}"/>
              </a:ext>
            </a:extLst>
          </p:cNvPr>
          <p:cNvSpPr txBox="1"/>
          <p:nvPr/>
        </p:nvSpPr>
        <p:spPr>
          <a:xfrm>
            <a:off x="929739" y="1536175"/>
            <a:ext cx="984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9900"/>
                </a:solidFill>
              </a:rPr>
              <a:t>Classifier used</a:t>
            </a:r>
            <a:r>
              <a:rPr lang="en-IN" dirty="0">
                <a:solidFill>
                  <a:srgbClr val="FF9900"/>
                </a:solidFill>
              </a:rPr>
              <a:t>: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9900"/>
                </a:solidFill>
              </a:rPr>
              <a:t>Evaluation metric </a:t>
            </a:r>
            <a:r>
              <a:rPr lang="en-IN" dirty="0">
                <a:solidFill>
                  <a:srgbClr val="FF9900"/>
                </a:solidFill>
              </a:rPr>
              <a:t>: ROC AUC (</a:t>
            </a:r>
            <a:r>
              <a:rPr lang="en-US" dirty="0">
                <a:solidFill>
                  <a:srgbClr val="FF9900"/>
                </a:solidFill>
              </a:rPr>
              <a:t>Receiver Operating Characteristic Area under the curve)</a:t>
            </a:r>
          </a:p>
        </p:txBody>
      </p:sp>
    </p:spTree>
    <p:extLst>
      <p:ext uri="{BB962C8B-B14F-4D97-AF65-F5344CB8AC3E}">
        <p14:creationId xmlns:p14="http://schemas.microsoft.com/office/powerpoint/2010/main" val="27398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2060" y="1805845"/>
            <a:ext cx="4865614" cy="15497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3AF99-DDFC-4A6B-81F5-286C404E312E}"/>
              </a:ext>
            </a:extLst>
          </p:cNvPr>
          <p:cNvSpPr/>
          <p:nvPr/>
        </p:nvSpPr>
        <p:spPr>
          <a:xfrm>
            <a:off x="6165909" y="3429000"/>
            <a:ext cx="1166070" cy="187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13" y="818154"/>
            <a:ext cx="4570709" cy="957638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3" y="2236472"/>
            <a:ext cx="7773232" cy="380337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solidFill>
                  <a:srgbClr val="01456F"/>
                </a:solidFill>
                <a:cs typeface="Times New Roman" panose="02020603050405020304" pitchFamily="18" charset="0"/>
              </a:rPr>
              <a:t>Dataset is extracted from 1994 US Census data</a:t>
            </a:r>
          </a:p>
          <a:p>
            <a:pPr marL="285750" indent="-285750"/>
            <a:r>
              <a:rPr lang="en-US" sz="2800" dirty="0">
                <a:solidFill>
                  <a:srgbClr val="01456F"/>
                </a:solidFill>
                <a:cs typeface="Times New Roman" panose="02020603050405020304" pitchFamily="18" charset="0"/>
              </a:rPr>
              <a:t>Income depends various factors such as such as age, education, occupation, marital status, etc.</a:t>
            </a:r>
          </a:p>
          <a:p>
            <a:pPr marL="285750" indent="-285750"/>
            <a:r>
              <a:rPr lang="en-US" sz="2800" dirty="0">
                <a:solidFill>
                  <a:srgbClr val="01456F"/>
                </a:solidFill>
                <a:cs typeface="Times New Roman" panose="02020603050405020304" pitchFamily="18" charset="0"/>
              </a:rPr>
              <a:t>Problem: Train the binary classifier to predict if an individuals’ income is above or below $50K</a:t>
            </a:r>
          </a:p>
          <a:p>
            <a:pPr marL="285750" indent="-285750"/>
            <a:r>
              <a:rPr lang="en-US" sz="2800" dirty="0">
                <a:solidFill>
                  <a:srgbClr val="01456F"/>
                </a:solidFill>
                <a:cs typeface="Times New Roman" panose="02020603050405020304" pitchFamily="18" charset="0"/>
              </a:rPr>
              <a:t>Solution: Helping government agencies to target government-sponsored programs</a:t>
            </a:r>
          </a:p>
          <a:p>
            <a:pPr marL="742950" lvl="1" indent="-285750"/>
            <a:r>
              <a:rPr lang="en-US" sz="2800" dirty="0">
                <a:solidFill>
                  <a:srgbClr val="01456F"/>
                </a:solidFill>
                <a:cs typeface="Times New Roman" panose="02020603050405020304" pitchFamily="18" charset="0"/>
              </a:rPr>
              <a:t>Affordable Care Act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12" y="821634"/>
            <a:ext cx="5587999" cy="115294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9900"/>
                </a:solidFill>
              </a:rPr>
              <a:t>ECONOMIC PERSPECTIVE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1" y="2562723"/>
            <a:ext cx="6956487" cy="31101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56F"/>
                </a:solidFill>
              </a:rPr>
              <a:t>Median Household Income of USA (1994): $34,076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56F"/>
                </a:solidFill>
              </a:rPr>
              <a:t>Median Household Salary of USA (2019): $63,030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56F"/>
                </a:solidFill>
              </a:rPr>
              <a:t>$50,000 (1994) is $87,083 (2020)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56F"/>
                </a:solidFill>
              </a:rPr>
              <a:t>Affordable Care Act 2020 (Cutoff):</a:t>
            </a:r>
          </a:p>
          <a:p>
            <a:pPr marL="742950" lvl="1" indent="-285750"/>
            <a:r>
              <a:rPr lang="en-US" sz="2400" dirty="0">
                <a:solidFill>
                  <a:srgbClr val="01456F"/>
                </a:solidFill>
              </a:rPr>
              <a:t>Single: $49,960 </a:t>
            </a:r>
          </a:p>
          <a:p>
            <a:pPr marL="742950" lvl="1" indent="-285750"/>
            <a:r>
              <a:rPr lang="en-US" sz="2400" dirty="0">
                <a:solidFill>
                  <a:srgbClr val="01456F"/>
                </a:solidFill>
              </a:rPr>
              <a:t>Household: $85,320 for a family of three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</p:spTree>
    <p:extLst>
      <p:ext uri="{BB962C8B-B14F-4D97-AF65-F5344CB8AC3E}">
        <p14:creationId xmlns:p14="http://schemas.microsoft.com/office/powerpoint/2010/main" val="291408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4835200" cy="928892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DATA DESCRIPTION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900808904"/>
              </p:ext>
            </p:extLst>
          </p:nvPr>
        </p:nvGraphicFramePr>
        <p:xfrm>
          <a:off x="518677" y="1518406"/>
          <a:ext cx="10596736" cy="42066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9184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649184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649184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649184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4420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Age of the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Marital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Marital Status of the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Capital Gain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Capital gains received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Native 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Native Country of the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Capital Loss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Capital loss incurred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Occupation of the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Education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Highest education level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Race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rgbClr val="014067"/>
                          </a:solidFill>
                          <a:effectLst/>
                        </a:rPr>
                        <a:t>Race of individual</a:t>
                      </a:r>
                      <a:endParaRPr lang="en-US" sz="1200" dirty="0">
                        <a:solidFill>
                          <a:srgbClr val="014067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16562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Education  - num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Number of years of education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Relationship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Type of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1738"/>
                  </a:ext>
                </a:extLst>
              </a:tr>
              <a:tr h="4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014067"/>
                          </a:solidFill>
                        </a:rPr>
                        <a:t>Fnlwgt</a:t>
                      </a:r>
                      <a:endParaRPr lang="en-US" sz="1600" b="1" dirty="0">
                        <a:solidFill>
                          <a:srgbClr val="014067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Weighted value computed by the Census Bureau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Sex of the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21463"/>
                  </a:ext>
                </a:extLst>
              </a:tr>
              <a:tr h="4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Hours Per Week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rgbClr val="014067"/>
                          </a:solidFill>
                          <a:effectLst/>
                        </a:rPr>
                        <a:t>Average number of hour working per week</a:t>
                      </a:r>
                      <a:endParaRPr lang="en-US" sz="1200" dirty="0">
                        <a:solidFill>
                          <a:srgbClr val="014067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14067"/>
                          </a:solidFill>
                        </a:rPr>
                        <a:t>Work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14067"/>
                          </a:solidFill>
                        </a:rPr>
                        <a:t>Class of work of the individual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16624"/>
                  </a:ext>
                </a:extLst>
              </a:tr>
              <a:tr h="62472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14067"/>
                          </a:solidFill>
                        </a:rPr>
                        <a:t>Income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14067"/>
                          </a:solidFill>
                        </a:rPr>
                        <a:t>(Target Variable 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4F8E4D-A482-4B5E-A2B1-CABCD5307012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4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852EFA-8705-456E-8F4C-A3519D9D518D}"/>
              </a:ext>
            </a:extLst>
          </p:cNvPr>
          <p:cNvGraphicFramePr/>
          <p:nvPr/>
        </p:nvGraphicFramePr>
        <p:xfrm>
          <a:off x="696099" y="1002092"/>
          <a:ext cx="3584353" cy="27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slide7" descr="final (uni-region)">
            <a:extLst>
              <a:ext uri="{FF2B5EF4-FFF2-40B4-BE49-F238E27FC236}">
                <a16:creationId xmlns:a16="http://schemas.microsoft.com/office/drawing/2014/main" id="{B63B999E-F42D-484A-BE20-D58904DCB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8" y="1325217"/>
            <a:ext cx="8251829" cy="453069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ECE315-96D8-4BED-BADF-8CC7099E8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288041"/>
              </p:ext>
            </p:extLst>
          </p:nvPr>
        </p:nvGraphicFramePr>
        <p:xfrm>
          <a:off x="8338657" y="2302853"/>
          <a:ext cx="3682767" cy="322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7C63B8-563C-4A8A-91B5-233555A9EDAA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13657"/>
                </a:solidFill>
              </a:rPr>
              <a:t>Exploratory Data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852EFA-8705-456E-8F4C-A3519D9D5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221989"/>
              </p:ext>
            </p:extLst>
          </p:nvPr>
        </p:nvGraphicFramePr>
        <p:xfrm>
          <a:off x="679321" y="1146312"/>
          <a:ext cx="3584353" cy="27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slide4" descr="final (uni-age)">
            <a:extLst>
              <a:ext uri="{FF2B5EF4-FFF2-40B4-BE49-F238E27FC236}">
                <a16:creationId xmlns:a16="http://schemas.microsoft.com/office/drawing/2014/main" id="{FAEA8DD6-4C9E-45AD-89F3-6909FF14A8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4"/>
          <a:stretch/>
        </p:blipFill>
        <p:spPr>
          <a:xfrm>
            <a:off x="1842052" y="3596876"/>
            <a:ext cx="7748849" cy="3214533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9B47BC-81D7-4FEB-B998-914FCE0BF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957043"/>
              </p:ext>
            </p:extLst>
          </p:nvPr>
        </p:nvGraphicFramePr>
        <p:xfrm>
          <a:off x="7023652" y="1146312"/>
          <a:ext cx="5168348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AA6728-CC5F-4289-8761-BAC9EBCB224A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852EFA-8705-456E-8F4C-A3519D9D518D}"/>
              </a:ext>
            </a:extLst>
          </p:cNvPr>
          <p:cNvGraphicFramePr/>
          <p:nvPr/>
        </p:nvGraphicFramePr>
        <p:xfrm>
          <a:off x="696099" y="1002092"/>
          <a:ext cx="3584353" cy="27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slide8" descr="fin (uni-educ)">
            <a:extLst>
              <a:ext uri="{FF2B5EF4-FFF2-40B4-BE49-F238E27FC236}">
                <a16:creationId xmlns:a16="http://schemas.microsoft.com/office/drawing/2014/main" id="{D3F367C7-FF84-4F8D-BF8D-073DDA1EFA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6" b="5555"/>
          <a:stretch/>
        </p:blipFill>
        <p:spPr>
          <a:xfrm>
            <a:off x="1616765" y="1002252"/>
            <a:ext cx="8715954" cy="5381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C2BB6C-5A81-44DB-BC11-835A6BBBF604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slide9" descr="final (bi- educ vs. inc)">
            <a:extLst>
              <a:ext uri="{FF2B5EF4-FFF2-40B4-BE49-F238E27FC236}">
                <a16:creationId xmlns:a16="http://schemas.microsoft.com/office/drawing/2014/main" id="{D02C5BE2-D22E-4563-8468-B20654BC1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"/>
          <a:stretch/>
        </p:blipFill>
        <p:spPr>
          <a:xfrm>
            <a:off x="1923960" y="1268389"/>
            <a:ext cx="8344080" cy="48541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3A7068-53AD-4A41-90CE-94BF93E6DF9F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9"/>
            <a:ext cx="6398958" cy="7930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slide2" descr="Sheet 2 (2)">
            <a:extLst>
              <a:ext uri="{FF2B5EF4-FFF2-40B4-BE49-F238E27FC236}">
                <a16:creationId xmlns:a16="http://schemas.microsoft.com/office/drawing/2014/main" id="{EB41BCB9-625B-4DF2-89E6-8B36EAD86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" y="1002092"/>
            <a:ext cx="6147166" cy="5034998"/>
          </a:xfrm>
          <a:prstGeom prst="rect">
            <a:avLst/>
          </a:prstGeom>
        </p:spPr>
      </p:pic>
      <p:pic>
        <p:nvPicPr>
          <p:cNvPr id="10" name="slide3" descr="Sheet 2 (3)">
            <a:extLst>
              <a:ext uri="{FF2B5EF4-FFF2-40B4-BE49-F238E27FC236}">
                <a16:creationId xmlns:a16="http://schemas.microsoft.com/office/drawing/2014/main" id="{25E86C5A-2F31-4324-B0C8-AED1A6C90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2"/>
          <a:stretch/>
        </p:blipFill>
        <p:spPr>
          <a:xfrm>
            <a:off x="6665843" y="1002092"/>
            <a:ext cx="5007480" cy="5138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1A86A7-1770-47BB-8723-3276CF5DB842}"/>
              </a:ext>
            </a:extLst>
          </p:cNvPr>
          <p:cNvSpPr/>
          <p:nvPr/>
        </p:nvSpPr>
        <p:spPr>
          <a:xfrm>
            <a:off x="1275127" y="6241409"/>
            <a:ext cx="3582099" cy="407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1456F"/>
                </a:solidFill>
              </a:rPr>
              <a:t>Capital Gains and Income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CCE0-167F-4488-B267-C6BA00BB46AE}"/>
              </a:ext>
            </a:extLst>
          </p:cNvPr>
          <p:cNvSpPr/>
          <p:nvPr/>
        </p:nvSpPr>
        <p:spPr>
          <a:xfrm>
            <a:off x="7836716" y="6241409"/>
            <a:ext cx="3582099" cy="407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1456F"/>
                </a:solidFill>
              </a:rPr>
              <a:t>Capital Loss and Income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BB32E-B400-4F33-9756-99D99F25A241}"/>
              </a:ext>
            </a:extLst>
          </p:cNvPr>
          <p:cNvSpPr/>
          <p:nvPr/>
        </p:nvSpPr>
        <p:spPr>
          <a:xfrm>
            <a:off x="11115413" y="302004"/>
            <a:ext cx="830510" cy="52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503</Words>
  <Application>Microsoft Office PowerPoint</Application>
  <PresentationFormat>Widescreen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Gill Sans SemiBold</vt:lpstr>
      <vt:lpstr>Times New Roman</vt:lpstr>
      <vt:lpstr>Wingdings</vt:lpstr>
      <vt:lpstr>Office Theme</vt:lpstr>
      <vt:lpstr>Adult Dataset</vt:lpstr>
      <vt:lpstr>INTRODUCTION</vt:lpstr>
      <vt:lpstr>ECONOMIC PERSPECTIVE</vt:lpstr>
      <vt:lpstr>DATA DESCRIPTION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STATISTICAL TESTING</vt:lpstr>
      <vt:lpstr>DATA CLEANING</vt:lpstr>
      <vt:lpstr>DATA PREPARATION</vt:lpstr>
      <vt:lpstr>MODEL BUILDING</vt:lpstr>
      <vt:lpstr>MODEL BUILDING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2020-06-22T10:43:24Z</dcterms:created>
  <dcterms:modified xsi:type="dcterms:W3CDTF">2020-06-23T07:48:44Z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