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ace6ca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ace6ca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b99c55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0b99c55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ace6ca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ace6ca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ace6ca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ace6ca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ace6ca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ace6ca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0ace6ca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0ace6ca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52523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f52523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f525234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f525234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f525234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f525234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f525234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f525234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f5252345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f5252345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f525234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f525234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f5252345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f5252345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5252345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525234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ImageData Augmentation </a:t>
            </a:r>
            <a:endParaRPr/>
          </a:p>
        </p:txBody>
      </p:sp>
      <p:sp>
        <p:nvSpPr>
          <p:cNvPr id="55" name="Google Shape;55;p13"/>
          <p:cNvSpPr txBox="1"/>
          <p:nvPr>
            <p:ph idx="1" type="subTitle"/>
          </p:nvPr>
        </p:nvSpPr>
        <p:spPr>
          <a:xfrm>
            <a:off x="398550" y="6919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Short Story Assignment - CMPE258 Deep Learning</a:t>
            </a:r>
            <a:endParaRPr/>
          </a:p>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Filters</a:t>
            </a:r>
            <a:endParaRPr/>
          </a:p>
        </p:txBody>
      </p:sp>
      <p:sp>
        <p:nvSpPr>
          <p:cNvPr id="113" name="Google Shape;113;p22"/>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Brightness enhancement</a:t>
            </a:r>
            <a:endParaRPr/>
          </a:p>
          <a:p>
            <a:pPr indent="-342900" lvl="0" marL="457200" rtl="0" algn="l">
              <a:spcBef>
                <a:spcPts val="0"/>
              </a:spcBef>
              <a:spcAft>
                <a:spcPts val="0"/>
              </a:spcAft>
              <a:buSzPts val="1800"/>
              <a:buChar char="●"/>
            </a:pPr>
            <a:r>
              <a:rPr lang="en"/>
              <a:t>Sharpening</a:t>
            </a:r>
            <a:endParaRPr/>
          </a:p>
          <a:p>
            <a:pPr indent="-342900" lvl="0" marL="457200" rtl="0" algn="l">
              <a:spcBef>
                <a:spcPts val="0"/>
              </a:spcBef>
              <a:spcAft>
                <a:spcPts val="0"/>
              </a:spcAft>
              <a:buSzPts val="1800"/>
              <a:buChar char="●"/>
            </a:pPr>
            <a:r>
              <a:rPr lang="en"/>
              <a:t>Blurring</a:t>
            </a:r>
            <a:endParaRPr/>
          </a:p>
          <a:p>
            <a:pPr indent="-342900" lvl="0" marL="457200" rtl="0" algn="l">
              <a:spcBef>
                <a:spcPts val="0"/>
              </a:spcBef>
              <a:spcAft>
                <a:spcPts val="0"/>
              </a:spcAft>
              <a:buSzPts val="1800"/>
              <a:buChar char="●"/>
            </a:pPr>
            <a:r>
              <a:rPr lang="en"/>
              <a:t>Histogram equalization</a:t>
            </a:r>
            <a:endParaRPr/>
          </a:p>
        </p:txBody>
      </p:sp>
      <p:pic>
        <p:nvPicPr>
          <p:cNvPr id="114" name="Google Shape;114;p22"/>
          <p:cNvPicPr preferRelativeResize="0"/>
          <p:nvPr/>
        </p:nvPicPr>
        <p:blipFill>
          <a:blip r:embed="rId3">
            <a:alphaModFix/>
          </a:blip>
          <a:stretch>
            <a:fillRect/>
          </a:stretch>
        </p:blipFill>
        <p:spPr>
          <a:xfrm>
            <a:off x="977296" y="2706525"/>
            <a:ext cx="5284199" cy="175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Noise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Gaussian Noise</a:t>
            </a:r>
            <a:endParaRPr/>
          </a:p>
        </p:txBody>
      </p:sp>
      <p:pic>
        <p:nvPicPr>
          <p:cNvPr id="121" name="Google Shape;121;p23"/>
          <p:cNvPicPr preferRelativeResize="0"/>
          <p:nvPr/>
        </p:nvPicPr>
        <p:blipFill>
          <a:blip r:embed="rId3">
            <a:alphaModFix/>
          </a:blip>
          <a:stretch>
            <a:fillRect/>
          </a:stretch>
        </p:blipFill>
        <p:spPr>
          <a:xfrm>
            <a:off x="1113565" y="2571750"/>
            <a:ext cx="6581434" cy="199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GAN-based Data Augmentation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Generative modeling refers to creating instances from a dataset</a:t>
            </a:r>
            <a:endParaRPr/>
          </a:p>
          <a:p>
            <a:pPr indent="-342900" lvl="0" marL="457200" rtl="0" algn="l">
              <a:spcBef>
                <a:spcPts val="0"/>
              </a:spcBef>
              <a:spcAft>
                <a:spcPts val="0"/>
              </a:spcAft>
              <a:buSzPts val="1800"/>
              <a:buChar char="●"/>
            </a:pPr>
            <a:r>
              <a:rPr lang="en"/>
              <a:t>Gan leading in computation speed and quality of results. </a:t>
            </a:r>
            <a:endParaRPr/>
          </a:p>
          <a:p>
            <a:pPr indent="-342900" lvl="0" marL="457200" rtl="0" algn="l">
              <a:spcBef>
                <a:spcPts val="0"/>
              </a:spcBef>
              <a:spcAft>
                <a:spcPts val="0"/>
              </a:spcAft>
              <a:buSzPts val="1800"/>
              <a:buChar char="●"/>
            </a:pPr>
            <a:r>
              <a:rPr lang="en"/>
              <a:t>GANs to Data Augmentation and reporting the resulting classification performance has been done in biomedical image analysis</a:t>
            </a:r>
            <a:endParaRPr/>
          </a:p>
          <a:p>
            <a:pPr indent="0" lvl="0" marL="0" rtl="0" algn="l">
              <a:spcBef>
                <a:spcPts val="1200"/>
              </a:spcBef>
              <a:spcAft>
                <a:spcPts val="0"/>
              </a:spcAft>
              <a:buNone/>
            </a:pPr>
            <a:r>
              <a:rPr lang="en"/>
              <a:t>GAN Architecture</a:t>
            </a:r>
            <a:endParaRPr/>
          </a:p>
          <a:p>
            <a:pPr indent="-342900" lvl="0" marL="457200" rtl="0" algn="l">
              <a:spcBef>
                <a:spcPts val="1200"/>
              </a:spcBef>
              <a:spcAft>
                <a:spcPts val="0"/>
              </a:spcAft>
              <a:buSzPts val="1800"/>
              <a:buChar char="●"/>
            </a:pPr>
            <a:r>
              <a:rPr lang="en"/>
              <a:t>Generator Network</a:t>
            </a:r>
            <a:endParaRPr/>
          </a:p>
          <a:p>
            <a:pPr indent="-342900" lvl="0" marL="457200" rtl="0" algn="l">
              <a:spcBef>
                <a:spcPts val="0"/>
              </a:spcBef>
              <a:spcAft>
                <a:spcPts val="0"/>
              </a:spcAft>
              <a:buSzPts val="1800"/>
              <a:buChar char="●"/>
            </a:pPr>
            <a:r>
              <a:rPr lang="en"/>
              <a:t>Discriminator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Art Data Augmentation Techniques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Augmentation</a:t>
            </a:r>
            <a:endParaRPr/>
          </a:p>
          <a:p>
            <a:pPr indent="-317500" lvl="1" marL="914400" rtl="0" algn="l">
              <a:spcBef>
                <a:spcPts val="0"/>
              </a:spcBef>
              <a:spcAft>
                <a:spcPts val="0"/>
              </a:spcAft>
              <a:buSzPts val="1400"/>
              <a:buChar char="○"/>
            </a:pPr>
            <a:r>
              <a:rPr lang="en"/>
              <a:t>Use neural layers to translate images into new styles</a:t>
            </a:r>
            <a:endParaRPr/>
          </a:p>
          <a:p>
            <a:pPr indent="-317500" lvl="1" marL="914400" rtl="0" algn="l">
              <a:spcBef>
                <a:spcPts val="0"/>
              </a:spcBef>
              <a:spcAft>
                <a:spcPts val="0"/>
              </a:spcAft>
              <a:buSzPts val="1400"/>
              <a:buChar char="○"/>
            </a:pPr>
            <a:r>
              <a:rPr lang="en"/>
              <a:t>Better </a:t>
            </a:r>
            <a:r>
              <a:rPr lang="en"/>
              <a:t>performance</a:t>
            </a:r>
            <a:r>
              <a:rPr lang="en"/>
              <a:t> technique than traditional color space augmentation</a:t>
            </a:r>
            <a:endParaRPr/>
          </a:p>
          <a:p>
            <a:pPr indent="-342900" lvl="0" marL="457200" rtl="0" algn="l">
              <a:spcBef>
                <a:spcPts val="0"/>
              </a:spcBef>
              <a:spcAft>
                <a:spcPts val="0"/>
              </a:spcAft>
              <a:buSzPts val="1800"/>
              <a:buChar char="●"/>
            </a:pPr>
            <a:r>
              <a:rPr lang="en"/>
              <a:t>Auto Augmentation</a:t>
            </a:r>
            <a:endParaRPr/>
          </a:p>
          <a:p>
            <a:pPr indent="-317500" lvl="1" marL="914400" rtl="0" algn="l">
              <a:spcBef>
                <a:spcPts val="0"/>
              </a:spcBef>
              <a:spcAft>
                <a:spcPts val="0"/>
              </a:spcAft>
              <a:buSzPts val="1400"/>
              <a:buChar char="○"/>
            </a:pPr>
            <a:r>
              <a:rPr lang="en"/>
              <a:t>Reinforcement learning Algorithm</a:t>
            </a:r>
            <a:endParaRPr/>
          </a:p>
          <a:p>
            <a:pPr indent="-317500" lvl="1" marL="914400" rtl="0" algn="l">
              <a:spcBef>
                <a:spcPts val="0"/>
              </a:spcBef>
              <a:spcAft>
                <a:spcPts val="0"/>
              </a:spcAft>
              <a:buSzPts val="1400"/>
              <a:buChar char="○"/>
            </a:pPr>
            <a:r>
              <a:rPr lang="en"/>
              <a:t>This algorithm search for an optimal augmentation policy among constrained set of geometric transformations</a:t>
            </a:r>
            <a:endParaRPr/>
          </a:p>
          <a:p>
            <a:pPr indent="-342900" lvl="0" marL="457200" rtl="0" algn="l">
              <a:spcBef>
                <a:spcPts val="0"/>
              </a:spcBef>
              <a:spcAft>
                <a:spcPts val="0"/>
              </a:spcAft>
              <a:buSzPts val="1800"/>
              <a:buChar char="●"/>
            </a:pPr>
            <a:r>
              <a:rPr lang="en"/>
              <a:t>Smart Augmentation</a:t>
            </a:r>
            <a:endParaRPr/>
          </a:p>
          <a:p>
            <a:pPr indent="-317500" lvl="1" marL="914400" rtl="0" algn="l">
              <a:spcBef>
                <a:spcPts val="0"/>
              </a:spcBef>
              <a:spcAft>
                <a:spcPts val="0"/>
              </a:spcAft>
              <a:buSzPts val="1400"/>
              <a:buChar char="○"/>
            </a:pPr>
            <a:r>
              <a:rPr lang="en"/>
              <a:t>Similar to Neural Augmentation</a:t>
            </a:r>
            <a:endParaRPr/>
          </a:p>
          <a:p>
            <a:pPr indent="-317500" lvl="1" marL="914400" rtl="0" algn="l">
              <a:spcBef>
                <a:spcPts val="0"/>
              </a:spcBef>
              <a:spcAft>
                <a:spcPts val="0"/>
              </a:spcAft>
              <a:buSzPts val="1400"/>
              <a:buChar char="○"/>
            </a:pPr>
            <a:r>
              <a:rPr lang="en"/>
              <a:t>Use adaptive CNN to derive new images rather than averaging pixels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Augmentation Techniques</a:t>
            </a:r>
            <a:endParaRPr/>
          </a:p>
        </p:txBody>
      </p:sp>
      <p:sp>
        <p:nvSpPr>
          <p:cNvPr id="139" name="Google Shape;139;p26"/>
          <p:cNvSpPr txBox="1"/>
          <p:nvPr>
            <p:ph idx="1" type="body"/>
          </p:nvPr>
        </p:nvSpPr>
        <p:spPr>
          <a:xfrm>
            <a:off x="311700" y="1152475"/>
            <a:ext cx="8520600" cy="383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Augmentation Techniques Compared using dataset sizes of </a:t>
            </a:r>
            <a:endParaRPr/>
          </a:p>
          <a:p>
            <a:pPr indent="-342900" lvl="0" marL="457200" rtl="0" algn="l">
              <a:spcBef>
                <a:spcPts val="1200"/>
              </a:spcBef>
              <a:spcAft>
                <a:spcPts val="0"/>
              </a:spcAft>
              <a:buSzPts val="1800"/>
              <a:buChar char="●"/>
            </a:pPr>
            <a:r>
              <a:rPr lang="en"/>
              <a:t>small set( with around 2k </a:t>
            </a:r>
            <a:r>
              <a:rPr lang="en"/>
              <a:t>samples</a:t>
            </a:r>
            <a:r>
              <a:rPr lang="en"/>
              <a:t>)</a:t>
            </a:r>
            <a:endParaRPr/>
          </a:p>
          <a:p>
            <a:pPr indent="-342900" lvl="0" marL="457200" rtl="0" algn="l">
              <a:spcBef>
                <a:spcPts val="0"/>
              </a:spcBef>
              <a:spcAft>
                <a:spcPts val="0"/>
              </a:spcAft>
              <a:buSzPts val="1800"/>
              <a:buChar char="●"/>
            </a:pPr>
            <a:r>
              <a:rPr lang="en"/>
              <a:t>medium</a:t>
            </a:r>
            <a:r>
              <a:rPr lang="en"/>
              <a:t> set(with around 10k </a:t>
            </a:r>
            <a:r>
              <a:rPr lang="en"/>
              <a:t>samples</a:t>
            </a:r>
            <a:r>
              <a:rPr lang="en"/>
              <a:t>)</a:t>
            </a:r>
            <a:endParaRPr/>
          </a:p>
          <a:p>
            <a:pPr indent="-342900" lvl="0" marL="457200" rtl="0" algn="l">
              <a:spcBef>
                <a:spcPts val="0"/>
              </a:spcBef>
              <a:spcAft>
                <a:spcPts val="0"/>
              </a:spcAft>
              <a:buSzPts val="1800"/>
              <a:buChar char="●"/>
            </a:pPr>
            <a:r>
              <a:rPr lang="en"/>
              <a:t>large set (with around 50k samples)</a:t>
            </a:r>
            <a:endParaRPr/>
          </a:p>
          <a:p>
            <a:pPr indent="0" lvl="0" marL="0" rtl="0" algn="l">
              <a:spcBef>
                <a:spcPts val="1200"/>
              </a:spcBef>
              <a:spcAft>
                <a:spcPts val="0"/>
              </a:spcAft>
              <a:buNone/>
            </a:pPr>
            <a:r>
              <a:rPr lang="en"/>
              <a:t>Three level of data augmentation</a:t>
            </a:r>
            <a:endParaRPr/>
          </a:p>
          <a:p>
            <a:pPr indent="-342900" lvl="0" marL="457200" rtl="0" algn="l">
              <a:spcBef>
                <a:spcPts val="1200"/>
              </a:spcBef>
              <a:spcAft>
                <a:spcPts val="0"/>
              </a:spcAft>
              <a:buSzPts val="1800"/>
              <a:buChar char="●"/>
            </a:pPr>
            <a:r>
              <a:rPr lang="en"/>
              <a:t>No augmentation</a:t>
            </a:r>
            <a:endParaRPr/>
          </a:p>
          <a:p>
            <a:pPr indent="-342900" lvl="0" marL="457200" rtl="0" algn="l">
              <a:spcBef>
                <a:spcPts val="0"/>
              </a:spcBef>
              <a:spcAft>
                <a:spcPts val="0"/>
              </a:spcAft>
              <a:buSzPts val="1800"/>
              <a:buChar char="●"/>
            </a:pPr>
            <a:r>
              <a:rPr lang="en"/>
              <a:t>Original + generated samples</a:t>
            </a:r>
            <a:endParaRPr/>
          </a:p>
          <a:p>
            <a:pPr indent="-342900" lvl="0" marL="457200" rtl="0" algn="l">
              <a:spcBef>
                <a:spcPts val="0"/>
              </a:spcBef>
              <a:spcAft>
                <a:spcPts val="0"/>
              </a:spcAft>
              <a:buSzPts val="1800"/>
              <a:buChar char="●"/>
            </a:pPr>
            <a:r>
              <a:rPr lang="en"/>
              <a:t>Original + double size of generated samples</a:t>
            </a:r>
            <a:endParaRPr/>
          </a:p>
          <a:p>
            <a:pPr indent="0" lvl="0" marL="0" rtl="0" algn="l">
              <a:spcBef>
                <a:spcPts val="1200"/>
              </a:spcBef>
              <a:spcAft>
                <a:spcPts val="1200"/>
              </a:spcAft>
              <a:buNone/>
            </a:pPr>
            <a:r>
              <a:rPr lang="en"/>
              <a:t>From different techniques with different size datasets, Cropping, Flipping and rotation performed best.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2801200" y="1581600"/>
            <a:ext cx="3909900" cy="1589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Data Augmentation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52525"/>
                </a:solidFill>
                <a:highlight>
                  <a:srgbClr val="FFFFFF"/>
                </a:highlight>
              </a:rPr>
              <a:t>Deep learning has been shown to be effective in a variety of computer science fields. The availability of large datasets is critical for deep learning models. Certain fields, such as medical image processing, do not have access to vast amounts of evidence. This pandemic was the driving force behind this survey.</a:t>
            </a:r>
            <a:endParaRPr sz="1200">
              <a:solidFill>
                <a:srgbClr val="252525"/>
              </a:solidFill>
              <a:highlight>
                <a:srgbClr val="FFFFFF"/>
              </a:highlight>
            </a:endParaRPr>
          </a:p>
          <a:p>
            <a:pPr indent="0" lvl="0" marL="0" rtl="0" algn="l">
              <a:spcBef>
                <a:spcPts val="1200"/>
              </a:spcBef>
              <a:spcAft>
                <a:spcPts val="0"/>
              </a:spcAft>
              <a:buNone/>
            </a:pPr>
            <a:r>
              <a:rPr lang="en" sz="1200">
                <a:solidFill>
                  <a:srgbClr val="252525"/>
                </a:solidFill>
                <a:highlight>
                  <a:srgbClr val="FFFFFF"/>
                </a:highlight>
              </a:rPr>
              <a:t>Reason-</a:t>
            </a:r>
            <a:endParaRPr sz="1200">
              <a:solidFill>
                <a:srgbClr val="252525"/>
              </a:solidFill>
              <a:highlight>
                <a:srgbClr val="FFFFFF"/>
              </a:highlight>
            </a:endParaRPr>
          </a:p>
          <a:p>
            <a:pPr indent="-304800" lvl="0" marL="457200" rtl="0" algn="l">
              <a:spcBef>
                <a:spcPts val="1200"/>
              </a:spcBef>
              <a:spcAft>
                <a:spcPts val="0"/>
              </a:spcAft>
              <a:buClr>
                <a:srgbClr val="252525"/>
              </a:buClr>
              <a:buSzPts val="1200"/>
              <a:buAutoNum type="arabicPeriod"/>
            </a:pPr>
            <a:r>
              <a:rPr lang="en" sz="1200">
                <a:solidFill>
                  <a:srgbClr val="252525"/>
                </a:solidFill>
                <a:highlight>
                  <a:srgbClr val="FFFFFF"/>
                </a:highlight>
              </a:rPr>
              <a:t>When compared to traditional data gathering with label annotation, it is a cost-effective practice.</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AutoNum type="arabicPeriod"/>
            </a:pPr>
            <a:r>
              <a:rPr lang="en" sz="1200">
                <a:solidFill>
                  <a:srgbClr val="252525"/>
                </a:solidFill>
                <a:highlight>
                  <a:srgbClr val="FFFFFF"/>
                </a:highlight>
              </a:rPr>
              <a:t>It is incredibly accurate, as it is created from natural ground-truth data.</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AutoNum type="arabicPeriod"/>
            </a:pPr>
            <a:r>
              <a:rPr lang="en" sz="1200">
                <a:solidFill>
                  <a:srgbClr val="252525"/>
                </a:solidFill>
                <a:highlight>
                  <a:srgbClr val="FFFFFF"/>
                </a:highlight>
              </a:rPr>
              <a:t>It can be controlled, which aids in the generation of balanced data.</a:t>
            </a:r>
            <a:endParaRPr sz="1200">
              <a:solidFill>
                <a:srgbClr val="252525"/>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rgbClr val="252525"/>
                </a:solidFill>
                <a:highlight>
                  <a:srgbClr val="FFFFFF"/>
                </a:highlight>
              </a:rPr>
              <a:t>It aids in the solution of the overfitting problem.</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AutoNum type="arabicPeriod"/>
            </a:pPr>
            <a:r>
              <a:rPr lang="en" sz="1200">
                <a:solidFill>
                  <a:srgbClr val="252525"/>
                </a:solidFill>
                <a:highlight>
                  <a:srgbClr val="FFFFFF"/>
                </a:highlight>
              </a:rPr>
              <a:t>It aids in the attainment of higher testing accuracies.</a:t>
            </a:r>
            <a:endParaRPr sz="1200">
              <a:solidFill>
                <a:srgbClr val="25252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Classical Image data augmentation</a:t>
            </a:r>
            <a:endParaRPr/>
          </a:p>
        </p:txBody>
      </p:sp>
      <p:pic>
        <p:nvPicPr>
          <p:cNvPr id="67" name="Google Shape;67;p15"/>
          <p:cNvPicPr preferRelativeResize="0"/>
          <p:nvPr/>
        </p:nvPicPr>
        <p:blipFill>
          <a:blip r:embed="rId3">
            <a:alphaModFix/>
          </a:blip>
          <a:stretch>
            <a:fillRect/>
          </a:stretch>
        </p:blipFill>
        <p:spPr>
          <a:xfrm>
            <a:off x="152400" y="1170125"/>
            <a:ext cx="8084349" cy="318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FLIPPING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Horizontal Flipping</a:t>
            </a:r>
            <a:endParaRPr/>
          </a:p>
          <a:p>
            <a:pPr indent="-342900" lvl="0" marL="457200" rtl="0" algn="l">
              <a:spcBef>
                <a:spcPts val="0"/>
              </a:spcBef>
              <a:spcAft>
                <a:spcPts val="0"/>
              </a:spcAft>
              <a:buSzPts val="1800"/>
              <a:buAutoNum type="arabicPeriod"/>
            </a:pPr>
            <a:r>
              <a:rPr lang="en"/>
              <a:t>Vertical Flipping</a:t>
            </a:r>
            <a:endParaRPr/>
          </a:p>
          <a:p>
            <a:pPr indent="-342900" lvl="0" marL="457200" rtl="0" algn="l">
              <a:spcBef>
                <a:spcPts val="0"/>
              </a:spcBef>
              <a:spcAft>
                <a:spcPts val="0"/>
              </a:spcAft>
              <a:buSzPts val="1800"/>
              <a:buAutoNum type="arabicPeriod"/>
            </a:pPr>
            <a:r>
              <a:rPr lang="en"/>
              <a:t>Horizontal Vertical Flipping</a:t>
            </a:r>
            <a:endParaRPr/>
          </a:p>
        </p:txBody>
      </p:sp>
      <p:pic>
        <p:nvPicPr>
          <p:cNvPr id="74" name="Google Shape;74;p16"/>
          <p:cNvPicPr preferRelativeResize="0"/>
          <p:nvPr/>
        </p:nvPicPr>
        <p:blipFill>
          <a:blip r:embed="rId3">
            <a:alphaModFix/>
          </a:blip>
          <a:stretch>
            <a:fillRect/>
          </a:stretch>
        </p:blipFill>
        <p:spPr>
          <a:xfrm>
            <a:off x="1040350" y="2436475"/>
            <a:ext cx="6471526" cy="219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52525"/>
              </a:buClr>
              <a:buSzPts val="1200"/>
              <a:buChar char="●"/>
            </a:pPr>
            <a:r>
              <a:rPr lang="en" sz="1200">
                <a:solidFill>
                  <a:srgbClr val="252525"/>
                </a:solidFill>
                <a:highlight>
                  <a:srgbClr val="FFFFFF"/>
                </a:highlight>
              </a:rPr>
              <a:t>rotating the image along an axis</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In the right or left direction </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Angles ranging from 1 to 359</a:t>
            </a:r>
            <a:endParaRPr sz="1200">
              <a:solidFill>
                <a:srgbClr val="252525"/>
              </a:solidFill>
              <a:highlight>
                <a:srgbClr val="FFFFFF"/>
              </a:highlight>
            </a:endParaRPr>
          </a:p>
        </p:txBody>
      </p:sp>
      <p:pic>
        <p:nvPicPr>
          <p:cNvPr id="81" name="Google Shape;81;p17"/>
          <p:cNvPicPr preferRelativeResize="0"/>
          <p:nvPr/>
        </p:nvPicPr>
        <p:blipFill>
          <a:blip r:embed="rId3">
            <a:alphaModFix/>
          </a:blip>
          <a:stretch>
            <a:fillRect/>
          </a:stretch>
        </p:blipFill>
        <p:spPr>
          <a:xfrm>
            <a:off x="4057674" y="1853825"/>
            <a:ext cx="2980675" cy="251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SHEARING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52525"/>
              </a:buClr>
              <a:buSzPts val="1200"/>
              <a:buChar char="●"/>
            </a:pPr>
            <a:r>
              <a:rPr lang="en" sz="1200">
                <a:solidFill>
                  <a:srgbClr val="252525"/>
                </a:solidFill>
                <a:highlight>
                  <a:srgbClr val="FFFFFF"/>
                </a:highlight>
              </a:rPr>
              <a:t> Changing the original image in both the x and y directions</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Shearing is divided into two categories</a:t>
            </a:r>
            <a:endParaRPr sz="1200">
              <a:solidFill>
                <a:srgbClr val="252525"/>
              </a:solidFill>
              <a:highlight>
                <a:srgbClr val="FFFFFF"/>
              </a:highlight>
            </a:endParaRPr>
          </a:p>
          <a:p>
            <a:pPr indent="-304800" lvl="1" marL="914400" rtl="0" algn="l">
              <a:spcBef>
                <a:spcPts val="0"/>
              </a:spcBef>
              <a:spcAft>
                <a:spcPts val="0"/>
              </a:spcAft>
              <a:buClr>
                <a:srgbClr val="252525"/>
              </a:buClr>
              <a:buSzPts val="1200"/>
              <a:buChar char="○"/>
            </a:pPr>
            <a:r>
              <a:rPr lang="en" sz="1200">
                <a:solidFill>
                  <a:srgbClr val="252525"/>
                </a:solidFill>
                <a:highlight>
                  <a:srgbClr val="FFFFFF"/>
                </a:highlight>
              </a:rPr>
              <a:t>Along x-axis</a:t>
            </a:r>
            <a:endParaRPr sz="1200">
              <a:solidFill>
                <a:srgbClr val="252525"/>
              </a:solidFill>
              <a:highlight>
                <a:srgbClr val="FFFFFF"/>
              </a:highlight>
            </a:endParaRPr>
          </a:p>
          <a:p>
            <a:pPr indent="-304800" lvl="1" marL="914400" rtl="0" algn="l">
              <a:spcBef>
                <a:spcPts val="0"/>
              </a:spcBef>
              <a:spcAft>
                <a:spcPts val="0"/>
              </a:spcAft>
              <a:buClr>
                <a:srgbClr val="252525"/>
              </a:buClr>
              <a:buSzPts val="1200"/>
              <a:buChar char="○"/>
            </a:pPr>
            <a:r>
              <a:rPr lang="en" sz="1200">
                <a:solidFill>
                  <a:srgbClr val="252525"/>
                </a:solidFill>
                <a:highlight>
                  <a:srgbClr val="FFFFFF"/>
                </a:highlight>
              </a:rPr>
              <a:t>Along y-axis</a:t>
            </a:r>
            <a:endParaRPr sz="1200">
              <a:solidFill>
                <a:srgbClr val="252525"/>
              </a:solidFill>
              <a:highlight>
                <a:srgbClr val="FFFFFF"/>
              </a:highlight>
            </a:endParaRPr>
          </a:p>
          <a:p>
            <a:pPr indent="0" lvl="0" marL="0" rtl="0" algn="l">
              <a:spcBef>
                <a:spcPts val="1200"/>
              </a:spcBef>
              <a:spcAft>
                <a:spcPts val="0"/>
              </a:spcAft>
              <a:buNone/>
            </a:pPr>
            <a:r>
              <a:t/>
            </a:r>
            <a:endParaRPr sz="1200">
              <a:solidFill>
                <a:srgbClr val="252525"/>
              </a:solidFill>
              <a:highlight>
                <a:srgbClr val="FFFFFF"/>
              </a:highlight>
            </a:endParaRPr>
          </a:p>
          <a:p>
            <a:pPr indent="0" lvl="0" marL="0" rtl="0" algn="l">
              <a:spcBef>
                <a:spcPts val="1200"/>
              </a:spcBef>
              <a:spcAft>
                <a:spcPts val="1200"/>
              </a:spcAft>
              <a:buClr>
                <a:schemeClr val="dk1"/>
              </a:buClr>
              <a:buSzPts val="1100"/>
              <a:buFont typeface="Arial"/>
              <a:buNone/>
            </a:pPr>
            <a:r>
              <a:t/>
            </a:r>
            <a:endParaRPr sz="1200">
              <a:solidFill>
                <a:srgbClr val="252525"/>
              </a:solidFill>
              <a:highlight>
                <a:srgbClr val="FFFFFF"/>
              </a:highlight>
            </a:endParaRPr>
          </a:p>
        </p:txBody>
      </p:sp>
      <p:pic>
        <p:nvPicPr>
          <p:cNvPr id="88" name="Google Shape;88;p18"/>
          <p:cNvPicPr preferRelativeResize="0"/>
          <p:nvPr/>
        </p:nvPicPr>
        <p:blipFill>
          <a:blip r:embed="rId3">
            <a:alphaModFix/>
          </a:blip>
          <a:stretch>
            <a:fillRect/>
          </a:stretch>
        </p:blipFill>
        <p:spPr>
          <a:xfrm>
            <a:off x="950100" y="2432472"/>
            <a:ext cx="5575926" cy="197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Zooming</a:t>
            </a:r>
            <a:endParaRPr/>
          </a:p>
          <a:p>
            <a:pPr indent="-342900" lvl="0" marL="457200" rtl="0" algn="l">
              <a:spcBef>
                <a:spcPts val="0"/>
              </a:spcBef>
              <a:spcAft>
                <a:spcPts val="0"/>
              </a:spcAft>
              <a:buSzPts val="1800"/>
              <a:buChar char="●"/>
            </a:pPr>
            <a:r>
              <a:rPr lang="en"/>
              <a:t>Scaling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TRANSLATION</a:t>
            </a:r>
            <a:endParaRPr/>
          </a:p>
          <a:p>
            <a:pPr indent="0" lvl="0" marL="0" rtl="0" algn="l">
              <a:spcBef>
                <a:spcPts val="120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 a shifting an object a picture from one position to another. </a:t>
            </a:r>
            <a:endParaRPr/>
          </a:p>
          <a:p>
            <a:pPr indent="-342900" lvl="0" marL="457200" rtl="0" algn="l">
              <a:spcBef>
                <a:spcPts val="0"/>
              </a:spcBef>
              <a:spcAft>
                <a:spcPts val="0"/>
              </a:spcAft>
              <a:buSzPts val="1800"/>
              <a:buChar char="●"/>
            </a:pPr>
            <a:r>
              <a:rPr lang="en"/>
              <a:t>Translation can be done in X or Y directions. </a:t>
            </a:r>
            <a:endParaRPr/>
          </a:p>
        </p:txBody>
      </p:sp>
      <p:pic>
        <p:nvPicPr>
          <p:cNvPr id="101" name="Google Shape;101;p20"/>
          <p:cNvPicPr preferRelativeResize="0"/>
          <p:nvPr/>
        </p:nvPicPr>
        <p:blipFill>
          <a:blip r:embed="rId3">
            <a:alphaModFix/>
          </a:blip>
          <a:stretch>
            <a:fillRect/>
          </a:stretch>
        </p:blipFill>
        <p:spPr>
          <a:xfrm>
            <a:off x="740563" y="2806738"/>
            <a:ext cx="73628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en"/>
              <a:t>COLOR SPACE SHIFTING</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a Photometric data augmentation.</a:t>
            </a:r>
            <a:endParaRPr/>
          </a:p>
          <a:p>
            <a:pPr indent="0" lvl="0" marL="0" rtl="0" algn="l">
              <a:spcBef>
                <a:spcPts val="1200"/>
              </a:spcBef>
              <a:spcAft>
                <a:spcPts val="0"/>
              </a:spcAft>
              <a:buNone/>
            </a:pPr>
            <a:r>
              <a:rPr lang="en"/>
              <a:t>There most famous color spaces are -</a:t>
            </a:r>
            <a:endParaRPr/>
          </a:p>
          <a:p>
            <a:pPr indent="0" lvl="0" marL="0" rtl="0" algn="l">
              <a:spcBef>
                <a:spcPts val="1200"/>
              </a:spcBef>
              <a:spcAft>
                <a:spcPts val="0"/>
              </a:spcAft>
              <a:buNone/>
            </a:pPr>
            <a:r>
              <a:rPr lang="en"/>
              <a:t>• CMY(K) {Cyan — Magenta -Yellow — Black}.</a:t>
            </a:r>
            <a:endParaRPr/>
          </a:p>
          <a:p>
            <a:pPr indent="0" lvl="0" marL="0" rtl="0" algn="l">
              <a:spcBef>
                <a:spcPts val="1200"/>
              </a:spcBef>
              <a:spcAft>
                <a:spcPts val="0"/>
              </a:spcAft>
              <a:buNone/>
            </a:pPr>
            <a:r>
              <a:rPr lang="en"/>
              <a:t>• YIQ, YUV, YCbCr, YCC {Luminance / Chrominance}.</a:t>
            </a:r>
            <a:endParaRPr/>
          </a:p>
          <a:p>
            <a:pPr indent="0" lvl="0" marL="0" rtl="0" algn="l">
              <a:spcBef>
                <a:spcPts val="1200"/>
              </a:spcBef>
              <a:spcAft>
                <a:spcPts val="0"/>
              </a:spcAft>
              <a:buNone/>
            </a:pPr>
            <a:r>
              <a:rPr lang="en"/>
              <a:t>• HSL {Hue — Saturation — Lightness}. • RGB {Red — Green — Blue}.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