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5" r:id="rId2"/>
    <p:sldId id="257" r:id="rId3"/>
    <p:sldId id="286" r:id="rId4"/>
    <p:sldId id="291" r:id="rId5"/>
    <p:sldId id="290" r:id="rId6"/>
    <p:sldId id="289" r:id="rId7"/>
    <p:sldId id="288" r:id="rId8"/>
    <p:sldId id="266" r:id="rId9"/>
    <p:sldId id="268" r:id="rId10"/>
    <p:sldId id="285" r:id="rId11"/>
    <p:sldId id="269" r:id="rId12"/>
    <p:sldId id="270" r:id="rId13"/>
    <p:sldId id="276" r:id="rId14"/>
    <p:sldId id="271" r:id="rId15"/>
    <p:sldId id="278" r:id="rId16"/>
    <p:sldId id="279" r:id="rId17"/>
    <p:sldId id="280" r:id="rId18"/>
    <p:sldId id="281" r:id="rId19"/>
    <p:sldId id="282" r:id="rId20"/>
    <p:sldId id="284" r:id="rId21"/>
    <p:sldId id="283" r:id="rId22"/>
    <p:sldId id="29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44"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F357C8-ED08-4917-A1E0-08A801A13710}"/>
              </a:ext>
            </a:extLst>
          </p:cNvPr>
          <p:cNvSpPr>
            <a:spLocks noGrp="1"/>
          </p:cNvSpPr>
          <p:nvPr>
            <p:ph type="ctrTitle"/>
          </p:nvPr>
        </p:nvSpPr>
        <p:spPr>
          <a:xfrm>
            <a:off x="1524000" y="1735106"/>
            <a:ext cx="9144000" cy="2387600"/>
          </a:xfrm>
        </p:spPr>
        <p:txBody>
          <a:bodyPr/>
          <a:lstStyle/>
          <a:p>
            <a:r>
              <a:rPr lang="en-US" b="1" dirty="0">
                <a:latin typeface="Times New Roman" panose="02020603050405020304" pitchFamily="18" charset="0"/>
                <a:cs typeface="Times New Roman" panose="02020603050405020304" pitchFamily="18" charset="0"/>
              </a:rPr>
              <a:t>TO-DO-LIST APPLICATION</a:t>
            </a:r>
            <a:endParaRPr lang="en-IN" dirty="0"/>
          </a:p>
        </p:txBody>
      </p:sp>
      <p:sp>
        <p:nvSpPr>
          <p:cNvPr id="5" name="Subtitle 4">
            <a:extLst>
              <a:ext uri="{FF2B5EF4-FFF2-40B4-BE49-F238E27FC236}">
                <a16:creationId xmlns:a16="http://schemas.microsoft.com/office/drawing/2014/main" id="{83D80370-2F99-4BFB-A11B-FAFB8E149B4E}"/>
              </a:ext>
            </a:extLst>
          </p:cNvPr>
          <p:cNvSpPr>
            <a:spLocks noGrp="1"/>
          </p:cNvSpPr>
          <p:nvPr>
            <p:ph type="subTitle" idx="1"/>
          </p:nvPr>
        </p:nvSpPr>
        <p:spPr>
          <a:xfrm>
            <a:off x="8543826" y="5202238"/>
            <a:ext cx="3648174" cy="1655762"/>
          </a:xfrm>
        </p:spPr>
        <p:txBody>
          <a:bodyPr>
            <a:normAutofit/>
          </a:bodyPr>
          <a:lstStyle/>
          <a:p>
            <a:pPr algn="l"/>
            <a:r>
              <a:rPr lang="en-IN" sz="2000" dirty="0">
                <a:latin typeface="Times New Roman" panose="02020603050405020304" pitchFamily="18" charset="0"/>
                <a:cs typeface="Times New Roman" panose="02020603050405020304" pitchFamily="18" charset="0"/>
              </a:rPr>
              <a:t>Name : Harika Pavuluri</a:t>
            </a:r>
          </a:p>
          <a:p>
            <a:pPr algn="l"/>
            <a:r>
              <a:rPr lang="en-IN" sz="2000" dirty="0">
                <a:latin typeface="Times New Roman" panose="02020603050405020304" pitchFamily="18" charset="0"/>
                <a:cs typeface="Times New Roman" panose="02020603050405020304" pitchFamily="18" charset="0"/>
              </a:rPr>
              <a:t>Student ID : PAV22197997</a:t>
            </a:r>
          </a:p>
          <a:p>
            <a:pPr algn="l"/>
            <a:r>
              <a:rPr lang="en-IN" sz="2000" dirty="0">
                <a:latin typeface="Times New Roman" panose="02020603050405020304" pitchFamily="18" charset="0"/>
                <a:cs typeface="Times New Roman" panose="02020603050405020304" pitchFamily="18" charset="0"/>
              </a:rPr>
              <a:t>Lecturer : Edward Francis Bird</a:t>
            </a:r>
          </a:p>
          <a:p>
            <a:pPr algn="l"/>
            <a:r>
              <a:rPr lang="en-IN" sz="2000" dirty="0">
                <a:latin typeface="Times New Roman" panose="02020603050405020304" pitchFamily="18" charset="0"/>
                <a:cs typeface="Times New Roman" panose="02020603050405020304" pitchFamily="18" charset="0"/>
              </a:rPr>
              <a:t>Date : 17th January, 2024 </a:t>
            </a:r>
          </a:p>
        </p:txBody>
      </p:sp>
    </p:spTree>
    <p:extLst>
      <p:ext uri="{BB962C8B-B14F-4D97-AF65-F5344CB8AC3E}">
        <p14:creationId xmlns:p14="http://schemas.microsoft.com/office/powerpoint/2010/main" val="445181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0C0646-ECE2-AC95-96DA-901031718FBA}"/>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To add task the user provides information like title, description, the date of submission, the category which it belongs to and its priority.</a:t>
            </a:r>
          </a:p>
          <a:p>
            <a:r>
              <a:rPr lang="en-US" sz="2200" dirty="0">
                <a:latin typeface="Times New Roman" panose="02020603050405020304" pitchFamily="18" charset="0"/>
                <a:cs typeface="Times New Roman" panose="02020603050405020304" pitchFamily="18" charset="0"/>
              </a:rPr>
              <a:t>Clicking on submit will add task to application.</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1E0BB844-1AB1-2569-FFD9-83E91B0314B4}"/>
              </a:ext>
            </a:extLst>
          </p:cNvPr>
          <p:cNvPicPr>
            <a:picLocks noChangeAspect="1"/>
          </p:cNvPicPr>
          <p:nvPr/>
        </p:nvPicPr>
        <p:blipFill>
          <a:blip r:embed="rId2"/>
          <a:stretch>
            <a:fillRect/>
          </a:stretch>
        </p:blipFill>
        <p:spPr>
          <a:xfrm>
            <a:off x="5107317" y="640080"/>
            <a:ext cx="5997677" cy="5577840"/>
          </a:xfrm>
          <a:prstGeom prst="rect">
            <a:avLst/>
          </a:prstGeom>
        </p:spPr>
      </p:pic>
      <p:sp>
        <p:nvSpPr>
          <p:cNvPr id="2" name="TextBox 1">
            <a:extLst>
              <a:ext uri="{FF2B5EF4-FFF2-40B4-BE49-F238E27FC236}">
                <a16:creationId xmlns:a16="http://schemas.microsoft.com/office/drawing/2014/main" id="{234DE7ED-FCA1-7DA6-913D-444B4FCD9281}"/>
              </a:ext>
            </a:extLst>
          </p:cNvPr>
          <p:cNvSpPr txBox="1"/>
          <p:nvPr/>
        </p:nvSpPr>
        <p:spPr>
          <a:xfrm>
            <a:off x="416623" y="1742759"/>
            <a:ext cx="385762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latin typeface="Times New Roman" panose="02020603050405020304" pitchFamily="18" charset="0"/>
                <a:cs typeface="Times New Roman" panose="02020603050405020304" pitchFamily="18" charset="0"/>
              </a:rPr>
              <a:t> ADD TASK</a:t>
            </a:r>
          </a:p>
        </p:txBody>
      </p:sp>
    </p:spTree>
    <p:extLst>
      <p:ext uri="{BB962C8B-B14F-4D97-AF65-F5344CB8AC3E}">
        <p14:creationId xmlns:p14="http://schemas.microsoft.com/office/powerpoint/2010/main" val="265893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BE5FCA-57BF-A916-D1BD-14E38A95539A}"/>
              </a:ext>
            </a:extLst>
          </p:cNvPr>
          <p:cNvSpPr>
            <a:spLocks noGrp="1"/>
          </p:cNvSpPr>
          <p:nvPr>
            <p:ph idx="1"/>
          </p:nvPr>
        </p:nvSpPr>
        <p:spPr>
          <a:xfrm>
            <a:off x="640461" y="2426208"/>
            <a:ext cx="4295775" cy="3477387"/>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If a task is completed the user can click on the complete icon.</a:t>
            </a:r>
          </a:p>
          <a:p>
            <a:r>
              <a:rPr lang="en-US" sz="2200" dirty="0">
                <a:latin typeface="Times New Roman" panose="02020603050405020304" pitchFamily="18" charset="0"/>
                <a:cs typeface="Times New Roman" panose="02020603050405020304" pitchFamily="18" charset="0"/>
              </a:rPr>
              <a:t>The task gets </a:t>
            </a:r>
            <a:r>
              <a:rPr lang="en-US" sz="2200" dirty="0" err="1">
                <a:latin typeface="Times New Roman" panose="02020603050405020304" pitchFamily="18" charset="0"/>
                <a:cs typeface="Times New Roman" panose="02020603050405020304" pitchFamily="18" charset="0"/>
              </a:rPr>
              <a:t>striked</a:t>
            </a:r>
            <a:r>
              <a:rPr lang="en-US" sz="2200" dirty="0">
                <a:latin typeface="Times New Roman" panose="02020603050405020304" pitchFamily="18" charset="0"/>
                <a:cs typeface="Times New Roman" panose="02020603050405020304" pitchFamily="18" charset="0"/>
              </a:rPr>
              <a:t> off from the application and the remaining tasks will be displayed as incomplete tasks in our application.</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09F4C89-D0A2-FA71-FF6D-7C153A583A43}"/>
              </a:ext>
            </a:extLst>
          </p:cNvPr>
          <p:cNvSpPr txBox="1"/>
          <p:nvPr/>
        </p:nvSpPr>
        <p:spPr>
          <a:xfrm>
            <a:off x="142875" y="1562099"/>
            <a:ext cx="616267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Times New Roman" panose="02020603050405020304" pitchFamily="18" charset="0"/>
                <a:cs typeface="Times New Roman" panose="02020603050405020304" pitchFamily="18" charset="0"/>
              </a:rPr>
              <a:t>  TASK COMPLETION</a:t>
            </a:r>
            <a:endParaRPr lang="en-US" sz="4400" dirty="0">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742976B5-3510-E7F4-2A2D-8F1F65D35444}"/>
              </a:ext>
            </a:extLst>
          </p:cNvPr>
          <p:cNvPicPr>
            <a:picLocks noChangeAspect="1"/>
          </p:cNvPicPr>
          <p:nvPr/>
        </p:nvPicPr>
        <p:blipFill>
          <a:blip r:embed="rId2"/>
          <a:stretch>
            <a:fillRect/>
          </a:stretch>
        </p:blipFill>
        <p:spPr>
          <a:xfrm>
            <a:off x="6611302" y="490537"/>
            <a:ext cx="5274945" cy="5876925"/>
          </a:xfrm>
          <a:prstGeom prst="rect">
            <a:avLst/>
          </a:prstGeom>
        </p:spPr>
      </p:pic>
    </p:spTree>
    <p:extLst>
      <p:ext uri="{BB962C8B-B14F-4D97-AF65-F5344CB8AC3E}">
        <p14:creationId xmlns:p14="http://schemas.microsoft.com/office/powerpoint/2010/main" val="1770727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7AB62F-4C1D-9E95-23E5-4E48F14DA26A}"/>
              </a:ext>
            </a:extLst>
          </p:cNvPr>
          <p:cNvSpPr>
            <a:spLocks noGrp="1"/>
          </p:cNvSpPr>
          <p:nvPr>
            <p:ph idx="1"/>
          </p:nvPr>
        </p:nvSpPr>
        <p:spPr>
          <a:xfrm>
            <a:off x="640080" y="2220849"/>
            <a:ext cx="5313426" cy="3969639"/>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If you click on edit a task , that particular task will be opened and we can edit all the fields which the user wants to edit.</a:t>
            </a:r>
          </a:p>
          <a:p>
            <a:r>
              <a:rPr lang="en-US" sz="2200" dirty="0">
                <a:latin typeface="Times New Roman" panose="02020603050405020304" pitchFamily="18" charset="0"/>
                <a:cs typeface="Times New Roman" panose="02020603050405020304" pitchFamily="18" charset="0"/>
              </a:rPr>
              <a:t>Submitting the task will reflect the changes you have made. </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51829A98-CFD7-6246-B460-66F35C9568F5}"/>
              </a:ext>
            </a:extLst>
          </p:cNvPr>
          <p:cNvPicPr>
            <a:picLocks noChangeAspect="1"/>
          </p:cNvPicPr>
          <p:nvPr/>
        </p:nvPicPr>
        <p:blipFill>
          <a:blip r:embed="rId2"/>
          <a:stretch>
            <a:fillRect/>
          </a:stretch>
        </p:blipFill>
        <p:spPr>
          <a:xfrm>
            <a:off x="6610350" y="3312366"/>
            <a:ext cx="5429250" cy="3045571"/>
          </a:xfrm>
          <a:prstGeom prst="rect">
            <a:avLst/>
          </a:prstGeom>
        </p:spPr>
      </p:pic>
      <p:sp>
        <p:nvSpPr>
          <p:cNvPr id="2" name="TextBox 1">
            <a:extLst>
              <a:ext uri="{FF2B5EF4-FFF2-40B4-BE49-F238E27FC236}">
                <a16:creationId xmlns:a16="http://schemas.microsoft.com/office/drawing/2014/main" id="{897CB63C-67FC-AFBF-D22D-B74948EACDC5}"/>
              </a:ext>
            </a:extLst>
          </p:cNvPr>
          <p:cNvSpPr txBox="1"/>
          <p:nvPr/>
        </p:nvSpPr>
        <p:spPr>
          <a:xfrm>
            <a:off x="640080" y="1384959"/>
            <a:ext cx="43434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b="1" dirty="0">
                <a:latin typeface="Times New Roman" panose="02020603050405020304" pitchFamily="18" charset="0"/>
                <a:cs typeface="Times New Roman" panose="02020603050405020304" pitchFamily="18" charset="0"/>
              </a:rPr>
              <a:t>EDIT TASK</a:t>
            </a:r>
            <a:endParaRPr lang="en-US" dirty="0">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1DC2C912-10EA-C85A-0AE4-F114185C3E35}"/>
              </a:ext>
            </a:extLst>
          </p:cNvPr>
          <p:cNvPicPr>
            <a:picLocks noChangeAspect="1"/>
          </p:cNvPicPr>
          <p:nvPr/>
        </p:nvPicPr>
        <p:blipFill>
          <a:blip r:embed="rId3"/>
          <a:stretch>
            <a:fillRect/>
          </a:stretch>
        </p:blipFill>
        <p:spPr>
          <a:xfrm>
            <a:off x="6593586" y="0"/>
            <a:ext cx="5560693" cy="3181739"/>
          </a:xfrm>
          <a:prstGeom prst="rect">
            <a:avLst/>
          </a:prstGeom>
        </p:spPr>
      </p:pic>
    </p:spTree>
    <p:extLst>
      <p:ext uri="{BB962C8B-B14F-4D97-AF65-F5344CB8AC3E}">
        <p14:creationId xmlns:p14="http://schemas.microsoft.com/office/powerpoint/2010/main" val="2347095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9DD6ED-0206-75AC-A9D4-EDD732B99CFA}"/>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9C30B96-D089-A35F-3CE8-C0AB63177C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59AA2B4F-F933-EF80-90E1-6B90D3610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F49AFE-8AFD-679F-7B3C-B4A0A2D7FE03}"/>
              </a:ext>
            </a:extLst>
          </p:cNvPr>
          <p:cNvSpPr>
            <a:spLocks noGrp="1"/>
          </p:cNvSpPr>
          <p:nvPr>
            <p:ph idx="1"/>
          </p:nvPr>
        </p:nvSpPr>
        <p:spPr>
          <a:xfrm>
            <a:off x="640080" y="2401824"/>
            <a:ext cx="5313426" cy="3788664"/>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If you select a task and click on delete then the application asks whether you are sure to delete a task or not</a:t>
            </a:r>
          </a:p>
          <a:p>
            <a:r>
              <a:rPr lang="en-US" sz="2200" dirty="0">
                <a:latin typeface="Times New Roman" panose="02020603050405020304" pitchFamily="18" charset="0"/>
                <a:cs typeface="Times New Roman" panose="02020603050405020304" pitchFamily="18" charset="0"/>
              </a:rPr>
              <a:t>Clicking on cancel will get back the user to the application.</a:t>
            </a:r>
          </a:p>
          <a:p>
            <a:r>
              <a:rPr lang="en-US" sz="2200" dirty="0">
                <a:latin typeface="Times New Roman" panose="02020603050405020304" pitchFamily="18" charset="0"/>
                <a:cs typeface="Times New Roman" panose="02020603050405020304" pitchFamily="18" charset="0"/>
              </a:rPr>
              <a:t>Clicking on delete will delete the task from the application.</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18F25E1A-9E81-37AB-4B96-FD8ED56576BE}"/>
              </a:ext>
            </a:extLst>
          </p:cNvPr>
          <p:cNvPicPr>
            <a:picLocks noChangeAspect="1"/>
          </p:cNvPicPr>
          <p:nvPr/>
        </p:nvPicPr>
        <p:blipFill>
          <a:blip r:embed="rId2"/>
          <a:stretch>
            <a:fillRect/>
          </a:stretch>
        </p:blipFill>
        <p:spPr>
          <a:xfrm>
            <a:off x="6567488" y="3424238"/>
            <a:ext cx="5581650" cy="2657475"/>
          </a:xfrm>
          <a:prstGeom prst="rect">
            <a:avLst/>
          </a:prstGeom>
        </p:spPr>
      </p:pic>
      <p:sp>
        <p:nvSpPr>
          <p:cNvPr id="4" name="TextBox 3">
            <a:extLst>
              <a:ext uri="{FF2B5EF4-FFF2-40B4-BE49-F238E27FC236}">
                <a16:creationId xmlns:a16="http://schemas.microsoft.com/office/drawing/2014/main" id="{FB7A36DB-5704-1DF0-1136-B5E580F6E06C}"/>
              </a:ext>
            </a:extLst>
          </p:cNvPr>
          <p:cNvSpPr txBox="1"/>
          <p:nvPr/>
        </p:nvSpPr>
        <p:spPr>
          <a:xfrm>
            <a:off x="640080" y="1469350"/>
            <a:ext cx="506634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latin typeface="Times New Roman" panose="02020603050405020304" pitchFamily="18" charset="0"/>
                <a:cs typeface="Times New Roman" panose="02020603050405020304" pitchFamily="18" charset="0"/>
              </a:rPr>
              <a:t>DELETE TASK</a:t>
            </a:r>
            <a:endParaRPr lang="en-US" dirty="0">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30D2A644-5E43-7192-635D-77B98703A80E}"/>
              </a:ext>
            </a:extLst>
          </p:cNvPr>
          <p:cNvPicPr>
            <a:picLocks noChangeAspect="1"/>
          </p:cNvPicPr>
          <p:nvPr/>
        </p:nvPicPr>
        <p:blipFill>
          <a:blip r:embed="rId3"/>
          <a:stretch>
            <a:fillRect/>
          </a:stretch>
        </p:blipFill>
        <p:spPr>
          <a:xfrm>
            <a:off x="6593586" y="292608"/>
            <a:ext cx="5560693" cy="2889131"/>
          </a:xfrm>
          <a:prstGeom prst="rect">
            <a:avLst/>
          </a:prstGeom>
        </p:spPr>
      </p:pic>
    </p:spTree>
    <p:extLst>
      <p:ext uri="{BB962C8B-B14F-4D97-AF65-F5344CB8AC3E}">
        <p14:creationId xmlns:p14="http://schemas.microsoft.com/office/powerpoint/2010/main" val="277199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FC106D-385F-6CD9-16BA-2E4EB41CCF88}"/>
              </a:ext>
            </a:extLst>
          </p:cNvPr>
          <p:cNvSpPr>
            <a:spLocks noGrp="1"/>
          </p:cNvSpPr>
          <p:nvPr>
            <p:ph idx="1"/>
          </p:nvPr>
        </p:nvSpPr>
        <p:spPr>
          <a:xfrm>
            <a:off x="640461" y="2511933"/>
            <a:ext cx="4362450" cy="3705987"/>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This does filter based on category and priority. </a:t>
            </a:r>
          </a:p>
          <a:p>
            <a:r>
              <a:rPr lang="en-US" sz="2200" dirty="0">
                <a:latin typeface="Times New Roman" panose="02020603050405020304" pitchFamily="18" charset="0"/>
                <a:cs typeface="Times New Roman" panose="02020603050405020304" pitchFamily="18" charset="0"/>
              </a:rPr>
              <a:t>In the above picture I have selected category as work and it selects the tasks which are labelled under work category.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6F91518-074C-D00B-1F6C-065C872ACCE0}"/>
              </a:ext>
            </a:extLst>
          </p:cNvPr>
          <p:cNvSpPr txBox="1"/>
          <p:nvPr/>
        </p:nvSpPr>
        <p:spPr>
          <a:xfrm>
            <a:off x="515725" y="1157582"/>
            <a:ext cx="497205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Times New Roman" panose="02020603050405020304" pitchFamily="18" charset="0"/>
                <a:cs typeface="Times New Roman" panose="02020603050405020304" pitchFamily="18" charset="0"/>
              </a:rPr>
              <a:t>CATEGORY BASED FILTERING</a:t>
            </a:r>
            <a:endParaRPr lang="en-US" sz="4000" dirty="0">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2F53D5FB-ED78-A34C-808D-9CF8C539160B}"/>
              </a:ext>
            </a:extLst>
          </p:cNvPr>
          <p:cNvPicPr>
            <a:picLocks noChangeAspect="1"/>
          </p:cNvPicPr>
          <p:nvPr/>
        </p:nvPicPr>
        <p:blipFill>
          <a:blip r:embed="rId2"/>
          <a:stretch>
            <a:fillRect/>
          </a:stretch>
        </p:blipFill>
        <p:spPr>
          <a:xfrm>
            <a:off x="5748338" y="3228391"/>
            <a:ext cx="6105525" cy="3334333"/>
          </a:xfrm>
          <a:prstGeom prst="rect">
            <a:avLst/>
          </a:prstGeom>
        </p:spPr>
      </p:pic>
      <p:pic>
        <p:nvPicPr>
          <p:cNvPr id="6" name="Picture 5">
            <a:extLst>
              <a:ext uri="{FF2B5EF4-FFF2-40B4-BE49-F238E27FC236}">
                <a16:creationId xmlns:a16="http://schemas.microsoft.com/office/drawing/2014/main" id="{AFF554C7-225D-42F5-CBAB-79400C5CE0B1}"/>
              </a:ext>
            </a:extLst>
          </p:cNvPr>
          <p:cNvPicPr>
            <a:picLocks noChangeAspect="1"/>
          </p:cNvPicPr>
          <p:nvPr/>
        </p:nvPicPr>
        <p:blipFill>
          <a:blip r:embed="rId3">
            <a:extLst>
              <a:ext uri="{28A0092B-C50C-407E-A947-70E740481C1C}">
                <a14:useLocalDpi xmlns:a14="http://schemas.microsoft.com/office/drawing/2010/main" val="0"/>
              </a:ext>
            </a:extLst>
          </a:blip>
          <a:srcRect t="25571"/>
          <a:stretch>
            <a:fillRect/>
          </a:stretch>
        </p:blipFill>
        <p:spPr>
          <a:xfrm>
            <a:off x="5748338" y="438539"/>
            <a:ext cx="6105525" cy="2599936"/>
          </a:xfrm>
          <a:prstGeom prst="rect">
            <a:avLst/>
          </a:prstGeom>
        </p:spPr>
      </p:pic>
    </p:spTree>
    <p:extLst>
      <p:ext uri="{BB962C8B-B14F-4D97-AF65-F5344CB8AC3E}">
        <p14:creationId xmlns:p14="http://schemas.microsoft.com/office/powerpoint/2010/main" val="312035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1AC81-D246-B7DE-1193-8A35D582D55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F17B6F6-D8F5-2ED4-6676-24C2B989E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2D0207E5-72A2-0D7B-E9B4-4BEDD6003A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ABEE44-52AA-D098-23CF-22740E951B17}"/>
              </a:ext>
            </a:extLst>
          </p:cNvPr>
          <p:cNvSpPr>
            <a:spLocks noGrp="1"/>
          </p:cNvSpPr>
          <p:nvPr>
            <p:ph idx="1"/>
          </p:nvPr>
        </p:nvSpPr>
        <p:spPr>
          <a:xfrm>
            <a:off x="640461" y="2283333"/>
            <a:ext cx="4457700" cy="3934587"/>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This does filtering based on priority where the priority of the tasks is labelled as High, medium and low  </a:t>
            </a:r>
            <a:endParaRPr lang="en-US"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 the above picture I have selected priority as High and it selects the tasks which are labelled under work high priority.</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BD8318B-3952-57BE-4A74-762DA3740ACC}"/>
              </a:ext>
            </a:extLst>
          </p:cNvPr>
          <p:cNvSpPr txBox="1"/>
          <p:nvPr/>
        </p:nvSpPr>
        <p:spPr>
          <a:xfrm>
            <a:off x="530923" y="1285176"/>
            <a:ext cx="467677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Times New Roman" panose="02020603050405020304" pitchFamily="18" charset="0"/>
                <a:cs typeface="Times New Roman" panose="02020603050405020304" pitchFamily="18" charset="0"/>
              </a:rPr>
              <a:t>PRIORITY BASED  FILTERING</a:t>
            </a:r>
            <a:endParaRPr lang="en-US" sz="4000" dirty="0">
              <a:latin typeface="Times New Roman" panose="02020603050405020304" pitchFamily="18" charset="0"/>
              <a:cs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FBD93DEE-CA10-7194-B7DD-7A7CBFD4B515}"/>
              </a:ext>
            </a:extLst>
          </p:cNvPr>
          <p:cNvPicPr>
            <a:picLocks noChangeAspect="1"/>
          </p:cNvPicPr>
          <p:nvPr/>
        </p:nvPicPr>
        <p:blipFill>
          <a:blip r:embed="rId2"/>
          <a:stretch>
            <a:fillRect/>
          </a:stretch>
        </p:blipFill>
        <p:spPr>
          <a:xfrm>
            <a:off x="6091238" y="3049284"/>
            <a:ext cx="5676900" cy="3419475"/>
          </a:xfrm>
          <a:prstGeom prst="rect">
            <a:avLst/>
          </a:prstGeom>
        </p:spPr>
      </p:pic>
      <p:pic>
        <p:nvPicPr>
          <p:cNvPr id="8" name="Picture 7">
            <a:extLst>
              <a:ext uri="{FF2B5EF4-FFF2-40B4-BE49-F238E27FC236}">
                <a16:creationId xmlns:a16="http://schemas.microsoft.com/office/drawing/2014/main" id="{FD753AFD-BCC7-43CF-42E1-E3E440E3D81E}"/>
              </a:ext>
            </a:extLst>
          </p:cNvPr>
          <p:cNvPicPr>
            <a:picLocks noChangeAspect="1"/>
          </p:cNvPicPr>
          <p:nvPr/>
        </p:nvPicPr>
        <p:blipFill>
          <a:blip r:embed="rId3"/>
          <a:stretch>
            <a:fillRect/>
          </a:stretch>
        </p:blipFill>
        <p:spPr>
          <a:xfrm>
            <a:off x="6091238" y="638174"/>
            <a:ext cx="5676900" cy="2463431"/>
          </a:xfrm>
          <a:prstGeom prst="rect">
            <a:avLst/>
          </a:prstGeom>
        </p:spPr>
      </p:pic>
    </p:spTree>
    <p:extLst>
      <p:ext uri="{BB962C8B-B14F-4D97-AF65-F5344CB8AC3E}">
        <p14:creationId xmlns:p14="http://schemas.microsoft.com/office/powerpoint/2010/main" val="1099854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420250-0B5F-4BBC-6F1C-886FF0367FB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12D9ECA-F9EC-17B3-EA52-6DB6881B13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1FD2822-53F6-AF38-F429-C13DC80B7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E7EAAC-7B83-1B61-0065-9AD8FF66AA7B}"/>
              </a:ext>
            </a:extLst>
          </p:cNvPr>
          <p:cNvSpPr>
            <a:spLocks noGrp="1"/>
          </p:cNvSpPr>
          <p:nvPr>
            <p:ph idx="1"/>
          </p:nvPr>
        </p:nvSpPr>
        <p:spPr>
          <a:xfrm>
            <a:off x="640461" y="2311908"/>
            <a:ext cx="4457700" cy="3906012"/>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Applying All helps us to remove all the filters and displays the list of all tasks which are present in the application. </a:t>
            </a:r>
          </a:p>
        </p:txBody>
      </p:sp>
      <p:sp>
        <p:nvSpPr>
          <p:cNvPr id="4" name="TextBox 3">
            <a:extLst>
              <a:ext uri="{FF2B5EF4-FFF2-40B4-BE49-F238E27FC236}">
                <a16:creationId xmlns:a16="http://schemas.microsoft.com/office/drawing/2014/main" id="{996706E4-9DE4-C9ED-862D-C339A6DB043C}"/>
              </a:ext>
            </a:extLst>
          </p:cNvPr>
          <p:cNvSpPr txBox="1"/>
          <p:nvPr/>
        </p:nvSpPr>
        <p:spPr>
          <a:xfrm>
            <a:off x="640461" y="1659570"/>
            <a:ext cx="48482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latin typeface="Times New Roman" panose="02020603050405020304" pitchFamily="18" charset="0"/>
                <a:cs typeface="Times New Roman" panose="02020603050405020304" pitchFamily="18" charset="0"/>
              </a:rPr>
              <a:t>APPLY ALL</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9ADD1D-C3CA-8C5B-CA89-640DB503BF00}"/>
              </a:ext>
            </a:extLst>
          </p:cNvPr>
          <p:cNvPicPr>
            <a:picLocks noChangeAspect="1"/>
          </p:cNvPicPr>
          <p:nvPr/>
        </p:nvPicPr>
        <p:blipFill>
          <a:blip r:embed="rId2"/>
          <a:stretch>
            <a:fillRect/>
          </a:stretch>
        </p:blipFill>
        <p:spPr>
          <a:xfrm>
            <a:off x="6379009" y="494523"/>
            <a:ext cx="5274945" cy="5626360"/>
          </a:xfrm>
          <a:prstGeom prst="rect">
            <a:avLst/>
          </a:prstGeom>
        </p:spPr>
      </p:pic>
    </p:spTree>
    <p:extLst>
      <p:ext uri="{BB962C8B-B14F-4D97-AF65-F5344CB8AC3E}">
        <p14:creationId xmlns:p14="http://schemas.microsoft.com/office/powerpoint/2010/main" val="283613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0557CF-A854-F990-EA66-8308190D7A0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B8EAF7-A213-BFB1-EA1B-239FF6744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81C38559-E124-0D99-604E-9524D2F0B9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0F3CA0-945F-0D30-F1E5-8BD4E618ACCC}"/>
              </a:ext>
            </a:extLst>
          </p:cNvPr>
          <p:cNvSpPr>
            <a:spLocks noGrp="1"/>
          </p:cNvSpPr>
          <p:nvPr>
            <p:ph idx="1"/>
          </p:nvPr>
        </p:nvSpPr>
        <p:spPr>
          <a:xfrm>
            <a:off x="640461" y="2311908"/>
            <a:ext cx="4457700" cy="3906012"/>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Clicking on Sort asks the user whether to sort the tasks alphabetically or to sort the tasks based on the due dates.</a:t>
            </a:r>
          </a:p>
          <a:p>
            <a:r>
              <a:rPr lang="en-US" sz="2200" dirty="0">
                <a:latin typeface="Times New Roman" panose="02020603050405020304" pitchFamily="18" charset="0"/>
                <a:cs typeface="Times New Roman" panose="02020603050405020304" pitchFamily="18" charset="0"/>
              </a:rPr>
              <a:t>The below output sorts the tasks alphabetically. </a:t>
            </a:r>
          </a:p>
        </p:txBody>
      </p:sp>
      <p:sp>
        <p:nvSpPr>
          <p:cNvPr id="4" name="TextBox 3">
            <a:extLst>
              <a:ext uri="{FF2B5EF4-FFF2-40B4-BE49-F238E27FC236}">
                <a16:creationId xmlns:a16="http://schemas.microsoft.com/office/drawing/2014/main" id="{166FFAB4-0EA2-AD5F-37D0-0E379448825D}"/>
              </a:ext>
            </a:extLst>
          </p:cNvPr>
          <p:cNvSpPr txBox="1"/>
          <p:nvPr/>
        </p:nvSpPr>
        <p:spPr>
          <a:xfrm>
            <a:off x="468196" y="1250317"/>
            <a:ext cx="509361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Times New Roman" panose="02020603050405020304" pitchFamily="18" charset="0"/>
                <a:cs typeface="Times New Roman" panose="02020603050405020304" pitchFamily="18" charset="0"/>
              </a:rPr>
              <a:t>SORT ALPHABETICALLY</a:t>
            </a:r>
          </a:p>
        </p:txBody>
      </p:sp>
      <p:pic>
        <p:nvPicPr>
          <p:cNvPr id="5" name="Picture 4" descr="A screenshot of a computer&#10;&#10;Description automatically generated">
            <a:extLst>
              <a:ext uri="{FF2B5EF4-FFF2-40B4-BE49-F238E27FC236}">
                <a16:creationId xmlns:a16="http://schemas.microsoft.com/office/drawing/2014/main" id="{016DD939-2639-498D-E8CD-0025BA57C9C6}"/>
              </a:ext>
            </a:extLst>
          </p:cNvPr>
          <p:cNvPicPr>
            <a:picLocks noChangeAspect="1"/>
          </p:cNvPicPr>
          <p:nvPr/>
        </p:nvPicPr>
        <p:blipFill>
          <a:blip r:embed="rId2"/>
          <a:stretch>
            <a:fillRect/>
          </a:stretch>
        </p:blipFill>
        <p:spPr>
          <a:xfrm>
            <a:off x="6162675" y="95250"/>
            <a:ext cx="5810250" cy="24003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268FE610-F8FE-49EE-CD6C-2D12E06CC558}"/>
              </a:ext>
            </a:extLst>
          </p:cNvPr>
          <p:cNvPicPr>
            <a:picLocks noChangeAspect="1"/>
          </p:cNvPicPr>
          <p:nvPr/>
        </p:nvPicPr>
        <p:blipFill>
          <a:blip r:embed="rId3"/>
          <a:stretch>
            <a:fillRect/>
          </a:stretch>
        </p:blipFill>
        <p:spPr>
          <a:xfrm>
            <a:off x="6162675" y="2363926"/>
            <a:ext cx="5810250" cy="4037636"/>
          </a:xfrm>
          <a:prstGeom prst="rect">
            <a:avLst/>
          </a:prstGeom>
        </p:spPr>
      </p:pic>
    </p:spTree>
    <p:extLst>
      <p:ext uri="{BB962C8B-B14F-4D97-AF65-F5344CB8AC3E}">
        <p14:creationId xmlns:p14="http://schemas.microsoft.com/office/powerpoint/2010/main" val="1522603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BCA6F7-E932-A550-E1D4-C28CB0B4288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107E353-BACC-5FFD-513F-53F01C89A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5955E11-37B4-F6BB-043B-FA81376B6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949B0E-3A81-E99D-E6AE-7764290875C5}"/>
              </a:ext>
            </a:extLst>
          </p:cNvPr>
          <p:cNvSpPr>
            <a:spLocks noGrp="1"/>
          </p:cNvSpPr>
          <p:nvPr>
            <p:ph idx="1"/>
          </p:nvPr>
        </p:nvSpPr>
        <p:spPr>
          <a:xfrm>
            <a:off x="640461" y="2311908"/>
            <a:ext cx="4457700" cy="3906012"/>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Sorting the tasks based on due dates will display all the tasks whose deadlines occurs first followed by the tasks whose deadline occurs last</a:t>
            </a:r>
          </a:p>
          <a:p>
            <a:r>
              <a:rPr lang="en-US" sz="2200" dirty="0">
                <a:latin typeface="Times New Roman" panose="02020603050405020304" pitchFamily="18" charset="0"/>
                <a:cs typeface="Times New Roman" panose="02020603050405020304" pitchFamily="18" charset="0"/>
              </a:rPr>
              <a:t>If the two tasks has the same deadline then the tasks whose priority is high gets displayed first followed by medium and then low.</a:t>
            </a:r>
          </a:p>
        </p:txBody>
      </p:sp>
      <p:sp>
        <p:nvSpPr>
          <p:cNvPr id="4" name="TextBox 3">
            <a:extLst>
              <a:ext uri="{FF2B5EF4-FFF2-40B4-BE49-F238E27FC236}">
                <a16:creationId xmlns:a16="http://schemas.microsoft.com/office/drawing/2014/main" id="{D27240BA-4F19-EEBA-831A-EEF4B7EF1110}"/>
              </a:ext>
            </a:extLst>
          </p:cNvPr>
          <p:cNvSpPr txBox="1"/>
          <p:nvPr/>
        </p:nvSpPr>
        <p:spPr>
          <a:xfrm>
            <a:off x="640461" y="606489"/>
            <a:ext cx="494347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Times New Roman" panose="02020603050405020304" pitchFamily="18" charset="0"/>
                <a:cs typeface="Times New Roman" panose="02020603050405020304" pitchFamily="18" charset="0"/>
              </a:rPr>
              <a:t>  SORTING BASED    ON DUE-DATE</a:t>
            </a:r>
            <a:endParaRPr lang="en-US"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BCAF9CA-89BC-5C6C-9B10-20E27246D671}"/>
              </a:ext>
            </a:extLst>
          </p:cNvPr>
          <p:cNvPicPr>
            <a:picLocks noChangeAspect="1"/>
          </p:cNvPicPr>
          <p:nvPr/>
        </p:nvPicPr>
        <p:blipFill>
          <a:blip r:embed="rId2"/>
          <a:stretch>
            <a:fillRect/>
          </a:stretch>
        </p:blipFill>
        <p:spPr>
          <a:xfrm>
            <a:off x="6414896" y="606489"/>
            <a:ext cx="5274945" cy="5756989"/>
          </a:xfrm>
          <a:prstGeom prst="rect">
            <a:avLst/>
          </a:prstGeom>
        </p:spPr>
      </p:pic>
    </p:spTree>
    <p:extLst>
      <p:ext uri="{BB962C8B-B14F-4D97-AF65-F5344CB8AC3E}">
        <p14:creationId xmlns:p14="http://schemas.microsoft.com/office/powerpoint/2010/main" val="2449042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0EF3F0-6A2A-8D00-A83D-EA35B73C9D90}"/>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09F9C7-2CA4-719E-B755-83A96CF7E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8F7A30A0-B573-CC23-EB67-40D803CEB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792A7C-1E78-4B6A-D539-1FD3745862F4}"/>
              </a:ext>
            </a:extLst>
          </p:cNvPr>
          <p:cNvSpPr>
            <a:spLocks noGrp="1"/>
          </p:cNvSpPr>
          <p:nvPr>
            <p:ph idx="1"/>
          </p:nvPr>
        </p:nvSpPr>
        <p:spPr>
          <a:xfrm>
            <a:off x="640461" y="2311908"/>
            <a:ext cx="4457700" cy="3906012"/>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Clicking on 'All Tasks' will display the list of tasks which are by default in the application.</a:t>
            </a:r>
          </a:p>
          <a:p>
            <a:r>
              <a:rPr lang="en-US" sz="2200" dirty="0">
                <a:latin typeface="Times New Roman" panose="02020603050405020304" pitchFamily="18" charset="0"/>
                <a:cs typeface="Times New Roman" panose="02020603050405020304" pitchFamily="18" charset="0"/>
              </a:rPr>
              <a:t>This removes all the filters applied, search functionality and all the sorting techniques applied and displays the list of tasks.</a:t>
            </a:r>
          </a:p>
        </p:txBody>
      </p:sp>
      <p:sp>
        <p:nvSpPr>
          <p:cNvPr id="4" name="TextBox 3">
            <a:extLst>
              <a:ext uri="{FF2B5EF4-FFF2-40B4-BE49-F238E27FC236}">
                <a16:creationId xmlns:a16="http://schemas.microsoft.com/office/drawing/2014/main" id="{0B1E60F6-00E9-D4D6-7BD9-976387040432}"/>
              </a:ext>
            </a:extLst>
          </p:cNvPr>
          <p:cNvSpPr txBox="1"/>
          <p:nvPr/>
        </p:nvSpPr>
        <p:spPr>
          <a:xfrm>
            <a:off x="640461" y="1527089"/>
            <a:ext cx="47148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latin typeface="Times New Roman" panose="02020603050405020304" pitchFamily="18" charset="0"/>
                <a:cs typeface="Times New Roman" panose="02020603050405020304" pitchFamily="18" charset="0"/>
              </a:rPr>
              <a:t>ALL TASKS</a:t>
            </a:r>
          </a:p>
        </p:txBody>
      </p:sp>
      <p:pic>
        <p:nvPicPr>
          <p:cNvPr id="2" name="Picture 1">
            <a:extLst>
              <a:ext uri="{FF2B5EF4-FFF2-40B4-BE49-F238E27FC236}">
                <a16:creationId xmlns:a16="http://schemas.microsoft.com/office/drawing/2014/main" id="{14691FC1-322B-10BA-F65C-C11E8B665894}"/>
              </a:ext>
            </a:extLst>
          </p:cNvPr>
          <p:cNvPicPr>
            <a:picLocks noChangeAspect="1"/>
          </p:cNvPicPr>
          <p:nvPr/>
        </p:nvPicPr>
        <p:blipFill>
          <a:blip r:embed="rId2"/>
          <a:stretch>
            <a:fillRect/>
          </a:stretch>
        </p:blipFill>
        <p:spPr>
          <a:xfrm>
            <a:off x="6379009" y="494523"/>
            <a:ext cx="5274945" cy="5626360"/>
          </a:xfrm>
          <a:prstGeom prst="rect">
            <a:avLst/>
          </a:prstGeom>
        </p:spPr>
      </p:pic>
    </p:spTree>
    <p:extLst>
      <p:ext uri="{BB962C8B-B14F-4D97-AF65-F5344CB8AC3E}">
        <p14:creationId xmlns:p14="http://schemas.microsoft.com/office/powerpoint/2010/main" val="53856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ED4E9-9A80-14FA-2BFF-FF003B21579C}"/>
              </a:ext>
            </a:extLst>
          </p:cNvPr>
          <p:cNvSpPr>
            <a:spLocks noGrp="1"/>
          </p:cNvSpPr>
          <p:nvPr>
            <p:ph type="title"/>
          </p:nvPr>
        </p:nvSpPr>
        <p:spPr>
          <a:xfrm>
            <a:off x="838200" y="365125"/>
            <a:ext cx="10515600" cy="1325563"/>
          </a:xfrm>
        </p:spPr>
        <p:txBody>
          <a:bodyPr>
            <a:normAutofit/>
          </a:bodyPr>
          <a:lstStyle/>
          <a:p>
            <a:r>
              <a:rPr lang="en-US" sz="5400" b="1" dirty="0">
                <a:latin typeface="Times New Roman" panose="02020603050405020304" pitchFamily="18" charset="0"/>
                <a:cs typeface="Times New Roman" panose="02020603050405020304" pitchFamily="18" charset="0"/>
              </a:rPr>
              <a:t>SUMMARY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64DDAF-739F-FFFC-D21C-5A727BB81DFD}"/>
              </a:ext>
            </a:extLst>
          </p:cNvPr>
          <p:cNvSpPr>
            <a:spLocks noGrp="1"/>
          </p:cNvSpPr>
          <p:nvPr>
            <p:ph idx="1"/>
          </p:nvPr>
        </p:nvSpPr>
        <p:spPr>
          <a:xfrm>
            <a:off x="838200" y="1929384"/>
            <a:ext cx="10515600" cy="4251960"/>
          </a:xfrm>
        </p:spPr>
        <p:txBody>
          <a:bodyPr vert="horz" lIns="91440" tIns="45720" rIns="91440" bIns="45720" rtlCol="0" anchor="t">
            <a:normAutofit/>
          </a:bodyPr>
          <a:lstStyle/>
          <a:p>
            <a:endParaRPr lang="en-IN" sz="2200" dirty="0">
              <a:latin typeface="Times New Roman"/>
              <a:cs typeface="Times New Roman"/>
            </a:endParaRPr>
          </a:p>
          <a:p>
            <a:endParaRPr lang="en-IN" sz="2200" dirty="0">
              <a:latin typeface="Times New Roman"/>
              <a:cs typeface="Times New Roman"/>
            </a:endParaRPr>
          </a:p>
          <a:p>
            <a:r>
              <a:rPr lang="en-IN" sz="2200" dirty="0">
                <a:latin typeface="Times New Roman"/>
                <a:cs typeface="Times New Roman"/>
              </a:rPr>
              <a:t>Introduction</a:t>
            </a:r>
          </a:p>
          <a:p>
            <a:r>
              <a:rPr lang="en-IN" sz="2200" dirty="0">
                <a:latin typeface="Times New Roman"/>
                <a:cs typeface="Times New Roman"/>
              </a:rPr>
              <a:t>Features of the Application</a:t>
            </a:r>
          </a:p>
          <a:p>
            <a:r>
              <a:rPr lang="en-IN" sz="2200" dirty="0">
                <a:latin typeface="Times New Roman"/>
                <a:cs typeface="Times New Roman"/>
              </a:rPr>
              <a:t>Software and Hardware Requirements</a:t>
            </a:r>
          </a:p>
          <a:p>
            <a:r>
              <a:rPr lang="en-IN" sz="2200" dirty="0">
                <a:latin typeface="Times New Roman"/>
                <a:cs typeface="Times New Roman"/>
              </a:rPr>
              <a:t>Frameworks used</a:t>
            </a:r>
          </a:p>
          <a:p>
            <a:r>
              <a:rPr lang="en-IN" sz="2200" dirty="0">
                <a:latin typeface="Times New Roman"/>
                <a:cs typeface="Times New Roman"/>
              </a:rPr>
              <a:t>Application workflow</a:t>
            </a:r>
          </a:p>
        </p:txBody>
      </p:sp>
    </p:spTree>
    <p:extLst>
      <p:ext uri="{BB962C8B-B14F-4D97-AF65-F5344CB8AC3E}">
        <p14:creationId xmlns:p14="http://schemas.microsoft.com/office/powerpoint/2010/main" val="3978098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CE1CFA-E2E2-B10B-CF3E-A31C7317B3D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8A3A5B-2B93-C9F9-963F-E49AEF0ED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61EE3BF2-B05E-B12C-7F65-26CE968C9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293193-285D-EDC2-D677-20EF490E1F2F}"/>
              </a:ext>
            </a:extLst>
          </p:cNvPr>
          <p:cNvSpPr>
            <a:spLocks noGrp="1"/>
          </p:cNvSpPr>
          <p:nvPr>
            <p:ph idx="1"/>
          </p:nvPr>
        </p:nvSpPr>
        <p:spPr>
          <a:xfrm>
            <a:off x="640461" y="2311908"/>
            <a:ext cx="4457700" cy="3906012"/>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search functionality will search the tasks based on the name of the task.</a:t>
            </a:r>
          </a:p>
          <a:p>
            <a:r>
              <a:rPr lang="en-US" sz="2200" dirty="0">
                <a:latin typeface="Times New Roman" panose="02020603050405020304" pitchFamily="18" charset="0"/>
                <a:cs typeface="Times New Roman" panose="02020603050405020304" pitchFamily="18" charset="0"/>
              </a:rPr>
              <a:t>Even if the user enters the first letter of a task then the tasks which starts with that letter gets displayed</a:t>
            </a:r>
          </a:p>
          <a:p>
            <a:r>
              <a:rPr lang="en-US" sz="2200" dirty="0">
                <a:latin typeface="Times New Roman" panose="02020603050405020304" pitchFamily="18" charset="0"/>
                <a:cs typeface="Times New Roman" panose="02020603050405020304" pitchFamily="18" charset="0"/>
              </a:rPr>
              <a:t>If the task you have searched is not available then the application will ask the user to create a new task.</a:t>
            </a:r>
          </a:p>
        </p:txBody>
      </p:sp>
      <p:sp>
        <p:nvSpPr>
          <p:cNvPr id="4" name="TextBox 3">
            <a:extLst>
              <a:ext uri="{FF2B5EF4-FFF2-40B4-BE49-F238E27FC236}">
                <a16:creationId xmlns:a16="http://schemas.microsoft.com/office/drawing/2014/main" id="{83D10272-2D9A-1515-59ED-6AEB8237E03A}"/>
              </a:ext>
            </a:extLst>
          </p:cNvPr>
          <p:cNvSpPr txBox="1"/>
          <p:nvPr/>
        </p:nvSpPr>
        <p:spPr>
          <a:xfrm>
            <a:off x="473773" y="1119393"/>
            <a:ext cx="479107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Times New Roman" panose="02020603050405020304" pitchFamily="18" charset="0"/>
                <a:cs typeface="Times New Roman" panose="02020603050405020304" pitchFamily="18" charset="0"/>
              </a:rPr>
              <a:t>SEARCH FUNCTIONALITY</a:t>
            </a:r>
          </a:p>
        </p:txBody>
      </p:sp>
      <p:pic>
        <p:nvPicPr>
          <p:cNvPr id="6" name="Picture 5" descr="A screenshot of a computer&#10;&#10;Description automatically generated">
            <a:extLst>
              <a:ext uri="{FF2B5EF4-FFF2-40B4-BE49-F238E27FC236}">
                <a16:creationId xmlns:a16="http://schemas.microsoft.com/office/drawing/2014/main" id="{72847397-2C00-F364-19C4-41C8EC04D52B}"/>
              </a:ext>
            </a:extLst>
          </p:cNvPr>
          <p:cNvPicPr>
            <a:picLocks noChangeAspect="1"/>
          </p:cNvPicPr>
          <p:nvPr/>
        </p:nvPicPr>
        <p:blipFill rotWithShape="1">
          <a:blip r:embed="rId2"/>
          <a:srcRect t="23518"/>
          <a:stretch/>
        </p:blipFill>
        <p:spPr>
          <a:xfrm>
            <a:off x="5719763" y="4450702"/>
            <a:ext cx="6200775" cy="195962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A4FD30F-D5B7-702F-6DC8-34048A57B77A}"/>
              </a:ext>
            </a:extLst>
          </p:cNvPr>
          <p:cNvPicPr>
            <a:picLocks noChangeAspect="1"/>
          </p:cNvPicPr>
          <p:nvPr/>
        </p:nvPicPr>
        <p:blipFill>
          <a:blip r:embed="rId3"/>
          <a:stretch>
            <a:fillRect/>
          </a:stretch>
        </p:blipFill>
        <p:spPr>
          <a:xfrm>
            <a:off x="5719763" y="586753"/>
            <a:ext cx="6200775" cy="3641090"/>
          </a:xfrm>
          <a:prstGeom prst="rect">
            <a:avLst/>
          </a:prstGeom>
        </p:spPr>
      </p:pic>
    </p:spTree>
    <p:extLst>
      <p:ext uri="{BB962C8B-B14F-4D97-AF65-F5344CB8AC3E}">
        <p14:creationId xmlns:p14="http://schemas.microsoft.com/office/powerpoint/2010/main" val="1094736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6AF840-CF65-0237-78FF-7571CDE5287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C3B69-2768-5F57-8A40-0ADF636D1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A0AEEE2E-3AA5-D850-5281-5E91BF1ED1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C59075-4067-8562-EE2B-DB95D2F2EFBA}"/>
              </a:ext>
            </a:extLst>
          </p:cNvPr>
          <p:cNvSpPr>
            <a:spLocks noGrp="1"/>
          </p:cNvSpPr>
          <p:nvPr>
            <p:ph idx="1"/>
          </p:nvPr>
        </p:nvSpPr>
        <p:spPr>
          <a:xfrm>
            <a:off x="640461" y="2311908"/>
            <a:ext cx="4457700" cy="3906012"/>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Export data will convert the information in our application to text format.</a:t>
            </a:r>
          </a:p>
          <a:p>
            <a:r>
              <a:rPr lang="en-US" sz="2200" dirty="0">
                <a:latin typeface="Times New Roman" panose="02020603050405020304" pitchFamily="18" charset="0"/>
                <a:cs typeface="Times New Roman" panose="02020603050405020304" pitchFamily="18" charset="0"/>
              </a:rPr>
              <a:t>It shows the information about the user, tasks created by user, title of task, description, whether the task is completed or not, category of the task and its priority. </a:t>
            </a:r>
          </a:p>
        </p:txBody>
      </p:sp>
      <p:sp>
        <p:nvSpPr>
          <p:cNvPr id="4" name="TextBox 3">
            <a:extLst>
              <a:ext uri="{FF2B5EF4-FFF2-40B4-BE49-F238E27FC236}">
                <a16:creationId xmlns:a16="http://schemas.microsoft.com/office/drawing/2014/main" id="{68E60EA8-9FD8-84CB-8236-111D99C4FDC9}"/>
              </a:ext>
            </a:extLst>
          </p:cNvPr>
          <p:cNvSpPr txBox="1"/>
          <p:nvPr/>
        </p:nvSpPr>
        <p:spPr>
          <a:xfrm>
            <a:off x="257862" y="1850255"/>
            <a:ext cx="471487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Times New Roman" panose="02020603050405020304" pitchFamily="18" charset="0"/>
                <a:cs typeface="Times New Roman" panose="02020603050405020304" pitchFamily="18" charset="0"/>
              </a:rPr>
              <a:t>  EXPORT DATA</a:t>
            </a:r>
          </a:p>
        </p:txBody>
      </p:sp>
      <p:pic>
        <p:nvPicPr>
          <p:cNvPr id="5" name="Picture 4" descr="A screenshot of a computer program&#10;&#10;Description automatically generated">
            <a:extLst>
              <a:ext uri="{FF2B5EF4-FFF2-40B4-BE49-F238E27FC236}">
                <a16:creationId xmlns:a16="http://schemas.microsoft.com/office/drawing/2014/main" id="{AF91D362-480A-7FD6-B931-21441B3F7460}"/>
              </a:ext>
            </a:extLst>
          </p:cNvPr>
          <p:cNvPicPr>
            <a:picLocks noChangeAspect="1"/>
          </p:cNvPicPr>
          <p:nvPr/>
        </p:nvPicPr>
        <p:blipFill>
          <a:blip r:embed="rId2"/>
          <a:stretch>
            <a:fillRect/>
          </a:stretch>
        </p:blipFill>
        <p:spPr>
          <a:xfrm>
            <a:off x="7093841" y="971188"/>
            <a:ext cx="3496404" cy="4523740"/>
          </a:xfrm>
          <a:prstGeom prst="rect">
            <a:avLst/>
          </a:prstGeom>
        </p:spPr>
      </p:pic>
    </p:spTree>
    <p:extLst>
      <p:ext uri="{BB962C8B-B14F-4D97-AF65-F5344CB8AC3E}">
        <p14:creationId xmlns:p14="http://schemas.microsoft.com/office/powerpoint/2010/main" val="3699586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BDC1C8-82A6-4084-81A5-26981162A594}"/>
              </a:ext>
            </a:extLst>
          </p:cNvPr>
          <p:cNvSpPr/>
          <p:nvPr/>
        </p:nvSpPr>
        <p:spPr>
          <a:xfrm>
            <a:off x="3183117" y="2884235"/>
            <a:ext cx="5825765" cy="1089529"/>
          </a:xfrm>
          <a:prstGeom prst="rect">
            <a:avLst/>
          </a:prstGeom>
        </p:spPr>
        <p:txBody>
          <a:bodyPr wrap="square">
            <a:spAutoFit/>
          </a:bodyPr>
          <a:lstStyle/>
          <a:p>
            <a:pPr>
              <a:lnSpc>
                <a:spcPct val="90000"/>
              </a:lnSpc>
              <a:spcBef>
                <a:spcPct val="0"/>
              </a:spcBef>
              <a:spcAft>
                <a:spcPts val="600"/>
              </a:spcAft>
            </a:pPr>
            <a:r>
              <a:rPr lang="en-US" sz="72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0643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ED4E9-9A80-14FA-2BFF-FF003B21579C}"/>
              </a:ext>
            </a:extLst>
          </p:cNvPr>
          <p:cNvSpPr>
            <a:spLocks noGrp="1"/>
          </p:cNvSpPr>
          <p:nvPr>
            <p:ph type="title"/>
          </p:nvPr>
        </p:nvSpPr>
        <p:spPr>
          <a:xfrm>
            <a:off x="838200" y="365125"/>
            <a:ext cx="10515600" cy="1325563"/>
          </a:xfrm>
        </p:spPr>
        <p:txBody>
          <a:bodyPr>
            <a:normAutofit/>
          </a:bodyPr>
          <a:lstStyle/>
          <a:p>
            <a:r>
              <a:rPr lang="en-US" sz="5400" b="1" dirty="0">
                <a:latin typeface="Times New Roman" panose="02020603050405020304" pitchFamily="18" charset="0"/>
                <a:cs typeface="Times New Roman" panose="02020603050405020304" pitchFamily="18" charset="0"/>
              </a:rPr>
              <a:t>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64DDAF-739F-FFFC-D21C-5A727BB81DFD}"/>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dirty="0">
                <a:latin typeface="Times New Roman"/>
                <a:cs typeface="Calibri"/>
              </a:rPr>
              <a:t>Some undergraduate students are struggling to prioritize their tasks and </a:t>
            </a:r>
            <a:r>
              <a:rPr lang="en-IN" sz="2200" dirty="0">
                <a:latin typeface="Times New Roman"/>
                <a:cs typeface="Times New Roman"/>
              </a:rPr>
              <a:t>assignments and I feel that a To Do List application would help them. The features of the application include user account ,login / logout , add / edit / delete tasks ,List tasks ,Label tasks (e.g. by priority, topic, type etc.)  </a:t>
            </a:r>
          </a:p>
          <a:p>
            <a:r>
              <a:rPr lang="en-IN" sz="2200" dirty="0">
                <a:latin typeface="Times New Roman"/>
                <a:cs typeface="Times New Roman"/>
              </a:rPr>
              <a:t>After the user is authenticated, he will be redirected to the login page where user can add the tasks based on the category and give priority to the task, the application by default displays the tasks based on the due date and priority.</a:t>
            </a:r>
          </a:p>
          <a:p>
            <a:r>
              <a:rPr lang="en-IN" sz="2200" dirty="0">
                <a:latin typeface="Times New Roman"/>
                <a:cs typeface="Times New Roman"/>
              </a:rPr>
              <a:t>If the task is completed the application gives us the information about the incomplete tasks which needs to be completed.</a:t>
            </a:r>
          </a:p>
          <a:p>
            <a:r>
              <a:rPr lang="en-IN" sz="2200" dirty="0">
                <a:latin typeface="Times New Roman"/>
                <a:cs typeface="Times New Roman"/>
              </a:rPr>
              <a:t>So, it makes sure that students can have an exact track of the things they are doing and prioritising them so that they can have clear idea about the tasks.</a:t>
            </a:r>
          </a:p>
        </p:txBody>
      </p:sp>
    </p:spTree>
    <p:extLst>
      <p:ext uri="{BB962C8B-B14F-4D97-AF65-F5344CB8AC3E}">
        <p14:creationId xmlns:p14="http://schemas.microsoft.com/office/powerpoint/2010/main" val="2485728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ED4E9-9A80-14FA-2BFF-FF003B21579C}"/>
              </a:ext>
            </a:extLst>
          </p:cNvPr>
          <p:cNvSpPr>
            <a:spLocks noGrp="1"/>
          </p:cNvSpPr>
          <p:nvPr>
            <p:ph type="title"/>
          </p:nvPr>
        </p:nvSpPr>
        <p:spPr>
          <a:xfrm>
            <a:off x="838200" y="365125"/>
            <a:ext cx="10515600" cy="1325563"/>
          </a:xfrm>
        </p:spPr>
        <p:txBody>
          <a:bodyPr>
            <a:normAutofit/>
          </a:bodyPr>
          <a:lstStyle/>
          <a:p>
            <a:r>
              <a:rPr lang="en-US" sz="5400" b="1" dirty="0">
                <a:latin typeface="Times New Roman" panose="02020603050405020304" pitchFamily="18" charset="0"/>
                <a:ea typeface="Calibri Light"/>
                <a:cs typeface="Times New Roman" panose="02020603050405020304" pitchFamily="18" charset="0"/>
              </a:rPr>
              <a:t>FEATURES</a:t>
            </a:r>
            <a:endParaRPr lang="en-US" sz="5400" b="1" dirty="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64DDAF-739F-FFFC-D21C-5A727BB81DFD}"/>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400" dirty="0">
                <a:latin typeface="Times New Roman" panose="02020603050405020304" pitchFamily="18" charset="0"/>
                <a:ea typeface="Calibri"/>
                <a:cs typeface="Times New Roman" panose="02020603050405020304" pitchFamily="18" charset="0"/>
              </a:rPr>
              <a:t>Login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Calibri"/>
                <a:cs typeface="Times New Roman" panose="02020603050405020304" pitchFamily="18" charset="0"/>
              </a:rPr>
              <a:t>Logout</a:t>
            </a:r>
          </a:p>
          <a:p>
            <a:r>
              <a:rPr lang="en-US" sz="2400" dirty="0">
                <a:latin typeface="Times New Roman" panose="02020603050405020304" pitchFamily="18" charset="0"/>
                <a:ea typeface="Calibri"/>
                <a:cs typeface="Times New Roman" panose="02020603050405020304" pitchFamily="18" charset="0"/>
              </a:rPr>
              <a:t>Registration</a:t>
            </a:r>
          </a:p>
          <a:p>
            <a:r>
              <a:rPr lang="en-US" sz="2400" dirty="0">
                <a:latin typeface="Times New Roman" panose="02020603050405020304" pitchFamily="18" charset="0"/>
                <a:ea typeface="Calibri"/>
                <a:cs typeface="Times New Roman" panose="02020603050405020304" pitchFamily="18" charset="0"/>
              </a:rPr>
              <a:t>Creating and Adding tasks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Calibri"/>
                <a:cs typeface="Times New Roman" panose="02020603050405020304" pitchFamily="18" charset="0"/>
              </a:rPr>
              <a:t>Edit and delete tasks</a:t>
            </a:r>
          </a:p>
          <a:p>
            <a:r>
              <a:rPr lang="en-US" sz="2400" dirty="0">
                <a:latin typeface="Times New Roman" panose="02020603050405020304" pitchFamily="18" charset="0"/>
                <a:ea typeface="Calibri"/>
                <a:cs typeface="Times New Roman" panose="02020603050405020304" pitchFamily="18" charset="0"/>
              </a:rPr>
              <a:t>Categorizing tasks</a:t>
            </a:r>
          </a:p>
          <a:p>
            <a:r>
              <a:rPr lang="en-US" sz="2400" dirty="0">
                <a:latin typeface="Times New Roman" panose="02020603050405020304" pitchFamily="18" charset="0"/>
                <a:ea typeface="Calibri"/>
                <a:cs typeface="Times New Roman" panose="02020603050405020304" pitchFamily="18" charset="0"/>
              </a:rPr>
              <a:t>Prioritizing tasks</a:t>
            </a:r>
          </a:p>
          <a:p>
            <a:r>
              <a:rPr lang="en-US" sz="2400" dirty="0">
                <a:latin typeface="Times New Roman" panose="02020603050405020304" pitchFamily="18" charset="0"/>
                <a:ea typeface="Calibri"/>
                <a:cs typeface="Times New Roman" panose="02020603050405020304" pitchFamily="18" charset="0"/>
              </a:rPr>
              <a:t>Marking tasks as completed</a:t>
            </a:r>
          </a:p>
          <a:p>
            <a:r>
              <a:rPr lang="en-US" sz="2400" dirty="0">
                <a:latin typeface="Times New Roman" panose="02020603050405020304" pitchFamily="18" charset="0"/>
                <a:ea typeface="Calibri"/>
                <a:cs typeface="Times New Roman" panose="02020603050405020304" pitchFamily="18" charset="0"/>
              </a:rPr>
              <a:t>Exporting tasks to a file</a:t>
            </a:r>
          </a:p>
          <a:p>
            <a:pPr marL="0" indent="0">
              <a:buNone/>
            </a:pPr>
            <a:endParaRPr lang="en-IN" sz="2200" dirty="0">
              <a:latin typeface="Times New Roman"/>
              <a:cs typeface="Times New Roman"/>
            </a:endParaRPr>
          </a:p>
        </p:txBody>
      </p:sp>
    </p:spTree>
    <p:extLst>
      <p:ext uri="{BB962C8B-B14F-4D97-AF65-F5344CB8AC3E}">
        <p14:creationId xmlns:p14="http://schemas.microsoft.com/office/powerpoint/2010/main" val="239504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ED4E9-9A80-14FA-2BFF-FF003B21579C}"/>
              </a:ext>
            </a:extLst>
          </p:cNvPr>
          <p:cNvSpPr>
            <a:spLocks noGrp="1"/>
          </p:cNvSpPr>
          <p:nvPr>
            <p:ph type="title"/>
          </p:nvPr>
        </p:nvSpPr>
        <p:spPr>
          <a:xfrm>
            <a:off x="838200" y="365125"/>
            <a:ext cx="10515600" cy="1325563"/>
          </a:xfrm>
        </p:spPr>
        <p:txBody>
          <a:bodyPr>
            <a:normAutofit fontScale="90000"/>
          </a:bodyPr>
          <a:lstStyle/>
          <a:p>
            <a:r>
              <a:rPr lang="en-US" sz="5400" b="1" dirty="0">
                <a:latin typeface="Times New Roman" panose="02020603050405020304" pitchFamily="18" charset="0"/>
                <a:cs typeface="Times New Roman" panose="02020603050405020304" pitchFamily="18" charset="0"/>
              </a:rPr>
              <a:t>SOFTWARE AND HARDWARE REQUIREMENTS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E7234682-88A7-BA5F-49F8-90D9D0A99FE7}"/>
              </a:ext>
            </a:extLst>
          </p:cNvPr>
          <p:cNvGraphicFramePr>
            <a:graphicFrameLocks noGrp="1"/>
          </p:cNvGraphicFramePr>
          <p:nvPr>
            <p:extLst>
              <p:ext uri="{D42A27DB-BD31-4B8C-83A1-F6EECF244321}">
                <p14:modId xmlns:p14="http://schemas.microsoft.com/office/powerpoint/2010/main" val="3308041419"/>
              </p:ext>
            </p:extLst>
          </p:nvPr>
        </p:nvGraphicFramePr>
        <p:xfrm>
          <a:off x="1006567" y="2055803"/>
          <a:ext cx="10121876" cy="4283061"/>
        </p:xfrm>
        <a:graphic>
          <a:graphicData uri="http://schemas.openxmlformats.org/drawingml/2006/table">
            <a:tbl>
              <a:tblPr>
                <a:tableStyleId>{5DA37D80-6434-44D0-A028-1B22A696006F}</a:tableStyleId>
              </a:tblPr>
              <a:tblGrid>
                <a:gridCol w="5060938">
                  <a:extLst>
                    <a:ext uri="{9D8B030D-6E8A-4147-A177-3AD203B41FA5}">
                      <a16:colId xmlns:a16="http://schemas.microsoft.com/office/drawing/2014/main" val="1088838390"/>
                    </a:ext>
                  </a:extLst>
                </a:gridCol>
                <a:gridCol w="5060938">
                  <a:extLst>
                    <a:ext uri="{9D8B030D-6E8A-4147-A177-3AD203B41FA5}">
                      <a16:colId xmlns:a16="http://schemas.microsoft.com/office/drawing/2014/main" val="1876348773"/>
                    </a:ext>
                  </a:extLst>
                </a:gridCol>
              </a:tblGrid>
              <a:tr h="799225">
                <a:tc>
                  <a:txBody>
                    <a:bodyPr/>
                    <a:lstStyle/>
                    <a:p>
                      <a:pPr algn="ctr" rtl="0" fontAlgn="base"/>
                      <a:r>
                        <a:rPr lang="en-IN" sz="2800" b="1" dirty="0">
                          <a:solidFill>
                            <a:schemeClr val="tx1"/>
                          </a:solidFill>
                          <a:effectLst/>
                          <a:latin typeface="Times New Roman" panose="02020603050405020304" pitchFamily="18" charset="0"/>
                          <a:cs typeface="Times New Roman" panose="02020603050405020304" pitchFamily="18" charset="0"/>
                        </a:rPr>
                        <a:t>Hardware Requirements​</a:t>
                      </a:r>
                      <a:endParaRPr lang="en-IN" sz="2800" b="1" i="0" dirty="0">
                        <a:solidFill>
                          <a:schemeClr val="tx1"/>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IN" sz="2800" b="1" dirty="0">
                          <a:solidFill>
                            <a:schemeClr val="tx1"/>
                          </a:solidFill>
                          <a:effectLst/>
                          <a:latin typeface="Times New Roman" panose="02020603050405020304" pitchFamily="18" charset="0"/>
                          <a:cs typeface="Times New Roman" panose="02020603050405020304" pitchFamily="18" charset="0"/>
                        </a:rPr>
                        <a:t>Software Requirements​</a:t>
                      </a:r>
                      <a:endParaRPr lang="en-IN" sz="2800" b="1" i="0" dirty="0">
                        <a:solidFill>
                          <a:schemeClr val="tx1"/>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3056298"/>
                  </a:ext>
                </a:extLst>
              </a:tr>
              <a:tr h="792844">
                <a:tc>
                  <a:txBody>
                    <a:bodyPr/>
                    <a:lstStyle/>
                    <a:p>
                      <a:pPr algn="l" rtl="0" fontAlgn="base"/>
                      <a:r>
                        <a:rPr lang="en-US" sz="1700" b="0" dirty="0">
                          <a:solidFill>
                            <a:srgbClr val="000000"/>
                          </a:solidFill>
                          <a:effectLst/>
                          <a:latin typeface="Times New Roman" panose="02020603050405020304" pitchFamily="18" charset="0"/>
                          <a:cs typeface="Times New Roman" panose="02020603050405020304" pitchFamily="18" charset="0"/>
                        </a:rPr>
                        <a:t>Computer with at least 4gb of RAM is recommended. ​</a:t>
                      </a:r>
                      <a:endParaRPr lang="en-US" sz="1700" b="0" i="0" dirty="0">
                        <a:solidFill>
                          <a:srgbClr val="000000"/>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sz="1700" b="0">
                          <a:solidFill>
                            <a:srgbClr val="000000"/>
                          </a:solidFill>
                          <a:effectLst/>
                          <a:latin typeface="Times New Roman" panose="02020603050405020304" pitchFamily="18" charset="0"/>
                          <a:cs typeface="Times New Roman" panose="02020603050405020304" pitchFamily="18" charset="0"/>
                        </a:rPr>
                        <a:t>Any Operating system that supports Python (Such as Windows, Linux or macOS). ​</a:t>
                      </a:r>
                      <a:endParaRPr lang="en-US" sz="1700" b="0" i="0">
                        <a:solidFill>
                          <a:srgbClr val="000000"/>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6534151"/>
                  </a:ext>
                </a:extLst>
              </a:tr>
              <a:tr h="727905">
                <a:tc>
                  <a:txBody>
                    <a:bodyPr/>
                    <a:lstStyle/>
                    <a:p>
                      <a:pPr algn="l" rtl="0" fontAlgn="base"/>
                      <a:r>
                        <a:rPr lang="en-US" sz="1700" b="0" dirty="0">
                          <a:solidFill>
                            <a:srgbClr val="000000"/>
                          </a:solidFill>
                          <a:effectLst/>
                          <a:latin typeface="Times New Roman" panose="02020603050405020304" pitchFamily="18" charset="0"/>
                          <a:cs typeface="Times New Roman" panose="02020603050405020304" pitchFamily="18" charset="0"/>
                        </a:rPr>
                        <a:t>A Hard drive with at least 5gb of space.​</a:t>
                      </a:r>
                      <a:endParaRPr lang="en-US" sz="1700" b="0" i="0" dirty="0">
                        <a:solidFill>
                          <a:srgbClr val="000000"/>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IN" sz="1700" b="0" dirty="0">
                          <a:solidFill>
                            <a:srgbClr val="000000"/>
                          </a:solidFill>
                          <a:effectLst/>
                          <a:latin typeface="Times New Roman" panose="02020603050405020304" pitchFamily="18" charset="0"/>
                          <a:cs typeface="Times New Roman" panose="02020603050405020304" pitchFamily="18" charset="0"/>
                        </a:rPr>
                        <a:t>Web Browser : Google Chrome / Microsoft Edge / Firefox etc.,​</a:t>
                      </a:r>
                      <a:endParaRPr lang="en-IN" sz="1700" b="0" i="0" dirty="0">
                        <a:solidFill>
                          <a:srgbClr val="000000"/>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3409382"/>
                  </a:ext>
                </a:extLst>
              </a:tr>
              <a:tr h="719847">
                <a:tc>
                  <a:txBody>
                    <a:bodyPr/>
                    <a:lstStyle/>
                    <a:p>
                      <a:pPr algn="l" rtl="0" fontAlgn="base"/>
                      <a:r>
                        <a:rPr lang="en-US" sz="1700" b="0">
                          <a:solidFill>
                            <a:srgbClr val="000000"/>
                          </a:solidFill>
                          <a:effectLst/>
                          <a:latin typeface="Times New Roman" panose="02020603050405020304" pitchFamily="18" charset="0"/>
                          <a:cs typeface="Times New Roman" panose="02020603050405020304" pitchFamily="18" charset="0"/>
                        </a:rPr>
                        <a:t>Any Modern CPU which consists of Intel or ARM processors.​</a:t>
                      </a:r>
                      <a:endParaRPr lang="en-US" sz="1700" b="0" i="0">
                        <a:solidFill>
                          <a:srgbClr val="000000"/>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sz="1700" b="0" dirty="0">
                          <a:solidFill>
                            <a:srgbClr val="000000"/>
                          </a:solidFill>
                          <a:effectLst/>
                          <a:latin typeface="Times New Roman" panose="02020603050405020304" pitchFamily="18" charset="0"/>
                          <a:cs typeface="Times New Roman" panose="02020603050405020304" pitchFamily="18" charset="0"/>
                        </a:rPr>
                        <a:t>Python 3.8 or later​</a:t>
                      </a:r>
                      <a:endParaRPr lang="en-US" sz="1700" b="0" i="0" dirty="0">
                        <a:solidFill>
                          <a:srgbClr val="000000"/>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9598430"/>
                  </a:ext>
                </a:extLst>
              </a:tr>
              <a:tr h="621620">
                <a:tc>
                  <a:txBody>
                    <a:bodyPr/>
                    <a:lstStyle/>
                    <a:p>
                      <a:pPr algn="l" rtl="0" fontAlgn="auto"/>
                      <a:r>
                        <a:rPr lang="en-IN" sz="1700" b="0" dirty="0">
                          <a:solidFill>
                            <a:srgbClr val="000000"/>
                          </a:solidFill>
                          <a:effectLst/>
                          <a:latin typeface="Times New Roman" panose="02020603050405020304" pitchFamily="18" charset="0"/>
                          <a:cs typeface="Times New Roman" panose="02020603050405020304" pitchFamily="18" charset="0"/>
                        </a:rPr>
                        <a:t>​</a:t>
                      </a:r>
                      <a:endParaRPr lang="en-IN" sz="1700" b="0" i="0" dirty="0">
                        <a:solidFill>
                          <a:srgbClr val="000000"/>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IN" sz="1700" b="0" dirty="0">
                          <a:solidFill>
                            <a:srgbClr val="000000"/>
                          </a:solidFill>
                          <a:effectLst/>
                          <a:latin typeface="Times New Roman" panose="02020603050405020304" pitchFamily="18" charset="0"/>
                          <a:cs typeface="Times New Roman" panose="02020603050405020304" pitchFamily="18" charset="0"/>
                        </a:rPr>
                        <a:t>Framework : Django 4.1.7 ​or later</a:t>
                      </a:r>
                    </a:p>
                    <a:p>
                      <a:pPr algn="l" rtl="0" fontAlgn="base"/>
                      <a:endParaRPr lang="en-IN" sz="1700" b="0" i="0" dirty="0">
                        <a:solidFill>
                          <a:srgbClr val="000000"/>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0221932"/>
                  </a:ext>
                </a:extLst>
              </a:tr>
              <a:tr h="621620">
                <a:tc>
                  <a:txBody>
                    <a:bodyPr/>
                    <a:lstStyle/>
                    <a:p>
                      <a:pPr algn="l" rtl="0" fontAlgn="auto"/>
                      <a:endParaRPr lang="en-IN" sz="1700" b="0" i="0" dirty="0">
                        <a:solidFill>
                          <a:srgbClr val="000000"/>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sz="1700" b="0" dirty="0">
                          <a:solidFill>
                            <a:srgbClr val="000000"/>
                          </a:solidFill>
                          <a:effectLst/>
                          <a:latin typeface="Times New Roman" panose="02020603050405020304" pitchFamily="18" charset="0"/>
                          <a:cs typeface="Times New Roman" panose="02020603050405020304" pitchFamily="18" charset="0"/>
                        </a:rPr>
                        <a:t>Database : SQLITE 3</a:t>
                      </a:r>
                      <a:endParaRPr lang="en-IN" sz="1700" b="0" i="0" dirty="0">
                        <a:solidFill>
                          <a:srgbClr val="000000"/>
                        </a:solidFill>
                        <a:effectLst/>
                        <a:latin typeface="Times New Roman" panose="02020603050405020304" pitchFamily="18" charset="0"/>
                        <a:cs typeface="Times New Roman" panose="02020603050405020304" pitchFamily="18" charset="0"/>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5145596"/>
                  </a:ext>
                </a:extLst>
              </a:tr>
            </a:tbl>
          </a:graphicData>
        </a:graphic>
      </p:graphicFrame>
    </p:spTree>
    <p:extLst>
      <p:ext uri="{BB962C8B-B14F-4D97-AF65-F5344CB8AC3E}">
        <p14:creationId xmlns:p14="http://schemas.microsoft.com/office/powerpoint/2010/main" val="146892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ED4E9-9A80-14FA-2BFF-FF003B21579C}"/>
              </a:ext>
            </a:extLst>
          </p:cNvPr>
          <p:cNvSpPr>
            <a:spLocks noGrp="1"/>
          </p:cNvSpPr>
          <p:nvPr>
            <p:ph type="title"/>
          </p:nvPr>
        </p:nvSpPr>
        <p:spPr>
          <a:xfrm>
            <a:off x="838200" y="365125"/>
            <a:ext cx="10515600" cy="1325563"/>
          </a:xfrm>
        </p:spPr>
        <p:txBody>
          <a:bodyPr>
            <a:normAutofit/>
          </a:bodyPr>
          <a:lstStyle/>
          <a:p>
            <a:r>
              <a:rPr lang="en-US" sz="5400" b="1" dirty="0">
                <a:latin typeface="Times New Roman" panose="02020603050405020304" pitchFamily="18" charset="0"/>
                <a:cs typeface="Times New Roman" panose="02020603050405020304" pitchFamily="18" charset="0"/>
              </a:rPr>
              <a:t>DJANGO FRAMEWORK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64DDAF-739F-FFFC-D21C-5A727BB81DFD}"/>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dirty="0">
                <a:latin typeface="Times New Roman"/>
                <a:cs typeface="Calibri"/>
              </a:rPr>
              <a:t>Django is a high-level Python web framework that encourages rapid development and clean design. It takes care of much of the hassle of the web development, so you can focus on writing your code.</a:t>
            </a:r>
          </a:p>
          <a:p>
            <a:r>
              <a:rPr lang="en-US" sz="2200" dirty="0">
                <a:latin typeface="Times New Roman"/>
                <a:cs typeface="Calibri"/>
              </a:rPr>
              <a:t>Django is used to build almost any type of website and can deliver content in almost any format.</a:t>
            </a:r>
          </a:p>
          <a:p>
            <a:r>
              <a:rPr lang="en-US" sz="2200" dirty="0">
                <a:latin typeface="Times New Roman"/>
                <a:cs typeface="Calibri"/>
              </a:rPr>
              <a:t>It's free and open source</a:t>
            </a:r>
          </a:p>
          <a:p>
            <a:r>
              <a:rPr lang="en-US" sz="2200" dirty="0">
                <a:latin typeface="Times New Roman"/>
                <a:cs typeface="Calibri"/>
              </a:rPr>
              <a:t>This application is built by using Django version 4.1.7</a:t>
            </a:r>
          </a:p>
          <a:p>
            <a:r>
              <a:rPr lang="en-US" sz="2200" dirty="0">
                <a:latin typeface="Times New Roman"/>
                <a:cs typeface="Calibri"/>
              </a:rPr>
              <a:t>It is fast and secure. </a:t>
            </a:r>
          </a:p>
        </p:txBody>
      </p:sp>
    </p:spTree>
    <p:extLst>
      <p:ext uri="{BB962C8B-B14F-4D97-AF65-F5344CB8AC3E}">
        <p14:creationId xmlns:p14="http://schemas.microsoft.com/office/powerpoint/2010/main" val="102554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89E46E-CC9B-B446-2051-6E8E1844595C}"/>
              </a:ext>
            </a:extLst>
          </p:cNvPr>
          <p:cNvSpPr>
            <a:spLocks noGrp="1"/>
          </p:cNvSpPr>
          <p:nvPr>
            <p:ph idx="1"/>
          </p:nvPr>
        </p:nvSpPr>
        <p:spPr>
          <a:xfrm>
            <a:off x="497586" y="2864358"/>
            <a:ext cx="3562350" cy="3353562"/>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When the code is executed a URL will be generated, on clicking URL we get this page.</a:t>
            </a:r>
          </a:p>
          <a:p>
            <a:r>
              <a:rPr lang="en-US" sz="2200" dirty="0">
                <a:latin typeface="Times New Roman" panose="02020603050405020304" pitchFamily="18" charset="0"/>
                <a:cs typeface="Times New Roman" panose="02020603050405020304" pitchFamily="18" charset="0"/>
              </a:rPr>
              <a:t>For the user who already has user credentials he can directly log in to the application.</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5475304-891A-FF45-6F8C-C9DBBE8117A9}"/>
              </a:ext>
            </a:extLst>
          </p:cNvPr>
          <p:cNvSpPr txBox="1"/>
          <p:nvPr/>
        </p:nvSpPr>
        <p:spPr>
          <a:xfrm>
            <a:off x="561974" y="1352549"/>
            <a:ext cx="4820731"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dirty="0">
              <a:latin typeface="Times New Roman" panose="02020603050405020304" pitchFamily="18" charset="0"/>
              <a:cs typeface="Times New Roman" panose="02020603050405020304" pitchFamily="18" charset="0"/>
            </a:endParaRPr>
          </a:p>
          <a:p>
            <a:r>
              <a:rPr lang="en-US" sz="5400" b="1" dirty="0">
                <a:latin typeface="Times New Roman" panose="02020603050405020304" pitchFamily="18" charset="0"/>
                <a:cs typeface="Times New Roman" panose="02020603050405020304" pitchFamily="18" charset="0"/>
              </a:rPr>
              <a:t>LOGIN PAGE</a:t>
            </a:r>
          </a:p>
        </p:txBody>
      </p:sp>
      <p:pic>
        <p:nvPicPr>
          <p:cNvPr id="5" name="Picture 4" descr="A screenshot of a login form&#10;&#10;Description automatically generated">
            <a:extLst>
              <a:ext uri="{FF2B5EF4-FFF2-40B4-BE49-F238E27FC236}">
                <a16:creationId xmlns:a16="http://schemas.microsoft.com/office/drawing/2014/main" id="{997CBB74-CE40-F687-8C88-4B3DF8E7E487}"/>
              </a:ext>
            </a:extLst>
          </p:cNvPr>
          <p:cNvPicPr>
            <a:picLocks noChangeAspect="1"/>
          </p:cNvPicPr>
          <p:nvPr/>
        </p:nvPicPr>
        <p:blipFill>
          <a:blip r:embed="rId2"/>
          <a:stretch>
            <a:fillRect/>
          </a:stretch>
        </p:blipFill>
        <p:spPr>
          <a:xfrm>
            <a:off x="6096000" y="1566610"/>
            <a:ext cx="5274945" cy="4023360"/>
          </a:xfrm>
          <a:prstGeom prst="rect">
            <a:avLst/>
          </a:prstGeom>
        </p:spPr>
      </p:pic>
    </p:spTree>
    <p:extLst>
      <p:ext uri="{BB962C8B-B14F-4D97-AF65-F5344CB8AC3E}">
        <p14:creationId xmlns:p14="http://schemas.microsoft.com/office/powerpoint/2010/main" val="12078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4C250C-BFA4-6AE4-64BD-15DC66D4EE22}"/>
              </a:ext>
            </a:extLst>
          </p:cNvPr>
          <p:cNvSpPr>
            <a:spLocks noGrp="1"/>
          </p:cNvSpPr>
          <p:nvPr>
            <p:ph type="title"/>
          </p:nvPr>
        </p:nvSpPr>
        <p:spPr>
          <a:xfrm>
            <a:off x="640461" y="639520"/>
            <a:ext cx="4647819" cy="1719072"/>
          </a:xfrm>
        </p:spPr>
        <p:txBody>
          <a:bodyPr anchor="b">
            <a:normAutofit/>
          </a:bodyPr>
          <a:lstStyle/>
          <a:p>
            <a:r>
              <a:rPr lang="en-US" sz="4000" b="1" dirty="0">
                <a:latin typeface="Times New Roman" panose="02020603050405020304" pitchFamily="18" charset="0"/>
                <a:cs typeface="Times New Roman" panose="02020603050405020304" pitchFamily="18" charset="0"/>
              </a:rPr>
              <a:t>REGISTRATION    PAGE</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7A2415-FAB4-6845-0BEF-7947473F346B}"/>
              </a:ext>
            </a:extLst>
          </p:cNvPr>
          <p:cNvSpPr>
            <a:spLocks noGrp="1"/>
          </p:cNvSpPr>
          <p:nvPr>
            <p:ph idx="1"/>
          </p:nvPr>
        </p:nvSpPr>
        <p:spPr>
          <a:xfrm>
            <a:off x="630936" y="2979736"/>
            <a:ext cx="4277264" cy="3238184"/>
          </a:xfrm>
        </p:spPr>
        <p:txBody>
          <a:bodyPr vert="horz" lIns="91440" tIns="45720" rIns="91440" bIns="45720" rtlCol="0" anchor="t">
            <a:normAutofit/>
          </a:bodyPr>
          <a:lstStyle/>
          <a:p>
            <a:r>
              <a:rPr lang="en-US" sz="2200" dirty="0">
                <a:latin typeface="Times New Roman" panose="02020603050405020304" pitchFamily="18" charset="0"/>
                <a:cs typeface="Times New Roman" panose="02020603050405020304" pitchFamily="18" charset="0"/>
              </a:rPr>
              <a:t>For a new user to register he should create an account.</a:t>
            </a:r>
          </a:p>
          <a:p>
            <a:r>
              <a:rPr lang="en-US" sz="2200" dirty="0">
                <a:latin typeface="Times New Roman" panose="02020603050405020304" pitchFamily="18" charset="0"/>
                <a:cs typeface="Times New Roman" panose="02020603050405020304" pitchFamily="18" charset="0"/>
              </a:rPr>
              <a:t>As per default Django administration the password should contain minimum 8 characters and should not be part of username . </a:t>
            </a:r>
          </a:p>
          <a:p>
            <a:r>
              <a:rPr lang="en-US" sz="2200" dirty="0">
                <a:latin typeface="Times New Roman" panose="02020603050405020304" pitchFamily="18" charset="0"/>
                <a:cs typeface="Times New Roman" panose="02020603050405020304" pitchFamily="18" charset="0"/>
              </a:rPr>
              <a:t>After registration the user will be redirected to login page.</a:t>
            </a:r>
          </a:p>
        </p:txBody>
      </p:sp>
      <p:pic>
        <p:nvPicPr>
          <p:cNvPr id="4" name="Picture 3" descr="A screenshot of a login form&#10;&#10;Description automatically generated">
            <a:extLst>
              <a:ext uri="{FF2B5EF4-FFF2-40B4-BE49-F238E27FC236}">
                <a16:creationId xmlns:a16="http://schemas.microsoft.com/office/drawing/2014/main" id="{D0A7AF3C-997F-8E6F-1B92-D97260A2202E}"/>
              </a:ext>
            </a:extLst>
          </p:cNvPr>
          <p:cNvPicPr>
            <a:picLocks noChangeAspect="1"/>
          </p:cNvPicPr>
          <p:nvPr/>
        </p:nvPicPr>
        <p:blipFill rotWithShape="1">
          <a:blip r:embed="rId2"/>
          <a:srcRect l="8443" t="4586" r="10458" b="14672"/>
          <a:stretch/>
        </p:blipFill>
        <p:spPr>
          <a:xfrm>
            <a:off x="5928741" y="838420"/>
            <a:ext cx="5336290" cy="4375735"/>
          </a:xfrm>
          <a:prstGeom prst="rect">
            <a:avLst/>
          </a:prstGeom>
        </p:spPr>
      </p:pic>
    </p:spTree>
    <p:extLst>
      <p:ext uri="{BB962C8B-B14F-4D97-AF65-F5344CB8AC3E}">
        <p14:creationId xmlns:p14="http://schemas.microsoft.com/office/powerpoint/2010/main" val="425322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0C0646-ECE2-AC95-96DA-901031718FBA}"/>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After successful registration user will be able to see the application home page. </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34DE7ED-FCA1-7DA6-913D-444B4FCD9281}"/>
              </a:ext>
            </a:extLst>
          </p:cNvPr>
          <p:cNvSpPr txBox="1"/>
          <p:nvPr/>
        </p:nvSpPr>
        <p:spPr>
          <a:xfrm>
            <a:off x="419099" y="1696733"/>
            <a:ext cx="401294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Times New Roman" panose="02020603050405020304" pitchFamily="18" charset="0"/>
                <a:cs typeface="Times New Roman" panose="02020603050405020304" pitchFamily="18" charset="0"/>
              </a:rPr>
              <a:t> HOME PAGE </a:t>
            </a:r>
          </a:p>
        </p:txBody>
      </p:sp>
      <p:pic>
        <p:nvPicPr>
          <p:cNvPr id="5" name="Picture 4" descr="A screenshot of a task&#10;&#10;Description automatically generated">
            <a:extLst>
              <a:ext uri="{FF2B5EF4-FFF2-40B4-BE49-F238E27FC236}">
                <a16:creationId xmlns:a16="http://schemas.microsoft.com/office/drawing/2014/main" id="{9ACF0704-E55B-6E7D-D632-BB91773EA547}"/>
              </a:ext>
            </a:extLst>
          </p:cNvPr>
          <p:cNvPicPr>
            <a:picLocks noChangeAspect="1"/>
          </p:cNvPicPr>
          <p:nvPr/>
        </p:nvPicPr>
        <p:blipFill>
          <a:blip r:embed="rId2"/>
          <a:stretch>
            <a:fillRect/>
          </a:stretch>
        </p:blipFill>
        <p:spPr>
          <a:xfrm>
            <a:off x="6095999" y="1457324"/>
            <a:ext cx="5007429" cy="3712582"/>
          </a:xfrm>
          <a:prstGeom prst="rect">
            <a:avLst/>
          </a:prstGeom>
        </p:spPr>
      </p:pic>
    </p:spTree>
    <p:extLst>
      <p:ext uri="{BB962C8B-B14F-4D97-AF65-F5344CB8AC3E}">
        <p14:creationId xmlns:p14="http://schemas.microsoft.com/office/powerpoint/2010/main" val="37819772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TotalTime>
  <Words>1008</Words>
  <Application>Microsoft Office PowerPoint</Application>
  <PresentationFormat>Widescreen</PresentationFormat>
  <Paragraphs>108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TO-DO-LIST APPLICATION</vt:lpstr>
      <vt:lpstr>SUMMARY</vt:lpstr>
      <vt:lpstr>INTRODUCTION</vt:lpstr>
      <vt:lpstr>FEATURES</vt:lpstr>
      <vt:lpstr>SOFTWARE AND HARDWARE REQUIREMENTS</vt:lpstr>
      <vt:lpstr>DJANGO FRAMEWORK</vt:lpstr>
      <vt:lpstr>PowerPoint Presentation</vt:lpstr>
      <vt:lpstr>REGISTRATION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harika.pavuluri@hanyaatech.com</dc:creator>
  <cp:lastModifiedBy>Harika Pavuluri</cp:lastModifiedBy>
  <cp:revision>59</cp:revision>
  <dcterms:created xsi:type="dcterms:W3CDTF">2023-12-11T07:02:51Z</dcterms:created>
  <dcterms:modified xsi:type="dcterms:W3CDTF">2024-01-17T09:49:16Z</dcterms:modified>
</cp:coreProperties>
</file>