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8" r:id="rId3"/>
    <p:sldId id="260" r:id="rId4"/>
    <p:sldId id="276" r:id="rId5"/>
    <p:sldId id="257" r:id="rId6"/>
    <p:sldId id="281" r:id="rId7"/>
    <p:sldId id="282" r:id="rId8"/>
    <p:sldId id="283" r:id="rId9"/>
    <p:sldId id="285" r:id="rId10"/>
    <p:sldId id="286" r:id="rId11"/>
    <p:sldId id="287" r:id="rId12"/>
    <p:sldId id="288" r:id="rId13"/>
    <p:sldId id="279" r:id="rId14"/>
    <p:sldId id="289" r:id="rId15"/>
    <p:sldId id="290" r:id="rId16"/>
    <p:sldId id="291" r:id="rId17"/>
    <p:sldId id="292" r:id="rId18"/>
    <p:sldId id="293" r:id="rId19"/>
    <p:sldId id="294" r:id="rId20"/>
    <p:sldId id="295" r:id="rId21"/>
    <p:sldId id="297" r:id="rId22"/>
    <p:sldId id="298" r:id="rId23"/>
    <p:sldId id="300" r:id="rId24"/>
    <p:sldId id="301" r:id="rId25"/>
    <p:sldId id="275"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7">
          <p15:clr>
            <a:srgbClr val="A4A3A4"/>
          </p15:clr>
        </p15:guide>
        <p15:guide id="2" pos="29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009999"/>
    <a:srgbClr val="2B8941"/>
    <a:srgbClr val="AB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77" autoAdjust="0"/>
    <p:restoredTop sz="94660"/>
  </p:normalViewPr>
  <p:slideViewPr>
    <p:cSldViewPr>
      <p:cViewPr varScale="1">
        <p:scale>
          <a:sx n="111" d="100"/>
          <a:sy n="111" d="100"/>
        </p:scale>
        <p:origin x="874" y="96"/>
      </p:cViewPr>
      <p:guideLst>
        <p:guide orient="horz" pos="1657"/>
        <p:guide pos="297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6/20/2022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969716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171390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394795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476967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5BD93AD-D9F5-43E6-A075-353F1A58E69E}"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B1C6B-10AF-4ADC-9433-E339E6C6131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BD93AD-D9F5-43E6-A075-353F1A58E69E}"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B1C6B-10AF-4ADC-9433-E339E6C6131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BD93AD-D9F5-43E6-A075-353F1A58E69E}"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B1C6B-10AF-4ADC-9433-E339E6C6131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BD93AD-D9F5-43E6-A075-353F1A58E69E}"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B1C6B-10AF-4ADC-9433-E339E6C6131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BD93AD-D9F5-43E6-A075-353F1A58E69E}" type="datetimeFigureOut">
              <a:rPr lang="en-IN" smtClean="0"/>
              <a:t>20-06-2022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B1C6B-10AF-4ADC-9433-E339E6C6131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5BD93AD-D9F5-43E6-A075-353F1A58E69E}" type="datetimeFigureOut">
              <a:rPr lang="en-IN" smtClean="0"/>
              <a:t>20-06-2022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5B1C6B-10AF-4ADC-9433-E339E6C6131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5BD93AD-D9F5-43E6-A075-353F1A58E69E}" type="datetimeFigureOut">
              <a:rPr lang="en-IN" smtClean="0"/>
              <a:t>20-06-2022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5B1C6B-10AF-4ADC-9433-E339E6C6131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5BD93AD-D9F5-43E6-A075-353F1A58E69E}" type="datetimeFigureOut">
              <a:rPr lang="en-IN" smtClean="0"/>
              <a:t>20-06-2022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5B1C6B-10AF-4ADC-9433-E339E6C6131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D93AD-D9F5-43E6-A075-353F1A58E69E}" type="datetimeFigureOut">
              <a:rPr lang="en-IN" smtClean="0"/>
              <a:t>20-06-2022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5B1C6B-10AF-4ADC-9433-E339E6C6131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BD93AD-D9F5-43E6-A075-353F1A58E69E}" type="datetimeFigureOut">
              <a:rPr lang="en-IN" smtClean="0"/>
              <a:t>20-06-2022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5B1C6B-10AF-4ADC-9433-E339E6C6131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BD93AD-D9F5-43E6-A075-353F1A58E69E}" type="datetimeFigureOut">
              <a:rPr lang="en-IN" smtClean="0"/>
              <a:t>20-06-2022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5B1C6B-10AF-4ADC-9433-E339E6C6131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5BD93AD-D9F5-43E6-A075-353F1A58E69E}" type="datetimeFigureOut">
              <a:rPr lang="en-IN" smtClean="0"/>
              <a:t>20-06-2022</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5B1C6B-10AF-4ADC-9433-E339E6C6131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Patrick\PATRICK\WPS\07.01.2020\Source\tidy-desk-in-window-ligh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57250"/>
            <a:ext cx="9144001" cy="610314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2400" y="-1543050"/>
            <a:ext cx="9296400" cy="6146800"/>
          </a:xfrm>
          <a:prstGeom prst="rect">
            <a:avLst/>
          </a:prstGeom>
          <a:gradFill flip="none" rotWithShape="1">
            <a:gsLst>
              <a:gs pos="0">
                <a:schemeClr val="tx2">
                  <a:lumMod val="50000"/>
                  <a:alpha val="70000"/>
                </a:schemeClr>
              </a:gs>
              <a:gs pos="64000">
                <a:schemeClr val="tx2">
                  <a:lumMod val="75000"/>
                  <a:alpha val="71000"/>
                </a:schemeClr>
              </a:gs>
              <a:gs pos="100000">
                <a:schemeClr val="accent1">
                  <a:tint val="23500"/>
                  <a:satMod val="160000"/>
                  <a:lumMod val="10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614045" y="1284362"/>
            <a:ext cx="7763510" cy="914400"/>
          </a:xfrm>
        </p:spPr>
        <p:txBody>
          <a:bodyPr>
            <a:normAutofit fontScale="90000"/>
          </a:bodyPr>
          <a:lstStyle/>
          <a:p>
            <a:r>
              <a:rPr lang="en-US" altLang="en-IN" sz="6600" b="1" dirty="0">
                <a:solidFill>
                  <a:schemeClr val="bg1"/>
                </a:solidFill>
                <a:latin typeface="+mn-lt"/>
              </a:rPr>
              <a:t>Smart </a:t>
            </a:r>
            <a:r>
              <a:rPr lang="en-US" altLang="en-IN" sz="6600" b="1" dirty="0" smtClean="0">
                <a:solidFill>
                  <a:schemeClr val="bg1"/>
                </a:solidFill>
                <a:latin typeface="+mn-lt"/>
              </a:rPr>
              <a:t>Cradle </a:t>
            </a:r>
            <a:r>
              <a:rPr lang="en-US" altLang="en-IN" sz="6600" b="1" dirty="0">
                <a:solidFill>
                  <a:schemeClr val="bg1"/>
                </a:solidFill>
                <a:latin typeface="+mn-lt"/>
              </a:rPr>
              <a:t>System</a:t>
            </a:r>
          </a:p>
        </p:txBody>
      </p:sp>
      <p:sp>
        <p:nvSpPr>
          <p:cNvPr id="4" name="Title 1"/>
          <p:cNvSpPr txBox="1"/>
          <p:nvPr/>
        </p:nvSpPr>
        <p:spPr>
          <a:xfrm>
            <a:off x="5486400" y="3181350"/>
            <a:ext cx="3604260" cy="1116330"/>
          </a:xfrm>
          <a:prstGeom prst="rect">
            <a:avLst/>
          </a:prstGeom>
        </p:spPr>
        <p:txBody>
          <a:bodyPr vert="horz" lIns="91440" tIns="45720" rIns="91440" bIns="45720" rtlCol="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600" u="sng" dirty="0">
                <a:solidFill>
                  <a:schemeClr val="bg1"/>
                </a:solidFill>
                <a:latin typeface="Times New Roman" panose="02020603050405020304" pitchFamily="18" charset="0"/>
                <a:ea typeface="Cambria" panose="02040503050406030204" pitchFamily="18" charset="0"/>
                <a:cs typeface="Times New Roman" panose="02020603050405020304" pitchFamily="18" charset="0"/>
                <a:sym typeface="+mn-ea"/>
              </a:rPr>
              <a:t>Team Members (BATCH-14):</a:t>
            </a:r>
            <a:endParaRPr lang="en-IN" sz="1600" u="sng"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a:p>
            <a:pPr algn="l"/>
            <a:r>
              <a:rPr lang="en-US" altLang="en-IN" sz="16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sym typeface="+mn-ea"/>
              </a:rPr>
              <a:t>208W5A0516- P.Harika</a:t>
            </a:r>
          </a:p>
          <a:p>
            <a:pPr algn="l"/>
            <a:r>
              <a:rPr lang="en-US" altLang="en-IN" sz="16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sym typeface="+mn-ea"/>
              </a:rPr>
              <a:t>208W5A0517- T.Chihnitha</a:t>
            </a:r>
          </a:p>
          <a:p>
            <a:pPr algn="l"/>
            <a:r>
              <a:rPr lang="en-US" altLang="en-IN" sz="16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sym typeface="+mn-ea"/>
              </a:rPr>
              <a:t>198W1A05I8- V. Chaitanya</a:t>
            </a:r>
            <a:endParaRPr lang="en-US" altLang="en-IN" sz="1600" dirty="0">
              <a:ln>
                <a:solidFill>
                  <a:schemeClr val="bg1"/>
                </a:solidFill>
              </a:ln>
              <a:solidFill>
                <a:schemeClr val="bg1"/>
              </a:solidFill>
              <a:latin typeface="Times New Roman" panose="02020603050405020304" pitchFamily="18" charset="0"/>
              <a:cs typeface="Times New Roman" panose="02020603050405020304" pitchFamily="18" charset="0"/>
              <a:sym typeface="+mn-ea"/>
            </a:endParaRPr>
          </a:p>
        </p:txBody>
      </p:sp>
      <p:sp>
        <p:nvSpPr>
          <p:cNvPr id="5" name="Title 1"/>
          <p:cNvSpPr txBox="1"/>
          <p:nvPr/>
        </p:nvSpPr>
        <p:spPr>
          <a:xfrm>
            <a:off x="111760" y="3257550"/>
            <a:ext cx="2521585" cy="11150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600" u="sng" dirty="0">
                <a:solidFill>
                  <a:schemeClr val="bg1"/>
                </a:solidFill>
                <a:latin typeface="Times New Roman" panose="02020603050405020304" pitchFamily="18" charset="0"/>
                <a:ea typeface="Cambria" panose="02040503050406030204" pitchFamily="18" charset="0"/>
                <a:cs typeface="Times New Roman" panose="02020603050405020304" pitchFamily="18" charset="0"/>
                <a:sym typeface="+mn-ea"/>
              </a:rPr>
              <a:t>Project Guide:</a:t>
            </a:r>
            <a:endParaRPr lang="en-IN" sz="1600" u="sng"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a:p>
            <a:pPr algn="l"/>
            <a:r>
              <a:rPr lang="en-US" altLang="en-IN" sz="16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M. Vani Pujitha,</a:t>
            </a:r>
            <a:r>
              <a:rPr lang="en-US" altLang="en-IN" sz="10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M.Tech</a:t>
            </a:r>
            <a:endParaRPr lang="en-IN" sz="10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a:p>
            <a:pPr algn="l"/>
            <a:r>
              <a:rPr lang="en-US" altLang="en-IN" sz="16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sym typeface="+mn-ea"/>
              </a:rPr>
              <a:t>Assistant </a:t>
            </a:r>
            <a:r>
              <a:rPr lang="en-IN" sz="16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sym typeface="+mn-ea"/>
              </a:rPr>
              <a:t>Professor</a:t>
            </a:r>
            <a:endParaRPr lang="en-IN" sz="16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a:p>
            <a:pPr algn="l"/>
            <a:r>
              <a:rPr lang="en-IN" sz="16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sym typeface="+mn-ea"/>
              </a:rPr>
              <a:t>Department of CSE</a:t>
            </a:r>
            <a:endParaRPr lang="en-IN" sz="16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sz="16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750"/>
                                        <p:tgtEl>
                                          <p:spTgt spid="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500"/>
                                        <p:tgtEl>
                                          <p:spTgt spid="2"/>
                                        </p:tgtEl>
                                      </p:cBhvr>
                                    </p:animEffect>
                                    <p:anim calcmode="lin" valueType="num">
                                      <p:cBhvr>
                                        <p:cTn id="11" dur="1500" fill="hold"/>
                                        <p:tgtEl>
                                          <p:spTgt spid="2"/>
                                        </p:tgtEl>
                                        <p:attrNameLst>
                                          <p:attrName>ppt_x</p:attrName>
                                        </p:attrNameLst>
                                      </p:cBhvr>
                                      <p:tavLst>
                                        <p:tav tm="0">
                                          <p:val>
                                            <p:strVal val="#ppt_x"/>
                                          </p:val>
                                        </p:tav>
                                        <p:tav tm="100000">
                                          <p:val>
                                            <p:strVal val="#ppt_x"/>
                                          </p:val>
                                        </p:tav>
                                      </p:tavLst>
                                    </p:anim>
                                    <p:anim calcmode="lin" valueType="num">
                                      <p:cBhvr>
                                        <p:cTn id="12" dur="15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500"/>
                                        <p:tgtEl>
                                          <p:spTgt spid="4"/>
                                        </p:tgtEl>
                                      </p:cBhvr>
                                    </p:animEffect>
                                    <p:anim calcmode="lin" valueType="num">
                                      <p:cBhvr>
                                        <p:cTn id="16" dur="1500" fill="hold"/>
                                        <p:tgtEl>
                                          <p:spTgt spid="4"/>
                                        </p:tgtEl>
                                        <p:attrNameLst>
                                          <p:attrName>ppt_x</p:attrName>
                                        </p:attrNameLst>
                                      </p:cBhvr>
                                      <p:tavLst>
                                        <p:tav tm="0">
                                          <p:val>
                                            <p:strVal val="#ppt_x"/>
                                          </p:val>
                                        </p:tav>
                                        <p:tav tm="100000">
                                          <p:val>
                                            <p:strVal val="#ppt_x"/>
                                          </p:val>
                                        </p:tav>
                                      </p:tavLst>
                                    </p:anim>
                                    <p:anim calcmode="lin" valueType="num">
                                      <p:cBhvr>
                                        <p:cTn id="17" dur="1500" fill="hold"/>
                                        <p:tgtEl>
                                          <p:spTgt spid="4"/>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810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5">
                    <a:lumMod val="50000"/>
                  </a:schemeClr>
                </a:solidFill>
                <a:latin typeface="Bahnschrift Condensed" panose="020B0502040204020203" pitchFamily="34" charset="0"/>
                <a:sym typeface="+mn-ea"/>
              </a:rPr>
              <a:t>LITERATURE SURVEY[</a:t>
            </a:r>
            <a:r>
              <a:rPr lang="en-IN" altLang="en-US" sz="2800" dirty="0" smtClean="0">
                <a:solidFill>
                  <a:schemeClr val="accent5">
                    <a:lumMod val="50000"/>
                  </a:schemeClr>
                </a:solidFill>
                <a:latin typeface="Bahnschrift Condensed" panose="020B0502040204020203" pitchFamily="34" charset="0"/>
                <a:sym typeface="+mn-ea"/>
              </a:rPr>
              <a:t>5</a:t>
            </a:r>
            <a:r>
              <a:rPr lang="en-US" sz="2800" dirty="0" smtClean="0">
                <a:solidFill>
                  <a:schemeClr val="accent5">
                    <a:lumMod val="50000"/>
                  </a:schemeClr>
                </a:solidFill>
                <a:latin typeface="Bahnschrift Condensed" panose="020B0502040204020203" pitchFamily="34" charset="0"/>
                <a:sym typeface="+mn-ea"/>
              </a:rPr>
              <a:t>]</a:t>
            </a:r>
            <a:endParaRPr 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endParaRPr>
          </a:p>
        </p:txBody>
      </p:sp>
      <p:sp>
        <p:nvSpPr>
          <p:cNvPr id="3" name="Rectangle 2"/>
          <p:cNvSpPr/>
          <p:nvPr/>
        </p:nvSpPr>
        <p:spPr>
          <a:xfrm>
            <a:off x="455295" y="1211580"/>
            <a:ext cx="8533130" cy="368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schemeClr val="tx2">
                    <a:lumMod val="50000"/>
                  </a:schemeClr>
                </a:solidFill>
                <a:sym typeface="+mn-ea"/>
              </a:rPr>
              <a:t>Title : </a:t>
            </a:r>
            <a:r>
              <a:rPr lang="en-US" sz="1400" dirty="0">
                <a:solidFill>
                  <a:schemeClr val="tx2">
                    <a:lumMod val="50000"/>
                  </a:schemeClr>
                </a:solidFill>
                <a:sym typeface="+mn-ea"/>
              </a:rPr>
              <a:t> Design and development of a smart baby monitoring system based on Raspberry Pi and Pi camera</a:t>
            </a:r>
            <a:endParaRPr lang="en-US" sz="1400" dirty="0">
              <a:solidFill>
                <a:schemeClr val="tx2">
                  <a:lumMod val="50000"/>
                </a:schemeClr>
              </a:solidFill>
            </a:endParaRPr>
          </a:p>
          <a:p>
            <a:pPr algn="just"/>
            <a:r>
              <a:rPr lang="en-US" sz="1400" b="1" dirty="0" smtClean="0">
                <a:solidFill>
                  <a:schemeClr val="tx2">
                    <a:lumMod val="50000"/>
                  </a:schemeClr>
                </a:solidFill>
                <a:sym typeface="+mn-ea"/>
              </a:rPr>
              <a:t>Journal</a:t>
            </a:r>
            <a:r>
              <a:rPr lang="en-US" sz="1400" dirty="0">
                <a:solidFill>
                  <a:schemeClr val="tx2">
                    <a:lumMod val="50000"/>
                  </a:schemeClr>
                </a:solidFill>
                <a:sym typeface="+mn-ea"/>
              </a:rPr>
              <a:t> </a:t>
            </a:r>
            <a:r>
              <a:rPr lang="en-US" sz="1400" dirty="0" smtClean="0">
                <a:solidFill>
                  <a:schemeClr val="tx2">
                    <a:lumMod val="50000"/>
                  </a:schemeClr>
                </a:solidFill>
                <a:sym typeface="+mn-ea"/>
              </a:rPr>
              <a:t>: Institute </a:t>
            </a:r>
            <a:r>
              <a:rPr lang="en-US" sz="1400" dirty="0">
                <a:solidFill>
                  <a:schemeClr val="tx2">
                    <a:lumMod val="50000"/>
                  </a:schemeClr>
                </a:solidFill>
                <a:sym typeface="+mn-ea"/>
              </a:rPr>
              <a:t>of Electrical and Electronics Engineers(IEEE</a:t>
            </a:r>
            <a:r>
              <a:rPr lang="en-US" sz="1400" dirty="0" smtClean="0">
                <a:solidFill>
                  <a:schemeClr val="tx2">
                    <a:lumMod val="50000"/>
                  </a:schemeClr>
                </a:solidFill>
                <a:sym typeface="+mn-ea"/>
              </a:rPr>
              <a:t>) -</a:t>
            </a:r>
            <a:r>
              <a:rPr lang="en-IN" sz="1400" dirty="0" smtClean="0">
                <a:solidFill>
                  <a:schemeClr val="tx2">
                    <a:lumMod val="50000"/>
                  </a:schemeClr>
                </a:solidFill>
                <a:sym typeface="+mn-ea"/>
              </a:rPr>
              <a:t>January 2018</a:t>
            </a:r>
            <a:endParaRPr lang="en-US" sz="1400" dirty="0" smtClean="0">
              <a:solidFill>
                <a:schemeClr val="tx2">
                  <a:lumMod val="50000"/>
                </a:schemeClr>
              </a:solidFill>
            </a:endParaRPr>
          </a:p>
          <a:p>
            <a:pPr algn="just"/>
            <a:r>
              <a:rPr lang="en-US" sz="1400" b="1" dirty="0" smtClean="0">
                <a:solidFill>
                  <a:schemeClr val="tx2">
                    <a:lumMod val="50000"/>
                  </a:schemeClr>
                </a:solidFill>
                <a:sym typeface="+mn-ea"/>
              </a:rPr>
              <a:t>Methodology : </a:t>
            </a:r>
            <a:r>
              <a:rPr lang="en-US" sz="1400" dirty="0">
                <a:solidFill>
                  <a:schemeClr val="tx2">
                    <a:lumMod val="50000"/>
                  </a:schemeClr>
                </a:solidFill>
                <a:sym typeface="+mn-ea"/>
              </a:rPr>
              <a:t>This project presents a baby monitoring system for busy parents so that they can ensure the proper care and safety of their babies. This system can detect the baby's motion and sound; especially crying and video output of baby's present position can be displayed on a display monitor so that the mother or another responsible person can watch the baby while away from him or her. This baby monitoring system is capable of detecting motion and crying condition of the baby automatically. </a:t>
            </a:r>
          </a:p>
          <a:p>
            <a:pPr algn="just"/>
            <a:r>
              <a:rPr lang="en-US" sz="1400" b="1" dirty="0" smtClean="0">
                <a:solidFill>
                  <a:schemeClr val="tx2">
                    <a:lumMod val="50000"/>
                  </a:schemeClr>
                </a:solidFill>
                <a:sym typeface="+mn-ea"/>
              </a:rPr>
              <a:t>Advantages:</a:t>
            </a:r>
            <a:endParaRPr lang="en-US" sz="1400" b="1" dirty="0" smtClean="0">
              <a:solidFill>
                <a:schemeClr val="tx2">
                  <a:lumMod val="50000"/>
                </a:schemeClr>
              </a:solidFill>
            </a:endParaRPr>
          </a:p>
          <a:p>
            <a:pPr marL="0" indent="0">
              <a:buNone/>
            </a:pPr>
            <a:r>
              <a:rPr lang="en-IN" altLang="en-US" sz="1400" dirty="0" smtClean="0">
                <a:solidFill>
                  <a:schemeClr val="tx2">
                    <a:lumMod val="50000"/>
                  </a:schemeClr>
                </a:solidFill>
                <a:sym typeface="+mn-ea"/>
              </a:rPr>
              <a:t>       </a:t>
            </a:r>
            <a:r>
              <a:rPr lang="en-US" sz="1400" dirty="0" smtClean="0">
                <a:solidFill>
                  <a:schemeClr val="tx2">
                    <a:lumMod val="50000"/>
                  </a:schemeClr>
                </a:solidFill>
                <a:sym typeface="+mn-ea"/>
              </a:rPr>
              <a:t>1.</a:t>
            </a:r>
            <a:r>
              <a:rPr lang="en-US" sz="1400" dirty="0">
                <a:solidFill>
                  <a:schemeClr val="tx2">
                    <a:lumMod val="50000"/>
                  </a:schemeClr>
                </a:solidFill>
                <a:sym typeface="+mn-ea"/>
              </a:rPr>
              <a:t> The present work reduces the human effort and particularly mother’s </a:t>
            </a:r>
            <a:r>
              <a:rPr lang="en-US" sz="1400" dirty="0" smtClean="0">
                <a:solidFill>
                  <a:schemeClr val="tx2">
                    <a:lumMod val="50000"/>
                  </a:schemeClr>
                </a:solidFill>
                <a:sym typeface="+mn-ea"/>
              </a:rPr>
              <a:t>stresses in </a:t>
            </a:r>
            <a:r>
              <a:rPr lang="en-US" sz="1400" dirty="0">
                <a:solidFill>
                  <a:schemeClr val="tx2">
                    <a:lumMod val="50000"/>
                  </a:schemeClr>
                </a:solidFill>
                <a:sym typeface="+mn-ea"/>
              </a:rPr>
              <a:t>working times. </a:t>
            </a:r>
            <a:endParaRPr lang="en-US" sz="1400" b="1" dirty="0" smtClean="0">
              <a:solidFill>
                <a:schemeClr val="tx2">
                  <a:lumMod val="50000"/>
                </a:schemeClr>
              </a:solidFill>
            </a:endParaRPr>
          </a:p>
          <a:p>
            <a:pPr algn="just"/>
            <a:r>
              <a:rPr lang="en-US" sz="1400" b="1" dirty="0" smtClean="0">
                <a:solidFill>
                  <a:schemeClr val="tx2">
                    <a:lumMod val="50000"/>
                  </a:schemeClr>
                </a:solidFill>
                <a:sym typeface="+mn-ea"/>
              </a:rPr>
              <a:t>Disadvantages:</a:t>
            </a:r>
            <a:endParaRPr lang="en-US" sz="1400" b="1" dirty="0" smtClean="0">
              <a:solidFill>
                <a:schemeClr val="tx2">
                  <a:lumMod val="50000"/>
                </a:schemeClr>
              </a:solidFill>
            </a:endParaRPr>
          </a:p>
          <a:p>
            <a:pPr marL="0" indent="0">
              <a:buNone/>
            </a:pPr>
            <a:r>
              <a:rPr lang="en-US" sz="1400" b="1" dirty="0">
                <a:solidFill>
                  <a:schemeClr val="tx2">
                    <a:lumMod val="50000"/>
                  </a:schemeClr>
                </a:solidFill>
                <a:sym typeface="+mn-ea"/>
              </a:rPr>
              <a:t> </a:t>
            </a:r>
            <a:r>
              <a:rPr lang="en-US" sz="1400" b="1" dirty="0" smtClean="0">
                <a:solidFill>
                  <a:schemeClr val="tx2">
                    <a:lumMod val="50000"/>
                  </a:schemeClr>
                </a:solidFill>
                <a:sym typeface="+mn-ea"/>
              </a:rPr>
              <a:t>       </a:t>
            </a:r>
            <a:r>
              <a:rPr lang="en-US" sz="1400" dirty="0" smtClean="0">
                <a:solidFill>
                  <a:schemeClr val="tx2">
                    <a:lumMod val="50000"/>
                  </a:schemeClr>
                </a:solidFill>
                <a:sym typeface="+mn-ea"/>
              </a:rPr>
              <a:t>1</a:t>
            </a:r>
            <a:r>
              <a:rPr lang="en-US" sz="1400" b="1" dirty="0" smtClean="0">
                <a:solidFill>
                  <a:schemeClr val="tx2">
                    <a:lumMod val="50000"/>
                  </a:schemeClr>
                </a:solidFill>
                <a:sym typeface="+mn-ea"/>
              </a:rPr>
              <a:t>.</a:t>
            </a:r>
            <a:r>
              <a:rPr lang="en-US" sz="1400" dirty="0" smtClean="0">
                <a:solidFill>
                  <a:schemeClr val="tx2">
                    <a:lumMod val="50000"/>
                  </a:schemeClr>
                </a:solidFill>
                <a:sym typeface="+mn-ea"/>
              </a:rPr>
              <a:t>This equipment will be more cost.</a:t>
            </a:r>
            <a:endParaRPr lang="en-US" sz="1400" dirty="0" smtClean="0">
              <a:solidFill>
                <a:schemeClr val="tx2">
                  <a:lumMod val="50000"/>
                </a:schemeClr>
              </a:solidFill>
            </a:endParaRPr>
          </a:p>
          <a:p>
            <a:pPr algn="just"/>
            <a:endParaRPr lang="en-US" sz="1400" b="1" dirty="0" smtClean="0">
              <a:solidFill>
                <a:schemeClr val="tx2">
                  <a:lumMod val="50000"/>
                </a:schemeClr>
              </a:solidFill>
            </a:endParaRPr>
          </a:p>
        </p:txBody>
      </p:sp>
      <p:sp>
        <p:nvSpPr>
          <p:cNvPr id="10" name="Rectangle 9"/>
          <p:cNvSpPr/>
          <p:nvPr/>
        </p:nvSpPr>
        <p:spPr>
          <a:xfrm>
            <a:off x="1295400" y="0"/>
            <a:ext cx="7067550"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4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4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4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4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4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4000"/>
                                        <p:tgtEl>
                                          <p:spTgt spid="3">
                                            <p:txEl>
                                              <p:pRg st="6" end="6"/>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up)">
                                      <p:cBhvr>
                                        <p:cTn id="45" dur="500"/>
                                        <p:tgtEl>
                                          <p:spTgt spid="10"/>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circle(in)">
                                      <p:cBhvr>
                                        <p:cTn id="4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810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5">
                    <a:lumMod val="50000"/>
                  </a:schemeClr>
                </a:solidFill>
                <a:latin typeface="Bahnschrift Condensed" panose="020B0502040204020203" pitchFamily="34" charset="0"/>
                <a:sym typeface="+mn-ea"/>
              </a:rPr>
              <a:t>LITERATURE SURVEY[</a:t>
            </a:r>
            <a:r>
              <a:rPr lang="en-IN" altLang="en-US" sz="2800" dirty="0" smtClean="0">
                <a:solidFill>
                  <a:schemeClr val="accent5">
                    <a:lumMod val="50000"/>
                  </a:schemeClr>
                </a:solidFill>
                <a:latin typeface="Bahnschrift Condensed" panose="020B0502040204020203" pitchFamily="34" charset="0"/>
                <a:sym typeface="+mn-ea"/>
              </a:rPr>
              <a:t>6</a:t>
            </a:r>
            <a:r>
              <a:rPr lang="en-US" sz="2800" dirty="0" smtClean="0">
                <a:solidFill>
                  <a:schemeClr val="accent5">
                    <a:lumMod val="50000"/>
                  </a:schemeClr>
                </a:solidFill>
                <a:latin typeface="Bahnschrift Condensed" panose="020B0502040204020203" pitchFamily="34" charset="0"/>
                <a:sym typeface="+mn-ea"/>
              </a:rPr>
              <a:t>]</a:t>
            </a:r>
            <a:endParaRPr 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endParaRPr>
          </a:p>
        </p:txBody>
      </p:sp>
      <p:sp>
        <p:nvSpPr>
          <p:cNvPr id="3" name="Rectangle 2"/>
          <p:cNvSpPr/>
          <p:nvPr/>
        </p:nvSpPr>
        <p:spPr>
          <a:xfrm>
            <a:off x="455295" y="1211580"/>
            <a:ext cx="8533130" cy="368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schemeClr val="tx2">
                    <a:lumMod val="50000"/>
                  </a:schemeClr>
                </a:solidFill>
                <a:sym typeface="+mn-ea"/>
              </a:rPr>
              <a:t>Title : </a:t>
            </a:r>
            <a:r>
              <a:rPr lang="en-US" sz="1400" dirty="0">
                <a:solidFill>
                  <a:schemeClr val="tx2">
                    <a:lumMod val="50000"/>
                  </a:schemeClr>
                </a:solidFill>
                <a:sym typeface="+mn-ea"/>
              </a:rPr>
              <a:t>Central Real-time Monitoring System for Premature Baby Incubator</a:t>
            </a:r>
            <a:endParaRPr lang="en-US" sz="1400" dirty="0">
              <a:solidFill>
                <a:schemeClr val="tx2">
                  <a:lumMod val="50000"/>
                </a:schemeClr>
              </a:solidFill>
            </a:endParaRPr>
          </a:p>
          <a:p>
            <a:pPr algn="just"/>
            <a:r>
              <a:rPr lang="en-US" sz="1400" b="1" dirty="0" smtClean="0">
                <a:solidFill>
                  <a:schemeClr val="tx2">
                    <a:lumMod val="50000"/>
                  </a:schemeClr>
                </a:solidFill>
                <a:sym typeface="+mn-ea"/>
              </a:rPr>
              <a:t>Journal: </a:t>
            </a:r>
            <a:r>
              <a:rPr lang="en-US" sz="1400" dirty="0">
                <a:solidFill>
                  <a:schemeClr val="tx2">
                    <a:lumMod val="50000"/>
                  </a:schemeClr>
                </a:solidFill>
                <a:sym typeface="+mn-ea"/>
              </a:rPr>
              <a:t>Institute of Electrical and Electronics Engineers(IEEE) </a:t>
            </a:r>
            <a:r>
              <a:rPr lang="en-US" sz="1400" dirty="0" smtClean="0">
                <a:solidFill>
                  <a:schemeClr val="tx2">
                    <a:lumMod val="50000"/>
                  </a:schemeClr>
                </a:solidFill>
                <a:sym typeface="+mn-ea"/>
              </a:rPr>
              <a:t>-</a:t>
            </a:r>
            <a:r>
              <a:rPr lang="en-IN" sz="1400" dirty="0">
                <a:solidFill>
                  <a:schemeClr val="tx2">
                    <a:lumMod val="50000"/>
                  </a:schemeClr>
                </a:solidFill>
                <a:sym typeface="+mn-ea"/>
              </a:rPr>
              <a:t> February 2021</a:t>
            </a:r>
            <a:endParaRPr lang="en-US" sz="1400" dirty="0" smtClean="0">
              <a:solidFill>
                <a:schemeClr val="tx2">
                  <a:lumMod val="50000"/>
                </a:schemeClr>
              </a:solidFill>
            </a:endParaRPr>
          </a:p>
          <a:p>
            <a:pPr algn="just"/>
            <a:r>
              <a:rPr lang="en-US" sz="1400" b="1" dirty="0" smtClean="0">
                <a:solidFill>
                  <a:schemeClr val="tx2">
                    <a:lumMod val="50000"/>
                  </a:schemeClr>
                </a:solidFill>
                <a:sym typeface="+mn-ea"/>
              </a:rPr>
              <a:t>Methodology : </a:t>
            </a:r>
            <a:r>
              <a:rPr lang="en-US" sz="1400" dirty="0">
                <a:solidFill>
                  <a:schemeClr val="tx2">
                    <a:lumMod val="50000"/>
                  </a:schemeClr>
                </a:solidFill>
                <a:sym typeface="+mn-ea"/>
              </a:rPr>
              <a:t>It is of great importance to provide a neutral temperature environment that is conducive to the growth and development of the premature babies, who have a small </a:t>
            </a:r>
            <a:r>
              <a:rPr lang="en-US" sz="1400" dirty="0" smtClean="0">
                <a:solidFill>
                  <a:schemeClr val="tx2">
                    <a:lumMod val="50000"/>
                  </a:schemeClr>
                </a:solidFill>
                <a:sym typeface="+mn-ea"/>
              </a:rPr>
              <a:t> </a:t>
            </a:r>
            <a:r>
              <a:rPr lang="en-US" sz="1400" dirty="0">
                <a:solidFill>
                  <a:schemeClr val="tx2">
                    <a:lumMod val="50000"/>
                  </a:schemeClr>
                </a:solidFill>
                <a:sym typeface="+mn-ea"/>
              </a:rPr>
              <a:t>age and low weight and therefore are prone to have various growth and development problems. This paper designs a central real-time monitoring system for premature baby incubator by taking environmental temperature control as the main entry point. The incubator collects environment data by using temperature and humidity sensors and web </a:t>
            </a:r>
            <a:r>
              <a:rPr lang="en-US" sz="1400" dirty="0" smtClean="0">
                <a:solidFill>
                  <a:schemeClr val="tx2">
                    <a:lumMod val="50000"/>
                  </a:schemeClr>
                </a:solidFill>
                <a:sym typeface="+mn-ea"/>
              </a:rPr>
              <a:t>cameras.</a:t>
            </a:r>
            <a:endParaRPr lang="en-US" sz="1400" dirty="0" smtClean="0">
              <a:solidFill>
                <a:schemeClr val="tx2">
                  <a:lumMod val="50000"/>
                </a:schemeClr>
              </a:solidFill>
            </a:endParaRPr>
          </a:p>
          <a:p>
            <a:pPr algn="just"/>
            <a:r>
              <a:rPr lang="en-US" sz="1400" b="1" dirty="0" smtClean="0">
                <a:solidFill>
                  <a:schemeClr val="tx2">
                    <a:lumMod val="50000"/>
                  </a:schemeClr>
                </a:solidFill>
                <a:sym typeface="+mn-ea"/>
              </a:rPr>
              <a:t>Advantages:</a:t>
            </a:r>
            <a:endParaRPr lang="en-US" sz="1400" b="1" dirty="0" smtClean="0">
              <a:solidFill>
                <a:schemeClr val="tx2">
                  <a:lumMod val="50000"/>
                </a:schemeClr>
              </a:solidFill>
            </a:endParaRPr>
          </a:p>
          <a:p>
            <a:pPr marL="0" indent="0">
              <a:buNone/>
            </a:pPr>
            <a:r>
              <a:rPr lang="en-IN" altLang="en-US" sz="1400" dirty="0" smtClean="0">
                <a:solidFill>
                  <a:schemeClr val="tx2">
                    <a:lumMod val="50000"/>
                  </a:schemeClr>
                </a:solidFill>
                <a:sym typeface="+mn-ea"/>
              </a:rPr>
              <a:t>         </a:t>
            </a:r>
            <a:r>
              <a:rPr lang="en-US" sz="1400" dirty="0" smtClean="0">
                <a:solidFill>
                  <a:schemeClr val="tx2">
                    <a:lumMod val="50000"/>
                  </a:schemeClr>
                </a:solidFill>
                <a:sym typeface="+mn-ea"/>
              </a:rPr>
              <a:t>1.</a:t>
            </a:r>
            <a:r>
              <a:rPr lang="en-US" sz="1400" dirty="0">
                <a:solidFill>
                  <a:schemeClr val="tx2">
                    <a:lumMod val="50000"/>
                  </a:schemeClr>
                </a:solidFill>
                <a:sym typeface="+mn-ea"/>
              </a:rPr>
              <a:t> T</a:t>
            </a:r>
            <a:r>
              <a:rPr lang="en-US" sz="1400" dirty="0" smtClean="0">
                <a:solidFill>
                  <a:schemeClr val="tx2">
                    <a:lumMod val="50000"/>
                  </a:schemeClr>
                </a:solidFill>
                <a:sym typeface="+mn-ea"/>
              </a:rPr>
              <a:t>he </a:t>
            </a:r>
            <a:r>
              <a:rPr lang="en-US" sz="1400" dirty="0">
                <a:solidFill>
                  <a:schemeClr val="tx2">
                    <a:lumMod val="50000"/>
                  </a:schemeClr>
                </a:solidFill>
                <a:sym typeface="+mn-ea"/>
              </a:rPr>
              <a:t>incubator can effectively reduce the probability of medical accidents and safeguard the healthy growth </a:t>
            </a:r>
            <a:r>
              <a:rPr lang="en-IN" altLang="en-US" sz="1400" dirty="0">
                <a:solidFill>
                  <a:schemeClr val="tx2">
                    <a:lumMod val="50000"/>
                  </a:schemeClr>
                </a:solidFill>
                <a:sym typeface="+mn-ea"/>
              </a:rPr>
              <a:t>      </a:t>
            </a:r>
            <a:r>
              <a:rPr lang="en-US" sz="1400" dirty="0">
                <a:solidFill>
                  <a:schemeClr val="tx2">
                    <a:lumMod val="50000"/>
                  </a:schemeClr>
                </a:solidFill>
                <a:sym typeface="+mn-ea"/>
              </a:rPr>
              <a:t>of premature babies.</a:t>
            </a:r>
            <a:endParaRPr lang="en-US" sz="1400" b="1" dirty="0" smtClean="0">
              <a:solidFill>
                <a:schemeClr val="tx2">
                  <a:lumMod val="50000"/>
                </a:schemeClr>
              </a:solidFill>
            </a:endParaRPr>
          </a:p>
          <a:p>
            <a:pPr algn="just"/>
            <a:r>
              <a:rPr lang="en-US" sz="1400" b="1" dirty="0" smtClean="0">
                <a:solidFill>
                  <a:schemeClr val="tx2">
                    <a:lumMod val="50000"/>
                  </a:schemeClr>
                </a:solidFill>
                <a:sym typeface="+mn-ea"/>
              </a:rPr>
              <a:t>Disadvantages:</a:t>
            </a:r>
            <a:endParaRPr lang="en-US" sz="1400" b="1" dirty="0" smtClean="0">
              <a:solidFill>
                <a:schemeClr val="tx2">
                  <a:lumMod val="50000"/>
                </a:schemeClr>
              </a:solidFill>
            </a:endParaRPr>
          </a:p>
          <a:p>
            <a:pPr marL="0" indent="0">
              <a:buNone/>
            </a:pPr>
            <a:r>
              <a:rPr lang="en-US" sz="1400" b="1" dirty="0">
                <a:solidFill>
                  <a:schemeClr val="tx2">
                    <a:lumMod val="50000"/>
                  </a:schemeClr>
                </a:solidFill>
                <a:sym typeface="+mn-ea"/>
              </a:rPr>
              <a:t> </a:t>
            </a:r>
            <a:r>
              <a:rPr lang="en-US" sz="1400" b="1" dirty="0" smtClean="0">
                <a:solidFill>
                  <a:schemeClr val="tx2">
                    <a:lumMod val="50000"/>
                  </a:schemeClr>
                </a:solidFill>
                <a:sym typeface="+mn-ea"/>
              </a:rPr>
              <a:t>       </a:t>
            </a:r>
            <a:r>
              <a:rPr lang="en-US" sz="1400" dirty="0" smtClean="0">
                <a:solidFill>
                  <a:schemeClr val="tx2">
                    <a:lumMod val="50000"/>
                  </a:schemeClr>
                </a:solidFill>
                <a:sym typeface="+mn-ea"/>
              </a:rPr>
              <a:t>1</a:t>
            </a:r>
            <a:r>
              <a:rPr lang="en-US" sz="1400" b="1" dirty="0" smtClean="0">
                <a:solidFill>
                  <a:schemeClr val="tx2">
                    <a:lumMod val="50000"/>
                  </a:schemeClr>
                </a:solidFill>
                <a:sym typeface="+mn-ea"/>
              </a:rPr>
              <a:t>.</a:t>
            </a:r>
            <a:r>
              <a:rPr lang="en-US" sz="1400" dirty="0" smtClean="0">
                <a:solidFill>
                  <a:schemeClr val="tx2">
                    <a:lumMod val="50000"/>
                  </a:schemeClr>
                </a:solidFill>
                <a:sym typeface="+mn-ea"/>
              </a:rPr>
              <a:t>Not always handy.</a:t>
            </a:r>
            <a:endParaRPr lang="en-US" sz="1400" b="1" dirty="0" smtClean="0">
              <a:solidFill>
                <a:schemeClr val="tx2">
                  <a:lumMod val="50000"/>
                </a:schemeClr>
              </a:solidFill>
              <a:sym typeface="+mn-ea"/>
            </a:endParaRPr>
          </a:p>
        </p:txBody>
      </p:sp>
      <p:sp>
        <p:nvSpPr>
          <p:cNvPr id="10" name="Rectangle 9"/>
          <p:cNvSpPr/>
          <p:nvPr/>
        </p:nvSpPr>
        <p:spPr>
          <a:xfrm>
            <a:off x="1295400" y="0"/>
            <a:ext cx="6626860"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4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4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4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4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4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4000"/>
                                        <p:tgtEl>
                                          <p:spTgt spid="3">
                                            <p:txEl>
                                              <p:pRg st="6" end="6"/>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up)">
                                      <p:cBhvr>
                                        <p:cTn id="45" dur="500"/>
                                        <p:tgtEl>
                                          <p:spTgt spid="10"/>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circle(in)">
                                      <p:cBhvr>
                                        <p:cTn id="4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810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5">
                    <a:lumMod val="50000"/>
                  </a:schemeClr>
                </a:solidFill>
                <a:latin typeface="Bahnschrift Condensed" panose="020B0502040204020203" pitchFamily="34" charset="0"/>
                <a:sym typeface="+mn-ea"/>
              </a:rPr>
              <a:t>LITERATURE SURVEY[</a:t>
            </a:r>
            <a:r>
              <a:rPr lang="en-IN" altLang="en-US" sz="2800" dirty="0" smtClean="0">
                <a:solidFill>
                  <a:schemeClr val="accent5">
                    <a:lumMod val="50000"/>
                  </a:schemeClr>
                </a:solidFill>
                <a:latin typeface="Bahnschrift Condensed" panose="020B0502040204020203" pitchFamily="34" charset="0"/>
                <a:sym typeface="+mn-ea"/>
              </a:rPr>
              <a:t>7</a:t>
            </a:r>
            <a:r>
              <a:rPr lang="en-US" sz="2800" dirty="0" smtClean="0">
                <a:solidFill>
                  <a:schemeClr val="accent5">
                    <a:lumMod val="50000"/>
                  </a:schemeClr>
                </a:solidFill>
                <a:latin typeface="Bahnschrift Condensed" panose="020B0502040204020203" pitchFamily="34" charset="0"/>
                <a:sym typeface="+mn-ea"/>
              </a:rPr>
              <a:t>]</a:t>
            </a:r>
            <a:endParaRPr 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endParaRPr>
          </a:p>
        </p:txBody>
      </p:sp>
      <p:sp>
        <p:nvSpPr>
          <p:cNvPr id="3" name="Rectangle 2"/>
          <p:cNvSpPr/>
          <p:nvPr/>
        </p:nvSpPr>
        <p:spPr>
          <a:xfrm>
            <a:off x="455295" y="1211580"/>
            <a:ext cx="8533130" cy="368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schemeClr val="tx2">
                    <a:lumMod val="50000"/>
                  </a:schemeClr>
                </a:solidFill>
                <a:sym typeface="+mn-ea"/>
              </a:rPr>
              <a:t>Title : </a:t>
            </a:r>
            <a:r>
              <a:rPr lang="en-US" sz="1400" dirty="0">
                <a:solidFill>
                  <a:schemeClr val="tx2">
                    <a:lumMod val="50000"/>
                  </a:schemeClr>
                </a:solidFill>
                <a:sym typeface="+mn-ea"/>
              </a:rPr>
              <a:t>Rocking Motion of the Baby Sleeping on the Mother’s Lap: Modeling and Prototype Automatic Swing Cradle Design</a:t>
            </a:r>
            <a:endParaRPr lang="en-US" sz="1400" dirty="0" smtClean="0">
              <a:solidFill>
                <a:schemeClr val="tx2">
                  <a:lumMod val="50000"/>
                </a:schemeClr>
              </a:solidFill>
            </a:endParaRPr>
          </a:p>
          <a:p>
            <a:pPr algn="just"/>
            <a:r>
              <a:rPr lang="en-US" sz="1400" b="1" dirty="0" smtClean="0">
                <a:solidFill>
                  <a:schemeClr val="tx2">
                    <a:lumMod val="50000"/>
                  </a:schemeClr>
                </a:solidFill>
                <a:sym typeface="+mn-ea"/>
              </a:rPr>
              <a:t>Journal: </a:t>
            </a:r>
            <a:r>
              <a:rPr lang="en-US" sz="1400" dirty="0">
                <a:solidFill>
                  <a:schemeClr val="tx2">
                    <a:lumMod val="50000"/>
                  </a:schemeClr>
                </a:solidFill>
                <a:sym typeface="+mn-ea"/>
              </a:rPr>
              <a:t>Institute of Electrical and Electronics Engineers(IEEE</a:t>
            </a:r>
            <a:r>
              <a:rPr lang="en-US" sz="1400" dirty="0" smtClean="0">
                <a:solidFill>
                  <a:schemeClr val="tx2">
                    <a:lumMod val="50000"/>
                  </a:schemeClr>
                </a:solidFill>
                <a:sym typeface="+mn-ea"/>
              </a:rPr>
              <a:t>)-April 2017</a:t>
            </a:r>
            <a:endParaRPr lang="en-US" sz="1400" dirty="0" smtClean="0">
              <a:solidFill>
                <a:schemeClr val="tx2">
                  <a:lumMod val="50000"/>
                </a:schemeClr>
              </a:solidFill>
            </a:endParaRPr>
          </a:p>
          <a:p>
            <a:pPr algn="just"/>
            <a:r>
              <a:rPr lang="en-US" sz="1400" b="1" dirty="0" smtClean="0">
                <a:solidFill>
                  <a:schemeClr val="tx2">
                    <a:lumMod val="50000"/>
                  </a:schemeClr>
                </a:solidFill>
                <a:sym typeface="+mn-ea"/>
              </a:rPr>
              <a:t>Methodology :</a:t>
            </a:r>
            <a:r>
              <a:rPr lang="en-US" sz="1400" dirty="0">
                <a:solidFill>
                  <a:schemeClr val="tx2">
                    <a:lumMod val="50000"/>
                  </a:schemeClr>
                </a:solidFill>
                <a:sym typeface="+mn-ea"/>
              </a:rPr>
              <a:t> </a:t>
            </a:r>
            <a:r>
              <a:rPr lang="en-US" sz="1400" dirty="0" smtClean="0">
                <a:solidFill>
                  <a:schemeClr val="tx2">
                    <a:lumMod val="50000"/>
                  </a:schemeClr>
                </a:solidFill>
                <a:sym typeface="+mn-ea"/>
              </a:rPr>
              <a:t>This system is designed to experience the </a:t>
            </a:r>
            <a:r>
              <a:rPr lang="en-US" sz="1400" dirty="0">
                <a:solidFill>
                  <a:schemeClr val="tx2">
                    <a:lumMod val="50000"/>
                  </a:schemeClr>
                </a:solidFill>
                <a:sym typeface="+mn-ea"/>
              </a:rPr>
              <a:t>motion that the mother made while sleeping her baby on the </a:t>
            </a:r>
            <a:r>
              <a:rPr lang="en-US" sz="1400" dirty="0" smtClean="0">
                <a:solidFill>
                  <a:schemeClr val="tx2">
                    <a:lumMod val="50000"/>
                  </a:schemeClr>
                </a:solidFill>
                <a:sym typeface="+mn-ea"/>
              </a:rPr>
              <a:t>lap, </a:t>
            </a:r>
            <a:r>
              <a:rPr lang="en-US" sz="1400" dirty="0">
                <a:solidFill>
                  <a:schemeClr val="tx2">
                    <a:lumMod val="50000"/>
                  </a:schemeClr>
                </a:solidFill>
                <a:sym typeface="+mn-ea"/>
              </a:rPr>
              <a:t>and a cradle designed to repeat mother movements based on this model. A doll was given to the subjects and it was requested that to perform a baby rocking motion on their lap for 10 seconds. </a:t>
            </a:r>
            <a:endParaRPr lang="en-US" sz="1400" b="1" dirty="0" smtClean="0">
              <a:solidFill>
                <a:schemeClr val="tx2">
                  <a:lumMod val="50000"/>
                </a:schemeClr>
              </a:solidFill>
            </a:endParaRPr>
          </a:p>
          <a:p>
            <a:pPr algn="just"/>
            <a:r>
              <a:rPr lang="en-US" sz="1400" b="1" dirty="0" smtClean="0">
                <a:solidFill>
                  <a:schemeClr val="tx2">
                    <a:lumMod val="50000"/>
                  </a:schemeClr>
                </a:solidFill>
                <a:sym typeface="+mn-ea"/>
              </a:rPr>
              <a:t>Advantages:</a:t>
            </a:r>
            <a:endParaRPr lang="en-US" sz="1400" b="1" dirty="0" smtClean="0">
              <a:solidFill>
                <a:schemeClr val="tx2">
                  <a:lumMod val="50000"/>
                </a:schemeClr>
              </a:solidFill>
            </a:endParaRPr>
          </a:p>
          <a:p>
            <a:pPr marL="0" indent="0">
              <a:buNone/>
            </a:pPr>
            <a:r>
              <a:rPr lang="en-IN" altLang="en-US" sz="1400" b="1" dirty="0" smtClean="0">
                <a:solidFill>
                  <a:schemeClr val="tx2">
                    <a:lumMod val="50000"/>
                  </a:schemeClr>
                </a:solidFill>
                <a:sym typeface="+mn-ea"/>
              </a:rPr>
              <a:t>        </a:t>
            </a:r>
            <a:r>
              <a:rPr lang="en-US" sz="1400" b="1" dirty="0" smtClean="0">
                <a:solidFill>
                  <a:schemeClr val="tx2">
                    <a:lumMod val="50000"/>
                  </a:schemeClr>
                </a:solidFill>
                <a:sym typeface="+mn-ea"/>
              </a:rPr>
              <a:t>1. </a:t>
            </a:r>
            <a:r>
              <a:rPr lang="en-US" sz="1400" dirty="0" smtClean="0">
                <a:solidFill>
                  <a:schemeClr val="tx2">
                    <a:lumMod val="50000"/>
                  </a:schemeClr>
                </a:solidFill>
                <a:sym typeface="+mn-ea"/>
              </a:rPr>
              <a:t> Baby feels comfortable as they experience the feeling of their mother’s  lap.</a:t>
            </a:r>
            <a:endParaRPr lang="en-US" sz="1400" b="1" dirty="0" smtClean="0">
              <a:solidFill>
                <a:schemeClr val="tx2">
                  <a:lumMod val="50000"/>
                </a:schemeClr>
              </a:solidFill>
            </a:endParaRPr>
          </a:p>
          <a:p>
            <a:pPr algn="just"/>
            <a:r>
              <a:rPr lang="en-US" sz="1400" b="1" dirty="0" smtClean="0">
                <a:solidFill>
                  <a:schemeClr val="tx2">
                    <a:lumMod val="50000"/>
                  </a:schemeClr>
                </a:solidFill>
                <a:sym typeface="+mn-ea"/>
              </a:rPr>
              <a:t>Disadvantages:</a:t>
            </a:r>
            <a:endParaRPr lang="en-US" sz="1400" b="1" dirty="0" smtClean="0">
              <a:solidFill>
                <a:schemeClr val="tx2">
                  <a:lumMod val="50000"/>
                </a:schemeClr>
              </a:solidFill>
            </a:endParaRPr>
          </a:p>
          <a:p>
            <a:pPr marL="0" indent="0">
              <a:buNone/>
            </a:pPr>
            <a:r>
              <a:rPr lang="en-IN" altLang="en-US" sz="1400" b="1" dirty="0" smtClean="0">
                <a:solidFill>
                  <a:schemeClr val="tx2">
                    <a:lumMod val="50000"/>
                  </a:schemeClr>
                </a:solidFill>
                <a:sym typeface="+mn-ea"/>
              </a:rPr>
              <a:t>        </a:t>
            </a:r>
            <a:r>
              <a:rPr lang="en-US" sz="1400" b="1" dirty="0" smtClean="0">
                <a:solidFill>
                  <a:schemeClr val="tx2">
                    <a:lumMod val="50000"/>
                  </a:schemeClr>
                </a:solidFill>
                <a:sym typeface="+mn-ea"/>
              </a:rPr>
              <a:t>1</a:t>
            </a:r>
            <a:r>
              <a:rPr lang="en-US" sz="1400" dirty="0" smtClean="0">
                <a:solidFill>
                  <a:schemeClr val="tx2">
                    <a:lumMod val="50000"/>
                  </a:schemeClr>
                </a:solidFill>
                <a:sym typeface="+mn-ea"/>
              </a:rPr>
              <a:t>. this system is designed by considering only the cry of the baby but </a:t>
            </a:r>
            <a:r>
              <a:rPr lang="en-IN" altLang="en-US" sz="1400" dirty="0" smtClean="0">
                <a:solidFill>
                  <a:schemeClr val="tx2">
                    <a:lumMod val="50000"/>
                  </a:schemeClr>
                </a:solidFill>
                <a:sym typeface="+mn-ea"/>
              </a:rPr>
              <a:t>m</a:t>
            </a:r>
            <a:r>
              <a:rPr lang="en-US" sz="1400" dirty="0" smtClean="0">
                <a:solidFill>
                  <a:schemeClr val="tx2">
                    <a:lumMod val="50000"/>
                  </a:schemeClr>
                </a:solidFill>
                <a:sym typeface="+mn-ea"/>
              </a:rPr>
              <a:t>other cannot know why the baby is crying .</a:t>
            </a:r>
            <a:endParaRPr lang="en-US" sz="1400" b="1" dirty="0" smtClean="0">
              <a:solidFill>
                <a:schemeClr val="tx2">
                  <a:lumMod val="50000"/>
                </a:schemeClr>
              </a:solidFill>
            </a:endParaRPr>
          </a:p>
          <a:p>
            <a:pPr marL="0" indent="0">
              <a:buNone/>
            </a:pPr>
            <a:endParaRPr lang="en-IN" sz="1400" dirty="0">
              <a:solidFill>
                <a:schemeClr val="tx2">
                  <a:lumMod val="50000"/>
                </a:schemeClr>
              </a:solidFill>
            </a:endParaRPr>
          </a:p>
          <a:p>
            <a:pPr algn="just"/>
            <a:endParaRPr lang="en-IN" sz="1400" b="1" dirty="0" smtClean="0">
              <a:solidFill>
                <a:schemeClr val="tx2">
                  <a:lumMod val="50000"/>
                </a:schemeClr>
              </a:solidFill>
              <a:sym typeface="+mn-ea"/>
            </a:endParaRPr>
          </a:p>
        </p:txBody>
      </p:sp>
      <p:sp>
        <p:nvSpPr>
          <p:cNvPr id="10" name="Rectangle 9"/>
          <p:cNvSpPr/>
          <p:nvPr/>
        </p:nvSpPr>
        <p:spPr>
          <a:xfrm>
            <a:off x="1295400" y="0"/>
            <a:ext cx="6279515"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4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4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4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4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4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4000"/>
                                        <p:tgtEl>
                                          <p:spTgt spid="3">
                                            <p:txEl>
                                              <p:pRg st="6" end="6"/>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up)">
                                      <p:cBhvr>
                                        <p:cTn id="45" dur="500"/>
                                        <p:tgtEl>
                                          <p:spTgt spid="10"/>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circle(in)">
                                      <p:cBhvr>
                                        <p:cTn id="4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7810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2543426"/>
            <a:ext cx="9144000" cy="1418974"/>
          </a:xfrm>
          <a:prstGeom prst="rect">
            <a:avLst/>
          </a:prstGeom>
          <a:solidFill>
            <a:schemeClr val="tx1">
              <a:lumMod val="50000"/>
              <a:lumOff val="50000"/>
              <a:alpha val="30000"/>
            </a:schemeClr>
          </a:solidFill>
          <a:ln>
            <a:solidFill>
              <a:srgbClr val="002060">
                <a:alpha val="1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81000" y="1200150"/>
            <a:ext cx="8011160" cy="344805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 name="Rectangle 3"/>
          <p:cNvSpPr/>
          <p:nvPr/>
        </p:nvSpPr>
        <p:spPr>
          <a:xfrm>
            <a:off x="3200400" y="3562266"/>
            <a:ext cx="2362200" cy="4985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bg1"/>
              </a:solidFill>
            </a:endParaRPr>
          </a:p>
        </p:txBody>
      </p:sp>
      <p:sp>
        <p:nvSpPr>
          <p:cNvPr id="5" name="Rectangle 4"/>
          <p:cNvSpPr/>
          <p:nvPr/>
        </p:nvSpPr>
        <p:spPr>
          <a:xfrm>
            <a:off x="3390900" y="3387641"/>
            <a:ext cx="2356757" cy="4985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bg1"/>
              </a:solidFill>
            </a:endParaRPr>
          </a:p>
        </p:txBody>
      </p:sp>
      <p:sp>
        <p:nvSpPr>
          <p:cNvPr id="6" name="Rectangle 5"/>
          <p:cNvSpPr/>
          <p:nvPr/>
        </p:nvSpPr>
        <p:spPr>
          <a:xfrm>
            <a:off x="6219825" y="2044616"/>
            <a:ext cx="2362200" cy="4985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7030A0"/>
              </a:solidFill>
              <a:latin typeface="Arial" panose="020B0604020202020204" pitchFamily="34" charset="0"/>
              <a:cs typeface="Arial" panose="020B0604020202020204" pitchFamily="34" charset="0"/>
            </a:endParaRPr>
          </a:p>
        </p:txBody>
      </p:sp>
      <p:sp>
        <p:nvSpPr>
          <p:cNvPr id="13" name="Rectangle 12"/>
          <p:cNvSpPr/>
          <p:nvPr/>
        </p:nvSpPr>
        <p:spPr>
          <a:xfrm>
            <a:off x="5784215" y="2543175"/>
            <a:ext cx="3341370" cy="1352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200" dirty="0" smtClean="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2004695" y="0"/>
            <a:ext cx="5134610" cy="1733550"/>
          </a:xfrm>
          <a:prstGeom prst="rect">
            <a:avLst/>
          </a:prstGeom>
          <a:gradFill flip="none" rotWithShape="1">
            <a:gsLst>
              <a:gs pos="0">
                <a:schemeClr val="tx2">
                  <a:lumMod val="50000"/>
                  <a:alpha val="0"/>
                </a:schemeClr>
              </a:gs>
              <a:gs pos="50000">
                <a:schemeClr val="tx2">
                  <a:lumMod val="75000"/>
                  <a:alpha val="13000"/>
                </a:schemeClr>
              </a:gs>
              <a:gs pos="100000">
                <a:srgbClr val="00206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524510" y="1331595"/>
            <a:ext cx="7733665" cy="3190875"/>
          </a:xfrm>
          <a:prstGeom prst="rect">
            <a:avLst/>
          </a:prstGeom>
          <a:solidFill>
            <a:schemeClr val="accent5">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itle 1"/>
          <p:cNvSpPr txBox="1"/>
          <p:nvPr/>
        </p:nvSpPr>
        <p:spPr>
          <a:xfrm>
            <a:off x="2667000" y="402590"/>
            <a:ext cx="4371340" cy="7975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b="1" dirty="0">
                <a:ln>
                  <a:solidFill>
                    <a:schemeClr val="bg1"/>
                  </a:solidFill>
                </a:ln>
                <a:solidFill>
                  <a:srgbClr val="002060"/>
                </a:solidFill>
                <a:latin typeface="Arial" panose="020B0604020202020204" pitchFamily="34" charset="0"/>
                <a:cs typeface="Arial" panose="020B0604020202020204" pitchFamily="34" charset="0"/>
              </a:rPr>
              <a:t>Proposed system</a:t>
            </a:r>
          </a:p>
        </p:txBody>
      </p:sp>
      <p:sp>
        <p:nvSpPr>
          <p:cNvPr id="28" name="Title 1"/>
          <p:cNvSpPr txBox="1"/>
          <p:nvPr/>
        </p:nvSpPr>
        <p:spPr>
          <a:xfrm>
            <a:off x="3076576" y="1047750"/>
            <a:ext cx="3143249" cy="571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000" dirty="0" smtClean="0">
                <a:solidFill>
                  <a:schemeClr val="tx1">
                    <a:lumMod val="75000"/>
                    <a:lumOff val="25000"/>
                  </a:schemeClr>
                </a:solidFill>
              </a:rPr>
              <a:t>.</a:t>
            </a:r>
            <a:endParaRPr lang="en-IN" sz="1000" dirty="0">
              <a:solidFill>
                <a:schemeClr val="tx1">
                  <a:lumMod val="75000"/>
                  <a:lumOff val="25000"/>
                </a:schemeClr>
              </a:solidFill>
              <a:latin typeface="+mn-lt"/>
            </a:endParaRPr>
          </a:p>
        </p:txBody>
      </p:sp>
      <p:pic>
        <p:nvPicPr>
          <p:cNvPr id="19" name="Picture 18" descr="C:\Users\HARIKA\OneDrive\Desktop\DOC\4.1.png4.1"/>
          <p:cNvPicPr>
            <a:picLocks noChangeAspect="1"/>
          </p:cNvPicPr>
          <p:nvPr/>
        </p:nvPicPr>
        <p:blipFill>
          <a:blip r:embed="rId2"/>
          <a:srcRect/>
          <a:stretch>
            <a:fillRect/>
          </a:stretch>
        </p:blipFill>
        <p:spPr>
          <a:xfrm>
            <a:off x="622935" y="1405255"/>
            <a:ext cx="7561580" cy="3025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anim calcmode="lin" valueType="num">
                                      <p:cBhvr>
                                        <p:cTn id="8" dur="750" fill="hold"/>
                                        <p:tgtEl>
                                          <p:spTgt spid="29"/>
                                        </p:tgtEl>
                                        <p:attrNameLst>
                                          <p:attrName>ppt_x</p:attrName>
                                        </p:attrNameLst>
                                      </p:cBhvr>
                                      <p:tavLst>
                                        <p:tav tm="0">
                                          <p:val>
                                            <p:strVal val="#ppt_x"/>
                                          </p:val>
                                        </p:tav>
                                        <p:tav tm="100000">
                                          <p:val>
                                            <p:strVal val="#ppt_x"/>
                                          </p:val>
                                        </p:tav>
                                      </p:tavLst>
                                    </p:anim>
                                    <p:anim calcmode="lin" valueType="num">
                                      <p:cBhvr>
                                        <p:cTn id="9" dur="750" fill="hold"/>
                                        <p:tgtEl>
                                          <p:spTgt spid="29"/>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250"/>
                                        <p:tgtEl>
                                          <p:spTgt spid="2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750"/>
                                        <p:tgtEl>
                                          <p:spTgt spid="21"/>
                                        </p:tgtEl>
                                      </p:cBhvr>
                                    </p:animEffect>
                                    <p:anim calcmode="lin" valueType="num">
                                      <p:cBhvr>
                                        <p:cTn id="19" dur="750" fill="hold"/>
                                        <p:tgtEl>
                                          <p:spTgt spid="21"/>
                                        </p:tgtEl>
                                        <p:attrNameLst>
                                          <p:attrName>ppt_x</p:attrName>
                                        </p:attrNameLst>
                                      </p:cBhvr>
                                      <p:tavLst>
                                        <p:tav tm="0">
                                          <p:val>
                                            <p:strVal val="#ppt_x"/>
                                          </p:val>
                                        </p:tav>
                                        <p:tav tm="100000">
                                          <p:val>
                                            <p:strVal val="#ppt_x"/>
                                          </p:val>
                                        </p:tav>
                                      </p:tavLst>
                                    </p:anim>
                                    <p:anim calcmode="lin" valueType="num">
                                      <p:cBhvr>
                                        <p:cTn id="20" dur="750" fill="hold"/>
                                        <p:tgtEl>
                                          <p:spTgt spid="21"/>
                                        </p:tgtEl>
                                        <p:attrNameLst>
                                          <p:attrName>ppt_y</p:attrName>
                                        </p:attrNameLst>
                                      </p:cBhvr>
                                      <p:tavLst>
                                        <p:tav tm="0">
                                          <p:val>
                                            <p:strVal val="#ppt_y+.1"/>
                                          </p:val>
                                        </p:tav>
                                        <p:tav tm="100000">
                                          <p:val>
                                            <p:strVal val="#ppt_y"/>
                                          </p:val>
                                        </p:tav>
                                      </p:tavLst>
                                    </p:anim>
                                  </p:childTnLst>
                                </p:cTn>
                              </p:par>
                              <p:par>
                                <p:cTn id="21" presetID="14" presetClass="entr" presetSubtype="1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2000"/>
                                        <p:tgtEl>
                                          <p:spTgt spid="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2000"/>
                                        <p:tgtEl>
                                          <p:spTgt spid="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2000"/>
                                        <p:tgtEl>
                                          <p:spTgt spid="6"/>
                                        </p:tgtEl>
                                      </p:cBhvr>
                                    </p:animEffect>
                                  </p:childTnLst>
                                </p:cTn>
                              </p:par>
                              <p:par>
                                <p:cTn id="30" presetID="10" presetClass="entr" presetSubtype="0" fill="hold" grpId="0" nodeType="withEffect" nodePh="1">
                                  <p:stCondLst>
                                    <p:cond delay="0"/>
                                  </p:stCondLst>
                                  <p:endCondLst>
                                    <p:cond evt="begin" delay="0">
                                      <p:tn val="30"/>
                                    </p:cond>
                                  </p:end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2750"/>
                                        <p:tgtEl>
                                          <p:spTgt spid="13">
                                            <p:txEl>
                                              <p:pRg st="0" end="0"/>
                                            </p:txEl>
                                          </p:spTgt>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1000"/>
                                        <p:tgtEl>
                                          <p:spTgt spid="10"/>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circle(in)">
                                      <p:cBhvr>
                                        <p:cTn id="38"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10" grpId="0" bldLvl="0" animBg="1"/>
      <p:bldP spid="4" grpId="0" bldLvl="0" animBg="1"/>
      <p:bldP spid="5" grpId="0" bldLvl="0" animBg="1"/>
      <p:bldP spid="6" grpId="0" bldLvl="0" animBg="1"/>
      <p:bldP spid="13" grpId="0" build="p"/>
      <p:bldP spid="29" grpId="0" bldLvl="0" animBg="1"/>
      <p:bldP spid="21" grpId="0" bldLvl="0" animBg="1"/>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810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rPr>
              <a:t>Modules &amp; Algorithms</a:t>
            </a:r>
          </a:p>
        </p:txBody>
      </p:sp>
      <p:sp>
        <p:nvSpPr>
          <p:cNvPr id="3" name="Rectangle 2"/>
          <p:cNvSpPr/>
          <p:nvPr/>
        </p:nvSpPr>
        <p:spPr>
          <a:xfrm>
            <a:off x="455295" y="1211580"/>
            <a:ext cx="8533130" cy="368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2">
                    <a:lumMod val="50000"/>
                  </a:schemeClr>
                </a:solidFill>
                <a:sym typeface="+mn-ea"/>
              </a:rPr>
              <a:t>Algorithm 4.1: Automatic cradle swing</a:t>
            </a:r>
          </a:p>
          <a:p>
            <a:pPr algn="just"/>
            <a:r>
              <a:rPr lang="en-US" sz="1400" dirty="0">
                <a:solidFill>
                  <a:schemeClr val="tx2">
                    <a:lumMod val="50000"/>
                  </a:schemeClr>
                </a:solidFill>
                <a:sym typeface="+mn-ea"/>
              </a:rPr>
              <a:t>As the cradle is connected to the internet, if any</a:t>
            </a:r>
            <a:r>
              <a:rPr lang="en-IN" altLang="en-US" sz="1400" dirty="0">
                <a:solidFill>
                  <a:schemeClr val="tx2">
                    <a:lumMod val="50000"/>
                  </a:schemeClr>
                </a:solidFill>
                <a:sym typeface="+mn-ea"/>
              </a:rPr>
              <a:t> </a:t>
            </a:r>
            <a:r>
              <a:rPr lang="en-US" sz="1400" dirty="0">
                <a:solidFill>
                  <a:schemeClr val="tx2">
                    <a:lumMod val="50000"/>
                  </a:schemeClr>
                </a:solidFill>
                <a:sym typeface="+mn-ea"/>
              </a:rPr>
              <a:t>movement is detected then the alert message or call</a:t>
            </a:r>
            <a:r>
              <a:rPr lang="en-IN" altLang="en-US" sz="1400" dirty="0">
                <a:solidFill>
                  <a:schemeClr val="tx2">
                    <a:lumMod val="50000"/>
                  </a:schemeClr>
                </a:solidFill>
                <a:sym typeface="+mn-ea"/>
              </a:rPr>
              <a:t> </a:t>
            </a:r>
            <a:r>
              <a:rPr lang="en-US" sz="1400" dirty="0">
                <a:solidFill>
                  <a:schemeClr val="tx2">
                    <a:lumMod val="50000"/>
                  </a:schemeClr>
                </a:solidFill>
                <a:sym typeface="+mn-ea"/>
              </a:rPr>
              <a:t>will be sent to the parents indicating that their baby is</a:t>
            </a:r>
            <a:r>
              <a:rPr lang="en-IN" altLang="en-US" sz="1400" dirty="0">
                <a:solidFill>
                  <a:schemeClr val="tx2">
                    <a:lumMod val="50000"/>
                  </a:schemeClr>
                </a:solidFill>
                <a:sym typeface="+mn-ea"/>
              </a:rPr>
              <a:t> </a:t>
            </a:r>
            <a:r>
              <a:rPr lang="en-US" sz="1400" dirty="0">
                <a:solidFill>
                  <a:schemeClr val="tx2">
                    <a:lumMod val="50000"/>
                  </a:schemeClr>
                </a:solidFill>
                <a:sym typeface="+mn-ea"/>
              </a:rPr>
              <a:t>crying.</a:t>
            </a:r>
          </a:p>
          <a:p>
            <a:pPr algn="just"/>
            <a:endParaRPr lang="en-US" sz="1400" dirty="0">
              <a:solidFill>
                <a:schemeClr val="tx2">
                  <a:lumMod val="50000"/>
                </a:schemeClr>
              </a:solidFill>
              <a:sym typeface="+mn-ea"/>
            </a:endParaRPr>
          </a:p>
          <a:p>
            <a:pPr algn="just"/>
            <a:r>
              <a:rPr lang="en-US" sz="1400" dirty="0">
                <a:solidFill>
                  <a:schemeClr val="tx2">
                    <a:lumMod val="50000"/>
                  </a:schemeClr>
                </a:solidFill>
                <a:sym typeface="+mn-ea"/>
              </a:rPr>
              <a:t>Step 1: Begin</a:t>
            </a:r>
          </a:p>
          <a:p>
            <a:pPr algn="just"/>
            <a:r>
              <a:rPr lang="en-US" sz="1400" dirty="0">
                <a:solidFill>
                  <a:schemeClr val="tx2">
                    <a:lumMod val="50000"/>
                  </a:schemeClr>
                </a:solidFill>
                <a:sym typeface="+mn-ea"/>
              </a:rPr>
              <a:t>Step 2: Check whether the baby crying in the cradle</a:t>
            </a:r>
          </a:p>
          <a:p>
            <a:pPr algn="just"/>
            <a:r>
              <a:rPr lang="en-US" sz="1400" dirty="0">
                <a:solidFill>
                  <a:schemeClr val="tx2">
                    <a:lumMod val="50000"/>
                  </a:schemeClr>
                </a:solidFill>
                <a:sym typeface="+mn-ea"/>
              </a:rPr>
              <a:t>Step 3: check whether the movement is detected ifdetected, then send a message alert, call the parent,and the cradle will start swinging automatically.</a:t>
            </a:r>
          </a:p>
          <a:p>
            <a:pPr algn="just"/>
            <a:endParaRPr lang="en-US" sz="1400" b="1" dirty="0">
              <a:solidFill>
                <a:schemeClr val="tx2">
                  <a:lumMod val="50000"/>
                </a:schemeClr>
              </a:solidFill>
              <a:sym typeface="+mn-ea"/>
            </a:endParaRPr>
          </a:p>
          <a:p>
            <a:pPr algn="just"/>
            <a:r>
              <a:rPr lang="en-US" sz="1400" b="1" dirty="0">
                <a:solidFill>
                  <a:schemeClr val="tx2">
                    <a:lumMod val="50000"/>
                  </a:schemeClr>
                </a:solidFill>
                <a:sym typeface="+mn-ea"/>
              </a:rPr>
              <a:t>Algorithm 4.2: Wetness Detection</a:t>
            </a:r>
          </a:p>
          <a:p>
            <a:pPr algn="just"/>
            <a:r>
              <a:rPr lang="en-US" sz="1400" dirty="0">
                <a:solidFill>
                  <a:schemeClr val="tx2">
                    <a:lumMod val="50000"/>
                  </a:schemeClr>
                </a:solidFill>
                <a:sym typeface="+mn-ea"/>
              </a:rPr>
              <a:t>A wetness sensor is used to detect if there is any</a:t>
            </a:r>
            <a:r>
              <a:rPr lang="en-IN" altLang="en-US" sz="1400" dirty="0">
                <a:solidFill>
                  <a:schemeClr val="tx2">
                    <a:lumMod val="50000"/>
                  </a:schemeClr>
                </a:solidFill>
                <a:sym typeface="+mn-ea"/>
              </a:rPr>
              <a:t> </a:t>
            </a:r>
            <a:r>
              <a:rPr lang="en-US" sz="1400" dirty="0">
                <a:solidFill>
                  <a:schemeClr val="tx2">
                    <a:lumMod val="50000"/>
                  </a:schemeClr>
                </a:solidFill>
                <a:sym typeface="+mn-ea"/>
              </a:rPr>
              <a:t>wetness on the bed. If any hygiene is detected then</a:t>
            </a:r>
            <a:r>
              <a:rPr lang="en-IN" altLang="en-US" sz="1400" dirty="0">
                <a:solidFill>
                  <a:schemeClr val="tx2">
                    <a:lumMod val="50000"/>
                  </a:schemeClr>
                </a:solidFill>
                <a:sym typeface="+mn-ea"/>
              </a:rPr>
              <a:t> </a:t>
            </a:r>
            <a:r>
              <a:rPr lang="en-US" sz="1400" dirty="0">
                <a:solidFill>
                  <a:schemeClr val="tx2">
                    <a:lumMod val="50000"/>
                  </a:schemeClr>
                </a:solidFill>
                <a:sym typeface="+mn-ea"/>
              </a:rPr>
              <a:t>this system will provide a message to the parents. If</a:t>
            </a:r>
            <a:r>
              <a:rPr lang="en-IN" altLang="en-US" sz="1400" dirty="0">
                <a:solidFill>
                  <a:schemeClr val="tx2">
                    <a:lumMod val="50000"/>
                  </a:schemeClr>
                </a:solidFill>
                <a:sym typeface="+mn-ea"/>
              </a:rPr>
              <a:t> </a:t>
            </a:r>
            <a:r>
              <a:rPr lang="en-US" sz="1400" dirty="0">
                <a:solidFill>
                  <a:schemeClr val="tx2">
                    <a:lumMod val="50000"/>
                  </a:schemeClr>
                </a:solidFill>
                <a:sym typeface="+mn-ea"/>
              </a:rPr>
              <a:t>not then continue checking.</a:t>
            </a:r>
          </a:p>
          <a:p>
            <a:pPr algn="just"/>
            <a:r>
              <a:rPr lang="en-US" sz="1400" dirty="0">
                <a:solidFill>
                  <a:schemeClr val="tx2">
                    <a:lumMod val="50000"/>
                  </a:schemeClr>
                </a:solidFill>
                <a:sym typeface="+mn-ea"/>
              </a:rPr>
              <a:t>Step 1: Begin</a:t>
            </a:r>
          </a:p>
          <a:p>
            <a:pPr algn="just"/>
            <a:r>
              <a:rPr lang="en-US" sz="1400" dirty="0">
                <a:solidFill>
                  <a:schemeClr val="tx2">
                    <a:lumMod val="50000"/>
                  </a:schemeClr>
                </a:solidFill>
                <a:sym typeface="+mn-ea"/>
              </a:rPr>
              <a:t>Step 2: Check if a bed is wet in the cradle</a:t>
            </a:r>
          </a:p>
          <a:p>
            <a:pPr algn="just"/>
            <a:r>
              <a:rPr lang="en-US" sz="1400" dirty="0">
                <a:solidFill>
                  <a:schemeClr val="tx2">
                    <a:lumMod val="50000"/>
                  </a:schemeClr>
                </a:solidFill>
                <a:sym typeface="+mn-ea"/>
              </a:rPr>
              <a:t>Step 3: check whether moisture content is present if</a:t>
            </a:r>
            <a:r>
              <a:rPr lang="en-IN" altLang="en-US" sz="1400" dirty="0">
                <a:solidFill>
                  <a:schemeClr val="tx2">
                    <a:lumMod val="50000"/>
                  </a:schemeClr>
                </a:solidFill>
                <a:sym typeface="+mn-ea"/>
              </a:rPr>
              <a:t> </a:t>
            </a:r>
            <a:r>
              <a:rPr lang="en-US" sz="1400" dirty="0">
                <a:solidFill>
                  <a:schemeClr val="tx2">
                    <a:lumMod val="50000"/>
                  </a:schemeClr>
                </a:solidFill>
                <a:sym typeface="+mn-ea"/>
              </a:rPr>
              <a:t>present then sends a message alert to the parent.</a:t>
            </a:r>
          </a:p>
          <a:p>
            <a:pPr algn="just"/>
            <a:r>
              <a:rPr lang="en-US" sz="1400" dirty="0">
                <a:solidFill>
                  <a:schemeClr val="tx2">
                    <a:lumMod val="50000"/>
                  </a:schemeClr>
                </a:solidFill>
                <a:sym typeface="+mn-ea"/>
              </a:rPr>
              <a:t>Step 4: after checking if there is no moisture then</a:t>
            </a:r>
            <a:r>
              <a:rPr lang="en-IN" altLang="en-US" sz="1400" dirty="0">
                <a:solidFill>
                  <a:schemeClr val="tx2">
                    <a:lumMod val="50000"/>
                  </a:schemeClr>
                </a:solidFill>
                <a:sym typeface="+mn-ea"/>
              </a:rPr>
              <a:t> </a:t>
            </a:r>
            <a:r>
              <a:rPr lang="en-US" sz="1400" dirty="0">
                <a:solidFill>
                  <a:schemeClr val="tx2">
                    <a:lumMod val="50000"/>
                  </a:schemeClr>
                </a:solidFill>
                <a:sym typeface="+mn-ea"/>
              </a:rPr>
              <a:t>continue checking</a:t>
            </a:r>
          </a:p>
          <a:p>
            <a:pPr algn="just"/>
            <a:endParaRPr lang="en-IN" sz="1400" b="1" dirty="0" smtClean="0">
              <a:solidFill>
                <a:schemeClr val="tx2">
                  <a:lumMod val="50000"/>
                </a:schemeClr>
              </a:solidFill>
              <a:sym typeface="+mn-ea"/>
            </a:endParaRPr>
          </a:p>
        </p:txBody>
      </p:sp>
      <p:sp>
        <p:nvSpPr>
          <p:cNvPr id="10" name="Rectangle 9"/>
          <p:cNvSpPr/>
          <p:nvPr/>
        </p:nvSpPr>
        <p:spPr>
          <a:xfrm>
            <a:off x="1295400" y="0"/>
            <a:ext cx="7092950"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4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4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4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4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4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4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4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left)">
                                      <p:cBhvr>
                                        <p:cTn id="52" dur="40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left)">
                                      <p:cBhvr>
                                        <p:cTn id="57" dur="40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left)">
                                      <p:cBhvr>
                                        <p:cTn id="62" dur="4000"/>
                                        <p:tgtEl>
                                          <p:spTgt spid="3">
                                            <p:txEl>
                                              <p:pRg st="12" end="12"/>
                                            </p:txEl>
                                          </p:spTgt>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up)">
                                      <p:cBhvr>
                                        <p:cTn id="65" dur="500"/>
                                        <p:tgtEl>
                                          <p:spTgt spid="10"/>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circle(in)">
                                      <p:cBhvr>
                                        <p:cTn id="6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810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rPr>
              <a:t>Modules &amp; Algorithms</a:t>
            </a:r>
          </a:p>
        </p:txBody>
      </p:sp>
      <p:sp>
        <p:nvSpPr>
          <p:cNvPr id="3" name="Rectangle 2"/>
          <p:cNvSpPr/>
          <p:nvPr/>
        </p:nvSpPr>
        <p:spPr>
          <a:xfrm>
            <a:off x="455295" y="1211580"/>
            <a:ext cx="8533130" cy="368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2">
                    <a:lumMod val="50000"/>
                  </a:schemeClr>
                </a:solidFill>
                <a:sym typeface="+mn-ea"/>
              </a:rPr>
              <a:t>Algorithm 4.3: Temperature And Humidity</a:t>
            </a:r>
          </a:p>
          <a:p>
            <a:pPr algn="just"/>
            <a:r>
              <a:rPr lang="en-US" sz="1400" dirty="0">
                <a:solidFill>
                  <a:schemeClr val="tx2">
                    <a:lumMod val="50000"/>
                  </a:schemeClr>
                </a:solidFill>
                <a:sym typeface="+mn-ea"/>
              </a:rPr>
              <a:t>DHT11 sensor is used for detecting the</a:t>
            </a:r>
            <a:r>
              <a:rPr lang="en-IN" altLang="en-US" sz="1400" dirty="0">
                <a:solidFill>
                  <a:schemeClr val="tx2">
                    <a:lumMod val="50000"/>
                  </a:schemeClr>
                </a:solidFill>
                <a:sym typeface="+mn-ea"/>
              </a:rPr>
              <a:t> </a:t>
            </a:r>
            <a:r>
              <a:rPr lang="en-US" sz="1400" dirty="0">
                <a:solidFill>
                  <a:schemeClr val="tx2">
                    <a:lumMod val="50000"/>
                  </a:schemeClr>
                </a:solidFill>
                <a:sym typeface="+mn-ea"/>
              </a:rPr>
              <a:t>temperature. If any increase in temperature then the</a:t>
            </a:r>
            <a:r>
              <a:rPr lang="en-IN" altLang="en-US" sz="1400" dirty="0">
                <a:solidFill>
                  <a:schemeClr val="tx2">
                    <a:lumMod val="50000"/>
                  </a:schemeClr>
                </a:solidFill>
                <a:sym typeface="+mn-ea"/>
              </a:rPr>
              <a:t> </a:t>
            </a:r>
            <a:r>
              <a:rPr lang="en-US" sz="1400" dirty="0">
                <a:solidFill>
                  <a:schemeClr val="tx2">
                    <a:lumMod val="50000"/>
                  </a:schemeClr>
                </a:solidFill>
                <a:sym typeface="+mn-ea"/>
              </a:rPr>
              <a:t>notification will be sent to the parents and also call</a:t>
            </a:r>
            <a:r>
              <a:rPr lang="en-IN" altLang="en-US" sz="1400" dirty="0">
                <a:solidFill>
                  <a:schemeClr val="tx2">
                    <a:lumMod val="50000"/>
                  </a:schemeClr>
                </a:solidFill>
                <a:sym typeface="+mn-ea"/>
              </a:rPr>
              <a:t> </a:t>
            </a:r>
            <a:r>
              <a:rPr lang="en-US" sz="1400" dirty="0">
                <a:solidFill>
                  <a:schemeClr val="tx2">
                    <a:lumMod val="50000"/>
                  </a:schemeClr>
                </a:solidFill>
                <a:sym typeface="+mn-ea"/>
              </a:rPr>
              <a:t>will be sent.</a:t>
            </a:r>
          </a:p>
          <a:p>
            <a:pPr algn="just"/>
            <a:r>
              <a:rPr lang="en-US" sz="1400" dirty="0">
                <a:solidFill>
                  <a:schemeClr val="tx2">
                    <a:lumMod val="50000"/>
                  </a:schemeClr>
                </a:solidFill>
                <a:sym typeface="+mn-ea"/>
              </a:rPr>
              <a:t>Step 1: Begin</a:t>
            </a:r>
          </a:p>
          <a:p>
            <a:pPr algn="just"/>
            <a:r>
              <a:rPr lang="en-US" sz="1400" dirty="0">
                <a:solidFill>
                  <a:schemeClr val="tx2">
                    <a:lumMod val="50000"/>
                  </a:schemeClr>
                </a:solidFill>
                <a:sym typeface="+mn-ea"/>
              </a:rPr>
              <a:t>Step 2: Check whether the temperature in thesurroundings is increases</a:t>
            </a:r>
          </a:p>
          <a:p>
            <a:pPr algn="just"/>
            <a:r>
              <a:rPr lang="en-US" sz="1400" dirty="0">
                <a:solidFill>
                  <a:schemeClr val="tx2">
                    <a:lumMod val="50000"/>
                  </a:schemeClr>
                </a:solidFill>
                <a:sym typeface="+mn-ea"/>
              </a:rPr>
              <a:t>Step 3: If the temperature change is detected thensend an SMS alert, and call the parent.</a:t>
            </a:r>
          </a:p>
          <a:p>
            <a:pPr algn="just"/>
            <a:r>
              <a:rPr lang="en-US" sz="1400" dirty="0">
                <a:solidFill>
                  <a:schemeClr val="tx2">
                    <a:lumMod val="50000"/>
                  </a:schemeClr>
                </a:solidFill>
                <a:sym typeface="+mn-ea"/>
              </a:rPr>
              <a:t>Step 4: If no continue checking.</a:t>
            </a:r>
          </a:p>
          <a:p>
            <a:pPr algn="just"/>
            <a:endParaRPr lang="en-US" sz="1400" dirty="0">
              <a:solidFill>
                <a:schemeClr val="tx2">
                  <a:lumMod val="50000"/>
                </a:schemeClr>
              </a:solidFill>
              <a:sym typeface="+mn-ea"/>
            </a:endParaRPr>
          </a:p>
          <a:p>
            <a:pPr algn="just"/>
            <a:r>
              <a:rPr lang="en-US" sz="1400" b="1" dirty="0">
                <a:solidFill>
                  <a:schemeClr val="tx2">
                    <a:lumMod val="50000"/>
                  </a:schemeClr>
                </a:solidFill>
                <a:sym typeface="+mn-ea"/>
              </a:rPr>
              <a:t>Algorithm 4.4: IR sensor</a:t>
            </a:r>
          </a:p>
          <a:p>
            <a:pPr algn="just"/>
            <a:r>
              <a:rPr lang="en-US" sz="1400" dirty="0">
                <a:solidFill>
                  <a:schemeClr val="tx2">
                    <a:lumMod val="50000"/>
                  </a:schemeClr>
                </a:solidFill>
                <a:sym typeface="+mn-ea"/>
              </a:rPr>
              <a:t>For the detection of the motion of the baby, IR sensor</a:t>
            </a:r>
            <a:r>
              <a:rPr lang="en-IN" altLang="en-US" sz="1400" dirty="0">
                <a:solidFill>
                  <a:schemeClr val="tx2">
                    <a:lumMod val="50000"/>
                  </a:schemeClr>
                </a:solidFill>
                <a:sym typeface="+mn-ea"/>
              </a:rPr>
              <a:t> </a:t>
            </a:r>
            <a:r>
              <a:rPr lang="en-US" sz="1400" dirty="0">
                <a:solidFill>
                  <a:schemeClr val="tx2">
                    <a:lumMod val="50000"/>
                  </a:schemeClr>
                </a:solidFill>
                <a:sym typeface="+mn-ea"/>
              </a:rPr>
              <a:t>will be used. If any movement is detected then a</a:t>
            </a:r>
            <a:r>
              <a:rPr lang="en-IN" altLang="en-US" sz="1400" dirty="0">
                <a:solidFill>
                  <a:schemeClr val="tx2">
                    <a:lumMod val="50000"/>
                  </a:schemeClr>
                </a:solidFill>
                <a:sym typeface="+mn-ea"/>
              </a:rPr>
              <a:t> </a:t>
            </a:r>
            <a:r>
              <a:rPr lang="en-US" sz="1400" dirty="0">
                <a:solidFill>
                  <a:schemeClr val="tx2">
                    <a:lumMod val="50000"/>
                  </a:schemeClr>
                </a:solidFill>
                <a:sym typeface="+mn-ea"/>
              </a:rPr>
              <a:t>message alert and call will be sent to the parents.</a:t>
            </a:r>
          </a:p>
          <a:p>
            <a:pPr algn="just"/>
            <a:r>
              <a:rPr lang="en-US" sz="1400" dirty="0">
                <a:solidFill>
                  <a:schemeClr val="tx2">
                    <a:lumMod val="50000"/>
                  </a:schemeClr>
                </a:solidFill>
                <a:sym typeface="+mn-ea"/>
              </a:rPr>
              <a:t>Step 1: Begin</a:t>
            </a:r>
          </a:p>
          <a:p>
            <a:pPr algn="just"/>
            <a:r>
              <a:rPr lang="en-US" sz="1400" dirty="0">
                <a:solidFill>
                  <a:schemeClr val="tx2">
                    <a:lumMod val="50000"/>
                  </a:schemeClr>
                </a:solidFill>
                <a:sym typeface="+mn-ea"/>
              </a:rPr>
              <a:t>Step 2: Check whether any movement of the baby in</a:t>
            </a:r>
            <a:r>
              <a:rPr lang="en-IN" altLang="en-US" sz="1400" dirty="0">
                <a:solidFill>
                  <a:schemeClr val="tx2">
                    <a:lumMod val="50000"/>
                  </a:schemeClr>
                </a:solidFill>
                <a:sym typeface="+mn-ea"/>
              </a:rPr>
              <a:t> </a:t>
            </a:r>
            <a:r>
              <a:rPr lang="en-US" sz="1400" dirty="0">
                <a:solidFill>
                  <a:schemeClr val="tx2">
                    <a:lumMod val="50000"/>
                  </a:schemeClr>
                </a:solidFill>
                <a:sym typeface="+mn-ea"/>
              </a:rPr>
              <a:t>the cradle is detected.</a:t>
            </a:r>
          </a:p>
          <a:p>
            <a:pPr algn="just"/>
            <a:r>
              <a:rPr lang="en-US" sz="1400" dirty="0">
                <a:solidFill>
                  <a:schemeClr val="tx2">
                    <a:lumMod val="50000"/>
                  </a:schemeClr>
                </a:solidFill>
                <a:sym typeface="+mn-ea"/>
              </a:rPr>
              <a:t>Step 3: If any movement is observed then send a</a:t>
            </a:r>
            <a:r>
              <a:rPr lang="en-IN" altLang="en-US" sz="1400" dirty="0">
                <a:solidFill>
                  <a:schemeClr val="tx2">
                    <a:lumMod val="50000"/>
                  </a:schemeClr>
                </a:solidFill>
                <a:sym typeface="+mn-ea"/>
              </a:rPr>
              <a:t> </a:t>
            </a:r>
            <a:r>
              <a:rPr lang="en-US" sz="1400" dirty="0">
                <a:solidFill>
                  <a:schemeClr val="tx2">
                    <a:lumMod val="50000"/>
                  </a:schemeClr>
                </a:solidFill>
                <a:sym typeface="+mn-ea"/>
              </a:rPr>
              <a:t>message alert, and call the parent.</a:t>
            </a:r>
          </a:p>
          <a:p>
            <a:pPr algn="just"/>
            <a:r>
              <a:rPr lang="en-US" sz="1400" dirty="0">
                <a:solidFill>
                  <a:schemeClr val="tx2">
                    <a:lumMod val="50000"/>
                  </a:schemeClr>
                </a:solidFill>
                <a:sym typeface="+mn-ea"/>
              </a:rPr>
              <a:t>Step 4: If there is no movement detection thencontinues checking.</a:t>
            </a:r>
          </a:p>
        </p:txBody>
      </p:sp>
      <p:sp>
        <p:nvSpPr>
          <p:cNvPr id="10" name="Rectangle 9"/>
          <p:cNvSpPr/>
          <p:nvPr/>
        </p:nvSpPr>
        <p:spPr>
          <a:xfrm>
            <a:off x="1295400" y="0"/>
            <a:ext cx="7092950"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4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4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4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4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4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4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4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4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4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left)">
                                      <p:cBhvr>
                                        <p:cTn id="62" dur="4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left)">
                                      <p:cBhvr>
                                        <p:cTn id="67" dur="4000"/>
                                        <p:tgtEl>
                                          <p:spTgt spid="3">
                                            <p:txEl>
                                              <p:pRg st="12" end="12"/>
                                            </p:txEl>
                                          </p:spTgt>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up)">
                                      <p:cBhvr>
                                        <p:cTn id="70" dur="500"/>
                                        <p:tgtEl>
                                          <p:spTgt spid="10"/>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circle(in)">
                                      <p:cBhvr>
                                        <p:cTn id="73"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048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rPr>
              <a:t>Results&amp; Analysis</a:t>
            </a:r>
          </a:p>
        </p:txBody>
      </p:sp>
      <p:sp>
        <p:nvSpPr>
          <p:cNvPr id="3" name="Rectangle 2"/>
          <p:cNvSpPr/>
          <p:nvPr/>
        </p:nvSpPr>
        <p:spPr>
          <a:xfrm>
            <a:off x="457200" y="919480"/>
            <a:ext cx="8533130" cy="2059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altLang="en-US" sz="1400" dirty="0">
                <a:solidFill>
                  <a:schemeClr val="tx2">
                    <a:lumMod val="50000"/>
                  </a:schemeClr>
                </a:solidFill>
                <a:sym typeface="+mn-ea"/>
              </a:rPr>
              <a:t>At first, the initial system displays a smart cradle system. Sometimes it may delayor can’t respond correctly. In such cases try to restart the system until the systemworks correctly. After the system responds correctly, the system gives continuoustemperature and wetness values on the LCD. Here Liquid Crystal Display (LCD) is the main output component. The system remains idle and gives only LCD outputs of temperature and wetness values until it finds any uncertain conditions occur. Here are uncertain conditions in the sense if any sudden change in temperature,</a:t>
            </a:r>
          </a:p>
          <a:p>
            <a:pPr algn="just"/>
            <a:r>
              <a:rPr lang="en-IN" altLang="en-US" sz="1400" dirty="0">
                <a:solidFill>
                  <a:schemeClr val="tx2">
                    <a:lumMod val="50000"/>
                  </a:schemeClr>
                </a:solidFill>
                <a:sym typeface="+mn-ea"/>
              </a:rPr>
              <a:t>any wetness detection i.e value increases more than 50, and any movement by thebaby in the cradle is detected. In such cases, alert messages will be sent to the parents. In necessary conditions, a call alert will also be sent.</a:t>
            </a:r>
          </a:p>
        </p:txBody>
      </p:sp>
      <p:sp>
        <p:nvSpPr>
          <p:cNvPr id="10" name="Rectangle 9"/>
          <p:cNvSpPr/>
          <p:nvPr/>
        </p:nvSpPr>
        <p:spPr>
          <a:xfrm>
            <a:off x="1295400" y="0"/>
            <a:ext cx="6720205"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5.1"/>
          <p:cNvPicPr>
            <a:picLocks noChangeAspect="1"/>
          </p:cNvPicPr>
          <p:nvPr/>
        </p:nvPicPr>
        <p:blipFill>
          <a:blip r:embed="rId2"/>
          <a:stretch>
            <a:fillRect/>
          </a:stretch>
        </p:blipFill>
        <p:spPr>
          <a:xfrm>
            <a:off x="2457450" y="2724150"/>
            <a:ext cx="4396740" cy="20593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4000"/>
                                        <p:tgtEl>
                                          <p:spTgt spid="3">
                                            <p:txEl>
                                              <p:pRg st="1" end="1"/>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ircle(in)">
                                      <p:cBhvr>
                                        <p:cTn id="23"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048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rPr>
              <a:t>Results&amp; Analysis</a:t>
            </a:r>
          </a:p>
        </p:txBody>
      </p:sp>
      <p:sp>
        <p:nvSpPr>
          <p:cNvPr id="3" name="Rectangle 2"/>
          <p:cNvSpPr/>
          <p:nvPr/>
        </p:nvSpPr>
        <p:spPr>
          <a:xfrm>
            <a:off x="457200" y="919480"/>
            <a:ext cx="8533130" cy="1264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altLang="en-US" sz="1400" dirty="0">
                <a:solidFill>
                  <a:schemeClr val="tx2">
                    <a:lumMod val="50000"/>
                  </a:schemeClr>
                </a:solidFill>
                <a:sym typeface="+mn-ea"/>
              </a:rPr>
              <a:t>Now let us consider the wetness sensor, the wetness sensor is connected to Node MCU and the GSM module. If suddenly the wetness is detected, then the system responds and sends the alert message to the parents. As the babies feel discomfort if their bed is wet which may lead to the baby waking. So this system makes the parents respond fast when they get the alert message.</a:t>
            </a:r>
          </a:p>
        </p:txBody>
      </p:sp>
      <p:sp>
        <p:nvSpPr>
          <p:cNvPr id="10" name="Rectangle 9"/>
          <p:cNvSpPr/>
          <p:nvPr/>
        </p:nvSpPr>
        <p:spPr>
          <a:xfrm>
            <a:off x="1295400" y="0"/>
            <a:ext cx="6720205"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5.3"/>
          <p:cNvPicPr>
            <a:picLocks noChangeAspect="1"/>
          </p:cNvPicPr>
          <p:nvPr/>
        </p:nvPicPr>
        <p:blipFill>
          <a:blip r:embed="rId2"/>
          <a:stretch>
            <a:fillRect/>
          </a:stretch>
        </p:blipFill>
        <p:spPr>
          <a:xfrm>
            <a:off x="609600" y="2114550"/>
            <a:ext cx="3041650" cy="2286000"/>
          </a:xfrm>
          <a:prstGeom prst="rect">
            <a:avLst/>
          </a:prstGeom>
        </p:spPr>
      </p:pic>
      <p:pic>
        <p:nvPicPr>
          <p:cNvPr id="6" name="Picture 5" descr="5.4"/>
          <p:cNvPicPr>
            <a:picLocks noChangeAspect="1"/>
          </p:cNvPicPr>
          <p:nvPr/>
        </p:nvPicPr>
        <p:blipFill>
          <a:blip r:embed="rId3"/>
          <a:stretch>
            <a:fillRect/>
          </a:stretch>
        </p:blipFill>
        <p:spPr>
          <a:xfrm>
            <a:off x="4572000" y="2049145"/>
            <a:ext cx="3803650" cy="2351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048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rPr>
              <a:t>Results&amp; Analysis</a:t>
            </a:r>
          </a:p>
        </p:txBody>
      </p:sp>
      <p:sp>
        <p:nvSpPr>
          <p:cNvPr id="3" name="Rectangle 2"/>
          <p:cNvSpPr/>
          <p:nvPr/>
        </p:nvSpPr>
        <p:spPr>
          <a:xfrm>
            <a:off x="457200" y="919480"/>
            <a:ext cx="8533130" cy="1264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altLang="en-US" sz="1400" dirty="0">
                <a:solidFill>
                  <a:schemeClr val="tx2">
                    <a:lumMod val="50000"/>
                  </a:schemeClr>
                </a:solidFill>
                <a:sym typeface="+mn-ea"/>
              </a:rPr>
              <a:t>The DHT11 sensor is used for temperature and humidity detection. This sensor gives the continuous monitoring of the baby’s room temperature. Infants need to be survived at a minimum temperature. So if the temperature reaches greater than 35 degrees then an alert message and call will be sent to the parents.</a:t>
            </a:r>
          </a:p>
        </p:txBody>
      </p:sp>
      <p:sp>
        <p:nvSpPr>
          <p:cNvPr id="10" name="Rectangle 9"/>
          <p:cNvSpPr/>
          <p:nvPr/>
        </p:nvSpPr>
        <p:spPr>
          <a:xfrm>
            <a:off x="1295400" y="0"/>
            <a:ext cx="6720205"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5.5"/>
          <p:cNvPicPr>
            <a:picLocks noChangeAspect="1"/>
          </p:cNvPicPr>
          <p:nvPr/>
        </p:nvPicPr>
        <p:blipFill>
          <a:blip r:embed="rId2"/>
          <a:stretch>
            <a:fillRect/>
          </a:stretch>
        </p:blipFill>
        <p:spPr>
          <a:xfrm>
            <a:off x="533400" y="2114550"/>
            <a:ext cx="3892550" cy="2619375"/>
          </a:xfrm>
          <a:prstGeom prst="rect">
            <a:avLst/>
          </a:prstGeom>
        </p:spPr>
      </p:pic>
      <p:pic>
        <p:nvPicPr>
          <p:cNvPr id="7" name="Picture 6" descr="5.6"/>
          <p:cNvPicPr>
            <a:picLocks noChangeAspect="1"/>
          </p:cNvPicPr>
          <p:nvPr/>
        </p:nvPicPr>
        <p:blipFill>
          <a:blip r:embed="rId3"/>
          <a:stretch>
            <a:fillRect/>
          </a:stretch>
        </p:blipFill>
        <p:spPr>
          <a:xfrm>
            <a:off x="5181600" y="2190750"/>
            <a:ext cx="3248025" cy="2347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048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rPr>
              <a:t>Results&amp; Analysis</a:t>
            </a:r>
          </a:p>
        </p:txBody>
      </p:sp>
      <p:sp>
        <p:nvSpPr>
          <p:cNvPr id="3" name="Rectangle 2"/>
          <p:cNvSpPr/>
          <p:nvPr/>
        </p:nvSpPr>
        <p:spPr>
          <a:xfrm>
            <a:off x="457200" y="919480"/>
            <a:ext cx="8533130" cy="1264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altLang="en-US" sz="1400" dirty="0">
                <a:solidFill>
                  <a:schemeClr val="tx2">
                    <a:lumMod val="50000"/>
                  </a:schemeClr>
                </a:solidFill>
                <a:sym typeface="+mn-ea"/>
              </a:rPr>
              <a:t>In the third case, an IR sensor is used to detect the movement of the baby. IR sensor is always active. If the IR sensor detects any movement in the cradle then the cradle starts swinging and sends the alert message and call to the parents. The system also responds by the automatic swinging of the cradle indicating that the movement detected in the cradle is that the baby is crying.</a:t>
            </a:r>
          </a:p>
        </p:txBody>
      </p:sp>
      <p:sp>
        <p:nvSpPr>
          <p:cNvPr id="10" name="Rectangle 9"/>
          <p:cNvSpPr/>
          <p:nvPr/>
        </p:nvSpPr>
        <p:spPr>
          <a:xfrm>
            <a:off x="1295400" y="0"/>
            <a:ext cx="6720205"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5.7"/>
          <p:cNvPicPr>
            <a:picLocks noChangeAspect="1"/>
          </p:cNvPicPr>
          <p:nvPr/>
        </p:nvPicPr>
        <p:blipFill>
          <a:blip r:embed="rId2"/>
          <a:stretch>
            <a:fillRect/>
          </a:stretch>
        </p:blipFill>
        <p:spPr>
          <a:xfrm>
            <a:off x="304800" y="2343150"/>
            <a:ext cx="3350260" cy="2628900"/>
          </a:xfrm>
          <a:prstGeom prst="rect">
            <a:avLst/>
          </a:prstGeom>
        </p:spPr>
      </p:pic>
      <p:pic>
        <p:nvPicPr>
          <p:cNvPr id="6" name="Picture 5" descr="5.8"/>
          <p:cNvPicPr>
            <a:picLocks noChangeAspect="1"/>
          </p:cNvPicPr>
          <p:nvPr/>
        </p:nvPicPr>
        <p:blipFill>
          <a:blip r:embed="rId3"/>
          <a:stretch>
            <a:fillRect/>
          </a:stretch>
        </p:blipFill>
        <p:spPr>
          <a:xfrm>
            <a:off x="4419600" y="2343150"/>
            <a:ext cx="4229100" cy="2499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810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582"/>
            <a:ext cx="2819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n>
                  <a:solidFill>
                    <a:schemeClr val="bg1"/>
                  </a:solidFill>
                </a:ln>
                <a:solidFill>
                  <a:srgbClr val="002060"/>
                </a:solidFill>
                <a:latin typeface="Arial" panose="020B0604020202020204" pitchFamily="34" charset="0"/>
                <a:cs typeface="Arial" panose="020B0604020202020204" pitchFamily="34" charset="0"/>
                <a:sym typeface="+mn-ea"/>
              </a:rPr>
              <a:t>Abstract</a:t>
            </a:r>
            <a:endParaRPr lang="en-IN" sz="2800" b="1" dirty="0">
              <a:solidFill>
                <a:schemeClr val="accent5"/>
              </a:solidFill>
              <a:latin typeface="Arial" panose="020B0604020202020204" pitchFamily="34" charset="0"/>
              <a:cs typeface="Arial" panose="020B0604020202020204" pitchFamily="34" charset="0"/>
            </a:endParaRPr>
          </a:p>
        </p:txBody>
      </p:sp>
      <p:sp>
        <p:nvSpPr>
          <p:cNvPr id="3" name="Rectangle 2"/>
          <p:cNvSpPr/>
          <p:nvPr/>
        </p:nvSpPr>
        <p:spPr>
          <a:xfrm>
            <a:off x="455295" y="1504315"/>
            <a:ext cx="8533130" cy="3394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smtClean="0">
                <a:solidFill>
                  <a:schemeClr val="accent5">
                    <a:lumMod val="50000"/>
                  </a:schemeClr>
                </a:solidFill>
              </a:rPr>
              <a:t>In this technical world, many parents find a hard time to take care of their children as they are busy with their jobs and all their other work. Many people think that taking care of the baby is the duty of the mother only. But it will be a very burden for the mothers to do all the household work and their job and also take care of the baby on the other hand. So, for people who believe in technology, this is a smart cradle that will be connected to the mobile of the parents. This system will help the parents to take care of their babies even from a long distance. This system is built based on the 4 parameters. They are wetness, motion, temperature and humidity, and live streaming of the baby. Here DHT11 sensor is used to detect any temperature increase in the room and baby movement is detected by the IR sensor and live streaming will be provided by the esp32 camera. GSM module is also used to send alert messages and calls to the parents if any uncertainty is found with the baby and here will be automatic swinging also be added. This proposed system will decrease the burden on the parents and also helps to make the baby safe without any discomfort and give relief to the parents.</a:t>
            </a:r>
          </a:p>
          <a:p>
            <a:pPr algn="just"/>
            <a:r>
              <a:rPr lang="en-US" sz="1400" b="1" dirty="0" smtClean="0">
                <a:solidFill>
                  <a:schemeClr val="accent5">
                    <a:lumMod val="50000"/>
                  </a:schemeClr>
                </a:solidFill>
              </a:rPr>
              <a:t>Keywords:</a:t>
            </a:r>
            <a:r>
              <a:rPr lang="en-US" sz="1400" dirty="0" smtClean="0">
                <a:solidFill>
                  <a:schemeClr val="accent5">
                    <a:lumMod val="50000"/>
                  </a:schemeClr>
                </a:solidFill>
              </a:rPr>
              <a:t> Wetness Sensor, IR sensor, Temperature and humidity Sensor, Smart Cradle, GSM Module,ESP32 cam</a:t>
            </a:r>
          </a:p>
        </p:txBody>
      </p:sp>
      <p:sp>
        <p:nvSpPr>
          <p:cNvPr id="10" name="Rectangle 9"/>
          <p:cNvSpPr/>
          <p:nvPr/>
        </p:nvSpPr>
        <p:spPr>
          <a:xfrm>
            <a:off x="3048302" y="-47625"/>
            <a:ext cx="3439826" cy="1733550"/>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4000"/>
                                        <p:tgtEl>
                                          <p:spTgt spid="3">
                                            <p:txEl>
                                              <p:pRg st="1" end="1"/>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ircle(in)">
                                      <p:cBhvr>
                                        <p:cTn id="23"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bldLvl="0" animBg="1"/>
      <p:bldP spid="3" grpId="0" build="p"/>
      <p:bldP spid="1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048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rPr>
              <a:t>Results&amp; Analysis</a:t>
            </a:r>
          </a:p>
        </p:txBody>
      </p:sp>
      <p:sp>
        <p:nvSpPr>
          <p:cNvPr id="3" name="Rectangle 2"/>
          <p:cNvSpPr/>
          <p:nvPr/>
        </p:nvSpPr>
        <p:spPr>
          <a:xfrm>
            <a:off x="457200" y="875665"/>
            <a:ext cx="8533130" cy="1964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altLang="en-US" sz="1400" dirty="0">
                <a:solidFill>
                  <a:schemeClr val="tx2">
                    <a:lumMod val="50000"/>
                  </a:schemeClr>
                </a:solidFill>
                <a:sym typeface="+mn-ea"/>
              </a:rPr>
              <a:t>The other feature is that camera live streaming. The live streaming of the baby is given using ESP32 camera. The ESP32 camera is connected to desktop/ laptop using USB cable and then open the arduino IDE and select the port and open serial monitor and reset the GSM module. When ever the wifi is connected with specific username and password then the serial monitor tries to detect the ip and then it shows the ip address. Now open the Blynk IOT in your desktop/laptop and signup and login. Now create new project and setup the vedio streaming ESP32 camera. Then click on the vedio streaming window enter the ip address that isdisplayed in the serial monitor, return back to the previous window then click on play button.The vedio streaming will be displayed.</a:t>
            </a:r>
          </a:p>
        </p:txBody>
      </p:sp>
      <p:sp>
        <p:nvSpPr>
          <p:cNvPr id="10" name="Rectangle 9"/>
          <p:cNvSpPr/>
          <p:nvPr/>
        </p:nvSpPr>
        <p:spPr>
          <a:xfrm>
            <a:off x="1295400" y="0"/>
            <a:ext cx="6720205"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5.9"/>
          <p:cNvPicPr>
            <a:picLocks noChangeAspect="1"/>
          </p:cNvPicPr>
          <p:nvPr/>
        </p:nvPicPr>
        <p:blipFill>
          <a:blip r:embed="rId2"/>
          <a:stretch>
            <a:fillRect/>
          </a:stretch>
        </p:blipFill>
        <p:spPr>
          <a:xfrm>
            <a:off x="2895600" y="2724150"/>
            <a:ext cx="3604260" cy="2275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048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t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endParaRPr>
          </a:p>
        </p:txBody>
      </p:sp>
      <p:sp>
        <p:nvSpPr>
          <p:cNvPr id="3" name="Rectangle 2"/>
          <p:cNvSpPr/>
          <p:nvPr/>
        </p:nvSpPr>
        <p:spPr>
          <a:xfrm>
            <a:off x="457200" y="875665"/>
            <a:ext cx="8533130" cy="1964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ltLang="en-US" sz="1400" dirty="0">
              <a:solidFill>
                <a:schemeClr val="tx2">
                  <a:lumMod val="50000"/>
                </a:schemeClr>
              </a:solidFill>
              <a:sym typeface="+mn-ea"/>
            </a:endParaRPr>
          </a:p>
        </p:txBody>
      </p:sp>
      <p:sp>
        <p:nvSpPr>
          <p:cNvPr id="10" name="Rectangle 9"/>
          <p:cNvSpPr/>
          <p:nvPr/>
        </p:nvSpPr>
        <p:spPr>
          <a:xfrm>
            <a:off x="1295400" y="0"/>
            <a:ext cx="6037580"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n>
                  <a:solidFill>
                    <a:schemeClr val="bg1"/>
                  </a:solidFill>
                </a:ln>
                <a:solidFill>
                  <a:srgbClr val="002060"/>
                </a:solidFill>
                <a:latin typeface="Arial" panose="020B0604020202020204" pitchFamily="34" charset="0"/>
                <a:cs typeface="Arial" panose="020B0604020202020204" pitchFamily="34" charset="0"/>
                <a:sym typeface="+mn-ea"/>
              </a:rPr>
              <a:t>Client Satisfaction letter</a:t>
            </a:r>
          </a:p>
        </p:txBody>
      </p:sp>
      <p:pic>
        <p:nvPicPr>
          <p:cNvPr id="5" name="Picture 4" descr="client"/>
          <p:cNvPicPr>
            <a:picLocks noChangeAspect="1"/>
          </p:cNvPicPr>
          <p:nvPr/>
        </p:nvPicPr>
        <p:blipFill>
          <a:blip r:embed="rId2"/>
          <a:stretch>
            <a:fillRect/>
          </a:stretch>
        </p:blipFill>
        <p:spPr>
          <a:xfrm>
            <a:off x="2743200" y="819150"/>
            <a:ext cx="3780790" cy="42246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048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t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endParaRPr>
          </a:p>
        </p:txBody>
      </p:sp>
      <p:sp>
        <p:nvSpPr>
          <p:cNvPr id="3" name="Rectangle 2"/>
          <p:cNvSpPr/>
          <p:nvPr/>
        </p:nvSpPr>
        <p:spPr>
          <a:xfrm>
            <a:off x="457200" y="875665"/>
            <a:ext cx="8533130" cy="1964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ltLang="en-US" sz="1400" dirty="0">
              <a:solidFill>
                <a:schemeClr val="tx2">
                  <a:lumMod val="50000"/>
                </a:schemeClr>
              </a:solidFill>
              <a:sym typeface="+mn-ea"/>
            </a:endParaRPr>
          </a:p>
        </p:txBody>
      </p:sp>
      <p:sp>
        <p:nvSpPr>
          <p:cNvPr id="10" name="Rectangle 9"/>
          <p:cNvSpPr/>
          <p:nvPr/>
        </p:nvSpPr>
        <p:spPr>
          <a:xfrm>
            <a:off x="1295400" y="0"/>
            <a:ext cx="6037580"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n>
                  <a:solidFill>
                    <a:schemeClr val="bg1"/>
                  </a:solidFill>
                </a:ln>
                <a:solidFill>
                  <a:srgbClr val="002060"/>
                </a:solidFill>
                <a:latin typeface="Arial" panose="020B0604020202020204" pitchFamily="34" charset="0"/>
                <a:cs typeface="Arial" panose="020B0604020202020204" pitchFamily="34" charset="0"/>
                <a:sym typeface="+mn-ea"/>
              </a:rPr>
              <a:t>Conclusion</a:t>
            </a:r>
          </a:p>
        </p:txBody>
      </p:sp>
      <p:sp>
        <p:nvSpPr>
          <p:cNvPr id="4" name="Text Box 3"/>
          <p:cNvSpPr txBox="1"/>
          <p:nvPr/>
        </p:nvSpPr>
        <p:spPr>
          <a:xfrm>
            <a:off x="767715" y="1360170"/>
            <a:ext cx="7919085" cy="2245360"/>
          </a:xfrm>
          <a:prstGeom prst="rect">
            <a:avLst/>
          </a:prstGeom>
          <a:noFill/>
        </p:spPr>
        <p:txBody>
          <a:bodyPr wrap="square" rtlCol="0">
            <a:spAutoFit/>
          </a:bodyPr>
          <a:lstStyle/>
          <a:p>
            <a:pPr algn="just"/>
            <a:r>
              <a:rPr lang="en-IN" altLang="en-US" sz="1400" dirty="0">
                <a:solidFill>
                  <a:schemeClr val="tx2">
                    <a:lumMod val="50000"/>
                  </a:schemeClr>
                </a:solidFill>
                <a:sym typeface="+mn-ea"/>
              </a:rPr>
              <a:t>As the technology is being increased, this smart cradle helps most employed women to give their babies a safe environment to sleep in when they are engaged in other work. This smart cradle provides continuous monitoring of the baby and if any uncertain conditions occur then it will notify the parent’s phone number and make calls if temperature and movement are detected. This cradle will be less costly and handy to use and also provides a comfortable place for the baby to sleep. The infant’s health is the major parameter that is to be always monitored This cradle will help the mothers to do their household work besides taking care of the baby at the same time using smart devices such as smart phones and laptops.</a:t>
            </a:r>
          </a:p>
          <a:p>
            <a:pPr algn="just"/>
            <a:endParaRPr lang="en-IN" altLang="en-US" sz="1400" dirty="0">
              <a:solidFill>
                <a:schemeClr val="tx2">
                  <a:lumMod val="50000"/>
                </a:schemeClr>
              </a:solidFill>
              <a:sym typeface="+mn-ea"/>
            </a:endParaRPr>
          </a:p>
          <a:p>
            <a:pPr algn="just"/>
            <a:r>
              <a:rPr lang="en-IN" altLang="en-US" sz="1400" dirty="0">
                <a:solidFill>
                  <a:schemeClr val="tx2">
                    <a:lumMod val="50000"/>
                  </a:schemeClr>
                </a:solidFill>
                <a:sym typeface="+mn-ea"/>
              </a:rPr>
              <a:t>This system can be enhanced by developing an android application with the best interface, with which users can remotely operate the cradle and can be able to connect with the cloud.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048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t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endParaRPr>
          </a:p>
        </p:txBody>
      </p:sp>
      <p:sp>
        <p:nvSpPr>
          <p:cNvPr id="3" name="Rectangle 2"/>
          <p:cNvSpPr/>
          <p:nvPr/>
        </p:nvSpPr>
        <p:spPr>
          <a:xfrm>
            <a:off x="457200" y="875665"/>
            <a:ext cx="8533130" cy="1964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ltLang="en-US" sz="1400" dirty="0">
              <a:solidFill>
                <a:schemeClr val="tx2">
                  <a:lumMod val="50000"/>
                </a:schemeClr>
              </a:solidFill>
              <a:sym typeface="+mn-ea"/>
            </a:endParaRPr>
          </a:p>
        </p:txBody>
      </p:sp>
      <p:sp>
        <p:nvSpPr>
          <p:cNvPr id="10" name="Rectangle 9"/>
          <p:cNvSpPr/>
          <p:nvPr/>
        </p:nvSpPr>
        <p:spPr>
          <a:xfrm>
            <a:off x="1295400" y="0"/>
            <a:ext cx="6037580"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n>
                  <a:solidFill>
                    <a:schemeClr val="bg1"/>
                  </a:solidFill>
                </a:ln>
                <a:solidFill>
                  <a:srgbClr val="002060"/>
                </a:solidFill>
                <a:latin typeface="Arial" panose="020B0604020202020204" pitchFamily="34" charset="0"/>
                <a:cs typeface="Arial" panose="020B0604020202020204" pitchFamily="34" charset="0"/>
                <a:sym typeface="+mn-ea"/>
              </a:rPr>
              <a:t>References</a:t>
            </a:r>
          </a:p>
        </p:txBody>
      </p:sp>
      <p:sp>
        <p:nvSpPr>
          <p:cNvPr id="4" name="Text Box 3"/>
          <p:cNvSpPr txBox="1"/>
          <p:nvPr/>
        </p:nvSpPr>
        <p:spPr>
          <a:xfrm>
            <a:off x="251460" y="1360170"/>
            <a:ext cx="8592820" cy="3538220"/>
          </a:xfrm>
          <a:prstGeom prst="rect">
            <a:avLst/>
          </a:prstGeom>
          <a:noFill/>
        </p:spPr>
        <p:txBody>
          <a:bodyPr wrap="square" rtlCol="0">
            <a:spAutoFit/>
          </a:bodyPr>
          <a:lstStyle/>
          <a:p>
            <a:pPr algn="just"/>
            <a:r>
              <a:rPr lang="en-IN" sz="1400" dirty="0" smtClean="0">
                <a:sym typeface="+mn-ea"/>
              </a:rPr>
              <a:t>[1] </a:t>
            </a:r>
            <a:r>
              <a:rPr lang="en-US" sz="1400" dirty="0" err="1" smtClean="0">
                <a:sym typeface="+mn-ea"/>
              </a:rPr>
              <a:t>IoT</a:t>
            </a:r>
            <a:r>
              <a:rPr lang="en-US" sz="1400" dirty="0" smtClean="0">
                <a:sym typeface="+mn-ea"/>
              </a:rPr>
              <a:t> -</a:t>
            </a:r>
            <a:r>
              <a:rPr lang="en-US" sz="1400" dirty="0">
                <a:sym typeface="+mn-ea"/>
              </a:rPr>
              <a:t>BBMS: Internet of Things-Based Baby Monitoring System for Smart </a:t>
            </a:r>
            <a:r>
              <a:rPr lang="en-US" sz="1400" dirty="0" smtClean="0">
                <a:sym typeface="+mn-ea"/>
              </a:rPr>
              <a:t>Cradle,</a:t>
            </a:r>
            <a:r>
              <a:rPr lang="en-US" sz="1400" dirty="0">
                <a:sym typeface="+mn-ea"/>
              </a:rPr>
              <a:t> Institute of Electrical and Electronics Engineers(IEEE)-</a:t>
            </a:r>
            <a:r>
              <a:rPr lang="en-IN" sz="1400" dirty="0">
                <a:sym typeface="+mn-ea"/>
              </a:rPr>
              <a:t>12 July </a:t>
            </a:r>
            <a:r>
              <a:rPr lang="en-IN" sz="1400" dirty="0" smtClean="0">
                <a:sym typeface="+mn-ea"/>
              </a:rPr>
              <a:t>2019.</a:t>
            </a:r>
          </a:p>
          <a:p>
            <a:pPr algn="just"/>
            <a:endParaRPr lang="en-IN" sz="1400" dirty="0" smtClean="0"/>
          </a:p>
          <a:p>
            <a:pPr algn="just"/>
            <a:r>
              <a:rPr lang="en-US" sz="1400" dirty="0" smtClean="0">
                <a:sym typeface="+mn-ea"/>
              </a:rPr>
              <a:t>[2] </a:t>
            </a:r>
            <a:r>
              <a:rPr lang="en-IN" sz="1400" dirty="0" err="1">
                <a:sym typeface="+mn-ea"/>
              </a:rPr>
              <a:t>Yeong</a:t>
            </a:r>
            <a:r>
              <a:rPr lang="en-IN" sz="1400" dirty="0">
                <a:sym typeface="+mn-ea"/>
              </a:rPr>
              <a:t> Jun </a:t>
            </a:r>
            <a:r>
              <a:rPr lang="en-IN" sz="1400" dirty="0" err="1" smtClean="0">
                <a:sym typeface="+mn-ea"/>
              </a:rPr>
              <a:t>Jeon</a:t>
            </a:r>
            <a:r>
              <a:rPr lang="en-IN" sz="1400" dirty="0" smtClean="0">
                <a:sym typeface="+mn-ea"/>
              </a:rPr>
              <a:t>,</a:t>
            </a:r>
            <a:r>
              <a:rPr lang="en-US" sz="1400" b="1" dirty="0">
                <a:sym typeface="+mn-ea"/>
              </a:rPr>
              <a:t> </a:t>
            </a:r>
            <a:r>
              <a:rPr lang="en-US" sz="1400" dirty="0">
                <a:sym typeface="+mn-ea"/>
              </a:rPr>
              <a:t>Wearable </a:t>
            </a:r>
            <a:r>
              <a:rPr lang="en-US" sz="1400" dirty="0" smtClean="0">
                <a:sym typeface="+mn-ea"/>
              </a:rPr>
              <a:t>Sleep care </a:t>
            </a:r>
            <a:r>
              <a:rPr lang="en-US" sz="1400" dirty="0">
                <a:sym typeface="+mn-ea"/>
              </a:rPr>
              <a:t>Kit: Analysis and Prevention of Sleep Apnea Symptoms in </a:t>
            </a:r>
            <a:r>
              <a:rPr lang="en-US" sz="1400" dirty="0" smtClean="0">
                <a:sym typeface="+mn-ea"/>
              </a:rPr>
              <a:t>Real-Time,</a:t>
            </a:r>
            <a:r>
              <a:rPr lang="en-US" sz="1400" dirty="0">
                <a:sym typeface="+mn-ea"/>
              </a:rPr>
              <a:t> , Institute of Electrical and Electronics Engineers(IEEE)</a:t>
            </a:r>
            <a:r>
              <a:rPr lang="en-US" sz="1400" dirty="0" smtClean="0">
                <a:sym typeface="+mn-ea"/>
              </a:rPr>
              <a:t> , March 2019.</a:t>
            </a:r>
          </a:p>
          <a:p>
            <a:pPr algn="just"/>
            <a:endParaRPr lang="en-US" sz="1400" dirty="0" smtClean="0"/>
          </a:p>
          <a:p>
            <a:pPr algn="just"/>
            <a:r>
              <a:rPr lang="en-US" sz="1400" dirty="0" smtClean="0">
                <a:sym typeface="+mn-ea"/>
              </a:rPr>
              <a:t>[3] </a:t>
            </a:r>
            <a:r>
              <a:rPr lang="en-IN" sz="1400" dirty="0" err="1">
                <a:sym typeface="+mn-ea"/>
              </a:rPr>
              <a:t>Riasat</a:t>
            </a:r>
            <a:r>
              <a:rPr lang="en-IN" sz="1400" dirty="0">
                <a:sym typeface="+mn-ea"/>
              </a:rPr>
              <a:t> </a:t>
            </a:r>
            <a:r>
              <a:rPr lang="en-IN" sz="1400" dirty="0" smtClean="0">
                <a:sym typeface="+mn-ea"/>
              </a:rPr>
              <a:t>Khan</a:t>
            </a:r>
            <a:r>
              <a:rPr lang="en-US" sz="1400" dirty="0" smtClean="0">
                <a:sym typeface="+mn-ea"/>
              </a:rPr>
              <a:t> </a:t>
            </a:r>
            <a:r>
              <a:rPr lang="en-IN" sz="1400" dirty="0" smtClean="0">
                <a:sym typeface="+mn-ea"/>
              </a:rPr>
              <a:t> ,</a:t>
            </a:r>
            <a:r>
              <a:rPr lang="en-US" sz="1400" dirty="0" smtClean="0">
                <a:sym typeface="+mn-ea"/>
              </a:rPr>
              <a:t>Development </a:t>
            </a:r>
            <a:r>
              <a:rPr lang="en-US" sz="1400" dirty="0">
                <a:sym typeface="+mn-ea"/>
              </a:rPr>
              <a:t>of an </a:t>
            </a:r>
            <a:r>
              <a:rPr lang="en-US" sz="1400" dirty="0" err="1">
                <a:sym typeface="+mn-ea"/>
              </a:rPr>
              <a:t>IoT</a:t>
            </a:r>
            <a:r>
              <a:rPr lang="en-US" sz="1400" dirty="0">
                <a:sym typeface="+mn-ea"/>
              </a:rPr>
              <a:t> based Smart Baby Monitoring System with Face </a:t>
            </a:r>
            <a:r>
              <a:rPr lang="en-US" sz="1400" dirty="0" smtClean="0">
                <a:sym typeface="+mn-ea"/>
              </a:rPr>
              <a:t>Recognition </a:t>
            </a:r>
            <a:r>
              <a:rPr lang="en-US" sz="1400" dirty="0">
                <a:sym typeface="+mn-ea"/>
              </a:rPr>
              <a:t>, Institute of Electrical and </a:t>
            </a:r>
            <a:r>
              <a:rPr lang="en-US" sz="1400" dirty="0" smtClean="0">
                <a:sym typeface="+mn-ea"/>
              </a:rPr>
              <a:t>Electronics Engineers(IEEE),May 2021</a:t>
            </a:r>
          </a:p>
          <a:p>
            <a:pPr algn="just"/>
            <a:endParaRPr lang="en-US" sz="1400" dirty="0" smtClean="0"/>
          </a:p>
          <a:p>
            <a:pPr algn="just"/>
            <a:r>
              <a:rPr lang="en-US" sz="1400" dirty="0" smtClean="0">
                <a:sym typeface="+mn-ea"/>
              </a:rPr>
              <a:t>[4]</a:t>
            </a:r>
            <a:r>
              <a:rPr lang="en-IN" sz="1400" u="sng" dirty="0">
                <a:sym typeface="+mn-ea"/>
              </a:rPr>
              <a:t> </a:t>
            </a:r>
            <a:r>
              <a:rPr lang="en-IN" sz="1400" u="sng" dirty="0" err="1">
                <a:sym typeface="+mn-ea"/>
              </a:rPr>
              <a:t>Muhammet</a:t>
            </a:r>
            <a:r>
              <a:rPr lang="en-IN" sz="1400" u="sng" dirty="0">
                <a:sym typeface="+mn-ea"/>
              </a:rPr>
              <a:t> </a:t>
            </a:r>
            <a:r>
              <a:rPr lang="en-IN" sz="1400" u="sng" dirty="0" err="1" smtClean="0">
                <a:sym typeface="+mn-ea"/>
              </a:rPr>
              <a:t>Garip</a:t>
            </a:r>
            <a:r>
              <a:rPr lang="en-IN" sz="1400" u="sng" smtClean="0">
                <a:sym typeface="+mn-ea"/>
              </a:rPr>
              <a:t>,</a:t>
            </a:r>
            <a:r>
              <a:rPr lang="en-US" sz="1400" smtClean="0">
                <a:sym typeface="+mn-ea"/>
              </a:rPr>
              <a:t> </a:t>
            </a:r>
            <a:r>
              <a:rPr lang="en-US" sz="1400" dirty="0">
                <a:sym typeface="+mn-ea"/>
              </a:rPr>
              <a:t>An enhanced noise cancelling system for a comprehensive monitoring and control of baby </a:t>
            </a:r>
            <a:r>
              <a:rPr lang="en-US" sz="1400" dirty="0" smtClean="0">
                <a:sym typeface="+mn-ea"/>
              </a:rPr>
              <a:t>environments, </a:t>
            </a:r>
            <a:r>
              <a:rPr lang="en-US" sz="1400" b="1" dirty="0" smtClean="0">
                <a:sym typeface="+mn-ea"/>
              </a:rPr>
              <a:t> </a:t>
            </a:r>
            <a:r>
              <a:rPr lang="en-US" sz="1400" dirty="0">
                <a:sym typeface="+mn-ea"/>
              </a:rPr>
              <a:t>Institute of Electrical and Electronics Engineers(IEEE)- march </a:t>
            </a:r>
            <a:r>
              <a:rPr lang="en-US" sz="1400" dirty="0" smtClean="0">
                <a:sym typeface="+mn-ea"/>
              </a:rPr>
              <a:t>2015</a:t>
            </a:r>
          </a:p>
          <a:p>
            <a:pPr algn="just"/>
            <a:endParaRPr lang="en-US" sz="1400" dirty="0" smtClean="0"/>
          </a:p>
          <a:p>
            <a:pPr fontAlgn="ctr"/>
            <a:endParaRPr lang="en-US" sz="1400" dirty="0"/>
          </a:p>
          <a:p>
            <a:pPr fontAlgn="ctr"/>
            <a:endParaRPr lang="en-US" sz="1400" dirty="0"/>
          </a:p>
          <a:p>
            <a:pPr algn="just"/>
            <a:endParaRPr lang="en-US" sz="1400" dirty="0"/>
          </a:p>
          <a:p>
            <a:pPr algn="just"/>
            <a:endParaRPr lang="en-IN" altLang="en-US" sz="1400" dirty="0">
              <a:solidFill>
                <a:schemeClr val="tx2">
                  <a:lumMod val="50000"/>
                </a:schemeClr>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048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t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endParaRPr>
          </a:p>
        </p:txBody>
      </p:sp>
      <p:sp>
        <p:nvSpPr>
          <p:cNvPr id="3" name="Rectangle 2"/>
          <p:cNvSpPr/>
          <p:nvPr/>
        </p:nvSpPr>
        <p:spPr>
          <a:xfrm>
            <a:off x="457200" y="875665"/>
            <a:ext cx="8533130" cy="1964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ltLang="en-US" sz="1400" dirty="0">
              <a:solidFill>
                <a:schemeClr val="tx2">
                  <a:lumMod val="50000"/>
                </a:schemeClr>
              </a:solidFill>
              <a:sym typeface="+mn-ea"/>
            </a:endParaRPr>
          </a:p>
        </p:txBody>
      </p:sp>
      <p:sp>
        <p:nvSpPr>
          <p:cNvPr id="10" name="Rectangle 9"/>
          <p:cNvSpPr/>
          <p:nvPr/>
        </p:nvSpPr>
        <p:spPr>
          <a:xfrm>
            <a:off x="1295400" y="0"/>
            <a:ext cx="6037580"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n>
                  <a:solidFill>
                    <a:schemeClr val="bg1"/>
                  </a:solidFill>
                </a:ln>
                <a:solidFill>
                  <a:srgbClr val="002060"/>
                </a:solidFill>
                <a:latin typeface="Arial" panose="020B0604020202020204" pitchFamily="34" charset="0"/>
                <a:cs typeface="Arial" panose="020B0604020202020204" pitchFamily="34" charset="0"/>
                <a:sym typeface="+mn-ea"/>
              </a:rPr>
              <a:t>References</a:t>
            </a:r>
          </a:p>
        </p:txBody>
      </p:sp>
      <p:sp>
        <p:nvSpPr>
          <p:cNvPr id="4" name="Text Box 3"/>
          <p:cNvSpPr txBox="1"/>
          <p:nvPr/>
        </p:nvSpPr>
        <p:spPr>
          <a:xfrm>
            <a:off x="251460" y="1360170"/>
            <a:ext cx="8592820" cy="2676525"/>
          </a:xfrm>
          <a:prstGeom prst="rect">
            <a:avLst/>
          </a:prstGeom>
          <a:noFill/>
        </p:spPr>
        <p:txBody>
          <a:bodyPr wrap="square" rtlCol="0">
            <a:spAutoFit/>
          </a:bodyPr>
          <a:lstStyle/>
          <a:p>
            <a:pPr fontAlgn="ctr"/>
            <a:r>
              <a:rPr lang="en-US" sz="1400" dirty="0" smtClean="0">
                <a:sym typeface="+mn-ea"/>
              </a:rPr>
              <a:t>[5]</a:t>
            </a:r>
            <a:r>
              <a:rPr lang="en-IN" sz="1400" dirty="0">
                <a:sym typeface="+mn-ea"/>
              </a:rPr>
              <a:t> </a:t>
            </a:r>
            <a:r>
              <a:rPr lang="en-IN" sz="1400" dirty="0" err="1">
                <a:sym typeface="+mn-ea"/>
              </a:rPr>
              <a:t>Nazia</a:t>
            </a:r>
            <a:r>
              <a:rPr lang="en-IN" sz="1400" dirty="0">
                <a:sym typeface="+mn-ea"/>
              </a:rPr>
              <a:t> </a:t>
            </a:r>
            <a:r>
              <a:rPr lang="en-IN" sz="1400" dirty="0" smtClean="0">
                <a:sym typeface="+mn-ea"/>
              </a:rPr>
              <a:t>Hassan,</a:t>
            </a:r>
            <a:r>
              <a:rPr lang="en-US" sz="1400" dirty="0" smtClean="0">
                <a:sym typeface="+mn-ea"/>
              </a:rPr>
              <a:t> </a:t>
            </a:r>
            <a:r>
              <a:rPr lang="en-US" sz="1400" dirty="0">
                <a:sym typeface="+mn-ea"/>
              </a:rPr>
              <a:t>Design and development of a smart baby monitoring system based on Raspberry Pi and Pi </a:t>
            </a:r>
            <a:r>
              <a:rPr lang="en-US" sz="1400" dirty="0" smtClean="0">
                <a:sym typeface="+mn-ea"/>
              </a:rPr>
              <a:t>camera, </a:t>
            </a:r>
            <a:r>
              <a:rPr lang="en-US" sz="1400" dirty="0">
                <a:sym typeface="+mn-ea"/>
              </a:rPr>
              <a:t>Institute of Electrical and Electronics Engineers(IEEE) -</a:t>
            </a:r>
            <a:r>
              <a:rPr lang="en-IN" sz="1400" dirty="0">
                <a:sym typeface="+mn-ea"/>
              </a:rPr>
              <a:t>January </a:t>
            </a:r>
            <a:r>
              <a:rPr lang="en-IN" sz="1400" dirty="0" smtClean="0">
                <a:sym typeface="+mn-ea"/>
              </a:rPr>
              <a:t>2018</a:t>
            </a:r>
          </a:p>
          <a:p>
            <a:pPr fontAlgn="ctr"/>
            <a:endParaRPr lang="en-IN" sz="1400" dirty="0" smtClean="0"/>
          </a:p>
          <a:p>
            <a:pPr fontAlgn="ctr"/>
            <a:r>
              <a:rPr lang="en-US" sz="1400" dirty="0" smtClean="0">
                <a:sym typeface="+mn-ea"/>
              </a:rPr>
              <a:t>[6] </a:t>
            </a:r>
            <a:r>
              <a:rPr lang="en-IN" sz="1400" u="sng" dirty="0">
                <a:sym typeface="+mn-ea"/>
              </a:rPr>
              <a:t>Ali Ghazi </a:t>
            </a:r>
            <a:r>
              <a:rPr lang="en-IN" sz="1400" u="sng" dirty="0" err="1">
                <a:sym typeface="+mn-ea"/>
              </a:rPr>
              <a:t>Shabeeb</a:t>
            </a:r>
            <a:r>
              <a:rPr lang="en-IN" sz="1400" dirty="0">
                <a:sym typeface="+mn-ea"/>
              </a:rPr>
              <a:t>, </a:t>
            </a:r>
            <a:r>
              <a:rPr lang="en-IN" sz="1400" u="sng" dirty="0" smtClean="0">
                <a:sym typeface="+mn-ea"/>
              </a:rPr>
              <a:t>,</a:t>
            </a:r>
            <a:r>
              <a:rPr lang="en-US" sz="1400" dirty="0" smtClean="0">
                <a:sym typeface="+mn-ea"/>
              </a:rPr>
              <a:t>Central </a:t>
            </a:r>
            <a:r>
              <a:rPr lang="en-US" sz="1400" dirty="0">
                <a:sym typeface="+mn-ea"/>
              </a:rPr>
              <a:t>Real-time Monitoring System for Premature Baby </a:t>
            </a:r>
            <a:r>
              <a:rPr lang="en-US" sz="1400" dirty="0" smtClean="0">
                <a:sym typeface="+mn-ea"/>
              </a:rPr>
              <a:t>Incubator, </a:t>
            </a:r>
            <a:r>
              <a:rPr lang="en-US" sz="1400" dirty="0">
                <a:sym typeface="+mn-ea"/>
              </a:rPr>
              <a:t>Institute of Electrical and Electronics Engineers(IEEE) -</a:t>
            </a:r>
            <a:r>
              <a:rPr lang="en-IN" sz="1400" dirty="0">
                <a:sym typeface="+mn-ea"/>
              </a:rPr>
              <a:t> February </a:t>
            </a:r>
            <a:r>
              <a:rPr lang="en-IN" sz="1400" dirty="0" smtClean="0">
                <a:sym typeface="+mn-ea"/>
              </a:rPr>
              <a:t>2021</a:t>
            </a:r>
          </a:p>
          <a:p>
            <a:pPr algn="just" fontAlgn="ctr"/>
            <a:endParaRPr lang="en-IN" sz="1400" dirty="0" smtClean="0"/>
          </a:p>
          <a:p>
            <a:pPr fontAlgn="ctr"/>
            <a:r>
              <a:rPr lang="en-US" sz="1400" dirty="0" smtClean="0">
                <a:sym typeface="+mn-ea"/>
              </a:rPr>
              <a:t>[7]</a:t>
            </a:r>
            <a:r>
              <a:rPr lang="en-IN" sz="1400" dirty="0">
                <a:sym typeface="+mn-ea"/>
              </a:rPr>
              <a:t> Abdurrahman </a:t>
            </a:r>
            <a:r>
              <a:rPr lang="en-IN" sz="1400" dirty="0" err="1" smtClean="0">
                <a:sym typeface="+mn-ea"/>
              </a:rPr>
              <a:t>Yılmaz</a:t>
            </a:r>
            <a:r>
              <a:rPr lang="en-IN" sz="1400" dirty="0" smtClean="0">
                <a:sym typeface="+mn-ea"/>
              </a:rPr>
              <a:t>, </a:t>
            </a:r>
            <a:r>
              <a:rPr lang="en-US" sz="1400" dirty="0" smtClean="0">
                <a:sym typeface="+mn-ea"/>
              </a:rPr>
              <a:t> </a:t>
            </a:r>
            <a:r>
              <a:rPr lang="en-US" sz="1400" dirty="0">
                <a:sym typeface="+mn-ea"/>
              </a:rPr>
              <a:t>Rocking Motion of the Baby Sleeping on the Mother’s Lap: Modeling and Prototype Automatic Swing Cradle </a:t>
            </a:r>
            <a:r>
              <a:rPr lang="en-US" sz="1400" dirty="0" smtClean="0">
                <a:sym typeface="+mn-ea"/>
              </a:rPr>
              <a:t>Design, Electric </a:t>
            </a:r>
            <a:r>
              <a:rPr lang="en-US" sz="1400" dirty="0">
                <a:sym typeface="+mn-ea"/>
              </a:rPr>
              <a:t>Electronics, Computer Science, Biomedical </a:t>
            </a:r>
            <a:r>
              <a:rPr lang="en-US" sz="1400" dirty="0" err="1">
                <a:sym typeface="+mn-ea"/>
              </a:rPr>
              <a:t>Engineerings</a:t>
            </a:r>
            <a:r>
              <a:rPr lang="en-US" sz="1400" dirty="0">
                <a:sym typeface="+mn-ea"/>
              </a:rPr>
              <a:t>' Meeting (EBBT</a:t>
            </a:r>
            <a:r>
              <a:rPr lang="en-US" sz="1400" dirty="0" smtClean="0">
                <a:sym typeface="+mn-ea"/>
              </a:rPr>
              <a:t>)-</a:t>
            </a:r>
            <a:endParaRPr lang="en-US" sz="1400" dirty="0" smtClean="0"/>
          </a:p>
          <a:p>
            <a:pPr fontAlgn="ctr"/>
            <a:r>
              <a:rPr lang="en-US" sz="1400" dirty="0" smtClean="0">
                <a:sym typeface="+mn-ea"/>
              </a:rPr>
              <a:t>January-2017</a:t>
            </a:r>
            <a:endParaRPr lang="en-US" sz="1400" dirty="0"/>
          </a:p>
          <a:p>
            <a:pPr fontAlgn="ctr"/>
            <a:endParaRPr lang="en-US" sz="1400" dirty="0"/>
          </a:p>
          <a:p>
            <a:pPr algn="just"/>
            <a:endParaRPr lang="en-US" sz="1400" dirty="0"/>
          </a:p>
          <a:p>
            <a:pPr algn="just"/>
            <a:endParaRPr lang="en-IN" altLang="en-US" sz="1400" dirty="0">
              <a:solidFill>
                <a:schemeClr val="tx2">
                  <a:lumMod val="50000"/>
                </a:schemeClr>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Patrick\PATRICK\WPS\07.01.2020\Source\tidy-desk-in-window-ligh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57250"/>
            <a:ext cx="9144001" cy="61031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6200" y="-900906"/>
            <a:ext cx="9296400" cy="6146800"/>
          </a:xfrm>
          <a:prstGeom prst="rect">
            <a:avLst/>
          </a:prstGeom>
          <a:gradFill flip="none" rotWithShape="1">
            <a:gsLst>
              <a:gs pos="0">
                <a:schemeClr val="tx2">
                  <a:lumMod val="50000"/>
                  <a:alpha val="70000"/>
                </a:schemeClr>
              </a:gs>
              <a:gs pos="64000">
                <a:schemeClr val="tx2">
                  <a:lumMod val="75000"/>
                  <a:alpha val="71000"/>
                </a:schemeClr>
              </a:gs>
              <a:gs pos="100000">
                <a:schemeClr val="accent1">
                  <a:tint val="23500"/>
                  <a:satMod val="160000"/>
                  <a:lumMod val="10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p:cNvSpPr txBox="1"/>
          <p:nvPr/>
        </p:nvSpPr>
        <p:spPr>
          <a:xfrm>
            <a:off x="2305050" y="1257300"/>
            <a:ext cx="4533900" cy="2628900"/>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8400" b="1" dirty="0" smtClean="0">
                <a:ln>
                  <a:solidFill>
                    <a:srgbClr val="002060"/>
                  </a:solidFill>
                </a:ln>
                <a:solidFill>
                  <a:schemeClr val="bg1"/>
                </a:solidFill>
                <a:latin typeface="+mn-lt"/>
              </a:rPr>
              <a:t>THANK YOU</a:t>
            </a:r>
            <a:endParaRPr lang="en-IN" sz="66000" b="1" dirty="0">
              <a:ln>
                <a:solidFill>
                  <a:srgbClr val="002060"/>
                </a:solidFill>
              </a:ln>
              <a:solidFill>
                <a:schemeClr val="bg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762000"/>
            <a:ext cx="9144000" cy="5924550"/>
          </a:xfrm>
          <a:prstGeom prst="rect">
            <a:avLst/>
          </a:prstGeom>
          <a:gradFill flip="none" rotWithShape="1">
            <a:gsLst>
              <a:gs pos="0">
                <a:schemeClr val="tx2">
                  <a:lumMod val="76000"/>
                  <a:lumOff val="24000"/>
                  <a:alpha val="34000"/>
                </a:schemeClr>
              </a:gs>
              <a:gs pos="50000">
                <a:schemeClr val="tx2">
                  <a:lumMod val="75000"/>
                  <a:alpha val="0"/>
                </a:schemeClr>
              </a:gs>
              <a:gs pos="100000">
                <a:srgbClr val="002060">
                  <a:alpha val="30000"/>
                  <a:lumMod val="71000"/>
                  <a:lumOff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1181101" y="-323850"/>
            <a:ext cx="6781799" cy="1243012"/>
          </a:xfrm>
          <a:prstGeom prst="rect">
            <a:avLst/>
          </a:prstGeom>
          <a:gradFill flip="none" rotWithShape="1">
            <a:gsLst>
              <a:gs pos="0">
                <a:schemeClr val="tx2">
                  <a:lumMod val="50000"/>
                  <a:alpha val="0"/>
                </a:schemeClr>
              </a:gs>
              <a:gs pos="50000">
                <a:schemeClr val="tx2">
                  <a:lumMod val="75000"/>
                  <a:alpha val="13000"/>
                </a:schemeClr>
              </a:gs>
              <a:gs pos="100000">
                <a:srgbClr val="00206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1143000" y="-95250"/>
            <a:ext cx="6858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n>
                  <a:solidFill>
                    <a:schemeClr val="bg1"/>
                  </a:solidFill>
                </a:ln>
                <a:solidFill>
                  <a:srgbClr val="002060"/>
                </a:solidFill>
                <a:latin typeface="Arial" panose="020B0604020202020204" pitchFamily="34" charset="0"/>
                <a:cs typeface="Arial" panose="020B0604020202020204" pitchFamily="34" charset="0"/>
                <a:sym typeface="+mn-ea"/>
              </a:rPr>
              <a:t>Problem statement &amp; Motivation &amp;Scope</a:t>
            </a:r>
            <a:endParaRPr lang="en-IN" sz="2800" b="1" dirty="0">
              <a:ln>
                <a:solidFill>
                  <a:schemeClr val="bg1"/>
                </a:solidFill>
              </a:ln>
              <a:solidFill>
                <a:schemeClr val="accent5"/>
              </a:solidFill>
              <a:latin typeface="Arial" panose="020B0604020202020204" pitchFamily="34" charset="0"/>
              <a:cs typeface="Arial" panose="020B0604020202020204" pitchFamily="34" charset="0"/>
            </a:endParaRPr>
          </a:p>
        </p:txBody>
      </p:sp>
      <p:sp>
        <p:nvSpPr>
          <p:cNvPr id="4" name="Rectangle 3"/>
          <p:cNvSpPr/>
          <p:nvPr/>
        </p:nvSpPr>
        <p:spPr>
          <a:xfrm>
            <a:off x="76200" y="1147762"/>
            <a:ext cx="3200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000" dirty="0" smtClean="0">
                <a:solidFill>
                  <a:srgbClr val="7030A0"/>
                </a:solidFill>
                <a:latin typeface="Arial" panose="020B0604020202020204" pitchFamily="34" charset="0"/>
                <a:cs typeface="Arial" panose="020B0604020202020204" pitchFamily="34" charset="0"/>
              </a:rPr>
              <a:t>Problem</a:t>
            </a:r>
            <a:r>
              <a:rPr lang="en-US" sz="2000" dirty="0" smtClean="0">
                <a:solidFill>
                  <a:srgbClr val="7030A0"/>
                </a:solidFill>
                <a:latin typeface="Arial" panose="020B0604020202020204" pitchFamily="34" charset="0"/>
                <a:cs typeface="Arial" panose="020B0604020202020204" pitchFamily="34" charset="0"/>
              </a:rPr>
              <a:t> Statement</a:t>
            </a:r>
            <a:endParaRPr lang="en-IN" sz="2000" dirty="0">
              <a:solidFill>
                <a:srgbClr val="7030A0"/>
              </a:solidFill>
              <a:latin typeface="Arial" panose="020B0604020202020204" pitchFamily="34" charset="0"/>
              <a:cs typeface="Arial" panose="020B0604020202020204" pitchFamily="34" charset="0"/>
            </a:endParaRPr>
          </a:p>
        </p:txBody>
      </p:sp>
      <p:sp>
        <p:nvSpPr>
          <p:cNvPr id="5" name="Rectangle 4"/>
          <p:cNvSpPr/>
          <p:nvPr/>
        </p:nvSpPr>
        <p:spPr>
          <a:xfrm>
            <a:off x="6019800" y="1147762"/>
            <a:ext cx="3048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00B0F0"/>
                </a:solidFill>
                <a:latin typeface="Arial" panose="020B0604020202020204" pitchFamily="34" charset="0"/>
                <a:cs typeface="Arial" panose="020B0604020202020204" pitchFamily="34" charset="0"/>
              </a:rPr>
              <a:t>Scope</a:t>
            </a:r>
          </a:p>
        </p:txBody>
      </p:sp>
      <p:sp>
        <p:nvSpPr>
          <p:cNvPr id="6" name="Rectangle 5"/>
          <p:cNvSpPr/>
          <p:nvPr/>
        </p:nvSpPr>
        <p:spPr>
          <a:xfrm>
            <a:off x="2514600" y="2952750"/>
            <a:ext cx="4114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accent2"/>
                </a:solidFill>
                <a:latin typeface="Arial" panose="020B0604020202020204" pitchFamily="34" charset="0"/>
                <a:cs typeface="Arial" panose="020B0604020202020204" pitchFamily="34" charset="0"/>
              </a:rPr>
              <a:t>Motivation</a:t>
            </a:r>
          </a:p>
        </p:txBody>
      </p:sp>
      <p:sp>
        <p:nvSpPr>
          <p:cNvPr id="9" name="Rectangle 8"/>
          <p:cNvSpPr/>
          <p:nvPr/>
        </p:nvSpPr>
        <p:spPr>
          <a:xfrm>
            <a:off x="76200" y="1809750"/>
            <a:ext cx="3200400" cy="1359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000" dirty="0">
                <a:solidFill>
                  <a:schemeClr val="bg1">
                    <a:lumMod val="50000"/>
                  </a:schemeClr>
                </a:solidFill>
                <a:latin typeface="Arial" panose="020B0604020202020204" pitchFamily="34" charset="0"/>
                <a:cs typeface="Arial" panose="020B0604020202020204" pitchFamily="34" charset="0"/>
              </a:rPr>
              <a:t>Taking care of the child is considered as the responsibility of mother solely. It is difficult for women to manage both work and home. More burden on women as a mother. Most of the mothers struggled more with baby cry. Baby stress increased if instant taking care is not taken. Disturbance during cooking and office work.</a:t>
            </a:r>
          </a:p>
        </p:txBody>
      </p:sp>
      <p:sp>
        <p:nvSpPr>
          <p:cNvPr id="10" name="Rectangle 9"/>
          <p:cNvSpPr/>
          <p:nvPr/>
        </p:nvSpPr>
        <p:spPr>
          <a:xfrm>
            <a:off x="5867400" y="1809750"/>
            <a:ext cx="3200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000" dirty="0">
                <a:solidFill>
                  <a:schemeClr val="bg1">
                    <a:lumMod val="50000"/>
                  </a:schemeClr>
                </a:solidFill>
                <a:latin typeface="Arial" panose="020B0604020202020204" pitchFamily="34" charset="0"/>
                <a:cs typeface="Arial" panose="020B0604020202020204" pitchFamily="34" charset="0"/>
              </a:rPr>
              <a:t>• This project is limited only for monitoring babies using alert messages.</a:t>
            </a:r>
          </a:p>
          <a:p>
            <a:pPr algn="just"/>
            <a:r>
              <a:rPr lang="en-IN" sz="1000" dirty="0">
                <a:solidFill>
                  <a:schemeClr val="bg1">
                    <a:lumMod val="50000"/>
                  </a:schemeClr>
                </a:solidFill>
                <a:latin typeface="Arial" panose="020B0604020202020204" pitchFamily="34" charset="0"/>
                <a:cs typeface="Arial" panose="020B0604020202020204" pitchFamily="34" charset="0"/>
              </a:rPr>
              <a:t>• This device is designed for house hold application.</a:t>
            </a:r>
          </a:p>
          <a:p>
            <a:pPr algn="just"/>
            <a:r>
              <a:rPr lang="en-IN" sz="1000" dirty="0">
                <a:solidFill>
                  <a:schemeClr val="bg1">
                    <a:lumMod val="50000"/>
                  </a:schemeClr>
                </a:solidFill>
                <a:latin typeface="Arial" panose="020B0604020202020204" pitchFamily="34" charset="0"/>
                <a:cs typeface="Arial" panose="020B0604020202020204" pitchFamily="34" charset="0"/>
              </a:rPr>
              <a:t>• To use this system we need a proper network.</a:t>
            </a:r>
          </a:p>
        </p:txBody>
      </p:sp>
      <p:sp>
        <p:nvSpPr>
          <p:cNvPr id="11" name="Rectangle 10"/>
          <p:cNvSpPr/>
          <p:nvPr/>
        </p:nvSpPr>
        <p:spPr>
          <a:xfrm>
            <a:off x="2514600" y="3860165"/>
            <a:ext cx="4544695" cy="772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000" dirty="0">
                <a:solidFill>
                  <a:schemeClr val="bg1">
                    <a:lumMod val="50000"/>
                  </a:schemeClr>
                </a:solidFill>
                <a:latin typeface="Arial" panose="020B0604020202020204" pitchFamily="34" charset="0"/>
                <a:cs typeface="Arial" panose="020B0604020202020204" pitchFamily="34" charset="0"/>
              </a:rPr>
              <a:t>• It is very hard for nurses to handle more babies at a time.</a:t>
            </a:r>
          </a:p>
          <a:p>
            <a:pPr algn="just"/>
            <a:r>
              <a:rPr lang="en-IN" sz="1000" dirty="0">
                <a:solidFill>
                  <a:schemeClr val="bg1">
                    <a:lumMod val="50000"/>
                  </a:schemeClr>
                </a:solidFill>
                <a:latin typeface="Arial" panose="020B0604020202020204" pitchFamily="34" charset="0"/>
                <a:cs typeface="Arial" panose="020B0604020202020204" pitchFamily="34" charset="0"/>
              </a:rPr>
              <a:t>• 27 percent of mothers struggled more with baby cry.</a:t>
            </a:r>
          </a:p>
          <a:p>
            <a:pPr algn="just"/>
            <a:r>
              <a:rPr lang="en-IN" sz="1000" dirty="0">
                <a:solidFill>
                  <a:schemeClr val="bg1">
                    <a:lumMod val="50000"/>
                  </a:schemeClr>
                </a:solidFill>
                <a:latin typeface="Arial" panose="020B0604020202020204" pitchFamily="34" charset="0"/>
                <a:cs typeface="Arial" panose="020B0604020202020204" pitchFamily="34" charset="0"/>
              </a:rPr>
              <a:t>• 71 percent of mothers said lack of sleep is the hardest of having a newborn.</a:t>
            </a:r>
          </a:p>
          <a:p>
            <a:pPr algn="just"/>
            <a:r>
              <a:rPr lang="en-IN" sz="1000" dirty="0">
                <a:solidFill>
                  <a:schemeClr val="bg1">
                    <a:lumMod val="50000"/>
                  </a:schemeClr>
                </a:solidFill>
                <a:latin typeface="Arial" panose="020B0604020202020204" pitchFamily="34" charset="0"/>
                <a:cs typeface="Arial" panose="020B0604020202020204" pitchFamily="34" charset="0"/>
              </a:rPr>
              <a:t>• Stressed baby: Baby stress increased if instant taking care is not taken.</a:t>
            </a:r>
          </a:p>
        </p:txBody>
      </p:sp>
      <p:sp>
        <p:nvSpPr>
          <p:cNvPr id="12" name="Rectangle 11"/>
          <p:cNvSpPr/>
          <p:nvPr/>
        </p:nvSpPr>
        <p:spPr>
          <a:xfrm>
            <a:off x="4434114" y="1589314"/>
            <a:ext cx="275772" cy="275772"/>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434114" y="2143578"/>
            <a:ext cx="275772" cy="275772"/>
          </a:xfrm>
          <a:prstGeom prst="rect">
            <a:avLst/>
          </a:prstGeom>
          <a:solidFill>
            <a:schemeClr val="bg1">
              <a:lumMod val="8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434114" y="2676978"/>
            <a:ext cx="275772" cy="275772"/>
          </a:xfrm>
          <a:prstGeom prst="rect">
            <a:avLst/>
          </a:prstGeom>
          <a:solidFill>
            <a:schemeClr val="bg1">
              <a:lumMod val="8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1485900" y="361950"/>
            <a:ext cx="6172200" cy="756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a:t>
            </a:r>
            <a:endParaRPr lang="en-IN" sz="800" b="1" dirty="0">
              <a:solidFill>
                <a:schemeClr val="accent5"/>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75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2000"/>
                                        <p:tgtEl>
                                          <p:spTgt spid="1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anim calcmode="lin" valueType="num">
                                      <p:cBhvr>
                                        <p:cTn id="19" dur="500" fill="hold"/>
                                        <p:tgtEl>
                                          <p:spTgt spid="15"/>
                                        </p:tgtEl>
                                        <p:attrNameLst>
                                          <p:attrName>ppt_x</p:attrName>
                                        </p:attrNameLst>
                                      </p:cBhvr>
                                      <p:tavLst>
                                        <p:tav tm="0">
                                          <p:val>
                                            <p:strVal val="#ppt_x"/>
                                          </p:val>
                                        </p:tav>
                                        <p:tav tm="100000">
                                          <p:val>
                                            <p:strVal val="#ppt_x"/>
                                          </p:val>
                                        </p:tav>
                                      </p:tavLst>
                                    </p:anim>
                                    <p:anim calcmode="lin" valueType="num">
                                      <p:cBhvr>
                                        <p:cTn id="20" dur="500" fill="hold"/>
                                        <p:tgtEl>
                                          <p:spTgt spid="1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100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22" presetClass="entr" presetSubtype="2" fill="hold" grpId="0" nodeType="with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wipe(right)">
                                      <p:cBhvr>
                                        <p:cTn id="38" dur="10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Effect transition="in" filter="wipe(right)">
                                      <p:cBhvr>
                                        <p:cTn id="43" dur="1000"/>
                                        <p:tgtEl>
                                          <p:spTgt spid="10">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10">
                                            <p:txEl>
                                              <p:pRg st="2" end="2"/>
                                            </p:txEl>
                                          </p:spTgt>
                                        </p:tgtEl>
                                        <p:attrNameLst>
                                          <p:attrName>style.visibility</p:attrName>
                                        </p:attrNameLst>
                                      </p:cBhvr>
                                      <p:to>
                                        <p:strVal val="visible"/>
                                      </p:to>
                                    </p:set>
                                    <p:animEffect transition="in" filter="wipe(right)">
                                      <p:cBhvr>
                                        <p:cTn id="48" dur="1000"/>
                                        <p:tgtEl>
                                          <p:spTgt spid="10">
                                            <p:txEl>
                                              <p:pRg st="2" end="2"/>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animEffect transition="in" filter="wipe(up)">
                                      <p:cBhvr>
                                        <p:cTn id="51" dur="1000"/>
                                        <p:tgtEl>
                                          <p:spTgt spid="11">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1">
                                            <p:txEl>
                                              <p:pRg st="1" end="1"/>
                                            </p:txEl>
                                          </p:spTgt>
                                        </p:tgtEl>
                                        <p:attrNameLst>
                                          <p:attrName>style.visibility</p:attrName>
                                        </p:attrNameLst>
                                      </p:cBhvr>
                                      <p:to>
                                        <p:strVal val="visible"/>
                                      </p:to>
                                    </p:set>
                                    <p:animEffect transition="in" filter="wipe(up)">
                                      <p:cBhvr>
                                        <p:cTn id="56" dur="1000"/>
                                        <p:tgtEl>
                                          <p:spTgt spid="11">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1">
                                            <p:txEl>
                                              <p:pRg st="2" end="2"/>
                                            </p:txEl>
                                          </p:spTgt>
                                        </p:tgtEl>
                                        <p:attrNameLst>
                                          <p:attrName>style.visibility</p:attrName>
                                        </p:attrNameLst>
                                      </p:cBhvr>
                                      <p:to>
                                        <p:strVal val="visible"/>
                                      </p:to>
                                    </p:set>
                                    <p:animEffect transition="in" filter="wipe(up)">
                                      <p:cBhvr>
                                        <p:cTn id="61" dur="1000"/>
                                        <p:tgtEl>
                                          <p:spTgt spid="11">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1">
                                            <p:txEl>
                                              <p:pRg st="3" end="3"/>
                                            </p:txEl>
                                          </p:spTgt>
                                        </p:tgtEl>
                                        <p:attrNameLst>
                                          <p:attrName>style.visibility</p:attrName>
                                        </p:attrNameLst>
                                      </p:cBhvr>
                                      <p:to>
                                        <p:strVal val="visible"/>
                                      </p:to>
                                    </p:set>
                                    <p:animEffect transition="in" filter="wipe(up)">
                                      <p:cBhvr>
                                        <p:cTn id="66" dur="1000"/>
                                        <p:tgtEl>
                                          <p:spTgt spid="11">
                                            <p:txEl>
                                              <p:pRg st="3" end="3"/>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9">
                                            <p:txEl>
                                              <p:pRg st="0" end="0"/>
                                            </p:txEl>
                                          </p:spTgt>
                                        </p:tgtEl>
                                        <p:attrNameLst>
                                          <p:attrName>style.visibility</p:attrName>
                                        </p:attrNameLst>
                                      </p:cBhvr>
                                      <p:to>
                                        <p:strVal val="visible"/>
                                      </p:to>
                                    </p:set>
                                    <p:animEffect transition="in" filter="wipe(left)">
                                      <p:cBhvr>
                                        <p:cTn id="69" dur="1000"/>
                                        <p:tgtEl>
                                          <p:spTgt spid="9">
                                            <p:txEl>
                                              <p:pRg st="0" end="0"/>
                                            </p:txEl>
                                          </p:spTgt>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1000"/>
                                        <p:tgtEl>
                                          <p:spTgt spid="12"/>
                                        </p:tgtEl>
                                      </p:cBhvr>
                                    </p:animEffect>
                                  </p:childTnLst>
                                </p:cTn>
                              </p:par>
                              <p:par>
                                <p:cTn id="73" presetID="10" presetClass="entr" presetSubtype="0" fill="hold" grpId="0" nodeType="withEffect">
                                  <p:stCondLst>
                                    <p:cond delay="200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1000"/>
                                        <p:tgtEl>
                                          <p:spTgt spid="13"/>
                                        </p:tgtEl>
                                      </p:cBhvr>
                                    </p:animEffect>
                                  </p:childTnLst>
                                </p:cTn>
                              </p:par>
                              <p:par>
                                <p:cTn id="76" presetID="10" presetClass="entr" presetSubtype="0" fill="hold" grpId="0" nodeType="withEffect">
                                  <p:stCondLst>
                                    <p:cond delay="300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3" grpId="0"/>
      <p:bldP spid="4" grpId="0"/>
      <p:bldP spid="5" grpId="0"/>
      <p:bldP spid="6" grpId="0"/>
      <p:bldP spid="9" grpId="0" build="p"/>
      <p:bldP spid="10" grpId="0" build="p"/>
      <p:bldP spid="11" grpId="0" build="p"/>
      <p:bldP spid="12" grpId="0" animBg="1"/>
      <p:bldP spid="13" grpId="0" animBg="1"/>
      <p:bldP spid="14"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762000"/>
            <a:ext cx="9144000" cy="5924550"/>
          </a:xfrm>
          <a:prstGeom prst="rect">
            <a:avLst/>
          </a:prstGeom>
          <a:gradFill flip="none" rotWithShape="1">
            <a:gsLst>
              <a:gs pos="0">
                <a:schemeClr val="tx2">
                  <a:lumMod val="76000"/>
                  <a:lumOff val="24000"/>
                  <a:alpha val="34000"/>
                </a:schemeClr>
              </a:gs>
              <a:gs pos="50000">
                <a:schemeClr val="tx2">
                  <a:lumMod val="75000"/>
                  <a:alpha val="0"/>
                </a:schemeClr>
              </a:gs>
              <a:gs pos="100000">
                <a:srgbClr val="002060">
                  <a:alpha val="30000"/>
                  <a:lumMod val="71000"/>
                  <a:lumOff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1181101" y="-323850"/>
            <a:ext cx="6781799" cy="1243012"/>
          </a:xfrm>
          <a:prstGeom prst="rect">
            <a:avLst/>
          </a:prstGeom>
          <a:gradFill flip="none" rotWithShape="1">
            <a:gsLst>
              <a:gs pos="0">
                <a:schemeClr val="tx2">
                  <a:lumMod val="50000"/>
                  <a:alpha val="0"/>
                </a:schemeClr>
              </a:gs>
              <a:gs pos="50000">
                <a:schemeClr val="tx2">
                  <a:lumMod val="75000"/>
                  <a:alpha val="13000"/>
                </a:schemeClr>
              </a:gs>
              <a:gs pos="100000">
                <a:srgbClr val="00206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1143000" y="-95250"/>
            <a:ext cx="6858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n>
                  <a:solidFill>
                    <a:schemeClr val="bg1"/>
                  </a:solidFill>
                </a:ln>
                <a:solidFill>
                  <a:srgbClr val="002060"/>
                </a:solidFill>
                <a:latin typeface="Arial" panose="020B0604020202020204" pitchFamily="34" charset="0"/>
                <a:cs typeface="Arial" panose="020B0604020202020204" pitchFamily="34" charset="0"/>
                <a:sym typeface="+mn-ea"/>
              </a:rPr>
              <a:t>Objectives &amp; Areas Visited &amp; Advantages</a:t>
            </a:r>
            <a:endParaRPr lang="en-IN" sz="2800" b="1" dirty="0">
              <a:ln>
                <a:solidFill>
                  <a:schemeClr val="bg1"/>
                </a:solidFill>
              </a:ln>
              <a:solidFill>
                <a:schemeClr val="accent5"/>
              </a:solidFill>
              <a:latin typeface="Arial" panose="020B0604020202020204" pitchFamily="34" charset="0"/>
              <a:cs typeface="Arial" panose="020B0604020202020204" pitchFamily="34" charset="0"/>
            </a:endParaRPr>
          </a:p>
        </p:txBody>
      </p:sp>
      <p:sp>
        <p:nvSpPr>
          <p:cNvPr id="4" name="Rectangle 3"/>
          <p:cNvSpPr/>
          <p:nvPr/>
        </p:nvSpPr>
        <p:spPr>
          <a:xfrm>
            <a:off x="76200" y="1147762"/>
            <a:ext cx="3200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7030A0"/>
                </a:solidFill>
                <a:latin typeface="Arial" panose="020B0604020202020204" pitchFamily="34" charset="0"/>
                <a:cs typeface="Arial" panose="020B0604020202020204" pitchFamily="34" charset="0"/>
              </a:rPr>
              <a:t>Objectives</a:t>
            </a:r>
          </a:p>
        </p:txBody>
      </p:sp>
      <p:sp>
        <p:nvSpPr>
          <p:cNvPr id="5" name="Rectangle 4"/>
          <p:cNvSpPr/>
          <p:nvPr/>
        </p:nvSpPr>
        <p:spPr>
          <a:xfrm>
            <a:off x="6019800" y="1147762"/>
            <a:ext cx="3048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00B0F0"/>
                </a:solidFill>
                <a:latin typeface="Arial" panose="020B0604020202020204" pitchFamily="34" charset="0"/>
                <a:cs typeface="Arial" panose="020B0604020202020204" pitchFamily="34" charset="0"/>
              </a:rPr>
              <a:t>Advanatages</a:t>
            </a:r>
          </a:p>
        </p:txBody>
      </p:sp>
      <p:sp>
        <p:nvSpPr>
          <p:cNvPr id="6" name="Rectangle 5"/>
          <p:cNvSpPr/>
          <p:nvPr/>
        </p:nvSpPr>
        <p:spPr>
          <a:xfrm>
            <a:off x="2514600" y="2952750"/>
            <a:ext cx="4114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accent2"/>
                </a:solidFill>
                <a:latin typeface="Arial" panose="020B0604020202020204" pitchFamily="34" charset="0"/>
                <a:cs typeface="Arial" panose="020B0604020202020204" pitchFamily="34" charset="0"/>
              </a:rPr>
              <a:t>Areas Visited</a:t>
            </a:r>
          </a:p>
        </p:txBody>
      </p:sp>
      <p:sp>
        <p:nvSpPr>
          <p:cNvPr id="9" name="Rectangle 8"/>
          <p:cNvSpPr/>
          <p:nvPr/>
        </p:nvSpPr>
        <p:spPr>
          <a:xfrm>
            <a:off x="76200" y="1809750"/>
            <a:ext cx="3630295" cy="1359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000" dirty="0">
                <a:solidFill>
                  <a:schemeClr val="bg1">
                    <a:lumMod val="50000"/>
                  </a:schemeClr>
                </a:solidFill>
                <a:latin typeface="Arial" panose="020B0604020202020204" pitchFamily="34" charset="0"/>
                <a:cs typeface="Arial" panose="020B0604020202020204" pitchFamily="34" charset="0"/>
                <a:sym typeface="+mn-ea"/>
              </a:rPr>
              <a:t>• </a:t>
            </a:r>
            <a:r>
              <a:rPr lang="en-IN" sz="1000" dirty="0">
                <a:solidFill>
                  <a:schemeClr val="bg1">
                    <a:lumMod val="50000"/>
                  </a:schemeClr>
                </a:solidFill>
                <a:latin typeface="Arial" panose="020B0604020202020204" pitchFamily="34" charset="0"/>
                <a:cs typeface="Arial" panose="020B0604020202020204" pitchFamily="34" charset="0"/>
              </a:rPr>
              <a:t>To implement a cradle that help nurses to handle more than one baby at a time.</a:t>
            </a:r>
          </a:p>
          <a:p>
            <a:pPr algn="just"/>
            <a:r>
              <a:rPr lang="en-IN" sz="1000" dirty="0">
                <a:solidFill>
                  <a:schemeClr val="bg1">
                    <a:lumMod val="50000"/>
                  </a:schemeClr>
                </a:solidFill>
                <a:latin typeface="Arial" panose="020B0604020202020204" pitchFamily="34" charset="0"/>
                <a:cs typeface="Arial" panose="020B0604020202020204" pitchFamily="34" charset="0"/>
              </a:rPr>
              <a:t>• To implement a cradle that help mothers personally to take care of the baby in their residence.</a:t>
            </a:r>
          </a:p>
          <a:p>
            <a:pPr algn="just"/>
            <a:r>
              <a:rPr lang="en-IN" sz="1000" dirty="0">
                <a:solidFill>
                  <a:schemeClr val="bg1">
                    <a:lumMod val="50000"/>
                  </a:schemeClr>
                </a:solidFill>
                <a:latin typeface="Arial" panose="020B0604020202020204" pitchFamily="34" charset="0"/>
                <a:cs typeface="Arial" panose="020B0604020202020204" pitchFamily="34" charset="0"/>
              </a:rPr>
              <a:t>• This system will alert the mother/guardian through SMS.</a:t>
            </a:r>
          </a:p>
          <a:p>
            <a:pPr algn="just"/>
            <a:r>
              <a:rPr lang="en-IN" sz="1000" dirty="0">
                <a:solidFill>
                  <a:schemeClr val="bg1">
                    <a:lumMod val="50000"/>
                  </a:schemeClr>
                </a:solidFill>
                <a:latin typeface="Arial" panose="020B0604020202020204" pitchFamily="34" charset="0"/>
                <a:cs typeface="Arial" panose="020B0604020202020204" pitchFamily="34" charset="0"/>
              </a:rPr>
              <a:t>• To provide proper safety for babies.</a:t>
            </a:r>
          </a:p>
        </p:txBody>
      </p:sp>
      <p:sp>
        <p:nvSpPr>
          <p:cNvPr id="10" name="Rectangle 9"/>
          <p:cNvSpPr/>
          <p:nvPr/>
        </p:nvSpPr>
        <p:spPr>
          <a:xfrm>
            <a:off x="5437505" y="1809750"/>
            <a:ext cx="3630295"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000" dirty="0">
                <a:solidFill>
                  <a:schemeClr val="bg1">
                    <a:lumMod val="50000"/>
                  </a:schemeClr>
                </a:solidFill>
                <a:latin typeface="Arial" panose="020B0604020202020204" pitchFamily="34" charset="0"/>
                <a:cs typeface="Arial" panose="020B0604020202020204" pitchFamily="34" charset="0"/>
              </a:rPr>
              <a:t>•It has easy interface and the cradle can be operated by GSM messages.</a:t>
            </a:r>
          </a:p>
          <a:p>
            <a:pPr algn="just"/>
            <a:r>
              <a:rPr lang="en-IN" sz="1000" dirty="0">
                <a:solidFill>
                  <a:schemeClr val="bg1">
                    <a:lumMod val="50000"/>
                  </a:schemeClr>
                </a:solidFill>
                <a:latin typeface="Arial" panose="020B0604020202020204" pitchFamily="34" charset="0"/>
                <a:cs typeface="Arial" panose="020B0604020202020204" pitchFamily="34" charset="0"/>
              </a:rPr>
              <a:t>• Due to smart cradle parents get free time and any unusual activity of the baby will send alert message to parents.</a:t>
            </a:r>
          </a:p>
          <a:p>
            <a:pPr algn="just"/>
            <a:r>
              <a:rPr lang="en-IN" sz="1000" dirty="0">
                <a:solidFill>
                  <a:schemeClr val="bg1">
                    <a:lumMod val="50000"/>
                  </a:schemeClr>
                </a:solidFill>
                <a:latin typeface="Arial" panose="020B0604020202020204" pitchFamily="34" charset="0"/>
                <a:cs typeface="Arial" panose="020B0604020202020204" pitchFamily="34" charset="0"/>
              </a:rPr>
              <a:t>• Live streaming of the baby will be provided.</a:t>
            </a:r>
          </a:p>
        </p:txBody>
      </p:sp>
      <p:sp>
        <p:nvSpPr>
          <p:cNvPr id="11" name="Rectangle 10"/>
          <p:cNvSpPr/>
          <p:nvPr/>
        </p:nvSpPr>
        <p:spPr>
          <a:xfrm>
            <a:off x="3886200" y="3714750"/>
            <a:ext cx="1524000" cy="484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000" dirty="0">
                <a:solidFill>
                  <a:schemeClr val="bg1">
                    <a:lumMod val="50000"/>
                  </a:schemeClr>
                </a:solidFill>
                <a:latin typeface="Arial" panose="020B0604020202020204" pitchFamily="34" charset="0"/>
                <a:cs typeface="Arial" panose="020B0604020202020204" pitchFamily="34" charset="0"/>
              </a:rPr>
              <a:t>• Tadigadapa</a:t>
            </a:r>
          </a:p>
          <a:p>
            <a:pPr algn="just"/>
            <a:r>
              <a:rPr lang="en-IN" sz="1000" dirty="0">
                <a:solidFill>
                  <a:schemeClr val="bg1">
                    <a:lumMod val="50000"/>
                  </a:schemeClr>
                </a:solidFill>
                <a:latin typeface="Arial" panose="020B0604020202020204" pitchFamily="34" charset="0"/>
                <a:cs typeface="Arial" panose="020B0604020202020204" pitchFamily="34" charset="0"/>
              </a:rPr>
              <a:t>• Kanuru</a:t>
            </a:r>
          </a:p>
        </p:txBody>
      </p:sp>
      <p:sp>
        <p:nvSpPr>
          <p:cNvPr id="12" name="Rectangle 11"/>
          <p:cNvSpPr/>
          <p:nvPr/>
        </p:nvSpPr>
        <p:spPr>
          <a:xfrm>
            <a:off x="4434114" y="1589314"/>
            <a:ext cx="275772" cy="275772"/>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434114" y="2143578"/>
            <a:ext cx="275772" cy="275772"/>
          </a:xfrm>
          <a:prstGeom prst="rect">
            <a:avLst/>
          </a:prstGeom>
          <a:solidFill>
            <a:schemeClr val="bg1">
              <a:lumMod val="8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434114" y="2676978"/>
            <a:ext cx="275772" cy="275772"/>
          </a:xfrm>
          <a:prstGeom prst="rect">
            <a:avLst/>
          </a:prstGeom>
          <a:solidFill>
            <a:schemeClr val="bg1">
              <a:lumMod val="8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1485900" y="361950"/>
            <a:ext cx="6172200" cy="756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a:t>
            </a:r>
            <a:endParaRPr lang="en-IN" sz="800" b="1" dirty="0">
              <a:solidFill>
                <a:schemeClr val="accent5"/>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75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2000"/>
                                        <p:tgtEl>
                                          <p:spTgt spid="1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anim calcmode="lin" valueType="num">
                                      <p:cBhvr>
                                        <p:cTn id="19" dur="500" fill="hold"/>
                                        <p:tgtEl>
                                          <p:spTgt spid="15"/>
                                        </p:tgtEl>
                                        <p:attrNameLst>
                                          <p:attrName>ppt_x</p:attrName>
                                        </p:attrNameLst>
                                      </p:cBhvr>
                                      <p:tavLst>
                                        <p:tav tm="0">
                                          <p:val>
                                            <p:strVal val="#ppt_x"/>
                                          </p:val>
                                        </p:tav>
                                        <p:tav tm="100000">
                                          <p:val>
                                            <p:strVal val="#ppt_x"/>
                                          </p:val>
                                        </p:tav>
                                      </p:tavLst>
                                    </p:anim>
                                    <p:anim calcmode="lin" valueType="num">
                                      <p:cBhvr>
                                        <p:cTn id="20" dur="500" fill="hold"/>
                                        <p:tgtEl>
                                          <p:spTgt spid="1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100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22" presetClass="entr" presetSubtype="2" fill="hold" grpId="0" nodeType="with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wipe(right)">
                                      <p:cBhvr>
                                        <p:cTn id="38" dur="10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Effect transition="in" filter="wipe(right)">
                                      <p:cBhvr>
                                        <p:cTn id="43" dur="1000"/>
                                        <p:tgtEl>
                                          <p:spTgt spid="10">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10">
                                            <p:txEl>
                                              <p:pRg st="2" end="2"/>
                                            </p:txEl>
                                          </p:spTgt>
                                        </p:tgtEl>
                                        <p:attrNameLst>
                                          <p:attrName>style.visibility</p:attrName>
                                        </p:attrNameLst>
                                      </p:cBhvr>
                                      <p:to>
                                        <p:strVal val="visible"/>
                                      </p:to>
                                    </p:set>
                                    <p:animEffect transition="in" filter="wipe(right)">
                                      <p:cBhvr>
                                        <p:cTn id="48" dur="1000"/>
                                        <p:tgtEl>
                                          <p:spTgt spid="10">
                                            <p:txEl>
                                              <p:pRg st="2" end="2"/>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animEffect transition="in" filter="wipe(up)">
                                      <p:cBhvr>
                                        <p:cTn id="51" dur="1000"/>
                                        <p:tgtEl>
                                          <p:spTgt spid="11">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1">
                                            <p:txEl>
                                              <p:pRg st="1" end="1"/>
                                            </p:txEl>
                                          </p:spTgt>
                                        </p:tgtEl>
                                        <p:attrNameLst>
                                          <p:attrName>style.visibility</p:attrName>
                                        </p:attrNameLst>
                                      </p:cBhvr>
                                      <p:to>
                                        <p:strVal val="visible"/>
                                      </p:to>
                                    </p:set>
                                    <p:animEffect transition="in" filter="wipe(up)">
                                      <p:cBhvr>
                                        <p:cTn id="56" dur="1000"/>
                                        <p:tgtEl>
                                          <p:spTgt spid="11">
                                            <p:txEl>
                                              <p:pRg st="1" end="1"/>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9">
                                            <p:txEl>
                                              <p:pRg st="0" end="0"/>
                                            </p:txEl>
                                          </p:spTgt>
                                        </p:tgtEl>
                                        <p:attrNameLst>
                                          <p:attrName>style.visibility</p:attrName>
                                        </p:attrNameLst>
                                      </p:cBhvr>
                                      <p:to>
                                        <p:strVal val="visible"/>
                                      </p:to>
                                    </p:set>
                                    <p:animEffect transition="in" filter="wipe(left)">
                                      <p:cBhvr>
                                        <p:cTn id="59" dur="1000"/>
                                        <p:tgtEl>
                                          <p:spTgt spid="9">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9">
                                            <p:txEl>
                                              <p:pRg st="1" end="1"/>
                                            </p:txEl>
                                          </p:spTgt>
                                        </p:tgtEl>
                                        <p:attrNameLst>
                                          <p:attrName>style.visibility</p:attrName>
                                        </p:attrNameLst>
                                      </p:cBhvr>
                                      <p:to>
                                        <p:strVal val="visible"/>
                                      </p:to>
                                    </p:set>
                                    <p:animEffect transition="in" filter="wipe(left)">
                                      <p:cBhvr>
                                        <p:cTn id="64" dur="1000"/>
                                        <p:tgtEl>
                                          <p:spTgt spid="9">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9">
                                            <p:txEl>
                                              <p:pRg st="2" end="2"/>
                                            </p:txEl>
                                          </p:spTgt>
                                        </p:tgtEl>
                                        <p:attrNameLst>
                                          <p:attrName>style.visibility</p:attrName>
                                        </p:attrNameLst>
                                      </p:cBhvr>
                                      <p:to>
                                        <p:strVal val="visible"/>
                                      </p:to>
                                    </p:set>
                                    <p:animEffect transition="in" filter="wipe(left)">
                                      <p:cBhvr>
                                        <p:cTn id="69" dur="1000"/>
                                        <p:tgtEl>
                                          <p:spTgt spid="9">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9">
                                            <p:txEl>
                                              <p:pRg st="3" end="3"/>
                                            </p:txEl>
                                          </p:spTgt>
                                        </p:tgtEl>
                                        <p:attrNameLst>
                                          <p:attrName>style.visibility</p:attrName>
                                        </p:attrNameLst>
                                      </p:cBhvr>
                                      <p:to>
                                        <p:strVal val="visible"/>
                                      </p:to>
                                    </p:set>
                                    <p:animEffect transition="in" filter="wipe(left)">
                                      <p:cBhvr>
                                        <p:cTn id="74" dur="1000"/>
                                        <p:tgtEl>
                                          <p:spTgt spid="9">
                                            <p:txEl>
                                              <p:pRg st="3" end="3"/>
                                            </p:txEl>
                                          </p:spTgt>
                                        </p:tgtEl>
                                      </p:cBhvr>
                                    </p:animEffect>
                                  </p:childTnLst>
                                </p:cTn>
                              </p:par>
                              <p:par>
                                <p:cTn id="75" presetID="10" presetClass="entr" presetSubtype="0" fill="hold" grpId="0" nodeType="withEffect">
                                  <p:stCondLst>
                                    <p:cond delay="100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1000"/>
                                        <p:tgtEl>
                                          <p:spTgt spid="12"/>
                                        </p:tgtEl>
                                      </p:cBhvr>
                                    </p:animEffect>
                                  </p:childTnLst>
                                </p:cTn>
                              </p:par>
                              <p:par>
                                <p:cTn id="78" presetID="10" presetClass="entr" presetSubtype="0" fill="hold" grpId="0" nodeType="withEffect">
                                  <p:stCondLst>
                                    <p:cond delay="200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childTnLst>
                                </p:cTn>
                              </p:par>
                              <p:par>
                                <p:cTn id="81" presetID="10" presetClass="entr" presetSubtype="0" fill="hold" grpId="0" nodeType="withEffect">
                                  <p:stCondLst>
                                    <p:cond delay="300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5" grpId="0" bldLvl="0" animBg="1"/>
      <p:bldP spid="3" grpId="0" bldLvl="0" animBg="1"/>
      <p:bldP spid="4" grpId="0" bldLvl="0" animBg="1"/>
      <p:bldP spid="5" grpId="0" bldLvl="0" animBg="1"/>
      <p:bldP spid="6" grpId="0" bldLvl="0" animBg="1"/>
      <p:bldP spid="9" grpId="0" build="p"/>
      <p:bldP spid="10" grpId="0" build="p"/>
      <p:bldP spid="11" grpId="0" build="p"/>
      <p:bldP spid="12" grpId="0" bldLvl="0" animBg="1"/>
      <p:bldP spid="13" grpId="0" bldLvl="0" animBg="1"/>
      <p:bldP spid="14" grpId="0" bldLvl="0" animBg="1"/>
      <p:bldP spid="1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7810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2543426"/>
            <a:ext cx="9144000" cy="1418974"/>
          </a:xfrm>
          <a:prstGeom prst="rect">
            <a:avLst/>
          </a:prstGeom>
          <a:solidFill>
            <a:schemeClr val="tx1">
              <a:lumMod val="50000"/>
              <a:lumOff val="50000"/>
              <a:alpha val="30000"/>
            </a:schemeClr>
          </a:solidFill>
          <a:ln>
            <a:solidFill>
              <a:srgbClr val="002060">
                <a:alpha val="1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81000" y="1733550"/>
            <a:ext cx="5284470" cy="291465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 name="Rectangle 3"/>
          <p:cNvSpPr/>
          <p:nvPr/>
        </p:nvSpPr>
        <p:spPr>
          <a:xfrm>
            <a:off x="3200400" y="3562266"/>
            <a:ext cx="2362200" cy="4985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bg1"/>
              </a:solidFill>
            </a:endParaRPr>
          </a:p>
        </p:txBody>
      </p:sp>
      <p:sp>
        <p:nvSpPr>
          <p:cNvPr id="5" name="Rectangle 4"/>
          <p:cNvSpPr/>
          <p:nvPr/>
        </p:nvSpPr>
        <p:spPr>
          <a:xfrm>
            <a:off x="3390900" y="3387641"/>
            <a:ext cx="2356757" cy="4985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bg1"/>
              </a:solidFill>
            </a:endParaRPr>
          </a:p>
        </p:txBody>
      </p:sp>
      <p:sp>
        <p:nvSpPr>
          <p:cNvPr id="6" name="Rectangle 5"/>
          <p:cNvSpPr/>
          <p:nvPr/>
        </p:nvSpPr>
        <p:spPr>
          <a:xfrm>
            <a:off x="6219825" y="2044616"/>
            <a:ext cx="2362200" cy="4985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7030A0"/>
                </a:solidFill>
                <a:latin typeface="Arial" panose="020B0604020202020204" pitchFamily="34" charset="0"/>
                <a:cs typeface="Arial" panose="020B0604020202020204" pitchFamily="34" charset="0"/>
              </a:rPr>
              <a:t>Client Details:</a:t>
            </a:r>
          </a:p>
          <a:p>
            <a:pPr algn="ctr"/>
            <a:endParaRPr lang="en-IN" dirty="0">
              <a:solidFill>
                <a:srgbClr val="7030A0"/>
              </a:solidFill>
              <a:latin typeface="Arial" panose="020B0604020202020204" pitchFamily="34" charset="0"/>
              <a:cs typeface="Arial" panose="020B0604020202020204" pitchFamily="34" charset="0"/>
            </a:endParaRPr>
          </a:p>
        </p:txBody>
      </p:sp>
      <p:sp>
        <p:nvSpPr>
          <p:cNvPr id="13" name="Rectangle 12"/>
          <p:cNvSpPr/>
          <p:nvPr/>
        </p:nvSpPr>
        <p:spPr>
          <a:xfrm>
            <a:off x="5784215" y="2543175"/>
            <a:ext cx="3341370" cy="1352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smtClean="0">
                <a:solidFill>
                  <a:schemeClr val="accent5">
                    <a:lumMod val="50000"/>
                  </a:schemeClr>
                </a:solidFill>
                <a:latin typeface="Times New Roman" panose="02020603050405020304" pitchFamily="18" charset="0"/>
                <a:cs typeface="Times New Roman" panose="02020603050405020304" pitchFamily="18" charset="0"/>
                <a:sym typeface="+mn-ea"/>
              </a:rPr>
              <a:t>Client name: </a:t>
            </a:r>
            <a:r>
              <a:rPr lang="en-US" sz="1200" dirty="0" smtClean="0">
                <a:solidFill>
                  <a:schemeClr val="accent5">
                    <a:lumMod val="50000"/>
                  </a:schemeClr>
                </a:solidFill>
                <a:latin typeface="Times New Roman" panose="02020603050405020304" pitchFamily="18" charset="0"/>
                <a:cs typeface="Times New Roman" panose="02020603050405020304" pitchFamily="18" charset="0"/>
                <a:sym typeface="+mn-ea"/>
              </a:rPr>
              <a:t>Dr. P. USHA LATHA ,MD(OB &amp; G)</a:t>
            </a:r>
            <a:endParaRPr lang="en-US" sz="12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r>
              <a:rPr lang="en-US" sz="1200" dirty="0" smtClean="0">
                <a:solidFill>
                  <a:schemeClr val="accent5">
                    <a:lumMod val="50000"/>
                  </a:schemeClr>
                </a:solidFill>
                <a:latin typeface="Times New Roman" panose="02020603050405020304" pitchFamily="18" charset="0"/>
                <a:cs typeface="Times New Roman" panose="02020603050405020304" pitchFamily="18" charset="0"/>
                <a:sym typeface="+mn-ea"/>
              </a:rPr>
              <a:t>                       Consultant </a:t>
            </a:r>
            <a:r>
              <a:rPr lang="en-US" sz="1200" dirty="0" err="1" smtClean="0">
                <a:solidFill>
                  <a:schemeClr val="accent5">
                    <a:lumMod val="50000"/>
                  </a:schemeClr>
                </a:solidFill>
                <a:latin typeface="Times New Roman" panose="02020603050405020304" pitchFamily="18" charset="0"/>
                <a:cs typeface="Times New Roman" panose="02020603050405020304" pitchFamily="18" charset="0"/>
                <a:sym typeface="+mn-ea"/>
              </a:rPr>
              <a:t>Gynaecologist</a:t>
            </a:r>
            <a:endParaRPr lang="en-US" sz="12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endParaRPr lang="en-US" sz="12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r>
              <a:rPr lang="en-US" sz="1200" b="1" dirty="0" smtClean="0">
                <a:solidFill>
                  <a:schemeClr val="accent5">
                    <a:lumMod val="50000"/>
                  </a:schemeClr>
                </a:solidFill>
                <a:latin typeface="Times New Roman" panose="02020603050405020304" pitchFamily="18" charset="0"/>
                <a:cs typeface="Times New Roman" panose="02020603050405020304" pitchFamily="18" charset="0"/>
                <a:sym typeface="+mn-ea"/>
              </a:rPr>
              <a:t>Place            : </a:t>
            </a:r>
            <a:r>
              <a:rPr lang="en-US" sz="1200" dirty="0" smtClean="0">
                <a:solidFill>
                  <a:schemeClr val="accent5">
                    <a:lumMod val="50000"/>
                  </a:schemeClr>
                </a:solidFill>
                <a:latin typeface="Times New Roman" panose="02020603050405020304" pitchFamily="18" charset="0"/>
                <a:cs typeface="Times New Roman" panose="02020603050405020304" pitchFamily="18" charset="0"/>
                <a:sym typeface="+mn-ea"/>
              </a:rPr>
              <a:t>Time Hospitals, </a:t>
            </a:r>
            <a:endParaRPr lang="en-US" sz="12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r>
              <a:rPr lang="en-US" sz="1200" dirty="0">
                <a:solidFill>
                  <a:schemeClr val="accent5">
                    <a:lumMod val="50000"/>
                  </a:schemeClr>
                </a:solidFill>
                <a:latin typeface="Times New Roman" panose="02020603050405020304" pitchFamily="18" charset="0"/>
                <a:cs typeface="Times New Roman" panose="02020603050405020304" pitchFamily="18" charset="0"/>
                <a:sym typeface="+mn-ea"/>
              </a:rPr>
              <a:t> </a:t>
            </a:r>
            <a:r>
              <a:rPr lang="en-US" sz="1200" dirty="0" smtClean="0">
                <a:solidFill>
                  <a:schemeClr val="accent5">
                    <a:lumMod val="50000"/>
                  </a:schemeClr>
                </a:solidFill>
                <a:latin typeface="Times New Roman" panose="02020603050405020304" pitchFamily="18" charset="0"/>
                <a:cs typeface="Times New Roman" panose="02020603050405020304" pitchFamily="18" charset="0"/>
                <a:sym typeface="+mn-ea"/>
              </a:rPr>
              <a:t>                       M.G. Road , Vijayawada</a:t>
            </a:r>
            <a:endParaRPr lang="en-US" sz="12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endParaRPr lang="en-US" sz="1200" dirty="0" smtClean="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2004695" y="0"/>
            <a:ext cx="5134610" cy="1733550"/>
          </a:xfrm>
          <a:prstGeom prst="rect">
            <a:avLst/>
          </a:prstGeom>
          <a:gradFill flip="none" rotWithShape="1">
            <a:gsLst>
              <a:gs pos="0">
                <a:schemeClr val="tx2">
                  <a:lumMod val="50000"/>
                  <a:alpha val="0"/>
                </a:schemeClr>
              </a:gs>
              <a:gs pos="50000">
                <a:schemeClr val="tx2">
                  <a:lumMod val="75000"/>
                  <a:alpha val="13000"/>
                </a:schemeClr>
              </a:gs>
              <a:gs pos="100000">
                <a:srgbClr val="00206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685800" y="1941830"/>
            <a:ext cx="4670425" cy="2497455"/>
          </a:xfrm>
          <a:prstGeom prst="rect">
            <a:avLst/>
          </a:prstGeom>
          <a:solidFill>
            <a:schemeClr val="accent5">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itle 1"/>
          <p:cNvSpPr txBox="1"/>
          <p:nvPr/>
        </p:nvSpPr>
        <p:spPr>
          <a:xfrm>
            <a:off x="2620645" y="402590"/>
            <a:ext cx="4371340" cy="7975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b="1" dirty="0">
                <a:ln>
                  <a:solidFill>
                    <a:schemeClr val="bg1"/>
                  </a:solidFill>
                </a:ln>
                <a:solidFill>
                  <a:srgbClr val="002060"/>
                </a:solidFill>
                <a:latin typeface="Arial" panose="020B0604020202020204" pitchFamily="34" charset="0"/>
                <a:cs typeface="Arial" panose="020B0604020202020204" pitchFamily="34" charset="0"/>
              </a:rPr>
              <a:t>Photo with Client</a:t>
            </a:r>
          </a:p>
        </p:txBody>
      </p:sp>
      <p:sp>
        <p:nvSpPr>
          <p:cNvPr id="28" name="Title 1"/>
          <p:cNvSpPr txBox="1"/>
          <p:nvPr/>
        </p:nvSpPr>
        <p:spPr>
          <a:xfrm>
            <a:off x="3076576" y="1047750"/>
            <a:ext cx="3143249" cy="571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000" dirty="0" smtClean="0">
                <a:solidFill>
                  <a:schemeClr val="tx1">
                    <a:lumMod val="75000"/>
                    <a:lumOff val="25000"/>
                  </a:schemeClr>
                </a:solidFill>
              </a:rPr>
              <a:t>.</a:t>
            </a:r>
            <a:endParaRPr lang="en-IN" sz="1000" dirty="0">
              <a:solidFill>
                <a:schemeClr val="tx1">
                  <a:lumMod val="75000"/>
                  <a:lumOff val="25000"/>
                </a:schemeClr>
              </a:solidFill>
              <a:latin typeface="+mn-lt"/>
            </a:endParaRPr>
          </a:p>
        </p:txBody>
      </p:sp>
      <p:pic>
        <p:nvPicPr>
          <p:cNvPr id="19" name="Picture 18" descr="photo with client"/>
          <p:cNvPicPr>
            <a:picLocks noChangeAspect="1"/>
          </p:cNvPicPr>
          <p:nvPr/>
        </p:nvPicPr>
        <p:blipFill>
          <a:blip r:embed="rId2"/>
          <a:srcRect l="2254" t="4292"/>
          <a:stretch>
            <a:fillRect/>
          </a:stretch>
        </p:blipFill>
        <p:spPr>
          <a:xfrm>
            <a:off x="839470" y="2098675"/>
            <a:ext cx="4370705" cy="22212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anim calcmode="lin" valueType="num">
                                      <p:cBhvr>
                                        <p:cTn id="8" dur="750" fill="hold"/>
                                        <p:tgtEl>
                                          <p:spTgt spid="29"/>
                                        </p:tgtEl>
                                        <p:attrNameLst>
                                          <p:attrName>ppt_x</p:attrName>
                                        </p:attrNameLst>
                                      </p:cBhvr>
                                      <p:tavLst>
                                        <p:tav tm="0">
                                          <p:val>
                                            <p:strVal val="#ppt_x"/>
                                          </p:val>
                                        </p:tav>
                                        <p:tav tm="100000">
                                          <p:val>
                                            <p:strVal val="#ppt_x"/>
                                          </p:val>
                                        </p:tav>
                                      </p:tavLst>
                                    </p:anim>
                                    <p:anim calcmode="lin" valueType="num">
                                      <p:cBhvr>
                                        <p:cTn id="9" dur="750" fill="hold"/>
                                        <p:tgtEl>
                                          <p:spTgt spid="29"/>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250"/>
                                        <p:tgtEl>
                                          <p:spTgt spid="2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750"/>
                                        <p:tgtEl>
                                          <p:spTgt spid="21"/>
                                        </p:tgtEl>
                                      </p:cBhvr>
                                    </p:animEffect>
                                    <p:anim calcmode="lin" valueType="num">
                                      <p:cBhvr>
                                        <p:cTn id="19" dur="750" fill="hold"/>
                                        <p:tgtEl>
                                          <p:spTgt spid="21"/>
                                        </p:tgtEl>
                                        <p:attrNameLst>
                                          <p:attrName>ppt_x</p:attrName>
                                        </p:attrNameLst>
                                      </p:cBhvr>
                                      <p:tavLst>
                                        <p:tav tm="0">
                                          <p:val>
                                            <p:strVal val="#ppt_x"/>
                                          </p:val>
                                        </p:tav>
                                        <p:tav tm="100000">
                                          <p:val>
                                            <p:strVal val="#ppt_x"/>
                                          </p:val>
                                        </p:tav>
                                      </p:tavLst>
                                    </p:anim>
                                    <p:anim calcmode="lin" valueType="num">
                                      <p:cBhvr>
                                        <p:cTn id="20" dur="750" fill="hold"/>
                                        <p:tgtEl>
                                          <p:spTgt spid="21"/>
                                        </p:tgtEl>
                                        <p:attrNameLst>
                                          <p:attrName>ppt_y</p:attrName>
                                        </p:attrNameLst>
                                      </p:cBhvr>
                                      <p:tavLst>
                                        <p:tav tm="0">
                                          <p:val>
                                            <p:strVal val="#ppt_y+.1"/>
                                          </p:val>
                                        </p:tav>
                                        <p:tav tm="100000">
                                          <p:val>
                                            <p:strVal val="#ppt_y"/>
                                          </p:val>
                                        </p:tav>
                                      </p:tavLst>
                                    </p:anim>
                                  </p:childTnLst>
                                </p:cTn>
                              </p:par>
                              <p:par>
                                <p:cTn id="21" presetID="14" presetClass="entr" presetSubtype="1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2000"/>
                                        <p:tgtEl>
                                          <p:spTgt spid="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2000"/>
                                        <p:tgtEl>
                                          <p:spTgt spid="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20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275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animEffect transition="in" filter="fade">
                                      <p:cBhvr>
                                        <p:cTn id="37" dur="2750"/>
                                        <p:tgtEl>
                                          <p:spTgt spid="1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3" end="3"/>
                                            </p:txEl>
                                          </p:spTgt>
                                        </p:tgtEl>
                                        <p:attrNameLst>
                                          <p:attrName>style.visibility</p:attrName>
                                        </p:attrNameLst>
                                      </p:cBhvr>
                                      <p:to>
                                        <p:strVal val="visible"/>
                                      </p:to>
                                    </p:set>
                                    <p:animEffect transition="in" filter="fade">
                                      <p:cBhvr>
                                        <p:cTn id="42" dur="2750"/>
                                        <p:tgtEl>
                                          <p:spTgt spid="1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4" end="4"/>
                                            </p:txEl>
                                          </p:spTgt>
                                        </p:tgtEl>
                                        <p:attrNameLst>
                                          <p:attrName>style.visibility</p:attrName>
                                        </p:attrNameLst>
                                      </p:cBhvr>
                                      <p:to>
                                        <p:strVal val="visible"/>
                                      </p:to>
                                    </p:set>
                                    <p:animEffect transition="in" filter="fade">
                                      <p:cBhvr>
                                        <p:cTn id="47" dur="2750"/>
                                        <p:tgtEl>
                                          <p:spTgt spid="13">
                                            <p:txEl>
                                              <p:pRg st="4" end="4"/>
                                            </p:txEl>
                                          </p:spTgt>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arn(inVertical)">
                                      <p:cBhvr>
                                        <p:cTn id="50" dur="1000"/>
                                        <p:tgtEl>
                                          <p:spTgt spid="10"/>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circle(in)">
                                      <p:cBhvr>
                                        <p:cTn id="53"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4" grpId="0" bldLvl="0" animBg="1"/>
      <p:bldP spid="5" grpId="0"/>
      <p:bldP spid="6" grpId="0" bldLvl="0" animBg="1"/>
      <p:bldP spid="13" grpId="0" build="p"/>
      <p:bldP spid="29" grpId="0" bldLvl="0" animBg="1"/>
      <p:bldP spid="21" grpId="0" bldLvl="0" animBg="1"/>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810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5">
                    <a:lumMod val="50000"/>
                  </a:schemeClr>
                </a:solidFill>
                <a:latin typeface="Bahnschrift Condensed" panose="020B0502040204020203" pitchFamily="34" charset="0"/>
                <a:sym typeface="+mn-ea"/>
              </a:rPr>
              <a:t>LITERATURE SURVEY[1]</a:t>
            </a:r>
            <a:endParaRPr 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endParaRPr>
          </a:p>
        </p:txBody>
      </p:sp>
      <p:sp>
        <p:nvSpPr>
          <p:cNvPr id="3" name="Rectangle 2"/>
          <p:cNvSpPr/>
          <p:nvPr/>
        </p:nvSpPr>
        <p:spPr>
          <a:xfrm>
            <a:off x="455295" y="1211580"/>
            <a:ext cx="8533130" cy="368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schemeClr val="tx2">
                    <a:lumMod val="50000"/>
                  </a:schemeClr>
                </a:solidFill>
                <a:sym typeface="+mn-ea"/>
              </a:rPr>
              <a:t>Title : </a:t>
            </a:r>
            <a:r>
              <a:rPr lang="en-US" sz="1400" dirty="0" smtClean="0">
                <a:solidFill>
                  <a:schemeClr val="tx2">
                    <a:lumMod val="50000"/>
                  </a:schemeClr>
                </a:solidFill>
                <a:sym typeface="+mn-ea"/>
              </a:rPr>
              <a:t> </a:t>
            </a:r>
            <a:r>
              <a:rPr lang="en-US" sz="1400" dirty="0">
                <a:solidFill>
                  <a:schemeClr val="tx2">
                    <a:lumMod val="50000"/>
                  </a:schemeClr>
                </a:solidFill>
                <a:sym typeface="+mn-ea"/>
              </a:rPr>
              <a:t>Internet of Things-Based Baby Monitoring System for Smart </a:t>
            </a:r>
            <a:r>
              <a:rPr lang="en-US" sz="1400" dirty="0" smtClean="0">
                <a:solidFill>
                  <a:schemeClr val="tx2">
                    <a:lumMod val="50000"/>
                  </a:schemeClr>
                </a:solidFill>
                <a:sym typeface="+mn-ea"/>
              </a:rPr>
              <a:t>Cradle</a:t>
            </a:r>
            <a:endParaRPr lang="en-US" sz="1400" dirty="0" smtClean="0">
              <a:solidFill>
                <a:schemeClr val="tx2">
                  <a:lumMod val="50000"/>
                </a:schemeClr>
              </a:solidFill>
            </a:endParaRPr>
          </a:p>
          <a:p>
            <a:pPr algn="just"/>
            <a:r>
              <a:rPr lang="en-US" sz="1400" b="1" dirty="0" smtClean="0">
                <a:solidFill>
                  <a:schemeClr val="tx2">
                    <a:lumMod val="50000"/>
                  </a:schemeClr>
                </a:solidFill>
                <a:sym typeface="+mn-ea"/>
              </a:rPr>
              <a:t>Journal: </a:t>
            </a:r>
            <a:r>
              <a:rPr lang="en-US" sz="1400" dirty="0">
                <a:solidFill>
                  <a:schemeClr val="tx2">
                    <a:lumMod val="50000"/>
                  </a:schemeClr>
                </a:solidFill>
                <a:sym typeface="+mn-ea"/>
              </a:rPr>
              <a:t>I</a:t>
            </a:r>
            <a:r>
              <a:rPr lang="en-US" sz="1400" dirty="0" smtClean="0">
                <a:solidFill>
                  <a:schemeClr val="tx2">
                    <a:lumMod val="50000"/>
                  </a:schemeClr>
                </a:solidFill>
                <a:sym typeface="+mn-ea"/>
              </a:rPr>
              <a:t>nstitute </a:t>
            </a:r>
            <a:r>
              <a:rPr lang="en-US" sz="1400" dirty="0">
                <a:solidFill>
                  <a:schemeClr val="tx2">
                    <a:lumMod val="50000"/>
                  </a:schemeClr>
                </a:solidFill>
                <a:sym typeface="+mn-ea"/>
              </a:rPr>
              <a:t>of Electrical and Electronics </a:t>
            </a:r>
            <a:r>
              <a:rPr lang="en-US" sz="1400" dirty="0" smtClean="0">
                <a:solidFill>
                  <a:schemeClr val="tx2">
                    <a:lumMod val="50000"/>
                  </a:schemeClr>
                </a:solidFill>
                <a:sym typeface="+mn-ea"/>
              </a:rPr>
              <a:t>Engineers(IEEE)-</a:t>
            </a:r>
            <a:r>
              <a:rPr lang="en-IN" sz="1400" dirty="0">
                <a:solidFill>
                  <a:schemeClr val="tx2">
                    <a:lumMod val="50000"/>
                  </a:schemeClr>
                </a:solidFill>
                <a:sym typeface="+mn-ea"/>
              </a:rPr>
              <a:t>12 July 2019 </a:t>
            </a:r>
            <a:endParaRPr lang="en-US" sz="1400" dirty="0" smtClean="0">
              <a:solidFill>
                <a:schemeClr val="tx2">
                  <a:lumMod val="50000"/>
                </a:schemeClr>
              </a:solidFill>
            </a:endParaRPr>
          </a:p>
          <a:p>
            <a:pPr algn="just"/>
            <a:r>
              <a:rPr lang="en-US" sz="1400" b="1" dirty="0" smtClean="0">
                <a:solidFill>
                  <a:schemeClr val="tx2">
                    <a:lumMod val="50000"/>
                  </a:schemeClr>
                </a:solidFill>
                <a:sym typeface="+mn-ea"/>
              </a:rPr>
              <a:t>Methodology : </a:t>
            </a:r>
            <a:r>
              <a:rPr lang="en-US" sz="1400" dirty="0" smtClean="0">
                <a:solidFill>
                  <a:schemeClr val="tx2">
                    <a:lumMod val="50000"/>
                  </a:schemeClr>
                </a:solidFill>
                <a:sym typeface="+mn-ea"/>
              </a:rPr>
              <a:t>This </a:t>
            </a:r>
            <a:r>
              <a:rPr lang="en-US" sz="1400" dirty="0">
                <a:solidFill>
                  <a:schemeClr val="tx2">
                    <a:lumMod val="50000"/>
                  </a:schemeClr>
                </a:solidFill>
                <a:sym typeface="+mn-ea"/>
              </a:rPr>
              <a:t>system </a:t>
            </a:r>
            <a:r>
              <a:rPr lang="en-US" sz="1400" dirty="0" smtClean="0">
                <a:solidFill>
                  <a:schemeClr val="tx2">
                    <a:lumMod val="50000"/>
                  </a:schemeClr>
                </a:solidFill>
                <a:sym typeface="+mn-ea"/>
              </a:rPr>
              <a:t>includes </a:t>
            </a:r>
            <a:r>
              <a:rPr lang="en-US" sz="1400" dirty="0">
                <a:solidFill>
                  <a:schemeClr val="tx2">
                    <a:lumMod val="50000"/>
                  </a:schemeClr>
                </a:solidFill>
                <a:sym typeface="+mn-ea"/>
              </a:rPr>
              <a:t>sensors to monitor the baby's vital parameters, such as </a:t>
            </a:r>
            <a:r>
              <a:rPr lang="en-US" sz="1400" dirty="0" smtClean="0">
                <a:solidFill>
                  <a:schemeClr val="tx2">
                    <a:lumMod val="50000"/>
                  </a:schemeClr>
                </a:solidFill>
                <a:sym typeface="+mn-ea"/>
              </a:rPr>
              <a:t> </a:t>
            </a:r>
            <a:r>
              <a:rPr lang="en-US" sz="1400" dirty="0">
                <a:solidFill>
                  <a:schemeClr val="tx2">
                    <a:lumMod val="50000"/>
                  </a:schemeClr>
                </a:solidFill>
                <a:sym typeface="+mn-ea"/>
              </a:rPr>
              <a:t>temperature, moisture, and </a:t>
            </a:r>
            <a:r>
              <a:rPr lang="en-US" sz="1400" dirty="0" smtClean="0">
                <a:solidFill>
                  <a:schemeClr val="tx2">
                    <a:lumMod val="50000"/>
                  </a:schemeClr>
                </a:solidFill>
                <a:sym typeface="+mn-ea"/>
              </a:rPr>
              <a:t>crying . The </a:t>
            </a:r>
            <a:r>
              <a:rPr lang="en-US" sz="1400" dirty="0">
                <a:solidFill>
                  <a:schemeClr val="tx2">
                    <a:lumMod val="50000"/>
                  </a:schemeClr>
                </a:solidFill>
                <a:sym typeface="+mn-ea"/>
              </a:rPr>
              <a:t>system architecture consists of a baby cradle that will automatically swing using a motor when the baby cries. Parents can also monitor their </a:t>
            </a:r>
            <a:r>
              <a:rPr lang="en-US" sz="1400" dirty="0" err="1" smtClean="0">
                <a:solidFill>
                  <a:schemeClr val="tx2">
                    <a:lumMod val="50000"/>
                  </a:schemeClr>
                </a:solidFill>
                <a:sym typeface="+mn-ea"/>
              </a:rPr>
              <a:t>babie’s</a:t>
            </a:r>
            <a:r>
              <a:rPr lang="en-US" sz="1400" dirty="0" smtClean="0">
                <a:solidFill>
                  <a:schemeClr val="tx2">
                    <a:lumMod val="50000"/>
                  </a:schemeClr>
                </a:solidFill>
                <a:sym typeface="+mn-ea"/>
              </a:rPr>
              <a:t> </a:t>
            </a:r>
            <a:r>
              <a:rPr lang="en-US" sz="1400" dirty="0">
                <a:solidFill>
                  <a:schemeClr val="tx2">
                    <a:lumMod val="50000"/>
                  </a:schemeClr>
                </a:solidFill>
                <a:sym typeface="+mn-ea"/>
              </a:rPr>
              <a:t>condition through an external web camera and switch on the lullaby toy located on the baby cradle </a:t>
            </a:r>
            <a:r>
              <a:rPr lang="en-US" sz="1400" dirty="0" smtClean="0">
                <a:solidFill>
                  <a:schemeClr val="tx2">
                    <a:lumMod val="50000"/>
                  </a:schemeClr>
                </a:solidFill>
                <a:sym typeface="+mn-ea"/>
              </a:rPr>
              <a:t>remotely.</a:t>
            </a:r>
            <a:endParaRPr lang="en-US" sz="1400" b="1" dirty="0" smtClean="0">
              <a:solidFill>
                <a:schemeClr val="tx2">
                  <a:lumMod val="50000"/>
                </a:schemeClr>
              </a:solidFill>
            </a:endParaRPr>
          </a:p>
          <a:p>
            <a:pPr algn="just"/>
            <a:r>
              <a:rPr lang="en-US" sz="1400" b="1" dirty="0" smtClean="0">
                <a:solidFill>
                  <a:schemeClr val="tx2">
                    <a:lumMod val="50000"/>
                  </a:schemeClr>
                </a:solidFill>
                <a:sym typeface="+mn-ea"/>
              </a:rPr>
              <a:t>Advantages:</a:t>
            </a:r>
            <a:endParaRPr lang="en-US" sz="1400" b="1" dirty="0" smtClean="0">
              <a:solidFill>
                <a:schemeClr val="tx2">
                  <a:lumMod val="50000"/>
                </a:schemeClr>
              </a:solidFill>
            </a:endParaRPr>
          </a:p>
          <a:p>
            <a:pPr marL="0" indent="0">
              <a:buNone/>
            </a:pPr>
            <a:r>
              <a:rPr lang="en-IN" altLang="en-US" sz="1400" dirty="0" smtClean="0">
                <a:solidFill>
                  <a:schemeClr val="tx2">
                    <a:lumMod val="50000"/>
                  </a:schemeClr>
                </a:solidFill>
                <a:sym typeface="+mn-ea"/>
              </a:rPr>
              <a:t>       </a:t>
            </a:r>
            <a:r>
              <a:rPr lang="en-US" sz="1400" dirty="0" smtClean="0">
                <a:solidFill>
                  <a:schemeClr val="tx2">
                    <a:lumMod val="50000"/>
                  </a:schemeClr>
                </a:solidFill>
                <a:sym typeface="+mn-ea"/>
              </a:rPr>
              <a:t>1.Monitoring the baby remotely.</a:t>
            </a:r>
            <a:endParaRPr lang="en-US" sz="1400" b="1" dirty="0" smtClean="0">
              <a:solidFill>
                <a:schemeClr val="tx2">
                  <a:lumMod val="50000"/>
                </a:schemeClr>
              </a:solidFill>
            </a:endParaRPr>
          </a:p>
          <a:p>
            <a:pPr algn="just"/>
            <a:r>
              <a:rPr lang="en-US" sz="1400" b="1" dirty="0" smtClean="0">
                <a:solidFill>
                  <a:schemeClr val="tx2">
                    <a:lumMod val="50000"/>
                  </a:schemeClr>
                </a:solidFill>
                <a:sym typeface="+mn-ea"/>
              </a:rPr>
              <a:t>Disadvantages:</a:t>
            </a:r>
            <a:endParaRPr lang="en-US" sz="1400" b="1" dirty="0" smtClean="0">
              <a:solidFill>
                <a:schemeClr val="tx2">
                  <a:lumMod val="50000"/>
                </a:schemeClr>
              </a:solidFill>
            </a:endParaRPr>
          </a:p>
          <a:p>
            <a:pPr marL="0" indent="0">
              <a:buNone/>
            </a:pPr>
            <a:r>
              <a:rPr lang="en-US" sz="1400" b="1" dirty="0">
                <a:solidFill>
                  <a:schemeClr val="tx2">
                    <a:lumMod val="50000"/>
                  </a:schemeClr>
                </a:solidFill>
                <a:sym typeface="+mn-ea"/>
              </a:rPr>
              <a:t> </a:t>
            </a:r>
            <a:r>
              <a:rPr lang="en-US" sz="1400" b="1" dirty="0" smtClean="0">
                <a:solidFill>
                  <a:schemeClr val="tx2">
                    <a:lumMod val="50000"/>
                  </a:schemeClr>
                </a:solidFill>
                <a:sym typeface="+mn-ea"/>
              </a:rPr>
              <a:t>       </a:t>
            </a:r>
            <a:r>
              <a:rPr lang="en-US" sz="1400" dirty="0" smtClean="0">
                <a:solidFill>
                  <a:schemeClr val="tx2">
                    <a:lumMod val="50000"/>
                  </a:schemeClr>
                </a:solidFill>
                <a:sym typeface="+mn-ea"/>
              </a:rPr>
              <a:t>1</a:t>
            </a:r>
            <a:r>
              <a:rPr lang="en-US" sz="1400" b="1" dirty="0" smtClean="0">
                <a:solidFill>
                  <a:schemeClr val="tx2">
                    <a:lumMod val="50000"/>
                  </a:schemeClr>
                </a:solidFill>
                <a:sym typeface="+mn-ea"/>
              </a:rPr>
              <a:t>.</a:t>
            </a:r>
            <a:r>
              <a:rPr lang="en-US" sz="1400" dirty="0" smtClean="0">
                <a:solidFill>
                  <a:schemeClr val="tx2">
                    <a:lumMod val="50000"/>
                  </a:schemeClr>
                </a:solidFill>
                <a:sym typeface="+mn-ea"/>
              </a:rPr>
              <a:t>The </a:t>
            </a:r>
            <a:r>
              <a:rPr lang="en-US" sz="1400" dirty="0">
                <a:solidFill>
                  <a:schemeClr val="tx2">
                    <a:lumMod val="50000"/>
                  </a:schemeClr>
                </a:solidFill>
                <a:sym typeface="+mn-ea"/>
              </a:rPr>
              <a:t>parents can type the set IP address for the IP camera in the network </a:t>
            </a:r>
            <a:r>
              <a:rPr lang="en-US" sz="1400" dirty="0" smtClean="0">
                <a:solidFill>
                  <a:schemeClr val="tx2">
                    <a:lumMod val="50000"/>
                  </a:schemeClr>
                </a:solidFill>
                <a:sym typeface="+mn-ea"/>
              </a:rPr>
              <a:t>     browser </a:t>
            </a:r>
            <a:r>
              <a:rPr lang="en-US" sz="1400" dirty="0">
                <a:solidFill>
                  <a:schemeClr val="tx2">
                    <a:lumMod val="50000"/>
                  </a:schemeClr>
                </a:solidFill>
                <a:sym typeface="+mn-ea"/>
              </a:rPr>
              <a:t>to monitor the baby’s </a:t>
            </a:r>
            <a:r>
              <a:rPr lang="en-IN" altLang="en-US" sz="1400" dirty="0">
                <a:solidFill>
                  <a:schemeClr val="tx2">
                    <a:lumMod val="50000"/>
                  </a:schemeClr>
                </a:solidFill>
                <a:sym typeface="+mn-ea"/>
              </a:rPr>
              <a:t>    </a:t>
            </a:r>
            <a:r>
              <a:rPr lang="en-US" sz="1400" dirty="0">
                <a:solidFill>
                  <a:schemeClr val="tx2">
                    <a:lumMod val="50000"/>
                  </a:schemeClr>
                </a:solidFill>
                <a:sym typeface="+mn-ea"/>
              </a:rPr>
              <a:t>conditions in real time</a:t>
            </a:r>
            <a:r>
              <a:rPr lang="en-US" sz="1400" dirty="0" smtClean="0">
                <a:solidFill>
                  <a:schemeClr val="tx2">
                    <a:lumMod val="50000"/>
                  </a:schemeClr>
                </a:solidFill>
                <a:sym typeface="+mn-ea"/>
              </a:rPr>
              <a:t>.</a:t>
            </a:r>
            <a:endParaRPr lang="en-US" sz="1400" dirty="0" smtClean="0">
              <a:solidFill>
                <a:schemeClr val="tx2">
                  <a:lumMod val="50000"/>
                </a:schemeClr>
              </a:solidFill>
            </a:endParaRPr>
          </a:p>
          <a:p>
            <a:pPr marL="0" indent="0">
              <a:buNone/>
            </a:pPr>
            <a:r>
              <a:rPr lang="en-IN" altLang="en-US" sz="1400" dirty="0" smtClean="0">
                <a:solidFill>
                  <a:schemeClr val="tx2">
                    <a:lumMod val="50000"/>
                  </a:schemeClr>
                </a:solidFill>
                <a:sym typeface="+mn-ea"/>
              </a:rPr>
              <a:t>       </a:t>
            </a:r>
            <a:r>
              <a:rPr lang="en-US" sz="1400" dirty="0" smtClean="0">
                <a:solidFill>
                  <a:schemeClr val="tx2">
                    <a:lumMod val="50000"/>
                  </a:schemeClr>
                </a:solidFill>
                <a:sym typeface="+mn-ea"/>
              </a:rPr>
              <a:t>2.Need to replace the soft plastic material in place of wood.</a:t>
            </a:r>
            <a:endParaRPr lang="en-US" sz="1400" dirty="0" smtClean="0">
              <a:solidFill>
                <a:schemeClr val="tx2">
                  <a:lumMod val="50000"/>
                </a:schemeClr>
              </a:solidFill>
            </a:endParaRPr>
          </a:p>
          <a:p>
            <a:pPr marL="0" indent="0">
              <a:buNone/>
            </a:pPr>
            <a:endParaRPr lang="en-US" sz="1400" b="1" dirty="0" smtClean="0"/>
          </a:p>
          <a:p>
            <a:pPr algn="just"/>
            <a:endParaRPr lang="en-US" sz="1400" dirty="0" smtClean="0">
              <a:solidFill>
                <a:schemeClr val="accent5">
                  <a:lumMod val="50000"/>
                </a:schemeClr>
              </a:solidFill>
            </a:endParaRPr>
          </a:p>
        </p:txBody>
      </p:sp>
      <p:sp>
        <p:nvSpPr>
          <p:cNvPr id="10" name="Rectangle 9"/>
          <p:cNvSpPr/>
          <p:nvPr/>
        </p:nvSpPr>
        <p:spPr>
          <a:xfrm>
            <a:off x="1066800" y="-19050"/>
            <a:ext cx="7204075" cy="109410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4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4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4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4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4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4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left)">
                                      <p:cBhvr>
                                        <p:cTn id="47" dur="4000"/>
                                        <p:tgtEl>
                                          <p:spTgt spid="3">
                                            <p:txEl>
                                              <p:pRg st="7" end="7"/>
                                            </p:txEl>
                                          </p:spTgt>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up)">
                                      <p:cBhvr>
                                        <p:cTn id="50" dur="500"/>
                                        <p:tgtEl>
                                          <p:spTgt spid="10"/>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circle(in)">
                                      <p:cBhvr>
                                        <p:cTn id="53"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810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5">
                    <a:lumMod val="50000"/>
                  </a:schemeClr>
                </a:solidFill>
                <a:latin typeface="Bahnschrift Condensed" panose="020B0502040204020203" pitchFamily="34" charset="0"/>
                <a:sym typeface="+mn-ea"/>
              </a:rPr>
              <a:t>LITERATURE SURVEY[</a:t>
            </a:r>
            <a:r>
              <a:rPr lang="en-IN" altLang="en-US" sz="2800" dirty="0" smtClean="0">
                <a:solidFill>
                  <a:schemeClr val="accent5">
                    <a:lumMod val="50000"/>
                  </a:schemeClr>
                </a:solidFill>
                <a:latin typeface="Bahnschrift Condensed" panose="020B0502040204020203" pitchFamily="34" charset="0"/>
                <a:sym typeface="+mn-ea"/>
              </a:rPr>
              <a:t>2</a:t>
            </a:r>
            <a:r>
              <a:rPr lang="en-US" sz="2800" dirty="0" smtClean="0">
                <a:solidFill>
                  <a:schemeClr val="accent5">
                    <a:lumMod val="50000"/>
                  </a:schemeClr>
                </a:solidFill>
                <a:latin typeface="Bahnschrift Condensed" panose="020B0502040204020203" pitchFamily="34" charset="0"/>
                <a:sym typeface="+mn-ea"/>
              </a:rPr>
              <a:t>]</a:t>
            </a:r>
            <a:endParaRPr 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endParaRPr>
          </a:p>
        </p:txBody>
      </p:sp>
      <p:sp>
        <p:nvSpPr>
          <p:cNvPr id="3" name="Rectangle 2"/>
          <p:cNvSpPr/>
          <p:nvPr/>
        </p:nvSpPr>
        <p:spPr>
          <a:xfrm>
            <a:off x="455295" y="1211580"/>
            <a:ext cx="8533130" cy="368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just">
              <a:buNone/>
            </a:pPr>
            <a:r>
              <a:rPr lang="en-US" sz="1400" b="1" dirty="0" smtClean="0">
                <a:solidFill>
                  <a:schemeClr val="tx2">
                    <a:lumMod val="50000"/>
                  </a:schemeClr>
                </a:solidFill>
                <a:sym typeface="+mn-ea"/>
              </a:rPr>
              <a:t>Title : </a:t>
            </a:r>
            <a:r>
              <a:rPr lang="en-US" sz="1400" dirty="0">
                <a:solidFill>
                  <a:schemeClr val="tx2">
                    <a:lumMod val="50000"/>
                  </a:schemeClr>
                </a:solidFill>
                <a:sym typeface="+mn-ea"/>
              </a:rPr>
              <a:t>Wearable </a:t>
            </a:r>
            <a:r>
              <a:rPr lang="en-US" sz="1400" dirty="0" smtClean="0">
                <a:solidFill>
                  <a:schemeClr val="tx2">
                    <a:lumMod val="50000"/>
                  </a:schemeClr>
                </a:solidFill>
                <a:sym typeface="+mn-ea"/>
              </a:rPr>
              <a:t>Sleep care </a:t>
            </a:r>
            <a:r>
              <a:rPr lang="en-US" sz="1400" dirty="0">
                <a:solidFill>
                  <a:schemeClr val="tx2">
                    <a:lumMod val="50000"/>
                  </a:schemeClr>
                </a:solidFill>
                <a:sym typeface="+mn-ea"/>
              </a:rPr>
              <a:t>Kit: Analysis and Prevention of Sleep Apnea </a:t>
            </a:r>
            <a:r>
              <a:rPr lang="en-US" sz="1400" dirty="0" smtClean="0">
                <a:solidFill>
                  <a:schemeClr val="tx2">
                    <a:lumMod val="50000"/>
                  </a:schemeClr>
                </a:solidFill>
                <a:sym typeface="+mn-ea"/>
              </a:rPr>
              <a:t>Symptoms </a:t>
            </a:r>
            <a:r>
              <a:rPr lang="en-US" sz="1400" dirty="0">
                <a:solidFill>
                  <a:schemeClr val="tx2">
                    <a:lumMod val="50000"/>
                  </a:schemeClr>
                </a:solidFill>
                <a:sym typeface="+mn-ea"/>
              </a:rPr>
              <a:t>in Real-Time </a:t>
            </a:r>
            <a:endParaRPr lang="en-US" sz="1400" dirty="0" smtClean="0">
              <a:solidFill>
                <a:schemeClr val="tx2">
                  <a:lumMod val="50000"/>
                </a:schemeClr>
              </a:solidFill>
            </a:endParaRPr>
          </a:p>
          <a:p>
            <a:pPr marL="0" indent="0" algn="just">
              <a:buNone/>
            </a:pPr>
            <a:r>
              <a:rPr lang="en-US" sz="1400" b="1" dirty="0" smtClean="0">
                <a:solidFill>
                  <a:schemeClr val="tx2">
                    <a:lumMod val="50000"/>
                  </a:schemeClr>
                </a:solidFill>
                <a:sym typeface="+mn-ea"/>
              </a:rPr>
              <a:t>Journal: </a:t>
            </a:r>
            <a:r>
              <a:rPr lang="en-US" sz="1400" dirty="0">
                <a:solidFill>
                  <a:schemeClr val="tx2">
                    <a:lumMod val="50000"/>
                  </a:schemeClr>
                </a:solidFill>
                <a:sym typeface="+mn-ea"/>
              </a:rPr>
              <a:t>Institute of Electrical and Electronics Engineers(IEEE</a:t>
            </a:r>
            <a:r>
              <a:rPr lang="en-US" sz="1400" dirty="0" smtClean="0">
                <a:solidFill>
                  <a:schemeClr val="tx2">
                    <a:lumMod val="50000"/>
                  </a:schemeClr>
                </a:solidFill>
                <a:sym typeface="+mn-ea"/>
              </a:rPr>
              <a:t>)-March 2019</a:t>
            </a:r>
            <a:endParaRPr lang="en-US" sz="1400" dirty="0" smtClean="0">
              <a:solidFill>
                <a:schemeClr val="tx2">
                  <a:lumMod val="50000"/>
                </a:schemeClr>
              </a:solidFill>
            </a:endParaRPr>
          </a:p>
          <a:p>
            <a:pPr marL="0" indent="0" algn="just">
              <a:buNone/>
            </a:pPr>
            <a:r>
              <a:rPr lang="en-US" sz="1400" b="1" dirty="0" smtClean="0">
                <a:solidFill>
                  <a:schemeClr val="tx2">
                    <a:lumMod val="50000"/>
                  </a:schemeClr>
                </a:solidFill>
                <a:sym typeface="+mn-ea"/>
              </a:rPr>
              <a:t>Methodology: </a:t>
            </a:r>
            <a:r>
              <a:rPr lang="en-US" sz="1400" dirty="0" smtClean="0">
                <a:solidFill>
                  <a:schemeClr val="tx2">
                    <a:lumMod val="50000"/>
                  </a:schemeClr>
                </a:solidFill>
                <a:sym typeface="+mn-ea"/>
              </a:rPr>
              <a:t>This is a Sleep care </a:t>
            </a:r>
            <a:r>
              <a:rPr lang="en-US" sz="1400" dirty="0">
                <a:solidFill>
                  <a:schemeClr val="tx2">
                    <a:lumMod val="50000"/>
                  </a:schemeClr>
                </a:solidFill>
                <a:sym typeface="+mn-ea"/>
              </a:rPr>
              <a:t>Kit, an integrated wearable device. Bio-cradle continuously measures/stores multiple bio-signals </a:t>
            </a:r>
            <a:r>
              <a:rPr lang="en-US" sz="1400" dirty="0" smtClean="0">
                <a:solidFill>
                  <a:schemeClr val="tx2">
                    <a:lumMod val="50000"/>
                  </a:schemeClr>
                </a:solidFill>
                <a:sym typeface="+mn-ea"/>
              </a:rPr>
              <a:t> </a:t>
            </a:r>
            <a:r>
              <a:rPr lang="en-US" sz="1400" dirty="0">
                <a:solidFill>
                  <a:schemeClr val="tx2">
                    <a:lumMod val="50000"/>
                  </a:schemeClr>
                </a:solidFill>
                <a:sym typeface="+mn-ea"/>
              </a:rPr>
              <a:t>and analyzes the signal data to determine sleep quality and emergency situation in real-time. it can inform the wearer or guardian about the danger through the smartphone or smart-speaker</a:t>
            </a:r>
            <a:r>
              <a:rPr lang="en-US" sz="1400" dirty="0" smtClean="0">
                <a:solidFill>
                  <a:schemeClr val="tx2">
                    <a:lumMod val="50000"/>
                  </a:schemeClr>
                </a:solidFill>
                <a:sym typeface="+mn-ea"/>
              </a:rPr>
              <a:t>.</a:t>
            </a:r>
            <a:endParaRPr lang="en-US" sz="1400" b="1" dirty="0" smtClean="0">
              <a:solidFill>
                <a:schemeClr val="tx2">
                  <a:lumMod val="50000"/>
                </a:schemeClr>
              </a:solidFill>
            </a:endParaRPr>
          </a:p>
          <a:p>
            <a:pPr marL="0" indent="0" algn="just">
              <a:buNone/>
            </a:pPr>
            <a:r>
              <a:rPr lang="en-US" sz="1400" b="1" dirty="0" smtClean="0">
                <a:solidFill>
                  <a:schemeClr val="tx2">
                    <a:lumMod val="50000"/>
                  </a:schemeClr>
                </a:solidFill>
                <a:sym typeface="+mn-ea"/>
              </a:rPr>
              <a:t>Advantages:</a:t>
            </a:r>
            <a:endParaRPr lang="en-US" sz="1400" b="1" dirty="0" smtClean="0">
              <a:solidFill>
                <a:schemeClr val="tx2">
                  <a:lumMod val="50000"/>
                </a:schemeClr>
              </a:solidFill>
            </a:endParaRPr>
          </a:p>
          <a:p>
            <a:pPr marL="0" indent="0" algn="just">
              <a:buNone/>
            </a:pPr>
            <a:r>
              <a:rPr lang="en-US" sz="1400" b="1" dirty="0">
                <a:solidFill>
                  <a:schemeClr val="tx2">
                    <a:lumMod val="50000"/>
                  </a:schemeClr>
                </a:solidFill>
                <a:sym typeface="+mn-ea"/>
              </a:rPr>
              <a:t> </a:t>
            </a:r>
            <a:r>
              <a:rPr lang="en-US" sz="1400" b="1" dirty="0" smtClean="0">
                <a:solidFill>
                  <a:schemeClr val="tx2">
                    <a:lumMod val="50000"/>
                  </a:schemeClr>
                </a:solidFill>
                <a:sym typeface="+mn-ea"/>
              </a:rPr>
              <a:t>       1. </a:t>
            </a:r>
            <a:r>
              <a:rPr lang="en-US" sz="1400" dirty="0" smtClean="0">
                <a:solidFill>
                  <a:schemeClr val="tx2">
                    <a:lumMod val="50000"/>
                  </a:schemeClr>
                </a:solidFill>
                <a:sym typeface="+mn-ea"/>
              </a:rPr>
              <a:t>pre determines the risk of sleep apnea</a:t>
            </a:r>
            <a:endParaRPr lang="en-US" sz="1400" dirty="0" smtClean="0">
              <a:solidFill>
                <a:schemeClr val="tx2">
                  <a:lumMod val="50000"/>
                </a:schemeClr>
              </a:solidFill>
            </a:endParaRPr>
          </a:p>
          <a:p>
            <a:pPr marL="0" indent="0" algn="just">
              <a:buNone/>
            </a:pPr>
            <a:r>
              <a:rPr lang="en-US" sz="1400" b="1" dirty="0">
                <a:solidFill>
                  <a:schemeClr val="tx2">
                    <a:lumMod val="50000"/>
                  </a:schemeClr>
                </a:solidFill>
                <a:sym typeface="+mn-ea"/>
              </a:rPr>
              <a:t> </a:t>
            </a:r>
            <a:r>
              <a:rPr lang="en-US" sz="1400" b="1" dirty="0" smtClean="0">
                <a:solidFill>
                  <a:schemeClr val="tx2">
                    <a:lumMod val="50000"/>
                  </a:schemeClr>
                </a:solidFill>
                <a:sym typeface="+mn-ea"/>
              </a:rPr>
              <a:t>       2. </a:t>
            </a:r>
            <a:r>
              <a:rPr lang="en-US" sz="1400" dirty="0" smtClean="0">
                <a:solidFill>
                  <a:schemeClr val="tx2">
                    <a:lumMod val="50000"/>
                  </a:schemeClr>
                </a:solidFill>
                <a:sym typeface="+mn-ea"/>
              </a:rPr>
              <a:t>24 hours real time monitoring </a:t>
            </a:r>
            <a:endParaRPr lang="en-US" sz="1400" b="1" dirty="0" smtClean="0">
              <a:solidFill>
                <a:schemeClr val="tx2">
                  <a:lumMod val="50000"/>
                </a:schemeClr>
              </a:solidFill>
            </a:endParaRPr>
          </a:p>
          <a:p>
            <a:pPr marL="0" indent="0" algn="just">
              <a:buNone/>
            </a:pPr>
            <a:r>
              <a:rPr lang="en-US" sz="1400" b="1" dirty="0" smtClean="0">
                <a:solidFill>
                  <a:schemeClr val="tx2">
                    <a:lumMod val="50000"/>
                  </a:schemeClr>
                </a:solidFill>
                <a:sym typeface="+mn-ea"/>
              </a:rPr>
              <a:t>Disadvantages:</a:t>
            </a:r>
            <a:endParaRPr lang="en-US" sz="1400" b="1" dirty="0" smtClean="0">
              <a:solidFill>
                <a:schemeClr val="tx2">
                  <a:lumMod val="50000"/>
                </a:schemeClr>
              </a:solidFill>
            </a:endParaRPr>
          </a:p>
          <a:p>
            <a:pPr marL="0" indent="0" algn="just">
              <a:buNone/>
            </a:pPr>
            <a:r>
              <a:rPr lang="en-IN" altLang="en-US" sz="1400" dirty="0" smtClean="0">
                <a:solidFill>
                  <a:schemeClr val="tx2">
                    <a:lumMod val="50000"/>
                  </a:schemeClr>
                </a:solidFill>
                <a:sym typeface="+mn-ea"/>
              </a:rPr>
              <a:t>        </a:t>
            </a:r>
            <a:r>
              <a:rPr lang="en-US" sz="1400" dirty="0" smtClean="0">
                <a:solidFill>
                  <a:schemeClr val="tx2">
                    <a:lumMod val="50000"/>
                  </a:schemeClr>
                </a:solidFill>
                <a:sym typeface="+mn-ea"/>
              </a:rPr>
              <a:t>1.</a:t>
            </a:r>
            <a:r>
              <a:rPr lang="en-US" sz="1400" dirty="0">
                <a:solidFill>
                  <a:schemeClr val="tx2">
                    <a:lumMod val="50000"/>
                  </a:schemeClr>
                </a:solidFill>
                <a:sym typeface="+mn-ea"/>
              </a:rPr>
              <a:t> </a:t>
            </a:r>
            <a:r>
              <a:rPr lang="en-US" sz="1400" dirty="0" smtClean="0">
                <a:solidFill>
                  <a:schemeClr val="tx2">
                    <a:lumMod val="50000"/>
                  </a:schemeClr>
                </a:solidFill>
                <a:sym typeface="+mn-ea"/>
              </a:rPr>
              <a:t>It must include feature  </a:t>
            </a:r>
            <a:r>
              <a:rPr lang="en-US" sz="1400" dirty="0">
                <a:solidFill>
                  <a:schemeClr val="tx2">
                    <a:lumMod val="50000"/>
                  </a:schemeClr>
                </a:solidFill>
                <a:sym typeface="+mn-ea"/>
              </a:rPr>
              <a:t>that can resolve apnea without interrupting the </a:t>
            </a:r>
            <a:r>
              <a:rPr lang="en-US" sz="1400" dirty="0" smtClean="0">
                <a:solidFill>
                  <a:schemeClr val="tx2">
                    <a:lumMod val="50000"/>
                  </a:schemeClr>
                </a:solidFill>
                <a:sym typeface="+mn-ea"/>
              </a:rPr>
              <a:t>patient’s </a:t>
            </a:r>
            <a:r>
              <a:rPr lang="en-US" sz="1400" dirty="0">
                <a:solidFill>
                  <a:schemeClr val="tx2">
                    <a:lumMod val="50000"/>
                  </a:schemeClr>
                </a:solidFill>
                <a:sym typeface="+mn-ea"/>
              </a:rPr>
              <a:t>sleep when apnea occurs.</a:t>
            </a:r>
            <a:endParaRPr lang="en-IN" sz="1400" dirty="0">
              <a:solidFill>
                <a:schemeClr val="tx2">
                  <a:lumMod val="50000"/>
                </a:schemeClr>
              </a:solidFill>
            </a:endParaRPr>
          </a:p>
          <a:p>
            <a:pPr marL="0" indent="0">
              <a:buNone/>
            </a:pPr>
            <a:endParaRPr lang="en-US" sz="1400" b="1" dirty="0" smtClean="0"/>
          </a:p>
          <a:p>
            <a:pPr algn="just"/>
            <a:endParaRPr lang="en-US" sz="1400" dirty="0" smtClean="0">
              <a:solidFill>
                <a:schemeClr val="accent5">
                  <a:lumMod val="50000"/>
                </a:schemeClr>
              </a:solidFill>
            </a:endParaRPr>
          </a:p>
        </p:txBody>
      </p:sp>
      <p:sp>
        <p:nvSpPr>
          <p:cNvPr id="10" name="Rectangle 9"/>
          <p:cNvSpPr/>
          <p:nvPr/>
        </p:nvSpPr>
        <p:spPr>
          <a:xfrm>
            <a:off x="1295400" y="0"/>
            <a:ext cx="6429375"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4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4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4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4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4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4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left)">
                                      <p:cBhvr>
                                        <p:cTn id="47" dur="4000"/>
                                        <p:tgtEl>
                                          <p:spTgt spid="3">
                                            <p:txEl>
                                              <p:pRg st="7" end="7"/>
                                            </p:txEl>
                                          </p:spTgt>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up)">
                                      <p:cBhvr>
                                        <p:cTn id="50" dur="500"/>
                                        <p:tgtEl>
                                          <p:spTgt spid="10"/>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circle(in)">
                                      <p:cBhvr>
                                        <p:cTn id="53"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810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5">
                    <a:lumMod val="50000"/>
                  </a:schemeClr>
                </a:solidFill>
                <a:latin typeface="Bahnschrift Condensed" panose="020B0502040204020203" pitchFamily="34" charset="0"/>
                <a:sym typeface="+mn-ea"/>
              </a:rPr>
              <a:t>LITERATURE SURVEY[</a:t>
            </a:r>
            <a:r>
              <a:rPr lang="en-IN" altLang="en-US" sz="2800" dirty="0" smtClean="0">
                <a:solidFill>
                  <a:schemeClr val="accent5">
                    <a:lumMod val="50000"/>
                  </a:schemeClr>
                </a:solidFill>
                <a:latin typeface="Bahnschrift Condensed" panose="020B0502040204020203" pitchFamily="34" charset="0"/>
                <a:sym typeface="+mn-ea"/>
              </a:rPr>
              <a:t>3</a:t>
            </a:r>
            <a:r>
              <a:rPr lang="en-US" sz="2800" dirty="0" smtClean="0">
                <a:solidFill>
                  <a:schemeClr val="accent5">
                    <a:lumMod val="50000"/>
                  </a:schemeClr>
                </a:solidFill>
                <a:latin typeface="Bahnschrift Condensed" panose="020B0502040204020203" pitchFamily="34" charset="0"/>
                <a:sym typeface="+mn-ea"/>
              </a:rPr>
              <a:t>]</a:t>
            </a:r>
            <a:endParaRPr 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endParaRPr>
          </a:p>
        </p:txBody>
      </p:sp>
      <p:sp>
        <p:nvSpPr>
          <p:cNvPr id="3" name="Rectangle 2"/>
          <p:cNvSpPr/>
          <p:nvPr/>
        </p:nvSpPr>
        <p:spPr>
          <a:xfrm>
            <a:off x="455295" y="1211580"/>
            <a:ext cx="8533130" cy="368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schemeClr val="tx2">
                    <a:lumMod val="50000"/>
                  </a:schemeClr>
                </a:solidFill>
                <a:sym typeface="+mn-ea"/>
              </a:rPr>
              <a:t>Title : </a:t>
            </a:r>
            <a:r>
              <a:rPr lang="en-US" sz="1400" dirty="0">
                <a:solidFill>
                  <a:schemeClr val="tx2">
                    <a:lumMod val="50000"/>
                  </a:schemeClr>
                </a:solidFill>
                <a:sym typeface="+mn-ea"/>
              </a:rPr>
              <a:t>Development of an </a:t>
            </a:r>
            <a:r>
              <a:rPr lang="en-US" sz="1400" dirty="0" err="1">
                <a:solidFill>
                  <a:schemeClr val="tx2">
                    <a:lumMod val="50000"/>
                  </a:schemeClr>
                </a:solidFill>
                <a:sym typeface="+mn-ea"/>
              </a:rPr>
              <a:t>IoT</a:t>
            </a:r>
            <a:r>
              <a:rPr lang="en-US" sz="1400" dirty="0">
                <a:solidFill>
                  <a:schemeClr val="tx2">
                    <a:lumMod val="50000"/>
                  </a:schemeClr>
                </a:solidFill>
                <a:sym typeface="+mn-ea"/>
              </a:rPr>
              <a:t> based Smart Baby Monitoring System with Face </a:t>
            </a:r>
            <a:r>
              <a:rPr lang="en-US" sz="1400" dirty="0" smtClean="0">
                <a:solidFill>
                  <a:schemeClr val="tx2">
                    <a:lumMod val="50000"/>
                  </a:schemeClr>
                </a:solidFill>
                <a:sym typeface="+mn-ea"/>
              </a:rPr>
              <a:t>Recognition</a:t>
            </a:r>
            <a:endParaRPr lang="en-US" sz="1400" dirty="0">
              <a:solidFill>
                <a:schemeClr val="tx2">
                  <a:lumMod val="50000"/>
                </a:schemeClr>
              </a:solidFill>
            </a:endParaRPr>
          </a:p>
          <a:p>
            <a:pPr algn="just"/>
            <a:r>
              <a:rPr lang="en-US" sz="1400" b="1" dirty="0" smtClean="0">
                <a:solidFill>
                  <a:schemeClr val="tx2">
                    <a:lumMod val="50000"/>
                  </a:schemeClr>
                </a:solidFill>
                <a:sym typeface="+mn-ea"/>
              </a:rPr>
              <a:t>Journal: </a:t>
            </a:r>
            <a:r>
              <a:rPr lang="en-US" sz="1400" dirty="0">
                <a:solidFill>
                  <a:schemeClr val="tx2">
                    <a:lumMod val="50000"/>
                  </a:schemeClr>
                </a:solidFill>
                <a:sym typeface="+mn-ea"/>
              </a:rPr>
              <a:t>Institute of Electrical and Electronics Engineers(IEEE</a:t>
            </a:r>
            <a:r>
              <a:rPr lang="en-US" sz="1400" dirty="0" smtClean="0">
                <a:solidFill>
                  <a:schemeClr val="tx2">
                    <a:lumMod val="50000"/>
                  </a:schemeClr>
                </a:solidFill>
                <a:sym typeface="+mn-ea"/>
              </a:rPr>
              <a:t>)- may 2021</a:t>
            </a:r>
            <a:endParaRPr lang="en-US" sz="1400" dirty="0" smtClean="0">
              <a:solidFill>
                <a:schemeClr val="tx2">
                  <a:lumMod val="50000"/>
                </a:schemeClr>
              </a:solidFill>
            </a:endParaRPr>
          </a:p>
          <a:p>
            <a:pPr algn="just"/>
            <a:r>
              <a:rPr lang="en-US" sz="1400" b="1" dirty="0" smtClean="0">
                <a:solidFill>
                  <a:schemeClr val="tx2">
                    <a:lumMod val="50000"/>
                  </a:schemeClr>
                </a:solidFill>
                <a:sym typeface="+mn-ea"/>
              </a:rPr>
              <a:t>Methodology :</a:t>
            </a:r>
            <a:r>
              <a:rPr lang="en-US" sz="1400" dirty="0" smtClean="0">
                <a:solidFill>
                  <a:schemeClr val="tx2">
                    <a:lumMod val="50000"/>
                  </a:schemeClr>
                </a:solidFill>
                <a:sym typeface="+mn-ea"/>
              </a:rPr>
              <a:t>This is a </a:t>
            </a:r>
            <a:r>
              <a:rPr lang="en-US" sz="1400" dirty="0">
                <a:solidFill>
                  <a:schemeClr val="tx2">
                    <a:lumMod val="50000"/>
                  </a:schemeClr>
                </a:solidFill>
                <a:sym typeface="+mn-ea"/>
              </a:rPr>
              <a:t>a very efficient and user-friendly technology to implement automatic swinging of the baby bassinet with sound detection of the baby crying using sound sensor and playing lullaby through speakers. The humidity sensor has been used to know the diaper's moisture level, and notifications have been sent to parents with certain conditions through mobile calls and text </a:t>
            </a:r>
            <a:r>
              <a:rPr lang="en-US" sz="1400" dirty="0" smtClean="0">
                <a:solidFill>
                  <a:schemeClr val="tx2">
                    <a:lumMod val="50000"/>
                  </a:schemeClr>
                </a:solidFill>
                <a:sym typeface="+mn-ea"/>
              </a:rPr>
              <a:t>messages.</a:t>
            </a:r>
            <a:endParaRPr lang="en-US" sz="1400" b="1" dirty="0" smtClean="0">
              <a:solidFill>
                <a:schemeClr val="tx2">
                  <a:lumMod val="50000"/>
                </a:schemeClr>
              </a:solidFill>
            </a:endParaRPr>
          </a:p>
          <a:p>
            <a:pPr algn="just"/>
            <a:r>
              <a:rPr lang="en-US" sz="1400" b="1" dirty="0" smtClean="0">
                <a:solidFill>
                  <a:schemeClr val="tx2">
                    <a:lumMod val="50000"/>
                  </a:schemeClr>
                </a:solidFill>
                <a:sym typeface="+mn-ea"/>
              </a:rPr>
              <a:t>Advantages:</a:t>
            </a:r>
            <a:endParaRPr lang="en-US" sz="1400" b="1" dirty="0" smtClean="0">
              <a:solidFill>
                <a:schemeClr val="tx2">
                  <a:lumMod val="50000"/>
                </a:schemeClr>
              </a:solidFill>
            </a:endParaRPr>
          </a:p>
          <a:p>
            <a:pPr marL="0" indent="0">
              <a:buNone/>
            </a:pPr>
            <a:r>
              <a:rPr lang="en-IN" altLang="en-US" sz="1400" b="1" dirty="0" smtClean="0">
                <a:solidFill>
                  <a:schemeClr val="tx2">
                    <a:lumMod val="50000"/>
                  </a:schemeClr>
                </a:solidFill>
                <a:sym typeface="+mn-ea"/>
              </a:rPr>
              <a:t>        </a:t>
            </a:r>
            <a:r>
              <a:rPr lang="en-US" sz="1400" b="1" dirty="0" smtClean="0">
                <a:solidFill>
                  <a:schemeClr val="tx2">
                    <a:lumMod val="50000"/>
                  </a:schemeClr>
                </a:solidFill>
                <a:sym typeface="+mn-ea"/>
              </a:rPr>
              <a:t>1. </a:t>
            </a:r>
            <a:r>
              <a:rPr lang="en-US" sz="1400" dirty="0" smtClean="0">
                <a:solidFill>
                  <a:schemeClr val="tx2">
                    <a:lumMod val="50000"/>
                  </a:schemeClr>
                </a:solidFill>
                <a:sym typeface="+mn-ea"/>
              </a:rPr>
              <a:t>helps in real time monitoring of the baby using face recognition.</a:t>
            </a:r>
            <a:endParaRPr lang="en-US" sz="1400" b="1" dirty="0" smtClean="0">
              <a:solidFill>
                <a:schemeClr val="tx2">
                  <a:lumMod val="50000"/>
                </a:schemeClr>
              </a:solidFill>
            </a:endParaRPr>
          </a:p>
          <a:p>
            <a:pPr algn="just"/>
            <a:r>
              <a:rPr lang="en-US" sz="1400" b="1" dirty="0" smtClean="0">
                <a:solidFill>
                  <a:schemeClr val="tx2">
                    <a:lumMod val="50000"/>
                  </a:schemeClr>
                </a:solidFill>
                <a:sym typeface="+mn-ea"/>
              </a:rPr>
              <a:t>Disadvantages:</a:t>
            </a:r>
            <a:endParaRPr lang="en-US" sz="1400" b="1" dirty="0" smtClean="0">
              <a:solidFill>
                <a:schemeClr val="tx2">
                  <a:lumMod val="50000"/>
                </a:schemeClr>
              </a:solidFill>
            </a:endParaRPr>
          </a:p>
          <a:p>
            <a:pPr marL="0" indent="0">
              <a:buNone/>
            </a:pPr>
            <a:r>
              <a:rPr lang="en-US" sz="1400" b="1" dirty="0">
                <a:solidFill>
                  <a:schemeClr val="tx2">
                    <a:lumMod val="50000"/>
                  </a:schemeClr>
                </a:solidFill>
                <a:sym typeface="+mn-ea"/>
              </a:rPr>
              <a:t> </a:t>
            </a:r>
            <a:r>
              <a:rPr lang="en-US" sz="1400" b="1" dirty="0" smtClean="0">
                <a:solidFill>
                  <a:schemeClr val="tx2">
                    <a:lumMod val="50000"/>
                  </a:schemeClr>
                </a:solidFill>
                <a:sym typeface="+mn-ea"/>
              </a:rPr>
              <a:t>       1.</a:t>
            </a:r>
            <a:r>
              <a:rPr lang="en-US" sz="1400" dirty="0" smtClean="0">
                <a:solidFill>
                  <a:schemeClr val="tx2">
                    <a:lumMod val="50000"/>
                  </a:schemeClr>
                </a:solidFill>
                <a:sym typeface="+mn-ea"/>
              </a:rPr>
              <a:t> It will be some hard to identify the face of baby every time.</a:t>
            </a:r>
            <a:endParaRPr lang="en-US" sz="1400" b="1" dirty="0" smtClean="0">
              <a:solidFill>
                <a:schemeClr val="tx2">
                  <a:lumMod val="50000"/>
                </a:schemeClr>
              </a:solidFill>
            </a:endParaRPr>
          </a:p>
          <a:p>
            <a:pPr algn="just"/>
            <a:endParaRPr lang="en-US" sz="1400" b="1" dirty="0" smtClean="0">
              <a:solidFill>
                <a:schemeClr val="tx2">
                  <a:lumMod val="50000"/>
                </a:schemeClr>
              </a:solidFill>
            </a:endParaRPr>
          </a:p>
        </p:txBody>
      </p:sp>
      <p:sp>
        <p:nvSpPr>
          <p:cNvPr id="10" name="Rectangle 9"/>
          <p:cNvSpPr/>
          <p:nvPr/>
        </p:nvSpPr>
        <p:spPr>
          <a:xfrm>
            <a:off x="1295400" y="0"/>
            <a:ext cx="6330950"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4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4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4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4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4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4000"/>
                                        <p:tgtEl>
                                          <p:spTgt spid="3">
                                            <p:txEl>
                                              <p:pRg st="6" end="6"/>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up)">
                                      <p:cBhvr>
                                        <p:cTn id="45" dur="500"/>
                                        <p:tgtEl>
                                          <p:spTgt spid="10"/>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circle(in)">
                                      <p:cBhvr>
                                        <p:cTn id="4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81050"/>
            <a:ext cx="9144000" cy="5924550"/>
          </a:xfrm>
          <a:prstGeom prst="rect">
            <a:avLst/>
          </a:prstGeom>
          <a:gradFill flip="none" rotWithShape="1">
            <a:gsLst>
              <a:gs pos="0">
                <a:schemeClr val="tx2">
                  <a:lumMod val="76000"/>
                  <a:lumOff val="24000"/>
                  <a:alpha val="35000"/>
                </a:schemeClr>
              </a:gs>
              <a:gs pos="50000">
                <a:schemeClr val="tx2">
                  <a:lumMod val="75000"/>
                  <a:alpha val="3000"/>
                </a:schemeClr>
              </a:gs>
              <a:gs pos="100000">
                <a:srgbClr val="002060">
                  <a:alpha val="2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276600" y="285750"/>
            <a:ext cx="3972560" cy="63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5">
                    <a:lumMod val="50000"/>
                  </a:schemeClr>
                </a:solidFill>
                <a:latin typeface="Bahnschrift Condensed" panose="020B0502040204020203" pitchFamily="34" charset="0"/>
                <a:sym typeface="+mn-ea"/>
              </a:rPr>
              <a:t>LITERATURE SURVEY[</a:t>
            </a:r>
            <a:r>
              <a:rPr lang="en-IN" altLang="en-US" sz="2800" dirty="0" smtClean="0">
                <a:solidFill>
                  <a:schemeClr val="accent5">
                    <a:lumMod val="50000"/>
                  </a:schemeClr>
                </a:solidFill>
                <a:latin typeface="Bahnschrift Condensed" panose="020B0502040204020203" pitchFamily="34" charset="0"/>
                <a:sym typeface="+mn-ea"/>
              </a:rPr>
              <a:t>4</a:t>
            </a:r>
            <a:r>
              <a:rPr lang="en-US" sz="2800" dirty="0" smtClean="0">
                <a:solidFill>
                  <a:schemeClr val="accent5">
                    <a:lumMod val="50000"/>
                  </a:schemeClr>
                </a:solidFill>
                <a:latin typeface="Bahnschrift Condensed" panose="020B0502040204020203" pitchFamily="34" charset="0"/>
                <a:sym typeface="+mn-ea"/>
              </a:rPr>
              <a:t>]</a:t>
            </a:r>
            <a:endParaRPr lang="en-US" sz="2800" b="1" dirty="0" smtClean="0">
              <a:solidFill>
                <a:schemeClr val="accent5">
                  <a:lumMod val="50000"/>
                </a:schemeClr>
              </a:solidFill>
              <a:latin typeface="Bahnschrift Condensed" panose="020B0502040204020203" pitchFamily="34" charset="0"/>
              <a:cs typeface="Arial" panose="020B0604020202020204" pitchFamily="34" charset="0"/>
              <a:sym typeface="+mn-ea"/>
            </a:endParaRPr>
          </a:p>
        </p:txBody>
      </p:sp>
      <p:sp>
        <p:nvSpPr>
          <p:cNvPr id="3" name="Rectangle 2"/>
          <p:cNvSpPr/>
          <p:nvPr/>
        </p:nvSpPr>
        <p:spPr>
          <a:xfrm>
            <a:off x="455295" y="1211580"/>
            <a:ext cx="8533130" cy="368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schemeClr val="tx2">
                    <a:lumMod val="50000"/>
                  </a:schemeClr>
                </a:solidFill>
                <a:sym typeface="+mn-ea"/>
              </a:rPr>
              <a:t>Title : </a:t>
            </a:r>
            <a:r>
              <a:rPr lang="en-US" sz="1400" dirty="0">
                <a:solidFill>
                  <a:schemeClr val="tx2">
                    <a:lumMod val="50000"/>
                  </a:schemeClr>
                </a:solidFill>
                <a:sym typeface="+mn-ea"/>
              </a:rPr>
              <a:t>An enhanced noise cancelling system for a comprehensive monitoring and control of baby </a:t>
            </a:r>
            <a:r>
              <a:rPr lang="en-US" sz="1400" dirty="0" smtClean="0">
                <a:solidFill>
                  <a:schemeClr val="tx2">
                    <a:lumMod val="50000"/>
                  </a:schemeClr>
                </a:solidFill>
                <a:sym typeface="+mn-ea"/>
              </a:rPr>
              <a:t>environments</a:t>
            </a:r>
            <a:endParaRPr lang="en-US" sz="1400" dirty="0" smtClean="0">
              <a:solidFill>
                <a:schemeClr val="tx2">
                  <a:lumMod val="50000"/>
                </a:schemeClr>
              </a:solidFill>
            </a:endParaRPr>
          </a:p>
          <a:p>
            <a:pPr algn="just"/>
            <a:r>
              <a:rPr lang="en-US" sz="1400" b="1" dirty="0" smtClean="0">
                <a:solidFill>
                  <a:schemeClr val="tx2">
                    <a:lumMod val="50000"/>
                  </a:schemeClr>
                </a:solidFill>
                <a:sym typeface="+mn-ea"/>
              </a:rPr>
              <a:t>Journal: </a:t>
            </a:r>
            <a:r>
              <a:rPr lang="en-US" sz="1400" b="1" dirty="0">
                <a:solidFill>
                  <a:schemeClr val="tx2">
                    <a:lumMod val="50000"/>
                  </a:schemeClr>
                </a:solidFill>
                <a:sym typeface="+mn-ea"/>
              </a:rPr>
              <a:t>: </a:t>
            </a:r>
            <a:r>
              <a:rPr lang="en-US" sz="1400" dirty="0">
                <a:solidFill>
                  <a:schemeClr val="tx2">
                    <a:lumMod val="50000"/>
                  </a:schemeClr>
                </a:solidFill>
                <a:sym typeface="+mn-ea"/>
              </a:rPr>
              <a:t>Institute of Electrical and Electronics Engineers(IEEE)- </a:t>
            </a:r>
            <a:r>
              <a:rPr lang="en-US" sz="1400" dirty="0" smtClean="0">
                <a:solidFill>
                  <a:schemeClr val="tx2">
                    <a:lumMod val="50000"/>
                  </a:schemeClr>
                </a:solidFill>
                <a:sym typeface="+mn-ea"/>
              </a:rPr>
              <a:t>march 2015</a:t>
            </a:r>
            <a:endParaRPr lang="en-US" sz="1400" dirty="0" smtClean="0">
              <a:solidFill>
                <a:schemeClr val="tx2">
                  <a:lumMod val="50000"/>
                </a:schemeClr>
              </a:solidFill>
            </a:endParaRPr>
          </a:p>
          <a:p>
            <a:pPr algn="just"/>
            <a:r>
              <a:rPr lang="en-US" sz="1400" b="1" dirty="0" smtClean="0">
                <a:solidFill>
                  <a:schemeClr val="tx2">
                    <a:lumMod val="50000"/>
                  </a:schemeClr>
                </a:solidFill>
                <a:sym typeface="+mn-ea"/>
              </a:rPr>
              <a:t>Methodology :</a:t>
            </a:r>
            <a:r>
              <a:rPr lang="en-US" sz="1400" dirty="0" smtClean="0">
                <a:solidFill>
                  <a:schemeClr val="tx2">
                    <a:lumMod val="50000"/>
                  </a:schemeClr>
                </a:solidFill>
                <a:sym typeface="+mn-ea"/>
              </a:rPr>
              <a:t> </a:t>
            </a:r>
            <a:r>
              <a:rPr lang="en-US" sz="1400" dirty="0">
                <a:solidFill>
                  <a:schemeClr val="tx2">
                    <a:lumMod val="50000"/>
                  </a:schemeClr>
                </a:solidFill>
                <a:sym typeface="+mn-ea"/>
              </a:rPr>
              <a:t>T</a:t>
            </a:r>
            <a:r>
              <a:rPr lang="en-US" sz="1400" dirty="0" smtClean="0">
                <a:solidFill>
                  <a:schemeClr val="tx2">
                    <a:lumMod val="50000"/>
                  </a:schemeClr>
                </a:solidFill>
                <a:sym typeface="+mn-ea"/>
              </a:rPr>
              <a:t>his system </a:t>
            </a:r>
            <a:r>
              <a:rPr lang="en-US" sz="1400" dirty="0">
                <a:solidFill>
                  <a:schemeClr val="tx2">
                    <a:lumMod val="50000"/>
                  </a:schemeClr>
                </a:solidFill>
                <a:sym typeface="+mn-ea"/>
              </a:rPr>
              <a:t>enhanced noise cancelling system for a comprehensive monitoring and control to overcome the sound pollution and make the baby rooms more </a:t>
            </a:r>
            <a:r>
              <a:rPr lang="en-US" sz="1400" dirty="0" smtClean="0">
                <a:solidFill>
                  <a:schemeClr val="tx2">
                    <a:lumMod val="50000"/>
                  </a:schemeClr>
                </a:solidFill>
                <a:sym typeface="+mn-ea"/>
              </a:rPr>
              <a:t>comfortable with all existing features.</a:t>
            </a:r>
            <a:endParaRPr lang="en-US" sz="1400" b="1" dirty="0" smtClean="0">
              <a:solidFill>
                <a:schemeClr val="tx2">
                  <a:lumMod val="50000"/>
                </a:schemeClr>
              </a:solidFill>
            </a:endParaRPr>
          </a:p>
          <a:p>
            <a:pPr algn="just"/>
            <a:r>
              <a:rPr lang="en-US" sz="1400" b="1" dirty="0" smtClean="0">
                <a:solidFill>
                  <a:schemeClr val="tx2">
                    <a:lumMod val="50000"/>
                  </a:schemeClr>
                </a:solidFill>
                <a:sym typeface="+mn-ea"/>
              </a:rPr>
              <a:t>Advantages:</a:t>
            </a:r>
            <a:endParaRPr lang="en-US" sz="1400" b="1" dirty="0" smtClean="0">
              <a:solidFill>
                <a:schemeClr val="tx2">
                  <a:lumMod val="50000"/>
                </a:schemeClr>
              </a:solidFill>
            </a:endParaRPr>
          </a:p>
          <a:p>
            <a:pPr marL="0" indent="0">
              <a:buNone/>
            </a:pPr>
            <a:r>
              <a:rPr lang="en-IN" altLang="en-US" sz="1400" b="1" dirty="0" smtClean="0">
                <a:solidFill>
                  <a:schemeClr val="tx2">
                    <a:lumMod val="50000"/>
                  </a:schemeClr>
                </a:solidFill>
                <a:sym typeface="+mn-ea"/>
              </a:rPr>
              <a:t>       </a:t>
            </a:r>
            <a:r>
              <a:rPr lang="en-US" sz="1400" b="1" dirty="0" smtClean="0">
                <a:solidFill>
                  <a:schemeClr val="tx2">
                    <a:lumMod val="50000"/>
                  </a:schemeClr>
                </a:solidFill>
                <a:sym typeface="+mn-ea"/>
              </a:rPr>
              <a:t>1.</a:t>
            </a:r>
            <a:r>
              <a:rPr lang="en-US" sz="1400" dirty="0" smtClean="0">
                <a:solidFill>
                  <a:schemeClr val="tx2">
                    <a:lumMod val="50000"/>
                  </a:schemeClr>
                </a:solidFill>
                <a:sym typeface="+mn-ea"/>
              </a:rPr>
              <a:t> helps the baby to sleep comfortably without any disturbance.</a:t>
            </a:r>
            <a:endParaRPr lang="en-US" sz="1400" b="1" dirty="0" smtClean="0">
              <a:solidFill>
                <a:schemeClr val="tx2">
                  <a:lumMod val="50000"/>
                </a:schemeClr>
              </a:solidFill>
            </a:endParaRPr>
          </a:p>
          <a:p>
            <a:pPr algn="just"/>
            <a:r>
              <a:rPr lang="en-US" sz="1400" b="1" dirty="0" smtClean="0">
                <a:solidFill>
                  <a:schemeClr val="tx2">
                    <a:lumMod val="50000"/>
                  </a:schemeClr>
                </a:solidFill>
                <a:sym typeface="+mn-ea"/>
              </a:rPr>
              <a:t>Disadvantages:</a:t>
            </a:r>
            <a:endParaRPr lang="en-US" sz="1400" b="1" dirty="0" smtClean="0">
              <a:solidFill>
                <a:schemeClr val="tx2">
                  <a:lumMod val="50000"/>
                </a:schemeClr>
              </a:solidFill>
            </a:endParaRPr>
          </a:p>
          <a:p>
            <a:pPr marL="0" indent="0">
              <a:buNone/>
            </a:pPr>
            <a:r>
              <a:rPr lang="en-IN" altLang="en-US" sz="1400" b="1" dirty="0" smtClean="0">
                <a:solidFill>
                  <a:schemeClr val="tx2">
                    <a:lumMod val="50000"/>
                  </a:schemeClr>
                </a:solidFill>
                <a:sym typeface="+mn-ea"/>
              </a:rPr>
              <a:t>       </a:t>
            </a:r>
            <a:r>
              <a:rPr lang="en-US" sz="1400" b="1" dirty="0" smtClean="0">
                <a:solidFill>
                  <a:schemeClr val="tx2">
                    <a:lumMod val="50000"/>
                  </a:schemeClr>
                </a:solidFill>
                <a:sym typeface="+mn-ea"/>
              </a:rPr>
              <a:t>1.</a:t>
            </a:r>
            <a:r>
              <a:rPr lang="en-US" sz="1400" dirty="0" smtClean="0">
                <a:solidFill>
                  <a:schemeClr val="tx2">
                    <a:lumMod val="50000"/>
                  </a:schemeClr>
                </a:solidFill>
                <a:sym typeface="+mn-ea"/>
              </a:rPr>
              <a:t>can show some effect on babies because the cancelling system may produce some signals.</a:t>
            </a:r>
            <a:endParaRPr lang="en-US" sz="1400" b="1" dirty="0" smtClean="0">
              <a:solidFill>
                <a:schemeClr val="tx2">
                  <a:lumMod val="50000"/>
                </a:schemeClr>
              </a:solidFill>
            </a:endParaRPr>
          </a:p>
          <a:p>
            <a:pPr algn="just"/>
            <a:endParaRPr lang="en-US" sz="1400" b="1" dirty="0" smtClean="0">
              <a:solidFill>
                <a:schemeClr val="tx2">
                  <a:lumMod val="50000"/>
                </a:schemeClr>
              </a:solidFill>
            </a:endParaRPr>
          </a:p>
        </p:txBody>
      </p:sp>
      <p:sp>
        <p:nvSpPr>
          <p:cNvPr id="10" name="Rectangle 9"/>
          <p:cNvSpPr/>
          <p:nvPr/>
        </p:nvSpPr>
        <p:spPr>
          <a:xfrm>
            <a:off x="1295400" y="0"/>
            <a:ext cx="6729730" cy="918845"/>
          </a:xfrm>
          <a:prstGeom prst="rect">
            <a:avLst/>
          </a:prstGeom>
          <a:gradFill flip="none" rotWithShape="1">
            <a:gsLst>
              <a:gs pos="0">
                <a:schemeClr val="tx2">
                  <a:lumMod val="50000"/>
                  <a:alpha val="0"/>
                </a:schemeClr>
              </a:gs>
              <a:gs pos="50000">
                <a:schemeClr val="tx2">
                  <a:lumMod val="75000"/>
                  <a:alpha val="13000"/>
                </a:schemeClr>
              </a:gs>
              <a:gs pos="100000">
                <a:srgbClr val="002060">
                  <a:alpha val="27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4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4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4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4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4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4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4000"/>
                                        <p:tgtEl>
                                          <p:spTgt spid="3">
                                            <p:txEl>
                                              <p:pRg st="6" end="6"/>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up)">
                                      <p:cBhvr>
                                        <p:cTn id="45" dur="500"/>
                                        <p:tgtEl>
                                          <p:spTgt spid="10"/>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circle(in)">
                                      <p:cBhvr>
                                        <p:cTn id="4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 grpId="0" bldLvl="0" animBg="1"/>
      <p:bldP spid="3" grpId="0" build="p"/>
      <p:bldP spid="10"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2604</Words>
  <Application>Microsoft Office PowerPoint</Application>
  <PresentationFormat>On-screen Show (16:9)</PresentationFormat>
  <Paragraphs>171</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Bahnschrift Condensed</vt:lpstr>
      <vt:lpstr>Calibri</vt:lpstr>
      <vt:lpstr>Cambria</vt:lpstr>
      <vt:lpstr>Times New Roman</vt:lpstr>
      <vt:lpstr>Office Theme</vt:lpstr>
      <vt:lpstr>Smart Cradle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dc:title>
  <dc:creator>user-6</dc:creator>
  <cp:lastModifiedBy>HARIKA</cp:lastModifiedBy>
  <cp:revision>80</cp:revision>
  <dcterms:created xsi:type="dcterms:W3CDTF">2020-01-07T05:12:00Z</dcterms:created>
  <dcterms:modified xsi:type="dcterms:W3CDTF">2022-06-20T14:09:01Z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1033-11.2.0.10451</vt:lpwstr>
  </property>
  <property fmtid="{D5CDD505-2E9C-101B-9397-08002B2CF9AE}" pid="3" name="ICV">
    <vt:lpwstr>60C4E09DA8D9495CAA96FA51B5CD4BB5</vt:lpwstr>
  </property>
</Properties>
</file>