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59" r:id="rId8"/>
    <p:sldId id="263" r:id="rId9"/>
    <p:sldId id="269" r:id="rId10"/>
    <p:sldId id="280" r:id="rId11"/>
    <p:sldId id="283" r:id="rId12"/>
    <p:sldId id="282" r:id="rId13"/>
    <p:sldId id="284" r:id="rId14"/>
    <p:sldId id="285" r:id="rId15"/>
    <p:sldId id="286" r:id="rId16"/>
    <p:sldId id="287" r:id="rId17"/>
    <p:sldId id="281" r:id="rId18"/>
    <p:sldId id="261" r:id="rId19"/>
    <p:sldId id="270" r:id="rId20"/>
    <p:sldId id="265" r:id="rId21"/>
    <p:sldId id="266" r:id="rId22"/>
    <p:sldId id="267" r:id="rId23"/>
    <p:sldId id="268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9" r:id="rId32"/>
    <p:sldId id="288" r:id="rId33"/>
    <p:sldId id="27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67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09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57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5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EACF-B1C2-4F3C-B490-AB095503B0B0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3C7F09-7DF3-45DF-9F44-50748B7C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FB92-B83E-45A1-BF59-68D6B522A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OnSport Fantasy Sports Cluster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BC9A8-BFD6-4139-B73D-96C4BD45C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5CAB-969F-4AD4-9C30-572CE8DE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C4AD7E9-69CD-4096-8403-322815664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9005"/>
            <a:ext cx="4322037" cy="29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B24A2DC7-C548-4184-9E17-C92927F2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7403"/>
            <a:ext cx="42957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FF25B-8819-474A-8662-5ED7F9C3C6D8}"/>
              </a:ext>
            </a:extLst>
          </p:cNvPr>
          <p:cNvSpPr txBox="1"/>
          <p:nvPr/>
        </p:nvSpPr>
        <p:spPr>
          <a:xfrm>
            <a:off x="838200" y="4844147"/>
            <a:ext cx="471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150 points are obtained by midfielder and forward players, and below 150 there is a no particular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41648-E1A7-462C-86D0-4D8E4735B5A2}"/>
              </a:ext>
            </a:extLst>
          </p:cNvPr>
          <p:cNvSpPr txBox="1"/>
          <p:nvPr/>
        </p:nvSpPr>
        <p:spPr>
          <a:xfrm>
            <a:off x="6385560" y="4935587"/>
            <a:ext cx="471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threat to other team is given by forward and midfielder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Defender also poses some threat but goalkeeper poses least threat</a:t>
            </a:r>
          </a:p>
        </p:txBody>
      </p:sp>
    </p:spTree>
    <p:extLst>
      <p:ext uri="{BB962C8B-B14F-4D97-AF65-F5344CB8AC3E}">
        <p14:creationId xmlns:p14="http://schemas.microsoft.com/office/powerpoint/2010/main" val="95053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827A-57EB-48EF-8552-F8161D38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A36CE68-D828-4A60-A2FA-F1A263ED9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2350500"/>
            <a:ext cx="3800475" cy="25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4BB9BEEF-2AAB-492A-A797-2844AC90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2414898"/>
            <a:ext cx="37147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D4D3F-64A6-4E69-B9EA-6B1CDD358F06}"/>
              </a:ext>
            </a:extLst>
          </p:cNvPr>
          <p:cNvSpPr txBox="1"/>
          <p:nvPr/>
        </p:nvSpPr>
        <p:spPr>
          <a:xfrm>
            <a:off x="838200" y="4844147"/>
            <a:ext cx="471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seen that most players have not scored any goal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scoring more that 10 goals are rare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E0C8E-BFEA-4B1A-B6CA-8A9D79890E09}"/>
              </a:ext>
            </a:extLst>
          </p:cNvPr>
          <p:cNvSpPr txBox="1"/>
          <p:nvPr/>
        </p:nvSpPr>
        <p:spPr>
          <a:xfrm>
            <a:off x="6431280" y="5103227"/>
            <a:ext cx="471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seen that majority of players score between 0-150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scoring above 150 are rare</a:t>
            </a:r>
          </a:p>
        </p:txBody>
      </p:sp>
    </p:spTree>
    <p:extLst>
      <p:ext uri="{BB962C8B-B14F-4D97-AF65-F5344CB8AC3E}">
        <p14:creationId xmlns:p14="http://schemas.microsoft.com/office/powerpoint/2010/main" val="156475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8DD9-0DDD-46AA-9EA8-BDE1BA53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DBB5C962-3C28-4E35-8441-EB7218E8CA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4655468" cy="32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CF79F052-02AA-488C-AB5C-40143C3D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690688"/>
            <a:ext cx="4767262" cy="323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B4C4E-1373-4D46-8DD7-2199781BB8B9}"/>
              </a:ext>
            </a:extLst>
          </p:cNvPr>
          <p:cNvSpPr txBox="1"/>
          <p:nvPr/>
        </p:nvSpPr>
        <p:spPr>
          <a:xfrm>
            <a:off x="899160" y="5027027"/>
            <a:ext cx="471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plot, it can be seen that most of the goals are scored by forward and midfielder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Goalkeeper scored nearly zero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goal scored by forward is 4.5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AF4D3-B40C-40EF-B5D5-9D877E23455A}"/>
              </a:ext>
            </a:extLst>
          </p:cNvPr>
          <p:cNvSpPr txBox="1"/>
          <p:nvPr/>
        </p:nvSpPr>
        <p:spPr>
          <a:xfrm>
            <a:off x="6377940" y="5027027"/>
            <a:ext cx="4714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seen that midfielder shows most creativity as it produces opportunities for the forward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keeper shows least creativity in a match</a:t>
            </a:r>
          </a:p>
        </p:txBody>
      </p:sp>
    </p:spTree>
    <p:extLst>
      <p:ext uri="{BB962C8B-B14F-4D97-AF65-F5344CB8AC3E}">
        <p14:creationId xmlns:p14="http://schemas.microsoft.com/office/powerpoint/2010/main" val="214485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42F5-3A4D-4D08-8CE1-C1BF0117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18E9235-85C1-46F2-A18A-EEEC44F6F5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5265"/>
            <a:ext cx="4435590" cy="29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98A7F0D-778E-4604-B606-90D1802EB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1935266"/>
            <a:ext cx="4435590" cy="298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A6B01-B704-40D4-ACAF-0046B0B9B034}"/>
              </a:ext>
            </a:extLst>
          </p:cNvPr>
          <p:cNvSpPr txBox="1"/>
          <p:nvPr/>
        </p:nvSpPr>
        <p:spPr>
          <a:xfrm>
            <a:off x="838200" y="5095607"/>
            <a:ext cx="471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seen that influence of all the players are nearly equal but goalkeeper has most influence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1EE30-8CA4-45A3-9D18-200638E9F9F6}"/>
              </a:ext>
            </a:extLst>
          </p:cNvPr>
          <p:cNvSpPr txBox="1"/>
          <p:nvPr/>
        </p:nvSpPr>
        <p:spPr>
          <a:xfrm>
            <a:off x="6332220" y="5027027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seen that forward poses most threat as seen earlier too</a:t>
            </a:r>
          </a:p>
        </p:txBody>
      </p:sp>
    </p:spTree>
    <p:extLst>
      <p:ext uri="{BB962C8B-B14F-4D97-AF65-F5344CB8AC3E}">
        <p14:creationId xmlns:p14="http://schemas.microsoft.com/office/powerpoint/2010/main" val="101799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C30D67CA-6CBA-4B35-86AA-B16BF0212F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71333"/>
            <a:ext cx="10515600" cy="30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012C3-AFEB-405D-B9ED-9A5BB740BDA3}"/>
              </a:ext>
            </a:extLst>
          </p:cNvPr>
          <p:cNvSpPr txBox="1"/>
          <p:nvPr/>
        </p:nvSpPr>
        <p:spPr>
          <a:xfrm>
            <a:off x="838200" y="484414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total points scored by teams are nearly equal with Manchester city having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Least points scored is by crystal palace</a:t>
            </a:r>
          </a:p>
        </p:txBody>
      </p:sp>
    </p:spTree>
    <p:extLst>
      <p:ext uri="{BB962C8B-B14F-4D97-AF65-F5344CB8AC3E}">
        <p14:creationId xmlns:p14="http://schemas.microsoft.com/office/powerpoint/2010/main" val="412386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8D47-CDEB-487A-B3E0-78E68CED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C1542F0-7C6C-4CC6-BDB4-42A9A97818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838656"/>
            <a:ext cx="8596312" cy="252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4BA1D1-3EA1-4E34-9F3E-A681CA464BBD}"/>
              </a:ext>
            </a:extLst>
          </p:cNvPr>
          <p:cNvSpPr txBox="1"/>
          <p:nvPr/>
        </p:nvSpPr>
        <p:spPr>
          <a:xfrm>
            <a:off x="899160" y="5545854"/>
            <a:ext cx="10652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total goals scored by teams are nearly equal with Manchester city having highest no. of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Tottenham hotspurs and Liverpool have some players which are really good scorers</a:t>
            </a:r>
          </a:p>
        </p:txBody>
      </p:sp>
    </p:spTree>
    <p:extLst>
      <p:ext uri="{BB962C8B-B14F-4D97-AF65-F5344CB8AC3E}">
        <p14:creationId xmlns:p14="http://schemas.microsoft.com/office/powerpoint/2010/main" val="249592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B779BBE-EC5A-40C4-BF4B-F663E0A4A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318318"/>
            <a:ext cx="10515600" cy="30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85B7F-8644-4D54-AF70-C8A83CE7EDF6}"/>
              </a:ext>
            </a:extLst>
          </p:cNvPr>
          <p:cNvSpPr txBox="1"/>
          <p:nvPr/>
        </p:nvSpPr>
        <p:spPr>
          <a:xfrm>
            <a:off x="670560" y="4645075"/>
            <a:ext cx="11018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seen that Manchester city’s player have the highest influence in a match with crystal city being the least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variance is seen in Liverpool team, meaning some player in Liverpool have very high influence in a match</a:t>
            </a:r>
          </a:p>
        </p:txBody>
      </p:sp>
    </p:spTree>
    <p:extLst>
      <p:ext uri="{BB962C8B-B14F-4D97-AF65-F5344CB8AC3E}">
        <p14:creationId xmlns:p14="http://schemas.microsoft.com/office/powerpoint/2010/main" val="65681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2596D5A-F311-4893-A1CE-EE03D9DFF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2"/>
            <a:ext cx="7153275" cy="685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D022A9-6D5C-4133-B1E0-CA60D6A7631A}"/>
              </a:ext>
            </a:extLst>
          </p:cNvPr>
          <p:cNvSpPr txBox="1"/>
          <p:nvPr/>
        </p:nvSpPr>
        <p:spPr>
          <a:xfrm>
            <a:off x="7307580" y="2458135"/>
            <a:ext cx="480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figure shows scatter plots of every two variables used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56410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03BC-3315-421B-BB16-998C0EE4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56C4-63C7-4C3A-AC85-DFDA31A9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here is to group players based on a variety of scores</a:t>
            </a:r>
          </a:p>
          <a:p>
            <a:r>
              <a:rPr lang="en-US" dirty="0"/>
              <a:t>K-means clustering can be explained as: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define the number of clusters which refers to the number of centroids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Data points are assigned to the clusters by reducing the in-cluster sum of squares.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rocess repeats until clusters have been minimized.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In real world, we don’t know the number of clusters to be chosen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One way to determine the optimum number of groups is using elbow Method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C5C5-71D6-48CC-846B-6383B643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EB05-CB27-4534-9359-32B649D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One way to determine the optimum number of groups is using elbow Method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dirty="0"/>
              <a:t>It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compares the in-cluster sum of squares across different centroid configurations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10E14C-DF24-4B7E-85B1-9F762A54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69" y="2565377"/>
            <a:ext cx="7500197" cy="398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5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664D-3F38-4AA0-BF12-C3483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C119-C7CE-45F0-BCBC-84273EEA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099"/>
            <a:ext cx="10515600" cy="4841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Elbow Curve</a:t>
            </a:r>
          </a:p>
          <a:p>
            <a:pPr lvl="1"/>
            <a:r>
              <a:rPr lang="en-US" dirty="0"/>
              <a:t>Silhouette plot</a:t>
            </a:r>
          </a:p>
          <a:p>
            <a:pPr lvl="1"/>
            <a:r>
              <a:rPr lang="en-US" dirty="0"/>
              <a:t>Cluster Profiling</a:t>
            </a:r>
          </a:p>
          <a:p>
            <a:r>
              <a:rPr lang="en-US" dirty="0"/>
              <a:t>Hierarchical Clustering</a:t>
            </a:r>
          </a:p>
          <a:p>
            <a:pPr lvl="1"/>
            <a:r>
              <a:rPr lang="en-US" dirty="0"/>
              <a:t>Linkages</a:t>
            </a:r>
          </a:p>
          <a:p>
            <a:pPr lvl="1"/>
            <a:r>
              <a:rPr lang="en-US" dirty="0"/>
              <a:t>Cophenetic Correlation</a:t>
            </a:r>
          </a:p>
          <a:p>
            <a:pPr lvl="1"/>
            <a:r>
              <a:rPr lang="en-US" dirty="0"/>
              <a:t>Cluster Profiling</a:t>
            </a:r>
          </a:p>
          <a:p>
            <a:r>
              <a:rPr lang="en-US" dirty="0"/>
              <a:t>Comparison between Hierarchical and K-means Clustering</a:t>
            </a:r>
          </a:p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682342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6C5A-8BF7-40FE-8E19-58FD9EE8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54D0-3E82-498F-AB4E-98B1E2C4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253331"/>
            <a:ext cx="10515600" cy="4351338"/>
          </a:xfrm>
        </p:spPr>
        <p:txBody>
          <a:bodyPr/>
          <a:lstStyle/>
          <a:p>
            <a:r>
              <a:rPr lang="en-US" dirty="0"/>
              <a:t>It is a method to interpret and validate the consistency of the clustering algorithm</a:t>
            </a:r>
          </a:p>
          <a:p>
            <a:r>
              <a:rPr lang="en-US" dirty="0"/>
              <a:t>It provides a graphical representation of how well each object has been classified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1EA5AD-F2A3-4721-8F7A-0527616B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29" y="2168208"/>
            <a:ext cx="7756691" cy="413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5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7EC9-D25C-4F33-BD39-686A31E9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BA99-2B83-4EAC-918E-3A91D3F0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silhouette scores and Elbow curves the optimal number of clusters were chosen</a:t>
            </a:r>
          </a:p>
          <a:p>
            <a:r>
              <a:rPr lang="en-US" dirty="0"/>
              <a:t>The maximum silhouette score of 0.58 was obtained for 5 clusters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8FF8278-2B0A-484A-996F-17B743484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84" y="3212068"/>
            <a:ext cx="47434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A7C2EE-0F60-45DB-91BF-EB93E2BC266A}"/>
              </a:ext>
            </a:extLst>
          </p:cNvPr>
          <p:cNvSpPr txBox="1"/>
          <p:nvPr/>
        </p:nvSpPr>
        <p:spPr>
          <a:xfrm>
            <a:off x="3258608" y="6488668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 Points scored by tier group</a:t>
            </a:r>
          </a:p>
        </p:txBody>
      </p:sp>
    </p:spTree>
    <p:extLst>
      <p:ext uri="{BB962C8B-B14F-4D97-AF65-F5344CB8AC3E}">
        <p14:creationId xmlns:p14="http://schemas.microsoft.com/office/powerpoint/2010/main" val="161353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DC31-E937-4B42-A975-9D4F384F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Profiling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35B7F49B-6D0E-4D1B-9E01-D8C7954D44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5" y="1612900"/>
            <a:ext cx="5268801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46D0E1D3-5444-48B6-A20A-94407DF5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89" y="1651794"/>
            <a:ext cx="5258243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FEE7C-0919-4523-AD32-82B399C3676D}"/>
              </a:ext>
            </a:extLst>
          </p:cNvPr>
          <p:cNvSpPr txBox="1"/>
          <p:nvPr/>
        </p:nvSpPr>
        <p:spPr>
          <a:xfrm>
            <a:off x="731519" y="5658535"/>
            <a:ext cx="11178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Clear cluster can be seen which is consistent with both minutes played by a player and their influence in a match</a:t>
            </a:r>
          </a:p>
        </p:txBody>
      </p:sp>
    </p:spTree>
    <p:extLst>
      <p:ext uri="{BB962C8B-B14F-4D97-AF65-F5344CB8AC3E}">
        <p14:creationId xmlns:p14="http://schemas.microsoft.com/office/powerpoint/2010/main" val="476879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2A2D-B0F4-48B8-BB43-21AA0487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1500-A94B-49E4-9BDA-5D8B6A7A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 challenges with K-means</a:t>
            </a:r>
          </a:p>
          <a:p>
            <a:pPr lvl="1"/>
            <a:r>
              <a:rPr lang="en-US" dirty="0"/>
              <a:t>It always tries to make clusters of same size</a:t>
            </a:r>
          </a:p>
          <a:p>
            <a:pPr lvl="1"/>
            <a:r>
              <a:rPr lang="en-US" dirty="0"/>
              <a:t>The number of clusters need to be selected at start</a:t>
            </a:r>
          </a:p>
          <a:p>
            <a:pPr lvl="1"/>
            <a:r>
              <a:rPr lang="en-US" dirty="0"/>
              <a:t>Ideally, the number of clusters is not known at the start</a:t>
            </a:r>
          </a:p>
          <a:p>
            <a:r>
              <a:rPr lang="en-US" dirty="0"/>
              <a:t>This gap is bridged by hierarchical clustering.</a:t>
            </a:r>
          </a:p>
          <a:p>
            <a:r>
              <a:rPr lang="en-US" dirty="0"/>
              <a:t>Hierarchical clustering can be explained as:</a:t>
            </a:r>
          </a:p>
          <a:p>
            <a:pPr lvl="1"/>
            <a:r>
              <a:rPr lang="en-US" dirty="0"/>
              <a:t>It assigns each data point as a cluster</a:t>
            </a:r>
          </a:p>
          <a:p>
            <a:pPr lvl="1"/>
            <a:r>
              <a:rPr lang="en-US" dirty="0"/>
              <a:t>The most similar clusters are combined</a:t>
            </a:r>
          </a:p>
          <a:p>
            <a:pPr lvl="1"/>
            <a:r>
              <a:rPr lang="en-US" dirty="0"/>
              <a:t>This process is repeated until we have only one cluster</a:t>
            </a:r>
          </a:p>
        </p:txBody>
      </p:sp>
    </p:spTree>
    <p:extLst>
      <p:ext uri="{BB962C8B-B14F-4D97-AF65-F5344CB8AC3E}">
        <p14:creationId xmlns:p14="http://schemas.microsoft.com/office/powerpoint/2010/main" val="41009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64CA-9759-45EA-AD35-7005D1BE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E56D-8890-4647-A5FE-FB69CB01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1825"/>
          </a:xfrm>
        </p:spPr>
        <p:txBody>
          <a:bodyPr>
            <a:normAutofit/>
          </a:bodyPr>
          <a:lstStyle/>
          <a:p>
            <a:r>
              <a:rPr lang="en-US" dirty="0"/>
              <a:t>During hierarchical clustering, two sub-cluster are combined</a:t>
            </a:r>
          </a:p>
          <a:p>
            <a:pPr lvl="1"/>
            <a:r>
              <a:rPr lang="en-US" dirty="0"/>
              <a:t>For that distance between them is required</a:t>
            </a:r>
          </a:p>
          <a:p>
            <a:r>
              <a:rPr lang="en-US" dirty="0"/>
              <a:t>The different linkage define the different approaches to measure the distance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– It returns the minimum distance between any two points in the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Complete- It returns the maximum distance between any two points in the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Average- It returns the average distance between all the points in the clusters</a:t>
            </a:r>
          </a:p>
        </p:txBody>
      </p:sp>
    </p:spTree>
    <p:extLst>
      <p:ext uri="{BB962C8B-B14F-4D97-AF65-F5344CB8AC3E}">
        <p14:creationId xmlns:p14="http://schemas.microsoft.com/office/powerpoint/2010/main" val="428995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FDBB-2405-4550-B81A-A2E2818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D477D44-41A9-463B-AEE9-92F7A8E7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0175"/>
            <a:ext cx="10725150" cy="52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92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4077-5AA1-4960-8317-76A6BC68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Linkage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B94609-BD32-4812-AEFF-9921357511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245" y="1534054"/>
            <a:ext cx="10312822" cy="503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7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37BE-3CCB-466F-93AF-37D180BE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Linkage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CE5743-3188-4E6B-9587-1F4F8F2F16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13359"/>
            <a:ext cx="10446749" cy="507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27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084C-C703-46DE-9375-B19461BF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Cophenetic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DB8F-61BF-4E7F-9DEC-76F69D5B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Cophenet index is a measure of the correlation between the distance of points in feature space and distance on the dendrogram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1F88105-8517-45AF-8534-281A4F8C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84797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F9960C-9FCA-4A02-B940-B5017D9A7A0F}"/>
              </a:ext>
            </a:extLst>
          </p:cNvPr>
          <p:cNvSpPr txBox="1"/>
          <p:nvPr/>
        </p:nvSpPr>
        <p:spPr>
          <a:xfrm>
            <a:off x="2324100" y="5508903"/>
            <a:ext cx="69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Cophenet index of different Linkage Methods in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59773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E522-9EA8-4744-B091-EA3306D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B4C4-B90C-43DE-AFC3-004DC72D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highest cophenet index was obtained for average linkage hence we use that.</a:t>
            </a:r>
          </a:p>
          <a:p>
            <a:r>
              <a:rPr lang="en-US" dirty="0"/>
              <a:t>Using the dendrogram plot for average linkage and threshold distance as 1.00 we got optimal number of clusters as 5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ADAB397-500D-4022-B046-5E86A760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3547599"/>
            <a:ext cx="4114800" cy="276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3257D1-BADD-4670-8647-9EFBF8493877}"/>
              </a:ext>
            </a:extLst>
          </p:cNvPr>
          <p:cNvSpPr txBox="1"/>
          <p:nvPr/>
        </p:nvSpPr>
        <p:spPr>
          <a:xfrm>
            <a:off x="3457574" y="6311900"/>
            <a:ext cx="561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of total points versus minutes with 5 clusters</a:t>
            </a:r>
          </a:p>
        </p:txBody>
      </p:sp>
    </p:spTree>
    <p:extLst>
      <p:ext uri="{BB962C8B-B14F-4D97-AF65-F5344CB8AC3E}">
        <p14:creationId xmlns:p14="http://schemas.microsoft.com/office/powerpoint/2010/main" val="236948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B4CE-F5D4-4885-A937-15144659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D876-E0A3-4FF7-BDEA-FB41411B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OnSports</a:t>
            </a:r>
            <a:r>
              <a:rPr lang="en-US" sz="2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fantasy sports platform</a:t>
            </a: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Each player is given price at start which depends upon real world performance</a:t>
            </a: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For the next season, data has been provided for player’s performance in previous season</a:t>
            </a:r>
          </a:p>
          <a:p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As a data scientist it was asked to perform cluster analysis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To identify players of different potentials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To understand patterns in player performance and fantasy returns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To help </a:t>
            </a:r>
            <a:r>
              <a:rPr lang="en-US" dirty="0" err="1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OnSports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 set price for each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1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D8C-B41C-4E33-80CB-7C4B2094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Profiling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5A8C8C5A-3F32-494D-A2CF-DD8D83DE8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985963"/>
            <a:ext cx="47434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83C8A19E-B89F-4749-AB70-01EFA181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85963"/>
            <a:ext cx="47529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FC491-29F4-449F-901F-BBB577DE5B2B}"/>
              </a:ext>
            </a:extLst>
          </p:cNvPr>
          <p:cNvSpPr txBox="1"/>
          <p:nvPr/>
        </p:nvSpPr>
        <p:spPr>
          <a:xfrm>
            <a:off x="769619" y="5557838"/>
            <a:ext cx="1093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Clear cluster can be seen which is consistent with both minutes played by a player and their influence in match</a:t>
            </a:r>
          </a:p>
        </p:txBody>
      </p:sp>
    </p:spTree>
    <p:extLst>
      <p:ext uri="{BB962C8B-B14F-4D97-AF65-F5344CB8AC3E}">
        <p14:creationId xmlns:p14="http://schemas.microsoft.com/office/powerpoint/2010/main" val="1809666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3080-5EF6-4C0A-86F4-D0656982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Clusters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43A77788-AECB-4B39-BB8E-78EF93214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5" y="1758950"/>
            <a:ext cx="5541191" cy="381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105D9A6-7B01-4FF0-A76B-B6AF22F7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210" y="1854199"/>
            <a:ext cx="5403025" cy="372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CFF20-EE5B-4630-B755-2F1A2A8F37E7}"/>
              </a:ext>
            </a:extLst>
          </p:cNvPr>
          <p:cNvSpPr txBox="1"/>
          <p:nvPr/>
        </p:nvSpPr>
        <p:spPr>
          <a:xfrm>
            <a:off x="731519" y="5658535"/>
            <a:ext cx="1093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hierarchical clustering the total number of points in a cluster in uneven as compared to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90063-1AFE-42DF-A6E3-BEBB07A50239}"/>
              </a:ext>
            </a:extLst>
          </p:cNvPr>
          <p:cNvSpPr txBox="1"/>
          <p:nvPr/>
        </p:nvSpPr>
        <p:spPr>
          <a:xfrm>
            <a:off x="2209830" y="1403112"/>
            <a:ext cx="23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05B3-9236-4F52-A197-A7A5593E6EB5}"/>
              </a:ext>
            </a:extLst>
          </p:cNvPr>
          <p:cNvSpPr txBox="1"/>
          <p:nvPr/>
        </p:nvSpPr>
        <p:spPr>
          <a:xfrm>
            <a:off x="7666192" y="1416605"/>
            <a:ext cx="23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2496388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31D2-D4DF-4012-A895-6B30F679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Clusters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6A9C82-0DF9-4140-B396-4AE7F3469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47863"/>
            <a:ext cx="5057775" cy="34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7A8A9-10B4-4635-93A6-4C35014A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7" y="1878625"/>
            <a:ext cx="5258243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3AF2C-72E4-4162-8AB3-99C4A0C74DD1}"/>
              </a:ext>
            </a:extLst>
          </p:cNvPr>
          <p:cNvSpPr txBox="1"/>
          <p:nvPr/>
        </p:nvSpPr>
        <p:spPr>
          <a:xfrm>
            <a:off x="2209830" y="1509293"/>
            <a:ext cx="23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3562F-5927-4434-BA5A-7A5B833AE8C4}"/>
              </a:ext>
            </a:extLst>
          </p:cNvPr>
          <p:cNvSpPr txBox="1"/>
          <p:nvPr/>
        </p:nvSpPr>
        <p:spPr>
          <a:xfrm>
            <a:off x="8113380" y="1506022"/>
            <a:ext cx="23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E611E-C597-40BE-AA94-AB1F8609DC4C}"/>
              </a:ext>
            </a:extLst>
          </p:cNvPr>
          <p:cNvSpPr txBox="1"/>
          <p:nvPr/>
        </p:nvSpPr>
        <p:spPr>
          <a:xfrm>
            <a:off x="685800" y="5580063"/>
            <a:ext cx="109370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hierarchical clustering the clusters can be seen based on the total points scored by a player while in </a:t>
            </a:r>
            <a:r>
              <a:rPr lang="en-US" dirty="0" err="1"/>
              <a:t>kmeans</a:t>
            </a:r>
            <a:r>
              <a:rPr lang="en-US" dirty="0"/>
              <a:t> it depends more on influence of the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hierarchical clustering the clusters are formed with player potentials distributed in a range of 50</a:t>
            </a:r>
          </a:p>
        </p:txBody>
      </p:sp>
    </p:spTree>
    <p:extLst>
      <p:ext uri="{BB962C8B-B14F-4D97-AF65-F5344CB8AC3E}">
        <p14:creationId xmlns:p14="http://schemas.microsoft.com/office/powerpoint/2010/main" val="3613041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03C-017C-45C1-B74E-5F314C08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C5CD-3A0D-447D-977D-576CF490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4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In view of scoring more goals the midfielder and forward players should be priced higher</a:t>
            </a:r>
          </a:p>
          <a:p>
            <a:r>
              <a:rPr lang="en-US" dirty="0"/>
              <a:t>Manchester City has the highest no of points, hence its players can be priced higher</a:t>
            </a:r>
          </a:p>
          <a:p>
            <a:r>
              <a:rPr lang="en-US" dirty="0"/>
              <a:t>Some players in Liverpool have very high influence in a match whom can be priced higher</a:t>
            </a:r>
          </a:p>
          <a:p>
            <a:r>
              <a:rPr lang="en-US" dirty="0"/>
              <a:t>Tottenham hotspurs and Liverpool have some players which are really good goal scorers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6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D43E-E49F-4D57-91B7-946C53B1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03A9-E4D4-4829-9384-4322C59C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provides better way to cluster players based on their total points(potential)</a:t>
            </a:r>
          </a:p>
          <a:p>
            <a:r>
              <a:rPr lang="en-US" dirty="0"/>
              <a:t> A particular cluster of players should be priced nearly equal</a:t>
            </a:r>
          </a:p>
          <a:p>
            <a:r>
              <a:rPr lang="en-US" dirty="0"/>
              <a:t>Players in different cluster should be priced differently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5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0018-D52A-4F8F-8FCC-4159C921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FAC6F-D0D5-4BF2-AF0D-419D8D67D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489" y="2160588"/>
            <a:ext cx="5971059" cy="3881437"/>
          </a:xfrm>
        </p:spPr>
      </p:pic>
    </p:spTree>
    <p:extLst>
      <p:ext uri="{BB962C8B-B14F-4D97-AF65-F5344CB8AC3E}">
        <p14:creationId xmlns:p14="http://schemas.microsoft.com/office/powerpoint/2010/main" val="398937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6EAA-2CE9-4642-BE24-A9EE196F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0172-1D9A-4FA3-8DF8-419857EE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properly work with our data, we must clean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Player names are normalized to remove unwanted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 had no missing values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outliers in the data was taken care by scaling the data using a min max scaler</a:t>
            </a:r>
          </a:p>
          <a:p>
            <a:endParaRPr lang="en-US" dirty="0"/>
          </a:p>
        </p:txBody>
      </p:sp>
      <p:pic>
        <p:nvPicPr>
          <p:cNvPr id="1026" name="Picture 2" descr="Can someone explain to me how MinMaxScaler() works? - Stack Overflow">
            <a:extLst>
              <a:ext uri="{FF2B5EF4-FFF2-40B4-BE49-F238E27FC236}">
                <a16:creationId xmlns:a16="http://schemas.microsoft.com/office/drawing/2014/main" id="{9EE884E2-EAE9-4D56-B1C5-5E76BCAC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408698"/>
            <a:ext cx="6048375" cy="13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F81B5-0036-479C-9A7F-F8CCACFD3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550"/>
                <a:ext cx="10515600" cy="4824413"/>
              </a:xfrm>
            </p:spPr>
            <p:txBody>
              <a:bodyPr/>
              <a:lstStyle/>
              <a:p>
                <a:r>
                  <a:rPr lang="en-US" dirty="0"/>
                  <a:t>Feature engineering was applied to manipulate the data to make it work better for ML Models.</a:t>
                </a:r>
              </a:p>
              <a:p>
                <a:pPr lvl="1"/>
                <a:r>
                  <a:rPr lang="en-US" dirty="0"/>
                  <a:t>The Positions of the players was changed to a numerically scaled value</a:t>
                </a:r>
              </a:p>
              <a:p>
                <a:pPr lvl="1"/>
                <a:r>
                  <a:rPr lang="en-US" dirty="0"/>
                  <a:t>Two features were added to the dataset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Effectiveness: It gives the understanding of number of points scored by a player per minute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Effectiveness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𝑀𝑖𝑛𝑢𝑡𝑒𝑠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𝑃𝑙𝑎𝑦𝑒𝑠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Match Performance: It explains the actual performance of the player in a match without the bonus points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𝑝𝑒𝑟𝑓𝑜𝑟𝑚𝑎𝑛𝑐𝑒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𝐵𝑜𝑛𝑢𝑠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F81B5-0036-479C-9A7F-F8CCACFD3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550"/>
                <a:ext cx="10515600" cy="4824413"/>
              </a:xfrm>
              <a:blipFill>
                <a:blip r:embed="rId2"/>
                <a:stretch>
                  <a:fillRect l="-1043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44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A6F2-EF8F-46CC-B536-70056AD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9D81-F582-47F7-9F80-777B972D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is an approach to analyze data to summarize their main characteristics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Usually visual methods are used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W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 perform analysis on data that we collected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 find important metrics/features 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charter"/>
              </a:rPr>
              <a:t>B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 using some nice and pretty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6FBC-4E4B-4CB6-B437-6657A1B6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738F-C828-4A9F-80B8-6A9D70A9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EDA is majorly performed using two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Univariate Analysis: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rovides summary statistics for each field in the raw data set.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Bivariate Analysis: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erformed to find the relationship between each variable in the dataset and the target variable of interest.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The Following plots were used for 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Pair Plot: It shows a clear and nice view of all variables and their relationship with all other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Scatter Plot: Plots different observation of the same variable corresponding to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1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25E6-CA0E-404A-8361-4AD4ED7F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27A6015-C8D2-491A-B8C8-183589E41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41814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512C589-B04E-41A8-B7BE-9149979D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3" y="1690688"/>
            <a:ext cx="41814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001CD-E25A-4BE7-8912-23085AC57BA4}"/>
              </a:ext>
            </a:extLst>
          </p:cNvPr>
          <p:cNvSpPr txBox="1"/>
          <p:nvPr/>
        </p:nvSpPr>
        <p:spPr>
          <a:xfrm>
            <a:off x="838200" y="4844147"/>
            <a:ext cx="471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It can be seen that most goals are scored by forward and midfielder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goal scorer is forward, while lowest is goalkeeper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45B28-95D4-479F-BBAE-C9ECB8CC9FAB}"/>
              </a:ext>
            </a:extLst>
          </p:cNvPr>
          <p:cNvSpPr txBox="1"/>
          <p:nvPr/>
        </p:nvSpPr>
        <p:spPr>
          <a:xfrm>
            <a:off x="6638927" y="4844146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graph, No pattern can be observed in no of goals conceded</a:t>
            </a:r>
          </a:p>
        </p:txBody>
      </p:sp>
    </p:spTree>
    <p:extLst>
      <p:ext uri="{BB962C8B-B14F-4D97-AF65-F5344CB8AC3E}">
        <p14:creationId xmlns:p14="http://schemas.microsoft.com/office/powerpoint/2010/main" val="1692780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1346</Words>
  <Application>Microsoft Office PowerPoint</Application>
  <PresentationFormat>Widescreen</PresentationFormat>
  <Paragraphs>140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Cambria Math</vt:lpstr>
      <vt:lpstr>charter</vt:lpstr>
      <vt:lpstr>Lato</vt:lpstr>
      <vt:lpstr>Trebuchet MS</vt:lpstr>
      <vt:lpstr>Wingdings 3</vt:lpstr>
      <vt:lpstr>Facet</vt:lpstr>
      <vt:lpstr>OnSport Fantasy Sports Cluster Analysis</vt:lpstr>
      <vt:lpstr>Contents</vt:lpstr>
      <vt:lpstr>Problem Definition</vt:lpstr>
      <vt:lpstr>Data Science Process</vt:lpstr>
      <vt:lpstr>Data Preprocessing</vt:lpstr>
      <vt:lpstr>PowerPoint Presentation</vt:lpstr>
      <vt:lpstr>Exploratory Data Analysis(EDA)</vt:lpstr>
      <vt:lpstr>Exploratory Data Analysis(EDA)</vt:lpstr>
      <vt:lpstr>Univariate Analysis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Clustering</vt:lpstr>
      <vt:lpstr>Elbow Curve</vt:lpstr>
      <vt:lpstr>Silhouette Plot</vt:lpstr>
      <vt:lpstr>Optimal Number of Clusters</vt:lpstr>
      <vt:lpstr>Cluster Profiling </vt:lpstr>
      <vt:lpstr>Hierarchical Clustering</vt:lpstr>
      <vt:lpstr>Linkages</vt:lpstr>
      <vt:lpstr>Single Linkage</vt:lpstr>
      <vt:lpstr>Complete Linkage</vt:lpstr>
      <vt:lpstr>Average Linkage</vt:lpstr>
      <vt:lpstr>Cophenetic Correlation</vt:lpstr>
      <vt:lpstr>Optimal Hierarchical Clustering</vt:lpstr>
      <vt:lpstr>Cluster Profiling</vt:lpstr>
      <vt:lpstr>Comparing Clusters</vt:lpstr>
      <vt:lpstr>Comparing Clusters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OnSport Fantasy Sports Cluster Analysis</dc:title>
  <dc:creator>HARIKESH VERMA</dc:creator>
  <cp:lastModifiedBy>HARIKESH VERMA</cp:lastModifiedBy>
  <cp:revision>24</cp:revision>
  <cp:lastPrinted>2022-02-05T21:50:01Z</cp:lastPrinted>
  <dcterms:created xsi:type="dcterms:W3CDTF">2022-02-05T12:31:42Z</dcterms:created>
  <dcterms:modified xsi:type="dcterms:W3CDTF">2022-02-05T21:51:21Z</dcterms:modified>
</cp:coreProperties>
</file>