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e317ce04_6_2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5e317ce04_6_2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c33c1c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3c33c1c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‘From:’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Character in the match must be an F because of ^</a:t>
            </a:r>
            <a:br>
              <a:rPr lang="en"/>
            </a:br>
            <a:r>
              <a:rPr lang="en"/>
              <a:t>. any character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One or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character is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would make the match non-greedy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e317ce04_6_4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this pattern against your email address</a:t>
            </a:r>
            <a:br>
              <a:rPr lang="en"/>
            </a:br>
            <a:r>
              <a:rPr lang="en"/>
              <a:t>What false positives could this identify?  What false negatives might it identify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regex intrinsically more prone to one or the other?</a:t>
            </a:r>
            <a:endParaRPr/>
          </a:p>
        </p:txBody>
      </p:sp>
      <p:sp>
        <p:nvSpPr>
          <p:cNvPr id="133" name="Google Shape;133;gf5e317ce04_6_4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e317ce04_6_4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5e317ce04_6_4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e317ce04_6_5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5e317ce04_6_5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e317ce04_6_5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5e317ce04_6_5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e317ce04_6_6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5e317ce04_6_6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bebdc7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bebdc7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bebdc7e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1bebdc7e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bebdc7e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1bebdc7e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4b00a29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4b00a29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bebdc7e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bebdc7e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bebdc7e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bebdc7e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3c33c1c2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3c33c1c2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bebdc7e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bebdc7e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e317ce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e317ce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e317ce04_6_0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f5e317ce04_6_0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e317ce04_6_3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5e317ce04_6_3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e317ce04_6_3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anyone surprised by the fact that r1.end() is 7 and not 6?</a:t>
            </a:r>
            <a:endParaRPr/>
          </a:p>
        </p:txBody>
      </p:sp>
      <p:sp>
        <p:nvSpPr>
          <p:cNvPr id="96" name="Google Shape;96;gf5e317ce04_6_3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e317ce04_6_1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re match that works for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 modify so its a re search for [test]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 want more than just the </a:t>
            </a:r>
            <a:r>
              <a:rPr lang="en"/>
              <a:t>first</a:t>
            </a:r>
            <a:r>
              <a:rPr lang="en"/>
              <a:t> instance? Find out how in the docs!</a:t>
            </a:r>
            <a:endParaRPr/>
          </a:p>
        </p:txBody>
      </p:sp>
      <p:sp>
        <p:nvSpPr>
          <p:cNvPr id="102" name="Google Shape;102;gf5e317ce04_6_1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e317ce04_6_18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5e317ce04_6_18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e317ce04_6_23:notes"/>
          <p:cNvSpPr txBox="1"/>
          <p:nvPr>
            <p:ph idx="1" type="body"/>
          </p:nvPr>
        </p:nvSpPr>
        <p:spPr>
          <a:xfrm>
            <a:off x="686034" y="4343815"/>
            <a:ext cx="5485931" cy="41135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f5e317ce04_6_23:notes"/>
          <p:cNvSpPr/>
          <p:nvPr>
            <p:ph idx="2" type="sldImg"/>
          </p:nvPr>
        </p:nvSpPr>
        <p:spPr>
          <a:xfrm>
            <a:off x="1705900" y="686629"/>
            <a:ext cx="344620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85800" y="4686300"/>
            <a:ext cx="23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3.9/howto/regex.html#regex-howt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.9/howto/regex.html#regex-howt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Text II Regex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507 - Madamanchi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Regular Expression Syntax</a:t>
            </a:r>
            <a:endParaRPr sz="270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3837" lvl="0" marL="2365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∙"/>
            </a:pPr>
            <a:r>
              <a:rPr b="0" i="0" lang="en" sz="2600" u="none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\d” matches any digit;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“\D” matches any non-digit</a:t>
            </a:r>
            <a:endParaRPr sz="1200"/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“\s” matches any whitespace character;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“\S” matches any non-whitespace character</a:t>
            </a:r>
            <a:endParaRPr sz="1200"/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“\w” matches any alphanumeric character;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“\W” matches any non-alphanumeric character</a:t>
            </a:r>
            <a:endParaRPr sz="1200"/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“^” matches the beginning of the string; </a:t>
            </a:r>
            <a:endParaRPr sz="2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“$” matches the end of the string</a:t>
            </a:r>
            <a:endParaRPr sz="1200">
              <a:highlight>
                <a:schemeClr val="dk1"/>
              </a:highlight>
            </a:endParaRPr>
          </a:p>
          <a:p>
            <a:pPr indent="-198437" lvl="0" marL="23653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“\b” matches a word boundary; i.e. whole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words only</a:t>
            </a: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>
              <a:latin typeface="Arial"/>
              <a:ea typeface="Arial"/>
              <a:cs typeface="Arial"/>
              <a:sym typeface="Arial"/>
            </a:endParaRPr>
          </a:p>
          <a:p>
            <a:pPr indent="-2460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○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“\B” matches position that is not a word boundary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Matching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5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characters (</a:t>
            </a:r>
            <a:r>
              <a:rPr lang="en" sz="25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5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) push </a:t>
            </a:r>
            <a:r>
              <a:rPr lang="en" sz="2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outward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both directions (greedy) to match the largest possible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 character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lang="en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', 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43200" y="4443700"/>
            <a:ext cx="23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What got matched?</a:t>
            </a:r>
            <a:endParaRPr sz="27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111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b="0" i="0" lang="en" sz="2400" u="none">
                <a:latin typeface="Arial"/>
                <a:ea typeface="Arial"/>
                <a:cs typeface="Arial"/>
                <a:sym typeface="Arial"/>
              </a:rPr>
              <a:t>Here’s a pattern to match simple email addresses</a:t>
            </a:r>
            <a:endParaRPr sz="1400"/>
          </a:p>
          <a:p>
            <a:pPr indent="-287337" lvl="2" marL="7953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 \w+@(\w+\.)+(com|org|net|edu)</a:t>
            </a:r>
            <a:endParaRPr sz="1000"/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pat1 = "\w+@(\w+\.)+(com|org|net|edu)"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 = re.match(pat1,"</a:t>
            </a:r>
            <a:r>
              <a:rPr b="1" lang="en" sz="2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amadaman@umich</a:t>
            </a: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.edu")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r1.group()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2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</a:t>
            </a: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lang="en" sz="2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</a:t>
            </a:r>
            <a:r>
              <a:rPr b="1" i="0" lang="en" sz="22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.edu’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Courier"/>
              <a:ea typeface="Courier"/>
              <a:cs typeface="Courier"/>
              <a:sym typeface="Courier"/>
            </a:endParaRPr>
          </a:p>
          <a:p>
            <a:pPr indent="-2174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We might want to extract the pattern parts, like the email name and host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What got matched?</a:t>
            </a:r>
            <a:endParaRPr sz="27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938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We can put parentheses around groups we want to reference</a:t>
            </a:r>
            <a:endParaRPr b="0" i="0" sz="1100" u="none"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pat2 = "(\w+)@((\w+\.)+(com|org|net|edu))"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 = re.match(pat2,"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@um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ich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.edu")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r2.group(1)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'a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madaman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r2.group(2)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.edu'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r2.groups()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r2.groups()</a:t>
            </a:r>
            <a:endParaRPr b="1" sz="15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('u</a:t>
            </a:r>
            <a:r>
              <a:rPr b="1" lang="en" sz="17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mich</a:t>
            </a:r>
            <a:r>
              <a:rPr b="1" i="0" lang="en" sz="17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.', 'edu’)</a:t>
            </a:r>
            <a:endParaRPr b="1" i="0" sz="250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Note that the ‘groups’ are numbered in a preorder traversal of the forest (this won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’t make sense until algorithms II)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What got matched?</a:t>
            </a:r>
            <a:endParaRPr sz="27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5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We can ‘label’ the groups as well… </a:t>
            </a:r>
            <a:endParaRPr b="0" i="0" sz="2000" u="none"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pat3 ="(?P&lt;name&gt;\w+)@(?P&lt;host&gt;(\w+\.)+(com|org|net|edu))"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 = re.match(pat3,"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.edu")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r3.group('name')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'amada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ma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n'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r3.group('host')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umich.edu</a:t>
            </a:r>
            <a:r>
              <a:rPr b="1" i="0" lang="en" sz="20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endParaRPr b="1">
              <a:solidFill>
                <a:srgbClr val="FF9900"/>
              </a:solidFill>
            </a:endParaRPr>
          </a:p>
          <a:p>
            <a:pPr indent="-22383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Noto Sans Symbols"/>
              <a:buChar char="∙"/>
            </a:pPr>
            <a:r>
              <a:rPr b="0" i="0" lang="en" sz="2600" u="none">
                <a:latin typeface="Arial"/>
                <a:ea typeface="Arial"/>
                <a:cs typeface="Arial"/>
                <a:sym typeface="Arial"/>
              </a:rPr>
              <a:t>And reference the matching parts by the labels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More re functions</a:t>
            </a:r>
            <a:endParaRPr sz="27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85800" y="895400"/>
            <a:ext cx="822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84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re.split() is like split but can use patterns</a:t>
            </a:r>
            <a:endParaRPr b="0" i="0" u="none">
              <a:latin typeface="Arial"/>
              <a:ea typeface="Arial"/>
              <a:cs typeface="Arial"/>
              <a:sym typeface="Arial"/>
            </a:endParaRPr>
          </a:p>
          <a:p>
            <a:pPr indent="-236537" lvl="0" marL="23653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16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re.split("\W+", “This... is a test, short and sweet, of split().”)</a:t>
            </a:r>
            <a:endParaRPr b="1" sz="12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16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['This', 'is', 'a', 'test', 'short’,</a:t>
            </a:r>
            <a:endParaRPr b="1" sz="1200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rPr b="1" i="0" lang="en" sz="16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'and', 'sweet', 'of', 'split’, ‘’]</a:t>
            </a:r>
            <a:endParaRPr b="1" i="0" sz="160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00"/>
              <a:buFont typeface="Noto Sans Symbols"/>
              <a:buChar char="∙"/>
            </a:pPr>
            <a:r>
              <a:rPr b="0" i="0" lang="en" sz="2300" u="none">
                <a:latin typeface="Arial"/>
                <a:ea typeface="Arial"/>
                <a:cs typeface="Arial"/>
                <a:sym typeface="Arial"/>
              </a:rPr>
              <a:t>re.sub substitutes one string for a pattern</a:t>
            </a:r>
            <a:endParaRPr sz="1300"/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5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re.sub('(blue|white|red)', 'black', 'blue socks and red shoes')</a:t>
            </a:r>
            <a:endParaRPr b="1" sz="7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5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'black socks and black shoes’</a:t>
            </a:r>
            <a:endParaRPr b="1" sz="700">
              <a:solidFill>
                <a:srgbClr val="FF9900"/>
              </a:solidFill>
            </a:endParaRPr>
          </a:p>
          <a:p>
            <a:pPr indent="-19843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b="0" i="0" lang="en" sz="2200" u="none">
                <a:latin typeface="Arial"/>
                <a:ea typeface="Arial"/>
                <a:cs typeface="Arial"/>
                <a:sym typeface="Arial"/>
              </a:rPr>
              <a:t>re.findall() finds all matches</a:t>
            </a:r>
            <a:endParaRPr sz="1200"/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re.findall("\d+</a:t>
            </a:r>
            <a:r>
              <a:rPr b="1" lang="en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,"12 dogs,11 cats, 1 egg")</a:t>
            </a:r>
            <a:endParaRPr b="1" sz="8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['12', '11', ’1’] </a:t>
            </a:r>
            <a:endParaRPr b="1" sz="800">
              <a:solidFill>
                <a:srgbClr val="FF9900"/>
              </a:solidFill>
            </a:endParaRPr>
          </a:p>
          <a:p>
            <a:pPr indent="-96838" lvl="0" marL="236538" marR="0" rtl="0" algn="l"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Compiling regular expressions</a:t>
            </a:r>
            <a:endParaRPr sz="2700"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233275" y="971550"/>
            <a:ext cx="8968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938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If you plan to use a re pattern more than once, compile it to a re object</a:t>
            </a:r>
            <a:endParaRPr sz="900"/>
          </a:p>
          <a:p>
            <a:pPr indent="-17938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Font typeface="Noto Sans Symbols"/>
              <a:buChar char="∙"/>
            </a:pPr>
            <a:r>
              <a:rPr b="0" i="0" lang="en" sz="1900" u="none">
                <a:latin typeface="Arial"/>
                <a:ea typeface="Arial"/>
                <a:cs typeface="Arial"/>
                <a:sym typeface="Arial"/>
              </a:rPr>
              <a:t>Python produces a special data structure that speeds up matching</a:t>
            </a:r>
            <a:endParaRPr sz="900"/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c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pa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t3 = re.compile(pat3)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c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pat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 b="1">
              <a:solidFill>
                <a:srgbClr val="FF9900"/>
              </a:solidFill>
            </a:endParaRPr>
          </a:p>
          <a:p>
            <a:pPr indent="-236537" lvl="0" marL="236537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re.compile('(?P&lt;name&gt;\\w+)@(?P&lt;host&gt;(\\w+\\.)+(com|org|net|edu))')</a:t>
            </a:r>
            <a:endParaRPr b="1" sz="1900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t/>
            </a:r>
            <a:endParaRPr b="1" sz="1900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 = cpat3.search("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amadaman@umich.edu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&lt;re.Match object; span=(0, 18), match='amadaman@umich.edu'&gt;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r3.group()</a:t>
            </a:r>
            <a:endParaRPr b="1">
              <a:solidFill>
                <a:srgbClr val="FF9900"/>
              </a:solidFill>
            </a:endParaRPr>
          </a:p>
          <a:p>
            <a:pPr indent="-236536" lvl="0" marL="236536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19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amadaman@umich.edu</a:t>
            </a:r>
            <a:r>
              <a:rPr b="1" i="0" lang="en" sz="1900" u="non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>
              <a:solidFill>
                <a:srgbClr val="FF9900"/>
              </a:solidFill>
            </a:endParaRPr>
          </a:p>
          <a:p>
            <a:pPr indent="-115888" lvl="0" marL="236538" marR="0" rtl="0" algn="l">
              <a:spcBef>
                <a:spcPts val="38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‘The best player was not Cooper Kupp’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attern2 = \Bb\B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text_match(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patterns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'\w*b.\w*'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patterns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text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'Found a match!'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return('Not matched!')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#You could also use split()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 but not at the beginning or end of a word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Required Reading: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https://docs.python.org/3.9/howto/regex.html#regex-howto</a:t>
            </a:r>
            <a:r>
              <a:rPr lang="en" sz="2400"/>
              <a:t>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Regex or Regular Expression is a powerful string search tool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re library offers regex operations equivalent to those in Perl or Bash.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function that uses re to check whether a string has a word containing 'b' but not at the beginning or end of a word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text_match(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patterns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'\Bb\B'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patterns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text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'Found a match!'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return('Not matched!')</a:t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regex expression that replaces the word Boulevard with Blvd. in a string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&lt;pattern&gt;, &lt;replacement&gt;, &lt;string&gt;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re.sub(‘Boulevard’, ‘Blvd.’, ‘1903 West End Boulevard’)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regex expression that replaces the word Boulevard with Blvd. in a string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re.sub(&lt;What we find&gt;, &lt;replace with&gt;, &lt;string_to_test).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685800" y="971550"/>
            <a:ext cx="7772400" cy="4000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Python regex expression that replaces the word Boulevard with Blvd. in a string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street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'2100 W. Stadium Boulevard'</a:t>
            </a:r>
            <a:endParaRPr b="1" sz="1200">
              <a:solidFill>
                <a:srgbClr val="FF9900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('Boulevard$',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'Blvd.',</a:t>
            </a:r>
            <a:r>
              <a:rPr b="1" lang="en" sz="1200">
                <a:solidFill>
                  <a:srgbClr val="FF99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street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Required Reading: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https://docs.python.org/3.9/howto/regex.html#regex-howto</a:t>
            </a:r>
            <a:r>
              <a:rPr lang="en" sz="2400"/>
              <a:t>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Regex or Regular Expression is a powerful string search tool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re library offers regex operations equivalent to those in Perl or Bash.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/>
              <a:t>Regular Expressions</a:t>
            </a:r>
            <a:endParaRPr sz="27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85800" y="1257300"/>
            <a:ext cx="77724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383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∙"/>
            </a:pPr>
            <a:r>
              <a:rPr i="0" lang="en" sz="2600" u="none"/>
              <a:t>Regular expressions are a powerful string manipulation tool</a:t>
            </a:r>
            <a:endParaRPr sz="1600"/>
          </a:p>
          <a:p>
            <a:pPr indent="-2238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∙"/>
            </a:pPr>
            <a:r>
              <a:rPr i="0" lang="en" sz="2600" u="none"/>
              <a:t>All modern languages have similar library packages for regular expressions </a:t>
            </a:r>
            <a:endParaRPr sz="1600"/>
          </a:p>
          <a:p>
            <a:pPr indent="-2238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∙"/>
            </a:pPr>
            <a:r>
              <a:rPr i="0" lang="en" sz="2600" u="none"/>
              <a:t>Use regular expressions to:</a:t>
            </a:r>
            <a:endParaRPr sz="1600"/>
          </a:p>
          <a:p>
            <a:pPr indent="-2079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i="0" lang="en" sz="2600" u="none"/>
              <a:t>Search a string (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i="0" lang="en" sz="2600" u="none"/>
              <a:t> and 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i="0" lang="en" sz="2600" u="none"/>
              <a:t>)</a:t>
            </a:r>
            <a:endParaRPr sz="1200"/>
          </a:p>
          <a:p>
            <a:pPr indent="-2079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i="0" lang="en" sz="2600" u="none"/>
              <a:t>Replace parts of a string (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i="0" lang="en" sz="2600" u="none"/>
              <a:t>)</a:t>
            </a:r>
            <a:endParaRPr sz="1200"/>
          </a:p>
          <a:p>
            <a:pPr indent="-207962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i="0" lang="en" sz="2600" u="none"/>
              <a:t>Break strings into smaller pieces (</a:t>
            </a:r>
            <a:r>
              <a:rPr b="1" i="0" lang="en" sz="26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i="0" lang="en" sz="2600" u="none"/>
              <a:t>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Search and Match</a:t>
            </a:r>
            <a:endParaRPr sz="27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85800" y="784925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111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The two basic functions are </a:t>
            </a:r>
            <a:r>
              <a:rPr b="1" i="0" lang="en" sz="2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re.search()</a:t>
            </a:r>
            <a:r>
              <a:rPr b="1"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2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re.match()</a:t>
            </a:r>
            <a:endParaRPr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5261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Search looks for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the first instance of the</a:t>
            </a:r>
            <a:r>
              <a:rPr b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 pattern anywhere in a string</a:t>
            </a:r>
            <a:endParaRPr sz="1000"/>
          </a:p>
          <a:p>
            <a:pPr indent="-195261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Match looks for a match starting at the beginning</a:t>
            </a:r>
            <a:endParaRPr sz="1000"/>
          </a:p>
          <a:p>
            <a:pPr indent="-211136" lvl="0" marL="23653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Both return None if the pattern is not found (logical false)  and a “match object” if it is</a:t>
            </a:r>
            <a:endParaRPr sz="1400"/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pat = "ab"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import re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re.search(pat,"fooaaabcde") #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lang="en" sz="16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&lt;re.Match object; span=(7, 9), match='ab'&gt;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re.match(pat,"fooaaabcde")</a:t>
            </a:r>
            <a:endParaRPr b="1" sz="1000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 b="1"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b="1" i="0" lang="en" sz="4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Q: What’s a match object?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85800" y="8572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036" lvl="0" marL="2365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b="0" i="0" lang="en" u="none" cap="none" strike="noStrike">
                <a:latin typeface="Arial"/>
                <a:ea typeface="Arial"/>
                <a:cs typeface="Arial"/>
                <a:sym typeface="Arial"/>
              </a:rPr>
              <a:t>A: an instance of the match class with the details of the match result</a:t>
            </a:r>
            <a:endParaRPr sz="800"/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lang="en" sz="2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pat = "a*b"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* 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matches 0 or more occurrences of the 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preceding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 character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 = re.search(pat,"fooaaabcde")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r1.group() 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group returns string matched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'aaab'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r1.start() 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index of the match start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r1.end()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index of the match end</a:t>
            </a:r>
            <a:r>
              <a:rPr b="1" lang="en" sz="20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(Exclusive)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&gt;&gt;&gt; r1.span()   </a:t>
            </a:r>
            <a:r>
              <a:rPr b="1" i="0" lang="en" sz="20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# tuple of (start, end)</a:t>
            </a:r>
            <a:endParaRPr b="1">
              <a:solidFill>
                <a:srgbClr val="999999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urier"/>
              <a:buNone/>
            </a:pPr>
            <a:r>
              <a:rPr b="1" i="0" lang="en" sz="2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(3, 7)</a:t>
            </a:r>
            <a:endParaRPr b="1">
              <a:solidFill>
                <a:srgbClr val="FF9900"/>
              </a:solidFill>
            </a:endParaRPr>
          </a:p>
          <a:p>
            <a:pPr indent="-2206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109538" lvl="0" marL="236538" marR="0" rtl="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33400" y="2857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i="0" lang="en" sz="2700" u="none">
                <a:solidFill>
                  <a:srgbClr val="000066"/>
                </a:solidFill>
              </a:rPr>
              <a:t>Regular Expression Python Syntax</a:t>
            </a:r>
            <a:endParaRPr sz="27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762000" y="1143000"/>
            <a:ext cx="7772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1748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Most characters match themselves</a:t>
            </a:r>
            <a:endParaRPr sz="15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The regular expression “test” matches the string 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‘test’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, and only that string</a:t>
            </a:r>
            <a:endParaRPr sz="1100"/>
          </a:p>
          <a:p>
            <a:pPr indent="-21748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[x] matches any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 of a list of characters</a:t>
            </a:r>
            <a:endParaRPr sz="15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“[abc]” matches 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endParaRPr sz="1100"/>
          </a:p>
          <a:p>
            <a:pPr indent="-21748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Font typeface="Noto Sans Symbols"/>
              <a:buChar char="∙"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[^x] matches any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 character that is not included in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x</a:t>
            </a:r>
            <a:endParaRPr sz="15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“[^abc]” matches any single character </a:t>
            </a:r>
            <a:r>
              <a:rPr b="0" i="1" lang="en" sz="2500" u="none"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’,’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b="0" i="0" lang="en" sz="2500" u="none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b="1" i="0" lang="en" sz="25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" sz="25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i="0" lang="en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Regular Expressions Syntax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85800" y="1257300"/>
            <a:ext cx="7772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53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” matches any single character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Parentheses can be used for grouping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“(abc)+” matches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abcabc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abcabcabc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" sz="28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matches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“this|that” matches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i="0" lang="en" sz="2800" u="none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but not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thisthat</a:t>
            </a:r>
            <a:r>
              <a:rPr b="1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85800" y="1714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i="0" lang="en" sz="2700" u="none"/>
              <a:t>Regular Expression Syntax</a:t>
            </a:r>
            <a:endParaRPr sz="27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85800" y="85725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536" lvl="0" marL="2365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* matches zero or more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’s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“a*” matches 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+ matches one or more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’s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“a+” matches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? matches zero or one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’s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“a?” matches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  .</a:t>
            </a:r>
            <a:endParaRPr/>
          </a:p>
          <a:p>
            <a:pPr indent="-236536" lvl="0" marL="2365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∙"/>
            </a:pP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x{m, n}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matches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i x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‘s, where 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i="1" lang="en" sz="2800" u="sng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b="0" i="1" lang="en" sz="2800" u="sng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" sz="2800" u="none"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“a{2,3}” matches 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rPr b="0" i="0" lang="en" sz="2800" u="none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 ’</a:t>
            </a:r>
            <a:r>
              <a:rPr b="0" i="0" lang="en" sz="2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0" i="0" lang="en" sz="2800" u="none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