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68" r:id="rId5"/>
    <p:sldId id="258" r:id="rId6"/>
    <p:sldId id="259" r:id="rId7"/>
    <p:sldId id="261" r:id="rId8"/>
    <p:sldId id="262" r:id="rId9"/>
    <p:sldId id="263" r:id="rId10"/>
    <p:sldId id="264" r:id="rId11"/>
    <p:sldId id="265" r:id="rId12"/>
    <p:sldId id="267" r:id="rId13"/>
    <p:sldId id="269" r:id="rId14"/>
    <p:sldId id="270" r:id="rId15"/>
    <p:sldId id="271" r:id="rId16"/>
    <p:sldId id="27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8C52-FBD4-B2C5-449E-AC7FDCBEA2DB}"/>
              </a:ext>
            </a:extLst>
          </p:cNvPr>
          <p:cNvSpPr>
            <a:spLocks noGrp="1"/>
          </p:cNvSpPr>
          <p:nvPr>
            <p:ph type="title"/>
          </p:nvPr>
        </p:nvSpPr>
        <p:spPr/>
        <p:txBody>
          <a:bodyPr/>
          <a:lstStyle/>
          <a:p>
            <a:r>
              <a:rPr lang="en-GB" sz="2800" dirty="0"/>
              <a:t>Student </a:t>
            </a:r>
            <a:r>
              <a:rPr lang="en-GB" dirty="0"/>
              <a:t>Details</a:t>
            </a:r>
            <a:endParaRPr lang="en-US" dirty="0"/>
          </a:p>
        </p:txBody>
      </p:sp>
      <p:sp>
        <p:nvSpPr>
          <p:cNvPr id="3" name="Content Placeholder 2">
            <a:extLst>
              <a:ext uri="{FF2B5EF4-FFF2-40B4-BE49-F238E27FC236}">
                <a16:creationId xmlns:a16="http://schemas.microsoft.com/office/drawing/2014/main" id="{638F6BFA-F06E-4590-8976-65C9DB6A049B}"/>
              </a:ext>
            </a:extLst>
          </p:cNvPr>
          <p:cNvSpPr>
            <a:spLocks noGrp="1"/>
          </p:cNvSpPr>
          <p:nvPr>
            <p:ph idx="1"/>
          </p:nvPr>
        </p:nvSpPr>
        <p:spPr/>
        <p:txBody>
          <a:bodyPr/>
          <a:lstStyle/>
          <a:p>
            <a:pPr marL="0" indent="0">
              <a:buNone/>
            </a:pPr>
            <a:r>
              <a:rPr lang="en-US" b="1" dirty="0"/>
              <a:t>Name </a:t>
            </a:r>
            <a:r>
              <a:rPr lang="en-US" dirty="0"/>
              <a:t>:  </a:t>
            </a:r>
            <a:r>
              <a:rPr lang="en-US" dirty="0" err="1"/>
              <a:t>Bhuvana</a:t>
            </a:r>
            <a:r>
              <a:rPr lang="en-US" dirty="0"/>
              <a:t> Siri </a:t>
            </a:r>
            <a:r>
              <a:rPr lang="en-US" dirty="0" err="1"/>
              <a:t>Panchumarthy</a:t>
            </a:r>
            <a:r>
              <a:rPr lang="en-US" dirty="0"/>
              <a:t>                                                                                                                                                   </a:t>
            </a:r>
          </a:p>
          <a:p>
            <a:pPr marL="0" indent="0">
              <a:buNone/>
            </a:pPr>
            <a:r>
              <a:rPr lang="en-US" b="1" dirty="0"/>
              <a:t>SKILL BUILD EMAIL ID :  </a:t>
            </a:r>
            <a:r>
              <a:rPr lang="en-US" dirty="0"/>
              <a:t>bhuvanasiripanchumarthy@gmail.com</a:t>
            </a:r>
          </a:p>
          <a:p>
            <a:pPr marL="0" indent="0">
              <a:buNone/>
            </a:pPr>
            <a:r>
              <a:rPr lang="en-US" b="1" dirty="0"/>
              <a:t>COLLEGE NAME  :  </a:t>
            </a:r>
            <a:r>
              <a:rPr lang="en-US" dirty="0"/>
              <a:t>SRK institute of technology </a:t>
            </a:r>
          </a:p>
          <a:p>
            <a:pPr marL="0" indent="0">
              <a:buNone/>
            </a:pPr>
            <a:r>
              <a:rPr lang="en-US" b="1" dirty="0"/>
              <a:t>COLLEGE STATE : </a:t>
            </a:r>
            <a:r>
              <a:rPr lang="en-US" dirty="0"/>
              <a:t>Andhra Pradesh </a:t>
            </a:r>
          </a:p>
          <a:p>
            <a:pPr marL="0" indent="0">
              <a:buNone/>
            </a:pPr>
            <a:r>
              <a:rPr lang="en-US" b="1" dirty="0"/>
              <a:t>INTERNSHIP DOMAIN : :  </a:t>
            </a:r>
            <a:r>
              <a:rPr lang="en-US" dirty="0"/>
              <a:t>Artificial intelligence and machine learning </a:t>
            </a:r>
            <a:endParaRPr lang="en-US" b="1" dirty="0"/>
          </a:p>
          <a:p>
            <a:pPr marL="0" indent="0">
              <a:buNone/>
            </a:pPr>
            <a:r>
              <a:rPr lang="en-US" b="1" dirty="0"/>
              <a:t>INTERNSHIP START DATE  : </a:t>
            </a:r>
            <a:r>
              <a:rPr lang="en-US" dirty="0"/>
              <a:t>03-06-2024</a:t>
            </a:r>
          </a:p>
          <a:p>
            <a:pPr marL="0" indent="0">
              <a:buNone/>
            </a:pPr>
            <a:r>
              <a:rPr lang="en-US" b="1" dirty="0"/>
              <a:t>INTERNSHIP END DATE : </a:t>
            </a:r>
            <a:r>
              <a:rPr lang="en-US" dirty="0"/>
              <a:t>12-07-2024</a:t>
            </a:r>
          </a:p>
        </p:txBody>
      </p:sp>
      <p:sp>
        <p:nvSpPr>
          <p:cNvPr id="4" name="AutoShape 2">
            <a:extLst>
              <a:ext uri="{FF2B5EF4-FFF2-40B4-BE49-F238E27FC236}">
                <a16:creationId xmlns:a16="http://schemas.microsoft.com/office/drawing/2014/main" id="{A6E0E401-4D7B-27CB-B8C2-FBAA7CF506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11235CF-9BA1-B8D7-2489-263D79116FB8}"/>
              </a:ext>
            </a:extLst>
          </p:cNvPr>
          <p:cNvPicPr>
            <a:picLocks noChangeAspect="1"/>
          </p:cNvPicPr>
          <p:nvPr/>
        </p:nvPicPr>
        <p:blipFill>
          <a:blip r:embed="rId2"/>
          <a:stretch>
            <a:fillRect/>
          </a:stretch>
        </p:blipFill>
        <p:spPr>
          <a:xfrm>
            <a:off x="9537192" y="702156"/>
            <a:ext cx="1664208" cy="1638708"/>
          </a:xfrm>
          <a:prstGeom prst="rect">
            <a:avLst/>
          </a:prstGeom>
        </p:spPr>
      </p:pic>
    </p:spTree>
    <p:extLst>
      <p:ext uri="{BB962C8B-B14F-4D97-AF65-F5344CB8AC3E}">
        <p14:creationId xmlns:p14="http://schemas.microsoft.com/office/powerpoint/2010/main" val="839299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A343B-B787-0563-DCF3-09431C438B8B}"/>
              </a:ext>
            </a:extLst>
          </p:cNvPr>
          <p:cNvPicPr>
            <a:picLocks noChangeAspect="1"/>
          </p:cNvPicPr>
          <p:nvPr/>
        </p:nvPicPr>
        <p:blipFill>
          <a:blip r:embed="rId2"/>
          <a:stretch>
            <a:fillRect/>
          </a:stretch>
        </p:blipFill>
        <p:spPr>
          <a:xfrm>
            <a:off x="452265" y="841248"/>
            <a:ext cx="11122878" cy="5522976"/>
          </a:xfrm>
          <a:prstGeom prst="rect">
            <a:avLst/>
          </a:prstGeom>
        </p:spPr>
      </p:pic>
    </p:spTree>
    <p:extLst>
      <p:ext uri="{BB962C8B-B14F-4D97-AF65-F5344CB8AC3E}">
        <p14:creationId xmlns:p14="http://schemas.microsoft.com/office/powerpoint/2010/main" val="310275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1085F-8423-1363-4C16-C53362AEE177}"/>
              </a:ext>
            </a:extLst>
          </p:cNvPr>
          <p:cNvPicPr>
            <a:picLocks noChangeAspect="1"/>
          </p:cNvPicPr>
          <p:nvPr/>
        </p:nvPicPr>
        <p:blipFill>
          <a:blip r:embed="rId2"/>
          <a:stretch>
            <a:fillRect/>
          </a:stretch>
        </p:blipFill>
        <p:spPr>
          <a:xfrm>
            <a:off x="73152" y="812558"/>
            <a:ext cx="11996928" cy="2434820"/>
          </a:xfrm>
          <a:prstGeom prst="rect">
            <a:avLst/>
          </a:prstGeom>
        </p:spPr>
      </p:pic>
      <p:pic>
        <p:nvPicPr>
          <p:cNvPr id="5" name="Picture 4">
            <a:extLst>
              <a:ext uri="{FF2B5EF4-FFF2-40B4-BE49-F238E27FC236}">
                <a16:creationId xmlns:a16="http://schemas.microsoft.com/office/drawing/2014/main" id="{5BE83A80-FBC3-2857-1AC3-3FD88C3D4A46}"/>
              </a:ext>
            </a:extLst>
          </p:cNvPr>
          <p:cNvPicPr>
            <a:picLocks noChangeAspect="1"/>
          </p:cNvPicPr>
          <p:nvPr/>
        </p:nvPicPr>
        <p:blipFill>
          <a:blip r:embed="rId3"/>
          <a:stretch>
            <a:fillRect/>
          </a:stretch>
        </p:blipFill>
        <p:spPr>
          <a:xfrm>
            <a:off x="2945142" y="4205824"/>
            <a:ext cx="5277587" cy="1895740"/>
          </a:xfrm>
          <a:prstGeom prst="rect">
            <a:avLst/>
          </a:prstGeom>
        </p:spPr>
      </p:pic>
    </p:spTree>
    <p:extLst>
      <p:ext uri="{BB962C8B-B14F-4D97-AF65-F5344CB8AC3E}">
        <p14:creationId xmlns:p14="http://schemas.microsoft.com/office/powerpoint/2010/main" val="146775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D8056-9EDD-8A53-291B-652ADB62CB3F}"/>
              </a:ext>
            </a:extLst>
          </p:cNvPr>
          <p:cNvPicPr>
            <a:picLocks noChangeAspect="1"/>
          </p:cNvPicPr>
          <p:nvPr/>
        </p:nvPicPr>
        <p:blipFill>
          <a:blip r:embed="rId2"/>
          <a:stretch>
            <a:fillRect/>
          </a:stretch>
        </p:blipFill>
        <p:spPr>
          <a:xfrm>
            <a:off x="1904415" y="969264"/>
            <a:ext cx="8383170" cy="5246187"/>
          </a:xfrm>
          <a:prstGeom prst="rect">
            <a:avLst/>
          </a:prstGeom>
        </p:spPr>
      </p:pic>
    </p:spTree>
    <p:extLst>
      <p:ext uri="{BB962C8B-B14F-4D97-AF65-F5344CB8AC3E}">
        <p14:creationId xmlns:p14="http://schemas.microsoft.com/office/powerpoint/2010/main" val="180701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CFB4A-6E7A-1CD0-C198-E213B5762C11}"/>
              </a:ext>
            </a:extLst>
          </p:cNvPr>
          <p:cNvPicPr>
            <a:picLocks noChangeAspect="1"/>
          </p:cNvPicPr>
          <p:nvPr/>
        </p:nvPicPr>
        <p:blipFill>
          <a:blip r:embed="rId2"/>
          <a:stretch>
            <a:fillRect/>
          </a:stretch>
        </p:blipFill>
        <p:spPr>
          <a:xfrm>
            <a:off x="321564" y="859536"/>
            <a:ext cx="11548872" cy="5391066"/>
          </a:xfrm>
          <a:prstGeom prst="rect">
            <a:avLst/>
          </a:prstGeom>
        </p:spPr>
      </p:pic>
    </p:spTree>
    <p:extLst>
      <p:ext uri="{BB962C8B-B14F-4D97-AF65-F5344CB8AC3E}">
        <p14:creationId xmlns:p14="http://schemas.microsoft.com/office/powerpoint/2010/main" val="313910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5" name="TextBox 4">
            <a:extLst>
              <a:ext uri="{FF2B5EF4-FFF2-40B4-BE49-F238E27FC236}">
                <a16:creationId xmlns:a16="http://schemas.microsoft.com/office/drawing/2014/main" id="{7B156E5B-8288-399B-9534-C4B8543FD7B1}"/>
              </a:ext>
            </a:extLst>
          </p:cNvPr>
          <p:cNvSpPr txBox="1"/>
          <p:nvPr/>
        </p:nvSpPr>
        <p:spPr>
          <a:xfrm>
            <a:off x="3266694" y="3105834"/>
            <a:ext cx="6094476" cy="646331"/>
          </a:xfrm>
          <a:prstGeom prst="rect">
            <a:avLst/>
          </a:prstGeom>
          <a:noFill/>
        </p:spPr>
        <p:txBody>
          <a:bodyPr wrap="square">
            <a:spAutoFit/>
          </a:bodyPr>
          <a:lstStyle/>
          <a:p>
            <a:r>
              <a:rPr lang="en-US" u="sng" dirty="0"/>
              <a:t>https://github.com/Bhuvana-Siri-Panchumarthy/employee-burnout.git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5400" dirty="0"/>
              <a:t>EMPLOYEE BURNOUT ANALYSIS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marL="0" indent="0">
              <a:buNone/>
            </a:pPr>
            <a:r>
              <a:rPr lang="en-US" dirty="0"/>
              <a:t>Project Overview</a:t>
            </a:r>
          </a:p>
          <a:p>
            <a:pPr marL="0" indent="0">
              <a:buNone/>
            </a:pPr>
            <a:r>
              <a:rPr lang="en-US" dirty="0"/>
              <a:t>Who will be the end user of the project?</a:t>
            </a:r>
          </a:p>
          <a:p>
            <a:pPr marL="0" indent="0">
              <a:buNone/>
            </a:pPr>
            <a:r>
              <a:rPr lang="en-US" dirty="0"/>
              <a:t>Your solution and its value proposition</a:t>
            </a:r>
          </a:p>
          <a:p>
            <a:pPr marL="0" indent="0">
              <a:buNone/>
            </a:pPr>
            <a:r>
              <a:rPr lang="en-US" dirty="0"/>
              <a:t>How did you customize the project and make it your own</a:t>
            </a:r>
          </a:p>
          <a:p>
            <a:pPr marL="0" indent="0">
              <a:buNone/>
            </a:pPr>
            <a:r>
              <a:rPr lang="en-US" dirty="0"/>
              <a:t>Modeling</a:t>
            </a:r>
          </a:p>
          <a:p>
            <a:pPr marL="0" indent="0">
              <a:buNone/>
            </a:pPr>
            <a:r>
              <a:rPr lang="en-US" dirty="0"/>
              <a:t>Results</a:t>
            </a:r>
          </a:p>
          <a:p>
            <a:pPr marL="0" indent="0">
              <a:buNone/>
            </a:pPr>
            <a:r>
              <a:rPr lang="en-US" dirty="0"/>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The Employee Burnout Analysis project aims to identify and address factors contributing to employee burnout within an organization. Data will be collected through surveys, existing records, and interviews, then analyzed using statistical and machine learning techniques to identify patterns and correlations. Visualizations and dashboards will be created to present the findings clearly. The project will provide actionable recommendations to reduce burnout and improve employee well-being. This will help in developing strategic plans for long-term employee satisfaction and productivity enhancement.</a:t>
            </a:r>
          </a:p>
          <a:p>
            <a:r>
              <a:rPr lang="en-US" dirty="0"/>
              <a:t>The analysis will guide the organization in implementing effective measures to mitigate burnout. Continuous monitoring and feedback mechanisms will be proposed to ensure ongoing improvement in employee well-being.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r>
              <a:rPr lang="en-US" dirty="0"/>
              <a:t>The end users of the Employee Burnout Analysis project include:</a:t>
            </a:r>
          </a:p>
          <a:p>
            <a:pPr>
              <a:buFont typeface="+mj-lt"/>
              <a:buAutoNum type="arabicPeriod"/>
            </a:pPr>
            <a:r>
              <a:rPr lang="en-US" b="1" dirty="0"/>
              <a:t>Human Resources (HR) Managers:</a:t>
            </a:r>
            <a:r>
              <a:rPr lang="en-US" dirty="0"/>
              <a:t> To understand and address factors contributing to employee burnout and improve HR policies and practices.</a:t>
            </a:r>
          </a:p>
          <a:p>
            <a:pPr>
              <a:buFont typeface="+mj-lt"/>
              <a:buAutoNum type="arabicPeriod"/>
            </a:pPr>
            <a:r>
              <a:rPr lang="en-US" b="1" dirty="0"/>
              <a:t>Organization Executives:</a:t>
            </a:r>
            <a:r>
              <a:rPr lang="en-US" dirty="0"/>
              <a:t> To gain insights into overall employee well-being and make strategic decisions to enhance productivity and satisfaction.</a:t>
            </a:r>
          </a:p>
          <a:p>
            <a:pPr>
              <a:buFont typeface="+mj-lt"/>
              <a:buAutoNum type="arabicPeriod"/>
            </a:pPr>
            <a:r>
              <a:rPr lang="en-US" b="1" dirty="0"/>
              <a:t>Department Heads and Managers:</a:t>
            </a:r>
            <a:r>
              <a:rPr lang="en-US" dirty="0"/>
              <a:t> To identify burnout risks within their teams and implement targeted interventions.</a:t>
            </a:r>
          </a:p>
          <a:p>
            <a:pPr>
              <a:buFont typeface="+mj-lt"/>
              <a:buAutoNum type="arabicPeriod"/>
            </a:pPr>
            <a:r>
              <a:rPr lang="en-US" b="1" dirty="0"/>
              <a:t>Employees:</a:t>
            </a:r>
            <a:r>
              <a:rPr lang="en-US" dirty="0"/>
              <a:t> To benefit from improved workplace conditions and support mechanisms aimed at reducing burnout.</a:t>
            </a:r>
          </a:p>
          <a:p>
            <a:pPr>
              <a:buFont typeface="+mj-lt"/>
              <a:buAutoNum type="arabicPeriod"/>
            </a:pPr>
            <a:r>
              <a:rPr lang="en-US" b="1" dirty="0"/>
              <a:t>Data Analysts and Scientists:</a:t>
            </a:r>
            <a:r>
              <a:rPr lang="en-US" dirty="0"/>
              <a:t> To use the findings for further research and development of advanced solutions for employee well-being.</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85000" lnSpcReduction="20000"/>
          </a:bodyPr>
          <a:lstStyle/>
          <a:p>
            <a:r>
              <a:rPr lang="en-US" dirty="0"/>
              <a:t>Our solution involves a comprehensive analysis of employee burnout data collected in MS Sheets. Using Python, we have developed a program that identifies the top employees experiencing burnout and visualizes this data through bar graphs. Additionally, the solution generates a decision tree to analyze the complete dataset, providing insights into the factors contributing to employee burnout.</a:t>
            </a:r>
          </a:p>
          <a:p>
            <a:r>
              <a:rPr lang="en-US" b="1" dirty="0"/>
              <a:t>Value Proposition:</a:t>
            </a:r>
          </a:p>
          <a:p>
            <a:pPr>
              <a:buFont typeface="+mj-lt"/>
              <a:buAutoNum type="arabicPeriod"/>
            </a:pPr>
            <a:r>
              <a:rPr lang="en-US" b="1" dirty="0"/>
              <a:t>Data-Driven Insights:</a:t>
            </a:r>
            <a:r>
              <a:rPr lang="en-US" dirty="0"/>
              <a:t> By identifying employees at high risk of burnout, the organization can take targeted actions to support these individuals.</a:t>
            </a:r>
          </a:p>
          <a:p>
            <a:pPr>
              <a:buFont typeface="+mj-lt"/>
              <a:buAutoNum type="arabicPeriod"/>
            </a:pPr>
            <a:r>
              <a:rPr lang="en-US" b="1" dirty="0"/>
              <a:t>Visual Clarity:</a:t>
            </a:r>
            <a:r>
              <a:rPr lang="en-US" dirty="0"/>
              <a:t> Bar graphs and decision trees offer clear, visual representations of burnout data, making it easier for stakeholders to understand and act upon.</a:t>
            </a:r>
          </a:p>
          <a:p>
            <a:pPr>
              <a:buFont typeface="+mj-lt"/>
              <a:buAutoNum type="arabicPeriod"/>
            </a:pPr>
            <a:r>
              <a:rPr lang="en-US" b="1" dirty="0"/>
              <a:t>Predictive Analytics:</a:t>
            </a:r>
            <a:r>
              <a:rPr lang="en-US" dirty="0"/>
              <a:t> The decision tree analysis helps in predicting burnout trends and understanding underlying causes, allowing for proactive measures.</a:t>
            </a:r>
          </a:p>
          <a:p>
            <a:pPr>
              <a:buFont typeface="+mj-lt"/>
              <a:buAutoNum type="arabicPeriod"/>
            </a:pPr>
            <a:r>
              <a:rPr lang="en-US" b="1" dirty="0"/>
              <a:t>Enhanced Employee Well-Being:</a:t>
            </a:r>
            <a:r>
              <a:rPr lang="en-US" dirty="0"/>
              <a:t> By addressing burnout effectively, the organization can improve overall employee satisfaction and productivity.</a:t>
            </a:r>
          </a:p>
          <a:p>
            <a:pPr>
              <a:buFont typeface="+mj-lt"/>
              <a:buAutoNum type="arabicPeriod"/>
            </a:pPr>
            <a:r>
              <a:rPr lang="en-US" b="1" dirty="0"/>
              <a:t>Strategic Planning:</a:t>
            </a:r>
            <a:r>
              <a:rPr lang="en-US" dirty="0"/>
              <a:t> The insights gained from this analysis enable informed decision-making, contributing to better HR strategies and policies aimed at reducing burnout.</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85000" lnSpcReduction="20000"/>
          </a:bodyPr>
          <a:lstStyle/>
          <a:p>
            <a:r>
              <a:rPr lang="en-US" dirty="0"/>
              <a:t>I customized the employee burnout analysis project by developing a Python script tailored specifically to our collected dataset. The script identifies the top employees experiencing burnout and visualizes this data using bar graphs, making the findings easily interpretable. Additionally, I integrated a decision tree model to provide a comprehensive analysis of all the factors contributing to burnout, offering deep insights into the data.</a:t>
            </a:r>
          </a:p>
          <a:p>
            <a:r>
              <a:rPr lang="en-US" dirty="0"/>
              <a:t>Moreover, I personalized the project by:</a:t>
            </a:r>
          </a:p>
          <a:p>
            <a:pPr>
              <a:buFont typeface="+mj-lt"/>
              <a:buAutoNum type="arabicPeriod"/>
            </a:pPr>
            <a:r>
              <a:rPr lang="en-US" b="1" dirty="0"/>
              <a:t>Designing Custom Surveys:</a:t>
            </a:r>
            <a:r>
              <a:rPr lang="en-US" dirty="0"/>
              <a:t> Created specific questions aimed at capturing relevant burnout factors unique to our organization.</a:t>
            </a:r>
          </a:p>
          <a:p>
            <a:pPr>
              <a:buFont typeface="+mj-lt"/>
              <a:buAutoNum type="arabicPeriod"/>
            </a:pPr>
            <a:r>
              <a:rPr lang="en-US" b="1" dirty="0"/>
              <a:t>Implementing Targeted Visualizations:</a:t>
            </a:r>
            <a:r>
              <a:rPr lang="en-US" dirty="0"/>
              <a:t> Developed unique visualizations that highlight key insights, such as the top 10 employees with the highest burnout scores.</a:t>
            </a:r>
          </a:p>
          <a:p>
            <a:pPr>
              <a:buFont typeface="+mj-lt"/>
              <a:buAutoNum type="arabicPeriod"/>
            </a:pPr>
            <a:r>
              <a:rPr lang="en-US" b="1" dirty="0"/>
              <a:t>Decision Tree Analysis:</a:t>
            </a:r>
            <a:r>
              <a:rPr lang="en-US" dirty="0"/>
              <a:t> Tailored the decision tree to focus on the most impactful factors within our dataset, ensuring the results are highly relevant and actionable for our organization.</a:t>
            </a:r>
          </a:p>
          <a:p>
            <a:pPr>
              <a:buFont typeface="+mj-lt"/>
              <a:buAutoNum type="arabicPeriod"/>
            </a:pPr>
            <a:r>
              <a:rPr lang="en-US" b="1" dirty="0"/>
              <a:t>Actionable Insights:</a:t>
            </a:r>
            <a:r>
              <a:rPr lang="en-US" dirty="0"/>
              <a:t> Translated the findings into specific, actionable recommendations to address and mitigate employee burnout effectively.</a:t>
            </a:r>
          </a:p>
          <a:p>
            <a:r>
              <a:rPr lang="en-US" dirty="0"/>
              <a:t>This customization ensures that the analysis is directly applicable and valuable to our specific organizational context, providing practical solutions to improve employee well-being.</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4" name="Rectangle 1">
            <a:extLst>
              <a:ext uri="{FF2B5EF4-FFF2-40B4-BE49-F238E27FC236}">
                <a16:creationId xmlns:a16="http://schemas.microsoft.com/office/drawing/2014/main" id="{907B30B9-05D3-E6EE-5A23-87BA8C1D766C}"/>
              </a:ext>
            </a:extLst>
          </p:cNvPr>
          <p:cNvSpPr>
            <a:spLocks noGrp="1" noChangeArrowheads="1"/>
          </p:cNvSpPr>
          <p:nvPr>
            <p:ph idx="1"/>
          </p:nvPr>
        </p:nvSpPr>
        <p:spPr bwMode="auto">
          <a:xfrm>
            <a:off x="581025" y="2068180"/>
            <a:ext cx="3877856"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000" b="1" dirty="0"/>
              <a:t>Data Preparation</a:t>
            </a:r>
          </a:p>
          <a:p>
            <a:r>
              <a:rPr lang="en-US" sz="2000" b="1" dirty="0"/>
              <a:t>Exploratory Data Analysis (EDA)</a:t>
            </a:r>
          </a:p>
          <a:p>
            <a:r>
              <a:rPr lang="en-US" sz="2000" b="1" dirty="0"/>
              <a:t>Model Selection</a:t>
            </a:r>
          </a:p>
          <a:p>
            <a:r>
              <a:rPr lang="en-US" sz="2000" b="1" dirty="0"/>
              <a:t>Training and Validation</a:t>
            </a:r>
          </a:p>
          <a:p>
            <a:r>
              <a:rPr lang="en-US" sz="2000" b="1" dirty="0"/>
              <a:t>Model Evaluation</a:t>
            </a:r>
          </a:p>
          <a:p>
            <a:r>
              <a:rPr lang="en-US" sz="2000" b="1" dirty="0"/>
              <a:t>Visualization</a:t>
            </a:r>
          </a:p>
          <a:p>
            <a:r>
              <a:rPr lang="en-US" sz="2000" b="1" dirty="0"/>
              <a:t>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9" name="Content Placeholder 8">
            <a:extLst>
              <a:ext uri="{FF2B5EF4-FFF2-40B4-BE49-F238E27FC236}">
                <a16:creationId xmlns:a16="http://schemas.microsoft.com/office/drawing/2014/main" id="{F81E876A-D69A-71A4-065C-EFD44314D6ED}"/>
              </a:ext>
            </a:extLst>
          </p:cNvPr>
          <p:cNvPicPr>
            <a:picLocks noGrp="1" noChangeAspect="1"/>
          </p:cNvPicPr>
          <p:nvPr>
            <p:ph idx="1"/>
          </p:nvPr>
        </p:nvPicPr>
        <p:blipFill>
          <a:blip r:embed="rId2"/>
          <a:stretch>
            <a:fillRect/>
          </a:stretch>
        </p:blipFill>
        <p:spPr>
          <a:xfrm>
            <a:off x="2103120" y="1563625"/>
            <a:ext cx="6014561" cy="4411726"/>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TotalTime>
  <Words>751</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harikiran neeli</cp:lastModifiedBy>
  <cp:revision>7</cp:revision>
  <dcterms:created xsi:type="dcterms:W3CDTF">2021-05-26T16:50:10Z</dcterms:created>
  <dcterms:modified xsi:type="dcterms:W3CDTF">2024-07-14T08:17:48Z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