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sldIdLst>
    <p:sldId id="256" r:id="rId2"/>
    <p:sldId id="257" r:id="rId3"/>
    <p:sldId id="279" r:id="rId4"/>
    <p:sldId id="258" r:id="rId5"/>
    <p:sldId id="280" r:id="rId6"/>
    <p:sldId id="269" r:id="rId7"/>
    <p:sldId id="272" r:id="rId8"/>
    <p:sldId id="259" r:id="rId9"/>
    <p:sldId id="260" r:id="rId10"/>
    <p:sldId id="261" r:id="rId11"/>
    <p:sldId id="262" r:id="rId12"/>
    <p:sldId id="263" r:id="rId13"/>
    <p:sldId id="264" r:id="rId14"/>
    <p:sldId id="281" r:id="rId15"/>
    <p:sldId id="274" r:id="rId16"/>
    <p:sldId id="275" r:id="rId17"/>
    <p:sldId id="276" r:id="rId18"/>
    <p:sldId id="278" r:id="rId19"/>
    <p:sldId id="277" r:id="rId20"/>
    <p:sldId id="265" r:id="rId21"/>
    <p:sldId id="266" r:id="rId22"/>
    <p:sldId id="273" r:id="rId23"/>
    <p:sldId id="267" r:id="rId24"/>
    <p:sldId id="268" r:id="rId25"/>
    <p:sldId id="271" r:id="rId26"/>
    <p:sldId id="27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2"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2440" y="2194560"/>
            <a:ext cx="11247120" cy="1739347"/>
          </a:xfrm>
        </p:spPr>
        <p:txBody>
          <a:bodyPr tIns="45720" bIns="45720" anchor="ctr">
            <a:normAutofit/>
          </a:bodyPr>
          <a:lstStyle>
            <a:lvl1pPr algn="ctr">
              <a:lnSpc>
                <a:spcPct val="80000"/>
              </a:lnSpc>
              <a:defRPr sz="6000" spc="15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342900" y="3915938"/>
            <a:ext cx="11506200" cy="457200"/>
          </a:xfrm>
        </p:spPr>
        <p:txBody>
          <a:bodyP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9184DA70-C731-4C70-880D-CCD4705E623C}" type="datetime1">
              <a:rPr lang="en-US" smtClean="0"/>
              <a:t>2/18/2021</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333392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9001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587DA83-5663-4C9C-B9AA-0B40A3DAFF81}" type="datetime1">
              <a:rPr lang="en-US" smtClean="0"/>
              <a:t>2/18/2021</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2217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5642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94560"/>
            <a:ext cx="11247120" cy="1737360"/>
          </a:xfrm>
        </p:spPr>
        <p:txBody>
          <a:bodyPr anchor="ctr">
            <a:noAutofit/>
          </a:bodyPr>
          <a:lstStyle>
            <a:lvl1pPr algn="ctr">
              <a:lnSpc>
                <a:spcPct val="80000"/>
              </a:lnSpc>
              <a:defRPr sz="6000" b="0" spc="150" baseline="0">
                <a:solidFill>
                  <a:srgbClr val="FFFF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47472" y="3911827"/>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97669AF7-7BEB-44E4-9852-375E34362B5B}" type="datetime1">
              <a:rPr lang="en-US" smtClean="0"/>
              <a:t>2/18/2021</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54050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9815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2/18/2021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89367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2/18/2021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21062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2/18/2021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4533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54441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2/18/2021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110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62D6E202-B606-4609-B914-27C9371A1F6D}" type="datetime1">
              <a:rPr lang="en-US" smtClean="0"/>
              <a:t>2/18/2021</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218480184"/>
      </p:ext>
    </p:extLst>
  </p:cSld>
  <p:clrMap bg1="dk1" tx1="lt1" bg2="dk2" tx2="lt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hf sldNum="0" hdr="0" ftr="0" dt="0"/>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73FC2-2887-4A49-81D6-1691B767FBB9}"/>
              </a:ext>
            </a:extLst>
          </p:cNvPr>
          <p:cNvSpPr>
            <a:spLocks noGrp="1"/>
          </p:cNvSpPr>
          <p:nvPr>
            <p:ph type="ctrTitle"/>
          </p:nvPr>
        </p:nvSpPr>
        <p:spPr>
          <a:xfrm>
            <a:off x="5289754" y="639097"/>
            <a:ext cx="6253317" cy="3686015"/>
          </a:xfrm>
        </p:spPr>
        <p:txBody>
          <a:bodyPr>
            <a:normAutofit/>
          </a:bodyPr>
          <a:lstStyle/>
          <a:p>
            <a:br>
              <a:rPr lang="en-GB" sz="2400" dirty="0">
                <a:effectLst/>
                <a:latin typeface="Calibri" panose="020F0502020204030204" pitchFamily="34" charset="0"/>
                <a:ea typeface="Calibri" panose="020F0502020204030204" pitchFamily="34" charset="0"/>
                <a:cs typeface="Times New Roman" panose="02020603050405020304" pitchFamily="18" charset="0"/>
              </a:rPr>
            </a:br>
            <a:br>
              <a:rPr lang="en-GB" sz="2400" dirty="0">
                <a:effectLst/>
                <a:latin typeface="Calibri" panose="020F0502020204030204" pitchFamily="34" charset="0"/>
                <a:ea typeface="Calibri" panose="020F0502020204030204" pitchFamily="34" charset="0"/>
                <a:cs typeface="Times New Roman" panose="02020603050405020304" pitchFamily="18" charset="0"/>
              </a:rPr>
            </a:br>
            <a:br>
              <a:rPr lang="en-GB" sz="2400" dirty="0">
                <a:effectLst/>
                <a:latin typeface="Calibri" panose="020F0502020204030204" pitchFamily="34" charset="0"/>
                <a:ea typeface="Calibri" panose="020F0502020204030204" pitchFamily="34" charset="0"/>
                <a:cs typeface="Times New Roman" panose="02020603050405020304" pitchFamily="18" charset="0"/>
              </a:rPr>
            </a:br>
            <a:r>
              <a:rPr lang="en-GB" sz="2400" b="1" dirty="0">
                <a:solidFill>
                  <a:schemeClr val="bg1"/>
                </a:solidFill>
                <a:effectLst/>
                <a:latin typeface="Bahnschrift" panose="020B0502040204020203" pitchFamily="34" charset="0"/>
                <a:ea typeface="Calibri" panose="020F0502020204030204" pitchFamily="34" charset="0"/>
                <a:cs typeface="Times New Roman" panose="02020603050405020304" pitchFamily="18" charset="0"/>
              </a:rPr>
              <a:t>HEART PULSE and spo2 MONITORING AND NOTIFICATION SYSTEM USING ARDUINO </a:t>
            </a:r>
            <a:br>
              <a:rPr lang="en-GB" sz="2400" b="1" dirty="0">
                <a:solidFill>
                  <a:schemeClr val="bg1"/>
                </a:solidFill>
                <a:effectLst/>
                <a:latin typeface="Bahnschrift" panose="020B0502040204020203" pitchFamily="34" charset="0"/>
                <a:ea typeface="Calibri" panose="020F0502020204030204" pitchFamily="34" charset="0"/>
                <a:cs typeface="Times New Roman" panose="02020603050405020304" pitchFamily="18" charset="0"/>
              </a:rPr>
            </a:br>
            <a:br>
              <a:rPr lang="en-GB" sz="2400" b="1" dirty="0">
                <a:solidFill>
                  <a:schemeClr val="bg1"/>
                </a:solidFill>
                <a:effectLst/>
                <a:latin typeface="Bahnschrift" panose="020B0502040204020203" pitchFamily="34" charset="0"/>
                <a:ea typeface="Calibri" panose="020F0502020204030204" pitchFamily="34" charset="0"/>
                <a:cs typeface="Times New Roman" panose="02020603050405020304" pitchFamily="18" charset="0"/>
              </a:rPr>
            </a:br>
            <a:r>
              <a:rPr lang="en-GB" sz="2400" b="1" dirty="0">
                <a:solidFill>
                  <a:schemeClr val="bg1"/>
                </a:solidFill>
                <a:effectLst/>
                <a:latin typeface="Bahnschrift" panose="020B0502040204020203" pitchFamily="34" charset="0"/>
                <a:ea typeface="Calibri" panose="020F0502020204030204" pitchFamily="34" charset="0"/>
                <a:cs typeface="Times New Roman" panose="02020603050405020304" pitchFamily="18" charset="0"/>
              </a:rPr>
              <a:t>PROJECT BATCH-90</a:t>
            </a:r>
            <a:endParaRPr lang="en-IN" sz="2400" b="1" dirty="0">
              <a:solidFill>
                <a:schemeClr val="bg1"/>
              </a:solidFill>
              <a:latin typeface="Bahnschrift" panose="020B0502040204020203" pitchFamily="34" charset="0"/>
            </a:endParaRPr>
          </a:p>
        </p:txBody>
      </p:sp>
      <p:sp>
        <p:nvSpPr>
          <p:cNvPr id="3" name="Subtitle 2">
            <a:extLst>
              <a:ext uri="{FF2B5EF4-FFF2-40B4-BE49-F238E27FC236}">
                <a16:creationId xmlns:a16="http://schemas.microsoft.com/office/drawing/2014/main" id="{03E4D11D-C215-46D3-99F0-D55ECB1F0F81}"/>
              </a:ext>
            </a:extLst>
          </p:cNvPr>
          <p:cNvSpPr>
            <a:spLocks noGrp="1"/>
          </p:cNvSpPr>
          <p:nvPr>
            <p:ph type="subTitle" idx="1"/>
          </p:nvPr>
        </p:nvSpPr>
        <p:spPr>
          <a:xfrm>
            <a:off x="5289753" y="3932808"/>
            <a:ext cx="6269347" cy="2796466"/>
          </a:xfrm>
        </p:spPr>
        <p:txBody>
          <a:bodyPr>
            <a:normAutofit fontScale="92500" lnSpcReduction="20000"/>
          </a:bodyPr>
          <a:lstStyle/>
          <a:p>
            <a:r>
              <a:rPr lang="en-GB" b="1" dirty="0">
                <a:solidFill>
                  <a:schemeClr val="bg1"/>
                </a:solidFill>
              </a:rPr>
              <a:t>Team:</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Hari Kiran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Pendurthi</a:t>
            </a:r>
            <a:r>
              <a:rPr lang="en-GB" sz="1800" dirty="0">
                <a:effectLst/>
                <a:latin typeface="Calibri" panose="020F0502020204030204" pitchFamily="34" charset="0"/>
                <a:ea typeface="Calibri" panose="020F0502020204030204" pitchFamily="34" charset="0"/>
                <a:cs typeface="Times New Roman" panose="02020603050405020304" pitchFamily="18" charset="0"/>
              </a:rPr>
              <a:t> (Team Lead)  </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Hemanth Sai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Gokarakonda</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Venkata Siva Sai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Kanneganti</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Jaswanth</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Godavarthi</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Project Guide : </a:t>
            </a:r>
            <a:r>
              <a:rPr lang="en-IN" sz="1800" dirty="0" err="1">
                <a:latin typeface="Calibri" panose="020F0502020204030204" pitchFamily="34" charset="0"/>
                <a:ea typeface="Calibri" panose="020F0502020204030204" pitchFamily="34" charset="0"/>
                <a:cs typeface="Times New Roman" panose="02020603050405020304" pitchFamily="18" charset="0"/>
              </a:rPr>
              <a:t>Dr</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t>
            </a:r>
            <a:r>
              <a:rPr lang="en-IN" sz="1800" dirty="0">
                <a:effectLst/>
                <a:latin typeface="Calibri" panose="020F0502020204030204" pitchFamily="34" charset="0"/>
                <a:ea typeface="Calibri" panose="020F0502020204030204" pitchFamily="34" charset="0"/>
                <a:cs typeface="Times New Roman" panose="02020603050405020304" pitchFamily="18" charset="0"/>
              </a:rPr>
              <a:t> S. Kavitha </a:t>
            </a:r>
          </a:p>
          <a:p>
            <a:endParaRPr lang="en-IN" dirty="0">
              <a:solidFill>
                <a:schemeClr val="tx1">
                  <a:lumMod val="85000"/>
                  <a:lumOff val="15000"/>
                </a:schemeClr>
              </a:solidFill>
            </a:endParaRPr>
          </a:p>
        </p:txBody>
      </p:sp>
      <p:pic>
        <p:nvPicPr>
          <p:cNvPr id="4" name="Picture 3">
            <a:extLst>
              <a:ext uri="{FF2B5EF4-FFF2-40B4-BE49-F238E27FC236}">
                <a16:creationId xmlns:a16="http://schemas.microsoft.com/office/drawing/2014/main" id="{99DC255E-CCF2-443F-A15F-47A2CCD6EDC4}"/>
              </a:ext>
            </a:extLst>
          </p:cNvPr>
          <p:cNvPicPr>
            <a:picLocks noChangeAspect="1"/>
          </p:cNvPicPr>
          <p:nvPr/>
        </p:nvPicPr>
        <p:blipFill rotWithShape="1">
          <a:blip r:embed="rId2"/>
          <a:srcRect l="64854"/>
          <a:stretch/>
        </p:blipFill>
        <p:spPr>
          <a:xfrm>
            <a:off x="-1" y="1"/>
            <a:ext cx="4635315" cy="6857999"/>
          </a:xfrm>
          <a:prstGeom prst="rect">
            <a:avLst/>
          </a:prstGeom>
        </p:spPr>
      </p:pic>
    </p:spTree>
    <p:extLst>
      <p:ext uri="{BB962C8B-B14F-4D97-AF65-F5344CB8AC3E}">
        <p14:creationId xmlns:p14="http://schemas.microsoft.com/office/powerpoint/2010/main" val="1756305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AE8DC-7AB3-411E-97A7-65A57B18B975}"/>
              </a:ext>
            </a:extLst>
          </p:cNvPr>
          <p:cNvSpPr>
            <a:spLocks noGrp="1"/>
          </p:cNvSpPr>
          <p:nvPr>
            <p:ph type="title"/>
          </p:nvPr>
        </p:nvSpPr>
        <p:spPr/>
        <p:txBody>
          <a:bodyPr/>
          <a:lstStyle/>
          <a:p>
            <a:r>
              <a:rPr lang="en-GB" dirty="0"/>
              <a:t>Literature survey</a:t>
            </a:r>
            <a:endParaRPr lang="en-IN" dirty="0"/>
          </a:p>
        </p:txBody>
      </p:sp>
      <p:sp>
        <p:nvSpPr>
          <p:cNvPr id="3" name="Content Placeholder 2">
            <a:extLst>
              <a:ext uri="{FF2B5EF4-FFF2-40B4-BE49-F238E27FC236}">
                <a16:creationId xmlns:a16="http://schemas.microsoft.com/office/drawing/2014/main" id="{AFA09161-8A72-461A-88C7-9FA509DEDF88}"/>
              </a:ext>
            </a:extLst>
          </p:cNvPr>
          <p:cNvSpPr>
            <a:spLocks noGrp="1"/>
          </p:cNvSpPr>
          <p:nvPr>
            <p:ph idx="1"/>
          </p:nvPr>
        </p:nvSpPr>
        <p:spPr/>
        <p:txBody>
          <a:bodyPr>
            <a:normAutofit/>
          </a:bodyPr>
          <a:lstStyle/>
          <a:p>
            <a:r>
              <a:rPr lang="en-GB" dirty="0"/>
              <a:t>We have studied 13 research papers for our project. Out of these 12 papers, we have taken one paper as our BASE paper of our project.</a:t>
            </a:r>
          </a:p>
          <a:p>
            <a:r>
              <a:rPr lang="en-GB" dirty="0"/>
              <a:t>The 13 papers which we referred are:</a:t>
            </a:r>
          </a:p>
          <a:p>
            <a:pPr>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Remote Patients Monitoring System(Heartbeat and Temperature) using Arduino [BASE PAPER]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Analysis of Heart Rate and Body Temperature from the wireless monitoring system using Arduino.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Continuous Heart Rate and Body Temperature Monitoring System using Arduino UNO and Android Device.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Developing IOT Based Smart Health Monitoring Systems: A Review.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Smart Healthcare Monitoring using IOT.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044539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974CFE-4A98-4959-AED5-9A98125E7AF9}"/>
              </a:ext>
            </a:extLst>
          </p:cNvPr>
          <p:cNvSpPr txBox="1"/>
          <p:nvPr/>
        </p:nvSpPr>
        <p:spPr>
          <a:xfrm>
            <a:off x="1473693" y="1908199"/>
            <a:ext cx="9774314" cy="3473515"/>
          </a:xfrm>
          <a:prstGeom prst="rect">
            <a:avLst/>
          </a:prstGeom>
          <a:noFill/>
        </p:spPr>
        <p:txBody>
          <a:bodyPr wrap="square">
            <a:spAutoFit/>
          </a:bodyPr>
          <a:lstStyle/>
          <a:p>
            <a:pPr marL="342900" lvl="0" indent="-342900">
              <a:lnSpc>
                <a:spcPct val="107000"/>
              </a:lnSpc>
              <a:buFont typeface="Arial" panose="020B0604020202020204" pitchFamily="34" charset="0"/>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Development of Smart Healthcare Monitoring System in IoT Environment.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20204" pitchFamily="34" charset="0"/>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A smart system for remote monitoring of patients and SMS messaging upon critical condition.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20204" pitchFamily="34" charset="0"/>
              <a:buChar char="•"/>
            </a:pPr>
            <a:r>
              <a:rPr lang="en-IN" sz="2000" kern="1800" dirty="0">
                <a:effectLst/>
                <a:latin typeface="Calibri" panose="020F0502020204030204" pitchFamily="34" charset="0"/>
                <a:ea typeface="Times New Roman" panose="02020603050405020304" pitchFamily="18" charset="0"/>
                <a:cs typeface="Calibri" panose="020F0502020204030204" pitchFamily="34" charset="0"/>
              </a:rPr>
              <a:t>Web-based remote monitoring of infant incubators in the ICU.</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20204" pitchFamily="34" charset="0"/>
              <a:buChar char="•"/>
            </a:pPr>
            <a:r>
              <a:rPr lang="en-IN" sz="2000" kern="1800" dirty="0">
                <a:effectLst/>
                <a:latin typeface="Calibri" panose="020F0502020204030204" pitchFamily="34" charset="0"/>
                <a:ea typeface="Times New Roman" panose="02020603050405020304" pitchFamily="18" charset="0"/>
                <a:cs typeface="Calibri" panose="020F0502020204030204" pitchFamily="34" charset="0"/>
              </a:rPr>
              <a:t>Applying Telecommunication Technology to Health.</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20204" pitchFamily="34" charset="0"/>
              <a:buChar char="•"/>
            </a:pPr>
            <a:r>
              <a:rPr lang="en-IN" sz="2000" kern="1800" dirty="0">
                <a:effectLst/>
                <a:latin typeface="Calibri" panose="020F0502020204030204" pitchFamily="34" charset="0"/>
                <a:ea typeface="Times New Roman" panose="02020603050405020304" pitchFamily="18" charset="0"/>
                <a:cs typeface="Calibri" panose="020F0502020204030204" pitchFamily="34" charset="0"/>
              </a:rPr>
              <a:t>Low Cost Heart Rate Portable Device for Risk Patients with </a:t>
            </a:r>
            <a:r>
              <a:rPr lang="en-IN" sz="2000" kern="1800" dirty="0" err="1">
                <a:effectLst/>
                <a:latin typeface="Calibri" panose="020F0502020204030204" pitchFamily="34" charset="0"/>
                <a:ea typeface="Times New Roman" panose="02020603050405020304" pitchFamily="18" charset="0"/>
                <a:cs typeface="Calibri" panose="020F0502020204030204" pitchFamily="34" charset="0"/>
              </a:rPr>
              <a:t>loT</a:t>
            </a:r>
            <a:r>
              <a:rPr lang="en-IN" sz="2000" kern="1800" dirty="0">
                <a:effectLst/>
                <a:latin typeface="Calibri" panose="020F0502020204030204" pitchFamily="34" charset="0"/>
                <a:ea typeface="Times New Roman" panose="02020603050405020304" pitchFamily="18" charset="0"/>
                <a:cs typeface="Calibri" panose="020F0502020204030204" pitchFamily="34" charset="0"/>
              </a:rPr>
              <a:t> and Warning System.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20204" pitchFamily="34" charset="0"/>
              <a:buChar char="•"/>
            </a:pPr>
            <a:r>
              <a:rPr lang="en-IN" sz="2000" kern="1800" dirty="0">
                <a:effectLst/>
                <a:latin typeface="Calibri" panose="020F0502020204030204" pitchFamily="34" charset="0"/>
                <a:ea typeface="Times New Roman" panose="02020603050405020304" pitchFamily="18" charset="0"/>
                <a:cs typeface="Calibri" panose="020F0502020204030204" pitchFamily="34" charset="0"/>
              </a:rPr>
              <a:t>An IoT-Based Smart Framework for Human Heartbeat Rate Monitoring and Control System.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pPr>
            <a:r>
              <a:rPr lang="en-IN" sz="2000" kern="1800" dirty="0">
                <a:effectLst/>
                <a:latin typeface="Calibri" panose="020F0502020204030204" pitchFamily="34" charset="0"/>
                <a:ea typeface="Times New Roman" panose="02020603050405020304" pitchFamily="18" charset="0"/>
                <a:cs typeface="Calibri" panose="020F0502020204030204" pitchFamily="34" charset="0"/>
              </a:rPr>
              <a:t>IoT Based Heart Activity Monitoring Using Inductive Sensors.</a:t>
            </a:r>
          </a:p>
          <a:p>
            <a:pPr marL="342900" lvl="0" indent="-342900">
              <a:lnSpc>
                <a:spcPct val="107000"/>
              </a:lnSpc>
              <a:spcAft>
                <a:spcPts val="8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Mini Home-Based Vital Sign Monitor with Android Mobile Application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myVitalGear</a:t>
            </a:r>
            <a:r>
              <a:rPr lang="en-US" sz="2000" dirty="0">
                <a:effectLst/>
                <a:latin typeface="Calibri" panose="020F0502020204030204" pitchFamily="34" charset="0"/>
                <a:ea typeface="Calibri" panose="020F0502020204030204" pitchFamily="34"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81256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D9694-F872-4D63-B0D8-5AC1BB7E1B70}"/>
              </a:ext>
            </a:extLst>
          </p:cNvPr>
          <p:cNvSpPr>
            <a:spLocks noGrp="1"/>
          </p:cNvSpPr>
          <p:nvPr>
            <p:ph type="title"/>
          </p:nvPr>
        </p:nvSpPr>
        <p:spPr/>
        <p:txBody>
          <a:bodyPr/>
          <a:lstStyle/>
          <a:p>
            <a:r>
              <a:rPr lang="en-GB" dirty="0"/>
              <a:t>Planning And Task Distribution</a:t>
            </a:r>
            <a:endParaRPr lang="en-IN" dirty="0"/>
          </a:p>
        </p:txBody>
      </p:sp>
      <p:sp>
        <p:nvSpPr>
          <p:cNvPr id="3" name="Content Placeholder 2">
            <a:extLst>
              <a:ext uri="{FF2B5EF4-FFF2-40B4-BE49-F238E27FC236}">
                <a16:creationId xmlns:a16="http://schemas.microsoft.com/office/drawing/2014/main" id="{32B8B138-D762-49EE-9BE3-8EC0F1DA4986}"/>
              </a:ext>
            </a:extLst>
          </p:cNvPr>
          <p:cNvSpPr>
            <a:spLocks noGrp="1"/>
          </p:cNvSpPr>
          <p:nvPr>
            <p:ph idx="1"/>
          </p:nvPr>
        </p:nvSpPr>
        <p:spPr>
          <a:xfrm>
            <a:off x="1202919" y="2038312"/>
            <a:ext cx="9784080" cy="4318099"/>
          </a:xfrm>
        </p:spPr>
        <p:txBody>
          <a:bodyPr>
            <a:normAutofit lnSpcReduction="10000"/>
          </a:bodyPr>
          <a:lstStyle/>
          <a:p>
            <a:pPr marL="0" indent="0" algn="ctr">
              <a:lnSpc>
                <a:spcPct val="107000"/>
              </a:lnSpc>
              <a:spcAft>
                <a:spcPts val="800"/>
              </a:spcAft>
              <a:buNone/>
            </a:pPr>
            <a:r>
              <a:rPr lang="en-IN" sz="1800" dirty="0">
                <a:effectLst/>
                <a:latin typeface="Times New Roman" panose="02020603050405020304" pitchFamily="18" charset="0"/>
                <a:ea typeface="DengXian" panose="02010600030101010101" pitchFamily="2" charset="-122"/>
                <a:cs typeface="Kokila" panose="020B0604020202020204" pitchFamily="34" charset="0"/>
              </a:rPr>
              <a:t> </a:t>
            </a:r>
            <a:endParaRPr lang="en-IN" sz="1800" dirty="0">
              <a:effectLst/>
              <a:latin typeface="Calibri" panose="020F0502020204030204" pitchFamily="34" charset="0"/>
              <a:ea typeface="DengXian" panose="02010600030101010101" pitchFamily="2" charset="-122"/>
              <a:cs typeface="Kokila" panose="020B0604020202020204" pitchFamily="34" charset="0"/>
            </a:endParaRPr>
          </a:p>
          <a:p>
            <a:pPr>
              <a:lnSpc>
                <a:spcPct val="107000"/>
              </a:lnSpc>
              <a:spcAft>
                <a:spcPts val="800"/>
              </a:spcAft>
            </a:pPr>
            <a:r>
              <a:rPr lang="en-IN" sz="1800" dirty="0">
                <a:effectLst/>
                <a:latin typeface="Calibri" panose="020F0502020204030204" pitchFamily="34" charset="0"/>
                <a:ea typeface="DengXian" panose="02010600030101010101" pitchFamily="2" charset="-122"/>
                <a:cs typeface="Kokila" panose="020B0604020202020204" pitchFamily="34" charset="0"/>
              </a:rPr>
              <a:t>The whole project is divided into 6 modules, and this seven modules are equally distributed among the 4 team members who are going to lead the team in their allotted module. The task distribution is as follows: </a:t>
            </a:r>
          </a:p>
          <a:p>
            <a:pPr marL="342900" lvl="0" indent="-342900">
              <a:lnSpc>
                <a:spcPct val="107000"/>
              </a:lnSpc>
              <a:buFont typeface="+mj-lt"/>
              <a:buAutoNum type="arabicPeriod"/>
            </a:pPr>
            <a:r>
              <a:rPr lang="en-IN" sz="1800" dirty="0">
                <a:effectLst/>
                <a:latin typeface="Calibri" panose="020F0502020204030204" pitchFamily="34" charset="0"/>
                <a:ea typeface="DengXian" panose="02010600030101010101" pitchFamily="2" charset="-122"/>
                <a:cs typeface="Mangal" panose="02040503050203030202" pitchFamily="18" charset="0"/>
              </a:rPr>
              <a:t>Connecting </a:t>
            </a:r>
            <a:r>
              <a:rPr lang="en-IN" sz="1800" dirty="0">
                <a:latin typeface="Calibri" panose="020F0502020204030204" pitchFamily="34" charset="0"/>
                <a:ea typeface="DengXian" panose="02010600030101010101" pitchFamily="2" charset="-122"/>
                <a:cs typeface="Mangal" panose="02040503050203030202" pitchFamily="18" charset="0"/>
              </a:rPr>
              <a:t>MAX30100</a:t>
            </a:r>
            <a:r>
              <a:rPr lang="en-IN" sz="1800" dirty="0">
                <a:effectLst/>
                <a:latin typeface="Calibri" panose="020F0502020204030204" pitchFamily="34" charset="0"/>
                <a:ea typeface="DengXian" panose="02010600030101010101" pitchFamily="2" charset="-122"/>
                <a:cs typeface="Mangal" panose="02040503050203030202" pitchFamily="18" charset="0"/>
              </a:rPr>
              <a:t> module to Arduino.</a:t>
            </a:r>
          </a:p>
          <a:p>
            <a:pPr marL="342900" lvl="0" indent="-342900">
              <a:lnSpc>
                <a:spcPct val="107000"/>
              </a:lnSpc>
              <a:buFont typeface="+mj-lt"/>
              <a:buAutoNum type="arabicPeriod"/>
            </a:pPr>
            <a:r>
              <a:rPr lang="en-IN" sz="1800" dirty="0">
                <a:effectLst/>
                <a:latin typeface="Calibri" panose="020F0502020204030204" pitchFamily="34" charset="0"/>
                <a:ea typeface="DengXian" panose="02010600030101010101" pitchFamily="2" charset="-122"/>
                <a:cs typeface="Mangal" panose="02040503050203030202" pitchFamily="18" charset="0"/>
              </a:rPr>
              <a:t>Coding in Arduino for calculation of Heart Pulse and SpO2.</a:t>
            </a:r>
          </a:p>
          <a:p>
            <a:pPr marL="342900" lvl="0" indent="-342900">
              <a:lnSpc>
                <a:spcPct val="107000"/>
              </a:lnSpc>
              <a:buFont typeface="+mj-lt"/>
              <a:buAutoNum type="arabicPeriod"/>
            </a:pPr>
            <a:r>
              <a:rPr lang="en-IN" sz="1800" dirty="0">
                <a:effectLst/>
                <a:latin typeface="Calibri" panose="020F0502020204030204" pitchFamily="34" charset="0"/>
                <a:ea typeface="DengXian" panose="02010600030101010101" pitchFamily="2" charset="-122"/>
                <a:cs typeface="Mangal" panose="02040503050203030202" pitchFamily="18" charset="0"/>
              </a:rPr>
              <a:t>Connection of BOLT Wi-Fi Module for Arduino.</a:t>
            </a:r>
          </a:p>
          <a:p>
            <a:pPr marL="342900" lvl="0" indent="-342900">
              <a:lnSpc>
                <a:spcPct val="107000"/>
              </a:lnSpc>
              <a:buFont typeface="+mj-lt"/>
              <a:buAutoNum type="arabicPeriod"/>
            </a:pPr>
            <a:r>
              <a:rPr lang="en-IN" sz="1800" dirty="0">
                <a:effectLst/>
                <a:latin typeface="Calibri" panose="020F0502020204030204" pitchFamily="34" charset="0"/>
                <a:ea typeface="DengXian" panose="02010600030101010101" pitchFamily="2" charset="-122"/>
                <a:cs typeface="Mangal" panose="02040503050203030202" pitchFamily="18" charset="0"/>
              </a:rPr>
              <a:t>Setting up SMS service using Twilio.</a:t>
            </a:r>
          </a:p>
          <a:p>
            <a:pPr marL="342900" lvl="0" indent="-342900">
              <a:lnSpc>
                <a:spcPct val="107000"/>
              </a:lnSpc>
              <a:buFont typeface="+mj-lt"/>
              <a:buAutoNum type="arabicPeriod"/>
            </a:pPr>
            <a:r>
              <a:rPr lang="en-IN" sz="1800" dirty="0">
                <a:effectLst/>
                <a:latin typeface="Calibri" panose="020F0502020204030204" pitchFamily="34" charset="0"/>
                <a:ea typeface="DengXian" panose="02010600030101010101" pitchFamily="2" charset="-122"/>
                <a:cs typeface="Mangal" panose="02040503050203030202" pitchFamily="18" charset="0"/>
              </a:rPr>
              <a:t>Using </a:t>
            </a:r>
            <a:r>
              <a:rPr lang="en-IN" sz="1800" dirty="0">
                <a:latin typeface="Calibri" panose="020F0502020204030204" pitchFamily="34" charset="0"/>
                <a:ea typeface="DengXian" panose="02010600030101010101" pitchFamily="2" charset="-122"/>
                <a:cs typeface="Mangal" panose="02040503050203030202" pitchFamily="18" charset="0"/>
              </a:rPr>
              <a:t>AWS</a:t>
            </a:r>
            <a:r>
              <a:rPr lang="en-IN" sz="1800" dirty="0">
                <a:effectLst/>
                <a:latin typeface="Calibri" panose="020F0502020204030204" pitchFamily="34" charset="0"/>
                <a:ea typeface="DengXian" panose="02010600030101010101" pitchFamily="2" charset="-122"/>
                <a:cs typeface="Mangal" panose="02040503050203030202" pitchFamily="18" charset="0"/>
              </a:rPr>
              <a:t> VPS to run Heart Pulse and SpO2 Monitoring Code.</a:t>
            </a:r>
          </a:p>
          <a:p>
            <a:pPr marL="342900" lvl="0" indent="-342900">
              <a:lnSpc>
                <a:spcPct val="107000"/>
              </a:lnSpc>
              <a:buFont typeface="+mj-lt"/>
              <a:buAutoNum type="arabicPeriod"/>
            </a:pPr>
            <a:r>
              <a:rPr lang="en-IN" sz="1800" dirty="0">
                <a:effectLst/>
                <a:latin typeface="Calibri" panose="020F0502020204030204" pitchFamily="34" charset="0"/>
                <a:ea typeface="DengXian" panose="02010600030101010101" pitchFamily="2" charset="-122"/>
                <a:cs typeface="Mangal" panose="02040503050203030202" pitchFamily="18" charset="0"/>
              </a:rPr>
              <a:t>Interlinking every API with each other.</a:t>
            </a:r>
          </a:p>
          <a:p>
            <a:pPr marL="274320" indent="0">
              <a:lnSpc>
                <a:spcPct val="107000"/>
              </a:lnSpc>
              <a:spcAft>
                <a:spcPts val="800"/>
              </a:spcAft>
              <a:buNone/>
            </a:pPr>
            <a:endParaRPr lang="en-IN" sz="1800" dirty="0">
              <a:effectLst/>
              <a:latin typeface="Calibri" panose="020F0502020204030204" pitchFamily="34" charset="0"/>
              <a:ea typeface="DengXian" panose="02010600030101010101" pitchFamily="2" charset="-122"/>
              <a:cs typeface="Mangal" panose="02040503050203030202" pitchFamily="18" charset="0"/>
            </a:endParaRPr>
          </a:p>
          <a:p>
            <a:endParaRPr lang="en-IN" dirty="0"/>
          </a:p>
        </p:txBody>
      </p:sp>
    </p:spTree>
    <p:extLst>
      <p:ext uri="{BB962C8B-B14F-4D97-AF65-F5344CB8AC3E}">
        <p14:creationId xmlns:p14="http://schemas.microsoft.com/office/powerpoint/2010/main" val="931529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BCA090-E7ED-4CF8-BBE9-B18FAC89ADF6}"/>
              </a:ext>
            </a:extLst>
          </p:cNvPr>
          <p:cNvSpPr txBox="1"/>
          <p:nvPr/>
        </p:nvSpPr>
        <p:spPr>
          <a:xfrm>
            <a:off x="674370" y="2419440"/>
            <a:ext cx="10843260" cy="4270528"/>
          </a:xfrm>
          <a:prstGeom prst="rect">
            <a:avLst/>
          </a:prstGeom>
          <a:noFill/>
        </p:spPr>
        <p:txBody>
          <a:bodyPr wrap="square">
            <a:spAutoFit/>
          </a:bodyPr>
          <a:lstStyle/>
          <a:p>
            <a:pPr marL="457200" indent="-457200">
              <a:lnSpc>
                <a:spcPct val="107000"/>
              </a:lnSpc>
              <a:spcAft>
                <a:spcPts val="800"/>
              </a:spcAft>
              <a:buFont typeface="Arial" panose="020B0604020202020204" pitchFamily="34" charset="0"/>
              <a:buChar char="•"/>
            </a:pPr>
            <a:r>
              <a:rPr lang="en-US" sz="3200" b="1" i="0" dirty="0">
                <a:effectLst/>
                <a:latin typeface="typonine sans regular"/>
              </a:rPr>
              <a:t>Code for calculating pulse value. – </a:t>
            </a:r>
            <a:r>
              <a:rPr lang="en-US" sz="3200" b="1" dirty="0">
                <a:latin typeface="typonine sans regular"/>
              </a:rPr>
              <a:t>Siva Sai</a:t>
            </a:r>
            <a:endParaRPr lang="en-GB" sz="3200" b="1"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800"/>
              </a:spcAft>
              <a:buFont typeface="Arial" panose="020B0604020202020204" pitchFamily="34" charset="0"/>
              <a:buChar char="•"/>
            </a:pPr>
            <a:r>
              <a:rPr lang="en-US" sz="3200" b="1" i="0" dirty="0">
                <a:effectLst/>
                <a:latin typeface="typonine sans regular"/>
              </a:rPr>
              <a:t>Code to collect pulse value and check anomaly. – Hari Kiran</a:t>
            </a:r>
          </a:p>
          <a:p>
            <a:pPr marL="457200" indent="-457200">
              <a:lnSpc>
                <a:spcPct val="107000"/>
              </a:lnSpc>
              <a:spcAft>
                <a:spcPts val="800"/>
              </a:spcAft>
              <a:buFont typeface="Arial" panose="020B0604020202020204" pitchFamily="34" charset="0"/>
              <a:buChar char="•"/>
            </a:pPr>
            <a:r>
              <a:rPr lang="en-US" sz="3200" b="1" dirty="0">
                <a:latin typeface="typonine sans regular"/>
                <a:ea typeface="Calibri" panose="020F0502020204030204" pitchFamily="34" charset="0"/>
                <a:cs typeface="Times New Roman" panose="02020603050405020304" pitchFamily="18" charset="0"/>
              </a:rPr>
              <a:t>Twilio Accounts Handling and implementation.- </a:t>
            </a:r>
            <a:r>
              <a:rPr lang="en-US" sz="3200" b="1" dirty="0" err="1">
                <a:latin typeface="typonine sans regular"/>
                <a:ea typeface="Calibri" panose="020F0502020204030204" pitchFamily="34" charset="0"/>
                <a:cs typeface="Times New Roman" panose="02020603050405020304" pitchFamily="18" charset="0"/>
              </a:rPr>
              <a:t>Jaswanth</a:t>
            </a:r>
            <a:r>
              <a:rPr lang="en-US" sz="3200" b="1" dirty="0">
                <a:latin typeface="typonine sans regular"/>
                <a:ea typeface="Calibri" panose="020F0502020204030204" pitchFamily="34" charset="0"/>
                <a:cs typeface="Times New Roman" panose="02020603050405020304" pitchFamily="18" charset="0"/>
              </a:rPr>
              <a:t> G</a:t>
            </a:r>
          </a:p>
          <a:p>
            <a:pPr marL="457200" indent="-457200">
              <a:lnSpc>
                <a:spcPct val="107000"/>
              </a:lnSpc>
              <a:spcAft>
                <a:spcPts val="800"/>
              </a:spcAft>
              <a:buFont typeface="Arial" panose="020B0604020202020204" pitchFamily="34" charset="0"/>
              <a:buChar char="•"/>
            </a:pPr>
            <a:r>
              <a:rPr lang="en-US" sz="3200" b="1" dirty="0">
                <a:effectLst/>
                <a:latin typeface="typonine sans regular"/>
                <a:ea typeface="Calibri" panose="020F0502020204030204" pitchFamily="34" charset="0"/>
                <a:cs typeface="Times New Roman" panose="02020603050405020304" pitchFamily="18" charset="0"/>
              </a:rPr>
              <a:t>Handling AWS to </a:t>
            </a:r>
            <a:r>
              <a:rPr lang="en-US" sz="3200" b="1" i="0" dirty="0">
                <a:effectLst/>
                <a:latin typeface="typonine sans regular"/>
              </a:rPr>
              <a:t>run Heart Rate Monitoring Code. – Hemanth Sai</a:t>
            </a:r>
          </a:p>
          <a:p>
            <a:pPr marL="457200" indent="-457200">
              <a:lnSpc>
                <a:spcPct val="107000"/>
              </a:lnSpc>
              <a:spcAft>
                <a:spcPts val="800"/>
              </a:spcAft>
              <a:buFont typeface="Arial" panose="020B0604020202020204" pitchFamily="34" charset="0"/>
              <a:buChar char="•"/>
            </a:pPr>
            <a:endParaRPr lang="en-GB" sz="2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ts val="2325"/>
              </a:lnSpc>
            </a:pPr>
            <a:endParaRPr lang="en-IN" sz="1600" b="1" dirty="0">
              <a:effectLst/>
              <a:latin typeface="Times New Roman" panose="02020603050405020304" pitchFamily="18" charset="0"/>
              <a:ea typeface="Times New Roman" panose="02020603050405020304" pitchFamily="18" charset="0"/>
            </a:endParaRPr>
          </a:p>
        </p:txBody>
      </p:sp>
      <p:sp>
        <p:nvSpPr>
          <p:cNvPr id="2" name="Title 1">
            <a:extLst>
              <a:ext uri="{FF2B5EF4-FFF2-40B4-BE49-F238E27FC236}">
                <a16:creationId xmlns:a16="http://schemas.microsoft.com/office/drawing/2014/main" id="{D71F2700-62D2-43BB-9A77-F204A0A9DA71}"/>
              </a:ext>
            </a:extLst>
          </p:cNvPr>
          <p:cNvSpPr>
            <a:spLocks noGrp="1"/>
          </p:cNvSpPr>
          <p:nvPr>
            <p:ph type="title"/>
          </p:nvPr>
        </p:nvSpPr>
        <p:spPr/>
        <p:txBody>
          <a:bodyPr/>
          <a:lstStyle/>
          <a:p>
            <a:r>
              <a:rPr lang="en-GB" b="1" dirty="0">
                <a:latin typeface="Calibri" panose="020F0502020204030204" pitchFamily="34" charset="0"/>
                <a:ea typeface="Calibri" panose="020F0502020204030204" pitchFamily="34" charset="0"/>
                <a:cs typeface="Times New Roman" panose="02020603050405020304" pitchFamily="18" charset="0"/>
              </a:rPr>
              <a:t>MODULE DISTRIBUTION:</a:t>
            </a:r>
            <a:br>
              <a:rPr lang="en-GB" b="1"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3361912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C2F0-85A3-42C4-B57B-2CE30A674CB2}"/>
              </a:ext>
            </a:extLst>
          </p:cNvPr>
          <p:cNvSpPr>
            <a:spLocks noGrp="1"/>
          </p:cNvSpPr>
          <p:nvPr>
            <p:ph type="title"/>
          </p:nvPr>
        </p:nvSpPr>
        <p:spPr/>
        <p:txBody>
          <a:bodyPr/>
          <a:lstStyle/>
          <a:p>
            <a:r>
              <a:rPr lang="en-GB" dirty="0"/>
              <a:t>Circuit Diagram </a:t>
            </a:r>
            <a:endParaRPr lang="en-IN" dirty="0"/>
          </a:p>
        </p:txBody>
      </p:sp>
      <p:pic>
        <p:nvPicPr>
          <p:cNvPr id="5" name="Content Placeholder 4">
            <a:extLst>
              <a:ext uri="{FF2B5EF4-FFF2-40B4-BE49-F238E27FC236}">
                <a16:creationId xmlns:a16="http://schemas.microsoft.com/office/drawing/2014/main" id="{B5A5197D-AA41-4E0D-A487-A5AE787474ED}"/>
              </a:ext>
            </a:extLst>
          </p:cNvPr>
          <p:cNvPicPr>
            <a:picLocks noGrp="1" noChangeAspect="1"/>
          </p:cNvPicPr>
          <p:nvPr>
            <p:ph idx="1"/>
          </p:nvPr>
        </p:nvPicPr>
        <p:blipFill>
          <a:blip r:embed="rId2"/>
          <a:stretch>
            <a:fillRect/>
          </a:stretch>
        </p:blipFill>
        <p:spPr>
          <a:xfrm>
            <a:off x="453061" y="2117895"/>
            <a:ext cx="6169682" cy="3923885"/>
          </a:xfrm>
        </p:spPr>
      </p:pic>
      <p:sp>
        <p:nvSpPr>
          <p:cNvPr id="7" name="TextBox 6">
            <a:extLst>
              <a:ext uri="{FF2B5EF4-FFF2-40B4-BE49-F238E27FC236}">
                <a16:creationId xmlns:a16="http://schemas.microsoft.com/office/drawing/2014/main" id="{4476B1D8-CDEB-4FAF-A79B-767C2B153B58}"/>
              </a:ext>
            </a:extLst>
          </p:cNvPr>
          <p:cNvSpPr txBox="1"/>
          <p:nvPr/>
        </p:nvSpPr>
        <p:spPr>
          <a:xfrm>
            <a:off x="7361808" y="2741009"/>
            <a:ext cx="3903956" cy="2677656"/>
          </a:xfrm>
          <a:prstGeom prst="rect">
            <a:avLst/>
          </a:prstGeom>
          <a:noFill/>
        </p:spPr>
        <p:txBody>
          <a:bodyPr wrap="square">
            <a:spAutoFit/>
          </a:bodyPr>
          <a:lstStyle/>
          <a:p>
            <a:pPr marL="285750" indent="-285750">
              <a:buFont typeface="Arial" panose="020B0604020202020204" pitchFamily="34" charset="0"/>
              <a:buChar char="•"/>
            </a:pPr>
            <a:r>
              <a:rPr lang="en-US" sz="2400" b="0" i="0" dirty="0">
                <a:effectLst/>
                <a:latin typeface="Calibri" panose="020F0502020204030204" pitchFamily="34" charset="0"/>
                <a:cs typeface="Calibri" panose="020F0502020204030204" pitchFamily="34" charset="0"/>
              </a:rPr>
              <a:t>We have to connect the Vin pin of MAX30100 to Arduino 5V or 3.3V pin, GND to GND. Connect the I2C Pin, SCL &amp; SDA of MAX30100 to A5 &amp; A4 of Arduino.</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2174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8B285-6D7D-4CAD-A97A-D67600B9FBAF}"/>
              </a:ext>
            </a:extLst>
          </p:cNvPr>
          <p:cNvSpPr>
            <a:spLocks noGrp="1"/>
          </p:cNvSpPr>
          <p:nvPr>
            <p:ph type="title"/>
          </p:nvPr>
        </p:nvSpPr>
        <p:spPr/>
        <p:txBody>
          <a:bodyPr/>
          <a:lstStyle/>
          <a:p>
            <a:r>
              <a:rPr lang="en-GB" dirty="0"/>
              <a:t>Components</a:t>
            </a:r>
            <a:endParaRPr lang="en-IN" dirty="0"/>
          </a:p>
        </p:txBody>
      </p:sp>
      <p:pic>
        <p:nvPicPr>
          <p:cNvPr id="5" name="Content Placeholder 4">
            <a:extLst>
              <a:ext uri="{FF2B5EF4-FFF2-40B4-BE49-F238E27FC236}">
                <a16:creationId xmlns:a16="http://schemas.microsoft.com/office/drawing/2014/main" id="{790D7F0B-435C-4DD7-A04D-E4775E7EA25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rot="5400000">
            <a:off x="1381966" y="1248592"/>
            <a:ext cx="3432320" cy="5357769"/>
          </a:xfrm>
        </p:spPr>
      </p:pic>
      <p:sp>
        <p:nvSpPr>
          <p:cNvPr id="8" name="Text Placeholder 7">
            <a:extLst>
              <a:ext uri="{FF2B5EF4-FFF2-40B4-BE49-F238E27FC236}">
                <a16:creationId xmlns:a16="http://schemas.microsoft.com/office/drawing/2014/main" id="{1E7242FA-5663-483D-8322-A4B61B49C863}"/>
              </a:ext>
            </a:extLst>
          </p:cNvPr>
          <p:cNvSpPr>
            <a:spLocks noGrp="1"/>
          </p:cNvSpPr>
          <p:nvPr>
            <p:ph type="body" sz="half" idx="2"/>
          </p:nvPr>
        </p:nvSpPr>
        <p:spPr>
          <a:xfrm>
            <a:off x="6041166" y="2212092"/>
            <a:ext cx="5907650" cy="1900731"/>
          </a:xfrm>
        </p:spPr>
        <p:txBody>
          <a:bodyPr>
            <a:normAutofit/>
          </a:bodyPr>
          <a:lstStyle/>
          <a:p>
            <a:r>
              <a:rPr lang="en-GB" sz="4400" dirty="0"/>
              <a:t>ARDUINO UNO BOARD</a:t>
            </a:r>
          </a:p>
          <a:p>
            <a:endParaRPr lang="en-IN" sz="4400" dirty="0"/>
          </a:p>
        </p:txBody>
      </p:sp>
      <p:sp>
        <p:nvSpPr>
          <p:cNvPr id="3" name="TextBox 2">
            <a:extLst>
              <a:ext uri="{FF2B5EF4-FFF2-40B4-BE49-F238E27FC236}">
                <a16:creationId xmlns:a16="http://schemas.microsoft.com/office/drawing/2014/main" id="{EBEFD930-1D1E-4B54-A66D-57472F042ECF}"/>
              </a:ext>
            </a:extLst>
          </p:cNvPr>
          <p:cNvSpPr txBox="1"/>
          <p:nvPr/>
        </p:nvSpPr>
        <p:spPr>
          <a:xfrm>
            <a:off x="6041166" y="3016167"/>
            <a:ext cx="6015235" cy="2308324"/>
          </a:xfrm>
          <a:prstGeom prst="rect">
            <a:avLst/>
          </a:prstGeom>
          <a:noFill/>
        </p:spPr>
        <p:txBody>
          <a:bodyPr wrap="square" rtlCol="0">
            <a:spAutoFit/>
          </a:bodyPr>
          <a:lstStyle/>
          <a:p>
            <a:r>
              <a:rPr lang="en-IN" b="1" i="0" dirty="0">
                <a:solidFill>
                  <a:schemeClr val="tx1">
                    <a:lumMod val="95000"/>
                  </a:schemeClr>
                </a:solidFill>
                <a:effectLst/>
                <a:latin typeface="arial" panose="020B0604020202020204" pitchFamily="34" charset="0"/>
              </a:rPr>
              <a:t>Arduino Uno</a:t>
            </a:r>
            <a:r>
              <a:rPr lang="en-IN" b="0" i="0" dirty="0">
                <a:solidFill>
                  <a:schemeClr val="tx1">
                    <a:lumMod val="95000"/>
                  </a:schemeClr>
                </a:solidFill>
                <a:effectLst/>
                <a:latin typeface="arial" panose="020B0604020202020204" pitchFamily="34" charset="0"/>
              </a:rPr>
              <a:t> is a microcontroller board based on </a:t>
            </a:r>
          </a:p>
          <a:p>
            <a:r>
              <a:rPr lang="en-IN" b="0" i="0" dirty="0">
                <a:solidFill>
                  <a:schemeClr val="tx1">
                    <a:lumMod val="95000"/>
                  </a:schemeClr>
                </a:solidFill>
                <a:effectLst/>
                <a:latin typeface="arial" panose="020B0604020202020204" pitchFamily="34" charset="0"/>
              </a:rPr>
              <a:t>the ATmega328P (datasheet). It has 14 digital input/output pins (of which 6 can be used as PWM outputs), 6 </a:t>
            </a:r>
            <a:r>
              <a:rPr lang="en-IN" b="0" i="0" dirty="0" err="1">
                <a:solidFill>
                  <a:schemeClr val="tx1">
                    <a:lumMod val="95000"/>
                  </a:schemeClr>
                </a:solidFill>
                <a:effectLst/>
                <a:latin typeface="arial" panose="020B0604020202020204" pitchFamily="34" charset="0"/>
              </a:rPr>
              <a:t>analog</a:t>
            </a:r>
            <a:r>
              <a:rPr lang="en-IN" b="0" i="0" dirty="0">
                <a:solidFill>
                  <a:schemeClr val="tx1">
                    <a:lumMod val="95000"/>
                  </a:schemeClr>
                </a:solidFill>
                <a:effectLst/>
                <a:latin typeface="arial" panose="020B0604020202020204" pitchFamily="34" charset="0"/>
              </a:rPr>
              <a:t> inputs, a 16 MHz ceramic resonator (CSTCE16M0V53-R0), a USB connection, a power jack, an ICSP header and a reset button.</a:t>
            </a:r>
          </a:p>
          <a:p>
            <a:endParaRPr lang="en-IN" dirty="0">
              <a:solidFill>
                <a:schemeClr val="tx1">
                  <a:lumMod val="95000"/>
                </a:schemeClr>
              </a:solidFill>
              <a:latin typeface="arial" panose="020B0604020202020204" pitchFamily="34" charset="0"/>
            </a:endParaRPr>
          </a:p>
          <a:p>
            <a:r>
              <a:rPr lang="en-IN" dirty="0">
                <a:solidFill>
                  <a:schemeClr val="tx1">
                    <a:lumMod val="95000"/>
                  </a:schemeClr>
                </a:solidFill>
                <a:latin typeface="arial" panose="020B0604020202020204" pitchFamily="34" charset="0"/>
              </a:rPr>
              <a:t>It can be defined as the </a:t>
            </a:r>
            <a:r>
              <a:rPr lang="en-IN" b="1" dirty="0">
                <a:solidFill>
                  <a:schemeClr val="tx1">
                    <a:lumMod val="95000"/>
                  </a:schemeClr>
                </a:solidFill>
                <a:latin typeface="arial" panose="020B0604020202020204" pitchFamily="34" charset="0"/>
              </a:rPr>
              <a:t>brain</a:t>
            </a:r>
            <a:r>
              <a:rPr lang="en-IN" dirty="0">
                <a:solidFill>
                  <a:schemeClr val="tx1">
                    <a:lumMod val="95000"/>
                  </a:schemeClr>
                </a:solidFill>
                <a:latin typeface="arial" panose="020B0604020202020204" pitchFamily="34" charset="0"/>
              </a:rPr>
              <a:t> of our project.</a:t>
            </a:r>
            <a:endParaRPr lang="en-IN" dirty="0">
              <a:solidFill>
                <a:schemeClr val="tx1">
                  <a:lumMod val="95000"/>
                </a:schemeClr>
              </a:solidFill>
            </a:endParaRPr>
          </a:p>
        </p:txBody>
      </p:sp>
    </p:spTree>
    <p:extLst>
      <p:ext uri="{BB962C8B-B14F-4D97-AF65-F5344CB8AC3E}">
        <p14:creationId xmlns:p14="http://schemas.microsoft.com/office/powerpoint/2010/main" val="362776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8B285-6D7D-4CAD-A97A-D67600B9FBAF}"/>
              </a:ext>
            </a:extLst>
          </p:cNvPr>
          <p:cNvSpPr>
            <a:spLocks noGrp="1"/>
          </p:cNvSpPr>
          <p:nvPr>
            <p:ph type="title"/>
          </p:nvPr>
        </p:nvSpPr>
        <p:spPr/>
        <p:txBody>
          <a:bodyPr/>
          <a:lstStyle/>
          <a:p>
            <a:r>
              <a:rPr lang="en-GB" dirty="0"/>
              <a:t>Components</a:t>
            </a:r>
            <a:endParaRPr lang="en-IN" dirty="0"/>
          </a:p>
        </p:txBody>
      </p:sp>
      <p:sp>
        <p:nvSpPr>
          <p:cNvPr id="8" name="Text Placeholder 7">
            <a:extLst>
              <a:ext uri="{FF2B5EF4-FFF2-40B4-BE49-F238E27FC236}">
                <a16:creationId xmlns:a16="http://schemas.microsoft.com/office/drawing/2014/main" id="{1E7242FA-5663-483D-8322-A4B61B49C863}"/>
              </a:ext>
            </a:extLst>
          </p:cNvPr>
          <p:cNvSpPr>
            <a:spLocks noGrp="1"/>
          </p:cNvSpPr>
          <p:nvPr>
            <p:ph type="body" sz="half" idx="2"/>
          </p:nvPr>
        </p:nvSpPr>
        <p:spPr>
          <a:xfrm>
            <a:off x="6017581" y="2109705"/>
            <a:ext cx="4402192" cy="652700"/>
          </a:xfrm>
        </p:spPr>
        <p:txBody>
          <a:bodyPr>
            <a:normAutofit fontScale="85000" lnSpcReduction="10000"/>
          </a:bodyPr>
          <a:lstStyle/>
          <a:p>
            <a:r>
              <a:rPr lang="en-GB" sz="4400" dirty="0"/>
              <a:t>MAX 30100 SENSOR</a:t>
            </a:r>
            <a:endParaRPr lang="en-IN" sz="4400" dirty="0"/>
          </a:p>
        </p:txBody>
      </p:sp>
      <p:sp>
        <p:nvSpPr>
          <p:cNvPr id="6" name="TextBox 5">
            <a:extLst>
              <a:ext uri="{FF2B5EF4-FFF2-40B4-BE49-F238E27FC236}">
                <a16:creationId xmlns:a16="http://schemas.microsoft.com/office/drawing/2014/main" id="{A8FBFCB8-ED4F-4AB8-B507-B08220310E87}"/>
              </a:ext>
            </a:extLst>
          </p:cNvPr>
          <p:cNvSpPr txBox="1"/>
          <p:nvPr/>
        </p:nvSpPr>
        <p:spPr>
          <a:xfrm>
            <a:off x="2194560" y="2484120"/>
            <a:ext cx="184731" cy="369332"/>
          </a:xfrm>
          <a:prstGeom prst="rect">
            <a:avLst/>
          </a:prstGeom>
          <a:noFill/>
        </p:spPr>
        <p:txBody>
          <a:bodyPr wrap="none" rtlCol="0">
            <a:spAutoFit/>
          </a:bodyPr>
          <a:lstStyle/>
          <a:p>
            <a:endParaRPr lang="en-IN" dirty="0"/>
          </a:p>
        </p:txBody>
      </p:sp>
      <p:sp>
        <p:nvSpPr>
          <p:cNvPr id="7" name="TextBox 6">
            <a:extLst>
              <a:ext uri="{FF2B5EF4-FFF2-40B4-BE49-F238E27FC236}">
                <a16:creationId xmlns:a16="http://schemas.microsoft.com/office/drawing/2014/main" id="{B25100FE-1D55-4B77-97D8-35951F1326C8}"/>
              </a:ext>
            </a:extLst>
          </p:cNvPr>
          <p:cNvSpPr txBox="1"/>
          <p:nvPr/>
        </p:nvSpPr>
        <p:spPr>
          <a:xfrm>
            <a:off x="6017581" y="2853452"/>
            <a:ext cx="6094520" cy="3139321"/>
          </a:xfrm>
          <a:prstGeom prst="rect">
            <a:avLst/>
          </a:prstGeom>
          <a:noFill/>
        </p:spPr>
        <p:txBody>
          <a:bodyPr wrap="square">
            <a:spAutoFit/>
          </a:bodyPr>
          <a:lstStyle/>
          <a:p>
            <a:pPr algn="l" fontAlgn="base"/>
            <a:r>
              <a:rPr lang="en-US" dirty="0">
                <a:latin typeface="Open Sans"/>
              </a:rPr>
              <a:t>The MAX30100 sensor is an integrated pulse oximetry and heartrate monitor sensor solution. It combines two LED’s, </a:t>
            </a:r>
            <a:r>
              <a:rPr lang="en-US" dirty="0" err="1">
                <a:latin typeface="Open Sans"/>
              </a:rPr>
              <a:t>photodetector,optimized</a:t>
            </a:r>
            <a:r>
              <a:rPr lang="en-US" dirty="0">
                <a:latin typeface="Open Sans"/>
              </a:rPr>
              <a:t> optics, and low-noise analog signal processing to detect pulse oximetry and heart-rate signals.</a:t>
            </a:r>
          </a:p>
          <a:p>
            <a:pPr algn="l" fontAlgn="base"/>
            <a:r>
              <a:rPr lang="en-US" b="0" i="0" dirty="0">
                <a:effectLst/>
                <a:latin typeface="Open Sans"/>
              </a:rPr>
              <a:t>This contains two LED’s one emitting a red light and other emitting infrared light. For </a:t>
            </a:r>
            <a:r>
              <a:rPr lang="en-US" b="0" i="0" dirty="0" err="1">
                <a:effectLst/>
                <a:latin typeface="Open Sans"/>
              </a:rPr>
              <a:t>epulse</a:t>
            </a:r>
            <a:r>
              <a:rPr lang="en-US" b="0" i="0" dirty="0">
                <a:effectLst/>
                <a:latin typeface="Open Sans"/>
              </a:rPr>
              <a:t> rate, only the infrared light is needed. Both the red light and infrared light is used to measure oxygen levels in the blood.</a:t>
            </a:r>
          </a:p>
          <a:p>
            <a:pPr algn="l" fontAlgn="base"/>
            <a:endParaRPr lang="en-US" dirty="0">
              <a:latin typeface="Open Sans"/>
            </a:endParaRPr>
          </a:p>
          <a:p>
            <a:pPr algn="l" fontAlgn="base"/>
            <a:endParaRPr lang="en-US" b="0" i="0" dirty="0">
              <a:effectLst/>
              <a:latin typeface="Open Sans"/>
            </a:endParaRPr>
          </a:p>
        </p:txBody>
      </p:sp>
      <p:pic>
        <p:nvPicPr>
          <p:cNvPr id="9" name="Content Placeholder 8">
            <a:extLst>
              <a:ext uri="{FF2B5EF4-FFF2-40B4-BE49-F238E27FC236}">
                <a16:creationId xmlns:a16="http://schemas.microsoft.com/office/drawing/2014/main" id="{68E32062-C81A-411E-A20A-EC2BA6239C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2226" y="2668786"/>
            <a:ext cx="2967715" cy="2320464"/>
          </a:xfrm>
        </p:spPr>
      </p:pic>
    </p:spTree>
    <p:extLst>
      <p:ext uri="{BB962C8B-B14F-4D97-AF65-F5344CB8AC3E}">
        <p14:creationId xmlns:p14="http://schemas.microsoft.com/office/powerpoint/2010/main" val="3182933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0C4C4-07CF-4EC0-81D8-E5F1AF8CF5E2}"/>
              </a:ext>
            </a:extLst>
          </p:cNvPr>
          <p:cNvSpPr>
            <a:spLocks noGrp="1"/>
          </p:cNvSpPr>
          <p:nvPr>
            <p:ph type="title"/>
          </p:nvPr>
        </p:nvSpPr>
        <p:spPr/>
        <p:txBody>
          <a:bodyPr/>
          <a:lstStyle/>
          <a:p>
            <a:r>
              <a:rPr lang="en-GB" dirty="0"/>
              <a:t>COMPONENTS</a:t>
            </a:r>
            <a:endParaRPr lang="en-IN" dirty="0"/>
          </a:p>
        </p:txBody>
      </p:sp>
      <p:pic>
        <p:nvPicPr>
          <p:cNvPr id="6" name="Content Placeholder 5">
            <a:extLst>
              <a:ext uri="{FF2B5EF4-FFF2-40B4-BE49-F238E27FC236}">
                <a16:creationId xmlns:a16="http://schemas.microsoft.com/office/drawing/2014/main" id="{D2D968E4-E0EF-4C77-9260-3B8A1D842B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770969" y="1646939"/>
            <a:ext cx="3921920" cy="4923015"/>
          </a:xfrm>
        </p:spPr>
      </p:pic>
      <p:sp>
        <p:nvSpPr>
          <p:cNvPr id="4" name="Text Placeholder 3">
            <a:extLst>
              <a:ext uri="{FF2B5EF4-FFF2-40B4-BE49-F238E27FC236}">
                <a16:creationId xmlns:a16="http://schemas.microsoft.com/office/drawing/2014/main" id="{81B5E472-9339-4AED-996E-49019868CC88}"/>
              </a:ext>
            </a:extLst>
          </p:cNvPr>
          <p:cNvSpPr>
            <a:spLocks noGrp="1"/>
          </p:cNvSpPr>
          <p:nvPr>
            <p:ph type="body" sz="half" idx="2"/>
          </p:nvPr>
        </p:nvSpPr>
        <p:spPr>
          <a:xfrm>
            <a:off x="5634896" y="2227386"/>
            <a:ext cx="5352103" cy="684490"/>
          </a:xfrm>
        </p:spPr>
        <p:txBody>
          <a:bodyPr>
            <a:normAutofit lnSpcReduction="10000"/>
          </a:bodyPr>
          <a:lstStyle/>
          <a:p>
            <a:r>
              <a:rPr lang="en-GB" sz="4400" dirty="0"/>
              <a:t>WIFI MODULE</a:t>
            </a:r>
            <a:endParaRPr lang="en-IN" sz="4400" dirty="0"/>
          </a:p>
        </p:txBody>
      </p:sp>
      <p:sp>
        <p:nvSpPr>
          <p:cNvPr id="7" name="TextBox 6">
            <a:extLst>
              <a:ext uri="{FF2B5EF4-FFF2-40B4-BE49-F238E27FC236}">
                <a16:creationId xmlns:a16="http://schemas.microsoft.com/office/drawing/2014/main" id="{E4157A74-36BE-49DE-A478-97692DC7440E}"/>
              </a:ext>
            </a:extLst>
          </p:cNvPr>
          <p:cNvSpPr txBox="1"/>
          <p:nvPr/>
        </p:nvSpPr>
        <p:spPr>
          <a:xfrm>
            <a:off x="5634896" y="2911876"/>
            <a:ext cx="6094520" cy="3139321"/>
          </a:xfrm>
          <a:prstGeom prst="rect">
            <a:avLst/>
          </a:prstGeom>
          <a:noFill/>
        </p:spPr>
        <p:txBody>
          <a:bodyPr wrap="square">
            <a:spAutoFit/>
          </a:bodyPr>
          <a:lstStyle/>
          <a:p>
            <a:pPr algn="l" fontAlgn="base"/>
            <a:r>
              <a:rPr lang="en-US" b="0" i="0" dirty="0">
                <a:effectLst/>
                <a:latin typeface="Helvetica Neue"/>
              </a:rPr>
              <a:t>Bolt comes with a </a:t>
            </a:r>
            <a:r>
              <a:rPr lang="en-US" b="0" i="0" dirty="0" err="1">
                <a:effectLst/>
                <a:latin typeface="Helvetica Neue"/>
              </a:rPr>
              <a:t>WiFi</a:t>
            </a:r>
            <a:r>
              <a:rPr lang="en-US" b="0" i="0" dirty="0">
                <a:effectLst/>
                <a:latin typeface="Helvetica Neue"/>
              </a:rPr>
              <a:t> /GSM Chip and a cloud platform which helps the enterprise connect their products to the Internet. The chip connects to the cloud out of the box. The Bolt cloud helps users control and monitor the products over the internet, create personalized dashboards to </a:t>
            </a:r>
            <a:r>
              <a:rPr lang="en-US" b="0" i="0" dirty="0" err="1">
                <a:effectLst/>
                <a:latin typeface="Helvetica Neue"/>
              </a:rPr>
              <a:t>visualise</a:t>
            </a:r>
            <a:r>
              <a:rPr lang="en-US" b="0" i="0" dirty="0">
                <a:effectLst/>
                <a:latin typeface="Helvetica Neue"/>
              </a:rPr>
              <a:t> the data, monitor the device health etc. </a:t>
            </a:r>
          </a:p>
          <a:p>
            <a:pPr algn="l" fontAlgn="base"/>
            <a:endParaRPr lang="en-US" dirty="0">
              <a:latin typeface="Helvetica Neue"/>
            </a:endParaRPr>
          </a:p>
          <a:p>
            <a:pPr algn="l" fontAlgn="base"/>
            <a:r>
              <a:rPr lang="en-US" b="0" i="0" dirty="0">
                <a:effectLst/>
                <a:latin typeface="Helvetica Neue"/>
              </a:rPr>
              <a:t>Bolt Platform takes care of analytics, </a:t>
            </a:r>
            <a:r>
              <a:rPr lang="en-US" b="0" i="0" dirty="0" err="1">
                <a:effectLst/>
                <a:latin typeface="Helvetica Neue"/>
              </a:rPr>
              <a:t>visualisation</a:t>
            </a:r>
            <a:r>
              <a:rPr lang="en-US" b="0" i="0" dirty="0">
                <a:effectLst/>
                <a:latin typeface="Helvetica Neue"/>
              </a:rPr>
              <a:t>, network connectivity, storage, security and scalability, so that the developers can focus on the end application.</a:t>
            </a:r>
            <a:endParaRPr lang="en-US" b="0" i="0" dirty="0">
              <a:effectLst/>
              <a:latin typeface="Open Sans"/>
            </a:endParaRPr>
          </a:p>
        </p:txBody>
      </p:sp>
    </p:spTree>
    <p:extLst>
      <p:ext uri="{BB962C8B-B14F-4D97-AF65-F5344CB8AC3E}">
        <p14:creationId xmlns:p14="http://schemas.microsoft.com/office/powerpoint/2010/main" val="4206735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E0982-0EED-4C4A-A583-2F2A88F90BC9}"/>
              </a:ext>
            </a:extLst>
          </p:cNvPr>
          <p:cNvSpPr>
            <a:spLocks noGrp="1"/>
          </p:cNvSpPr>
          <p:nvPr>
            <p:ph type="title"/>
          </p:nvPr>
        </p:nvSpPr>
        <p:spPr/>
        <p:txBody>
          <a:bodyPr/>
          <a:lstStyle/>
          <a:p>
            <a:r>
              <a:rPr lang="en-GB" dirty="0"/>
              <a:t>COMPONENTS</a:t>
            </a:r>
            <a:endParaRPr lang="en-IN" dirty="0"/>
          </a:p>
        </p:txBody>
      </p:sp>
      <p:pic>
        <p:nvPicPr>
          <p:cNvPr id="6" name="Content Placeholder 5">
            <a:extLst>
              <a:ext uri="{FF2B5EF4-FFF2-40B4-BE49-F238E27FC236}">
                <a16:creationId xmlns:a16="http://schemas.microsoft.com/office/drawing/2014/main" id="{A885FC3B-C946-4D1E-B943-57E55388E3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482" y="2495592"/>
            <a:ext cx="1518874" cy="3724442"/>
          </a:xfrm>
        </p:spPr>
      </p:pic>
      <p:sp>
        <p:nvSpPr>
          <p:cNvPr id="4" name="Text Placeholder 3">
            <a:extLst>
              <a:ext uri="{FF2B5EF4-FFF2-40B4-BE49-F238E27FC236}">
                <a16:creationId xmlns:a16="http://schemas.microsoft.com/office/drawing/2014/main" id="{47E14F07-2C5F-4249-B056-F76927938D18}"/>
              </a:ext>
            </a:extLst>
          </p:cNvPr>
          <p:cNvSpPr>
            <a:spLocks noGrp="1"/>
          </p:cNvSpPr>
          <p:nvPr>
            <p:ph type="body" sz="half" idx="2"/>
          </p:nvPr>
        </p:nvSpPr>
        <p:spPr>
          <a:xfrm>
            <a:off x="5660995" y="2493477"/>
            <a:ext cx="4805779" cy="799899"/>
          </a:xfrm>
        </p:spPr>
        <p:txBody>
          <a:bodyPr>
            <a:normAutofit/>
          </a:bodyPr>
          <a:lstStyle/>
          <a:p>
            <a:r>
              <a:rPr lang="en-GB" sz="4400" dirty="0"/>
              <a:t>JUMPER WIRES</a:t>
            </a:r>
            <a:endParaRPr lang="en-IN" sz="4400" dirty="0"/>
          </a:p>
        </p:txBody>
      </p:sp>
      <p:pic>
        <p:nvPicPr>
          <p:cNvPr id="8" name="Picture 7">
            <a:extLst>
              <a:ext uri="{FF2B5EF4-FFF2-40B4-BE49-F238E27FC236}">
                <a16:creationId xmlns:a16="http://schemas.microsoft.com/office/drawing/2014/main" id="{B5932E30-4F51-4F8E-AA9B-B59C9F4B31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8270" y="2493477"/>
            <a:ext cx="1518874" cy="3726557"/>
          </a:xfrm>
          <a:prstGeom prst="rect">
            <a:avLst/>
          </a:prstGeom>
        </p:spPr>
      </p:pic>
      <p:sp>
        <p:nvSpPr>
          <p:cNvPr id="7" name="TextBox 6">
            <a:extLst>
              <a:ext uri="{FF2B5EF4-FFF2-40B4-BE49-F238E27FC236}">
                <a16:creationId xmlns:a16="http://schemas.microsoft.com/office/drawing/2014/main" id="{FC369E2D-C673-4026-B0BB-1BCE19C95097}"/>
              </a:ext>
            </a:extLst>
          </p:cNvPr>
          <p:cNvSpPr txBox="1"/>
          <p:nvPr/>
        </p:nvSpPr>
        <p:spPr>
          <a:xfrm>
            <a:off x="5653998" y="3293376"/>
            <a:ext cx="6094520" cy="2308324"/>
          </a:xfrm>
          <a:prstGeom prst="rect">
            <a:avLst/>
          </a:prstGeom>
          <a:noFill/>
        </p:spPr>
        <p:txBody>
          <a:bodyPr wrap="square">
            <a:spAutoFit/>
          </a:bodyPr>
          <a:lstStyle/>
          <a:p>
            <a:r>
              <a:rPr lang="en-US" b="0" i="0" dirty="0">
                <a:effectLst/>
                <a:latin typeface="Helvetica Neue"/>
              </a:rPr>
              <a:t>Jumper wires are simply wires that have connector pins at each end, allowing them to be used to connect two points to each other without soldering. Jumper wires are typically used with </a:t>
            </a:r>
            <a:r>
              <a:rPr lang="en-US" b="0" i="0" strike="noStrike" dirty="0">
                <a:effectLst/>
                <a:latin typeface="Helvetica Neue"/>
              </a:rPr>
              <a:t>breadboards </a:t>
            </a:r>
            <a:r>
              <a:rPr lang="en-US" b="0" i="0" dirty="0">
                <a:effectLst/>
                <a:latin typeface="Helvetica Neue"/>
              </a:rPr>
              <a:t>and other prototyping tools in order to make it easy to change a circuit as needed.</a:t>
            </a:r>
          </a:p>
          <a:p>
            <a:endParaRPr lang="en-US" dirty="0">
              <a:latin typeface="Helvetica Neue"/>
            </a:endParaRPr>
          </a:p>
          <a:p>
            <a:r>
              <a:rPr lang="en-US" dirty="0">
                <a:latin typeface="Helvetica Neue"/>
              </a:rPr>
              <a:t>There are 2 types : male to male wires and male to female wires.</a:t>
            </a:r>
            <a:endParaRPr lang="en-IN" dirty="0"/>
          </a:p>
        </p:txBody>
      </p:sp>
    </p:spTree>
    <p:extLst>
      <p:ext uri="{BB962C8B-B14F-4D97-AF65-F5344CB8AC3E}">
        <p14:creationId xmlns:p14="http://schemas.microsoft.com/office/powerpoint/2010/main" val="963458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F3C1B-C152-49D5-9665-67E43BA15979}"/>
              </a:ext>
            </a:extLst>
          </p:cNvPr>
          <p:cNvSpPr>
            <a:spLocks noGrp="1"/>
          </p:cNvSpPr>
          <p:nvPr>
            <p:ph type="title"/>
          </p:nvPr>
        </p:nvSpPr>
        <p:spPr/>
        <p:txBody>
          <a:bodyPr/>
          <a:lstStyle/>
          <a:p>
            <a:r>
              <a:rPr lang="en-GB" dirty="0"/>
              <a:t>COMPONENTS</a:t>
            </a:r>
            <a:endParaRPr lang="en-IN" dirty="0"/>
          </a:p>
        </p:txBody>
      </p:sp>
      <p:pic>
        <p:nvPicPr>
          <p:cNvPr id="6" name="Content Placeholder 5">
            <a:extLst>
              <a:ext uri="{FF2B5EF4-FFF2-40B4-BE49-F238E27FC236}">
                <a16:creationId xmlns:a16="http://schemas.microsoft.com/office/drawing/2014/main" id="{8758C022-BACA-45B6-ADF3-98CFC17CCA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5400000">
            <a:off x="1977930" y="1327333"/>
            <a:ext cx="2184918" cy="5527068"/>
          </a:xfrm>
        </p:spPr>
      </p:pic>
      <p:sp>
        <p:nvSpPr>
          <p:cNvPr id="4" name="Text Placeholder 3">
            <a:extLst>
              <a:ext uri="{FF2B5EF4-FFF2-40B4-BE49-F238E27FC236}">
                <a16:creationId xmlns:a16="http://schemas.microsoft.com/office/drawing/2014/main" id="{B7D56536-E584-46FC-9A66-51F91CC6E6B4}"/>
              </a:ext>
            </a:extLst>
          </p:cNvPr>
          <p:cNvSpPr>
            <a:spLocks noGrp="1"/>
          </p:cNvSpPr>
          <p:nvPr>
            <p:ph type="body" sz="half" idx="2"/>
          </p:nvPr>
        </p:nvSpPr>
        <p:spPr>
          <a:xfrm>
            <a:off x="6094959" y="2880146"/>
            <a:ext cx="3950563" cy="666735"/>
          </a:xfrm>
        </p:spPr>
        <p:txBody>
          <a:bodyPr>
            <a:normAutofit lnSpcReduction="10000"/>
          </a:bodyPr>
          <a:lstStyle/>
          <a:p>
            <a:r>
              <a:rPr lang="en-GB" sz="4400" dirty="0"/>
              <a:t>BREAD BOARD</a:t>
            </a:r>
            <a:endParaRPr lang="en-IN" sz="4400" dirty="0"/>
          </a:p>
        </p:txBody>
      </p:sp>
      <p:sp>
        <p:nvSpPr>
          <p:cNvPr id="7" name="TextBox 6">
            <a:extLst>
              <a:ext uri="{FF2B5EF4-FFF2-40B4-BE49-F238E27FC236}">
                <a16:creationId xmlns:a16="http://schemas.microsoft.com/office/drawing/2014/main" id="{09BB5F32-C8B2-448E-8D3B-05067D483464}"/>
              </a:ext>
            </a:extLst>
          </p:cNvPr>
          <p:cNvSpPr txBox="1"/>
          <p:nvPr/>
        </p:nvSpPr>
        <p:spPr>
          <a:xfrm>
            <a:off x="6094959" y="3429000"/>
            <a:ext cx="6094520" cy="1754326"/>
          </a:xfrm>
          <a:prstGeom prst="rect">
            <a:avLst/>
          </a:prstGeom>
          <a:noFill/>
        </p:spPr>
        <p:txBody>
          <a:bodyPr wrap="square">
            <a:spAutoFit/>
          </a:bodyPr>
          <a:lstStyle/>
          <a:p>
            <a:r>
              <a:rPr lang="en-US" b="0" i="0" dirty="0">
                <a:effectLst/>
                <a:latin typeface="arial" panose="020B0604020202020204" pitchFamily="34" charset="0"/>
              </a:rPr>
              <a:t>A </a:t>
            </a:r>
            <a:r>
              <a:rPr lang="en-US" b="1" i="0" dirty="0">
                <a:effectLst/>
                <a:latin typeface="arial" panose="020B0604020202020204" pitchFamily="34" charset="0"/>
              </a:rPr>
              <a:t>breadboard</a:t>
            </a:r>
            <a:r>
              <a:rPr lang="en-US" b="0" i="0" dirty="0">
                <a:effectLst/>
                <a:latin typeface="arial" panose="020B0604020202020204" pitchFamily="34" charset="0"/>
              </a:rPr>
              <a:t> is a rectangular plastic board with a bunch of tiny holes in it. These holes let you easily insert electronic components to prototype (meaning to build and test an early version of) an electronic circuit, like this one with a battery, switch, resistor, and an LED (light-emitting diode).</a:t>
            </a:r>
          </a:p>
        </p:txBody>
      </p:sp>
    </p:spTree>
    <p:extLst>
      <p:ext uri="{BB962C8B-B14F-4D97-AF65-F5344CB8AC3E}">
        <p14:creationId xmlns:p14="http://schemas.microsoft.com/office/powerpoint/2010/main" val="19198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3975D-9577-4700-B666-14B5210DC68F}"/>
              </a:ext>
            </a:extLst>
          </p:cNvPr>
          <p:cNvSpPr>
            <a:spLocks noGrp="1"/>
          </p:cNvSpPr>
          <p:nvPr>
            <p:ph type="title"/>
          </p:nvPr>
        </p:nvSpPr>
        <p:spPr/>
        <p:txBody>
          <a:bodyPr/>
          <a:lstStyle/>
          <a:p>
            <a:r>
              <a:rPr lang="en-GB" dirty="0"/>
              <a:t>Contents</a:t>
            </a:r>
            <a:endParaRPr lang="en-IN" dirty="0"/>
          </a:p>
        </p:txBody>
      </p:sp>
      <p:sp>
        <p:nvSpPr>
          <p:cNvPr id="3" name="Content Placeholder 2">
            <a:extLst>
              <a:ext uri="{FF2B5EF4-FFF2-40B4-BE49-F238E27FC236}">
                <a16:creationId xmlns:a16="http://schemas.microsoft.com/office/drawing/2014/main" id="{7B9398A1-45DD-4365-A62F-FA13D5990C20}"/>
              </a:ext>
            </a:extLst>
          </p:cNvPr>
          <p:cNvSpPr>
            <a:spLocks noGrp="1"/>
          </p:cNvSpPr>
          <p:nvPr>
            <p:ph idx="1"/>
          </p:nvPr>
        </p:nvSpPr>
        <p:spPr>
          <a:xfrm>
            <a:off x="1202919" y="2011680"/>
            <a:ext cx="9784080" cy="4709160"/>
          </a:xfrm>
        </p:spPr>
        <p:txBody>
          <a:bodyPr>
            <a:normAutofit fontScale="92500" lnSpcReduction="10000"/>
          </a:bodyPr>
          <a:lstStyle/>
          <a:p>
            <a:r>
              <a:rPr lang="en-GB" sz="4300" dirty="0"/>
              <a:t>Abstract</a:t>
            </a:r>
          </a:p>
          <a:p>
            <a:r>
              <a:rPr lang="en-GB" sz="4300" dirty="0"/>
              <a:t>Introduction</a:t>
            </a:r>
          </a:p>
          <a:p>
            <a:r>
              <a:rPr lang="en-GB" sz="4300" dirty="0"/>
              <a:t>Methodology</a:t>
            </a:r>
          </a:p>
          <a:p>
            <a:r>
              <a:rPr lang="en-IN" sz="4300" dirty="0"/>
              <a:t>Objectives</a:t>
            </a:r>
          </a:p>
          <a:p>
            <a:r>
              <a:rPr lang="en-IN" sz="4300" dirty="0"/>
              <a:t>Literature Survey</a:t>
            </a:r>
          </a:p>
          <a:p>
            <a:r>
              <a:rPr lang="en-IN" sz="4300" dirty="0"/>
              <a:t>Planning and Task Distribution</a:t>
            </a:r>
          </a:p>
          <a:p>
            <a:r>
              <a:rPr lang="en-IN" sz="4400" dirty="0"/>
              <a:t>Module Distribution</a:t>
            </a:r>
          </a:p>
          <a:p>
            <a:endParaRPr lang="en-IN" sz="4300" dirty="0"/>
          </a:p>
          <a:p>
            <a:pPr marL="0" indent="0">
              <a:buNone/>
            </a:pPr>
            <a:endParaRPr lang="en-GB" dirty="0"/>
          </a:p>
        </p:txBody>
      </p:sp>
    </p:spTree>
    <p:extLst>
      <p:ext uri="{BB962C8B-B14F-4D97-AF65-F5344CB8AC3E}">
        <p14:creationId xmlns:p14="http://schemas.microsoft.com/office/powerpoint/2010/main" val="4063163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398DE-ECDC-4404-A8BB-890A6E695841}"/>
              </a:ext>
            </a:extLst>
          </p:cNvPr>
          <p:cNvSpPr>
            <a:spLocks noGrp="1"/>
          </p:cNvSpPr>
          <p:nvPr>
            <p:ph type="title" idx="4294967295"/>
          </p:nvPr>
        </p:nvSpPr>
        <p:spPr>
          <a:xfrm>
            <a:off x="0" y="284163"/>
            <a:ext cx="9783763" cy="1508125"/>
          </a:xfrm>
        </p:spPr>
        <p:txBody>
          <a:bodyPr/>
          <a:lstStyle/>
          <a:p>
            <a:r>
              <a:rPr lang="en-GB" b="1" dirty="0"/>
              <a:t>Flow chart </a:t>
            </a:r>
            <a:endParaRPr lang="en-IN" b="1" dirty="0"/>
          </a:p>
        </p:txBody>
      </p:sp>
      <p:pic>
        <p:nvPicPr>
          <p:cNvPr id="4" name="Picture 3">
            <a:extLst>
              <a:ext uri="{FF2B5EF4-FFF2-40B4-BE49-F238E27FC236}">
                <a16:creationId xmlns:a16="http://schemas.microsoft.com/office/drawing/2014/main" id="{2386986D-24BC-45A2-8B6D-14C1AC4C13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90996"/>
            <a:ext cx="4987766" cy="6676008"/>
          </a:xfrm>
          <a:prstGeom prst="rect">
            <a:avLst/>
          </a:prstGeom>
        </p:spPr>
      </p:pic>
    </p:spTree>
    <p:extLst>
      <p:ext uri="{BB962C8B-B14F-4D97-AF65-F5344CB8AC3E}">
        <p14:creationId xmlns:p14="http://schemas.microsoft.com/office/powerpoint/2010/main" val="601214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9103-E621-4AF2-B6DE-D7A805C98B41}"/>
              </a:ext>
            </a:extLst>
          </p:cNvPr>
          <p:cNvSpPr>
            <a:spLocks noGrp="1"/>
          </p:cNvSpPr>
          <p:nvPr>
            <p:ph type="title"/>
          </p:nvPr>
        </p:nvSpPr>
        <p:spPr/>
        <p:txBody>
          <a:bodyPr/>
          <a:lstStyle/>
          <a:p>
            <a:r>
              <a:rPr lang="en-GB" dirty="0"/>
              <a:t>Block diagram</a:t>
            </a:r>
            <a:endParaRPr lang="en-IN" dirty="0"/>
          </a:p>
        </p:txBody>
      </p:sp>
      <p:sp>
        <p:nvSpPr>
          <p:cNvPr id="3" name="TextBox 2">
            <a:extLst>
              <a:ext uri="{FF2B5EF4-FFF2-40B4-BE49-F238E27FC236}">
                <a16:creationId xmlns:a16="http://schemas.microsoft.com/office/drawing/2014/main" id="{28E50EF6-9352-41AA-AE9A-F9ADC8F93E75}"/>
              </a:ext>
            </a:extLst>
          </p:cNvPr>
          <p:cNvSpPr txBox="1"/>
          <p:nvPr/>
        </p:nvSpPr>
        <p:spPr>
          <a:xfrm>
            <a:off x="1908699" y="4811697"/>
            <a:ext cx="184731" cy="369332"/>
          </a:xfrm>
          <a:prstGeom prst="rect">
            <a:avLst/>
          </a:prstGeom>
          <a:solidFill>
            <a:schemeClr val="tx1"/>
          </a:solidFill>
        </p:spPr>
        <p:txBody>
          <a:bodyPr wrap="none" rtlCol="0">
            <a:spAutoFit/>
          </a:bodyPr>
          <a:lstStyle/>
          <a:p>
            <a:endParaRPr lang="en-IN" dirty="0"/>
          </a:p>
        </p:txBody>
      </p:sp>
      <p:pic>
        <p:nvPicPr>
          <p:cNvPr id="5" name="Picture 4">
            <a:extLst>
              <a:ext uri="{FF2B5EF4-FFF2-40B4-BE49-F238E27FC236}">
                <a16:creationId xmlns:a16="http://schemas.microsoft.com/office/drawing/2014/main" id="{88F68D3C-895E-454A-832E-6EF55CAEF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310118" y="4323425"/>
            <a:ext cx="883034" cy="976545"/>
          </a:xfrm>
          <a:prstGeom prst="rect">
            <a:avLst/>
          </a:prstGeom>
        </p:spPr>
      </p:pic>
      <p:sp>
        <p:nvSpPr>
          <p:cNvPr id="6" name="TextBox 5">
            <a:extLst>
              <a:ext uri="{FF2B5EF4-FFF2-40B4-BE49-F238E27FC236}">
                <a16:creationId xmlns:a16="http://schemas.microsoft.com/office/drawing/2014/main" id="{913C7429-4857-4715-835C-8C2F4894B606}"/>
              </a:ext>
            </a:extLst>
          </p:cNvPr>
          <p:cNvSpPr txBox="1"/>
          <p:nvPr/>
        </p:nvSpPr>
        <p:spPr>
          <a:xfrm>
            <a:off x="1310822" y="4655429"/>
            <a:ext cx="1195753" cy="307777"/>
          </a:xfrm>
          <a:prstGeom prst="rect">
            <a:avLst/>
          </a:prstGeom>
          <a:noFill/>
        </p:spPr>
        <p:txBody>
          <a:bodyPr wrap="square" rtlCol="0">
            <a:spAutoFit/>
          </a:bodyPr>
          <a:lstStyle/>
          <a:p>
            <a:r>
              <a:rPr lang="en-GB" sz="1400" b="1" dirty="0">
                <a:solidFill>
                  <a:schemeClr val="bg1"/>
                </a:solidFill>
                <a:latin typeface="Avenir Next LT Pro Light" panose="020B0304020202020204" pitchFamily="34" charset="0"/>
              </a:rPr>
              <a:t>MAX30100</a:t>
            </a:r>
            <a:endParaRPr lang="en-IN" sz="1400" b="1" dirty="0">
              <a:solidFill>
                <a:schemeClr val="bg1"/>
              </a:solidFill>
              <a:latin typeface="Avenir Next LT Pro Light" panose="020B0304020202020204" pitchFamily="34" charset="0"/>
            </a:endParaRPr>
          </a:p>
        </p:txBody>
      </p:sp>
      <p:pic>
        <p:nvPicPr>
          <p:cNvPr id="11" name="Content Placeholder 10">
            <a:extLst>
              <a:ext uri="{FF2B5EF4-FFF2-40B4-BE49-F238E27FC236}">
                <a16:creationId xmlns:a16="http://schemas.microsoft.com/office/drawing/2014/main" id="{11D4CA3F-BDA4-4750-988C-8302876E9AB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2918" y="2388094"/>
            <a:ext cx="10210209" cy="3701988"/>
          </a:xfrm>
        </p:spPr>
      </p:pic>
    </p:spTree>
    <p:extLst>
      <p:ext uri="{BB962C8B-B14F-4D97-AF65-F5344CB8AC3E}">
        <p14:creationId xmlns:p14="http://schemas.microsoft.com/office/powerpoint/2010/main" val="3155042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0353F-7716-4639-840A-5BC701A0523D}"/>
              </a:ext>
            </a:extLst>
          </p:cNvPr>
          <p:cNvSpPr>
            <a:spLocks noGrp="1"/>
          </p:cNvSpPr>
          <p:nvPr>
            <p:ph type="title"/>
          </p:nvPr>
        </p:nvSpPr>
        <p:spPr/>
        <p:txBody>
          <a:bodyPr/>
          <a:lstStyle/>
          <a:p>
            <a:r>
              <a:rPr lang="en-GB" dirty="0"/>
              <a:t>Front end and back end</a:t>
            </a:r>
            <a:endParaRPr lang="en-IN" dirty="0"/>
          </a:p>
        </p:txBody>
      </p:sp>
      <p:pic>
        <p:nvPicPr>
          <p:cNvPr id="4" name="Picture 3">
            <a:extLst>
              <a:ext uri="{FF2B5EF4-FFF2-40B4-BE49-F238E27FC236}">
                <a16:creationId xmlns:a16="http://schemas.microsoft.com/office/drawing/2014/main" id="{DBE19289-9CA0-4140-A21B-364D91FBDB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7238" y="4399908"/>
            <a:ext cx="1313816" cy="735737"/>
          </a:xfrm>
          <a:prstGeom prst="rect">
            <a:avLst/>
          </a:prstGeom>
        </p:spPr>
      </p:pic>
      <p:pic>
        <p:nvPicPr>
          <p:cNvPr id="6" name="Picture 5">
            <a:extLst>
              <a:ext uri="{FF2B5EF4-FFF2-40B4-BE49-F238E27FC236}">
                <a16:creationId xmlns:a16="http://schemas.microsoft.com/office/drawing/2014/main" id="{1017C379-9100-4339-A3C8-210254DA49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5589" y="2984949"/>
            <a:ext cx="1664456" cy="627463"/>
          </a:xfrm>
          <a:prstGeom prst="rect">
            <a:avLst/>
          </a:prstGeom>
        </p:spPr>
      </p:pic>
      <p:pic>
        <p:nvPicPr>
          <p:cNvPr id="7" name="Content Placeholder 8">
            <a:extLst>
              <a:ext uri="{FF2B5EF4-FFF2-40B4-BE49-F238E27FC236}">
                <a16:creationId xmlns:a16="http://schemas.microsoft.com/office/drawing/2014/main" id="{34F5C878-FB98-4740-A4E4-F25DD69689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6202" y="5275793"/>
            <a:ext cx="1041420" cy="814289"/>
          </a:xfrm>
          <a:prstGeom prst="rect">
            <a:avLst/>
          </a:prstGeom>
        </p:spPr>
      </p:pic>
      <p:sp>
        <p:nvSpPr>
          <p:cNvPr id="3" name="TextBox 2">
            <a:extLst>
              <a:ext uri="{FF2B5EF4-FFF2-40B4-BE49-F238E27FC236}">
                <a16:creationId xmlns:a16="http://schemas.microsoft.com/office/drawing/2014/main" id="{B6EEAEB0-9227-4828-86A8-742075232567}"/>
              </a:ext>
            </a:extLst>
          </p:cNvPr>
          <p:cNvSpPr txBox="1"/>
          <p:nvPr/>
        </p:nvSpPr>
        <p:spPr>
          <a:xfrm>
            <a:off x="5988143" y="6047855"/>
            <a:ext cx="1041420" cy="230832"/>
          </a:xfrm>
          <a:prstGeom prst="rect">
            <a:avLst/>
          </a:prstGeom>
          <a:noFill/>
        </p:spPr>
        <p:txBody>
          <a:bodyPr wrap="square" rtlCol="0">
            <a:spAutoFit/>
          </a:bodyPr>
          <a:lstStyle/>
          <a:p>
            <a:r>
              <a:rPr lang="en-GB" sz="900" dirty="0">
                <a:solidFill>
                  <a:schemeClr val="bg1"/>
                </a:solidFill>
                <a:latin typeface="Calibri" panose="020F0502020204030204" pitchFamily="34" charset="0"/>
                <a:cs typeface="Calibri" panose="020F0502020204030204" pitchFamily="34" charset="0"/>
              </a:rPr>
              <a:t>Max30100</a:t>
            </a:r>
            <a:endParaRPr lang="en-IN" sz="900" dirty="0">
              <a:solidFill>
                <a:schemeClr val="bg1"/>
              </a:solidFill>
              <a:latin typeface="Calibri" panose="020F0502020204030204" pitchFamily="34" charset="0"/>
              <a:cs typeface="Calibri" panose="020F0502020204030204" pitchFamily="34" charset="0"/>
            </a:endParaRPr>
          </a:p>
        </p:txBody>
      </p:sp>
      <p:pic>
        <p:nvPicPr>
          <p:cNvPr id="12" name="Content Placeholder 11">
            <a:extLst>
              <a:ext uri="{FF2B5EF4-FFF2-40B4-BE49-F238E27FC236}">
                <a16:creationId xmlns:a16="http://schemas.microsoft.com/office/drawing/2014/main" id="{5775BD06-0B0E-4852-8B8B-A2EEC9688918}"/>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3360317" y="2121764"/>
            <a:ext cx="5153367" cy="4376690"/>
          </a:xfrm>
        </p:spPr>
      </p:pic>
    </p:spTree>
    <p:extLst>
      <p:ext uri="{BB962C8B-B14F-4D97-AF65-F5344CB8AC3E}">
        <p14:creationId xmlns:p14="http://schemas.microsoft.com/office/powerpoint/2010/main" val="928477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50A57-599C-41E7-8534-F39CE45DD6FC}"/>
              </a:ext>
            </a:extLst>
          </p:cNvPr>
          <p:cNvSpPr>
            <a:spLocks noGrp="1"/>
          </p:cNvSpPr>
          <p:nvPr>
            <p:ph type="title"/>
          </p:nvPr>
        </p:nvSpPr>
        <p:spPr/>
        <p:txBody>
          <a:bodyPr/>
          <a:lstStyle/>
          <a:p>
            <a:r>
              <a:rPr lang="en-GB" dirty="0"/>
              <a:t>User stories</a:t>
            </a:r>
            <a:endParaRPr lang="en-IN" dirty="0"/>
          </a:p>
        </p:txBody>
      </p:sp>
      <p:sp>
        <p:nvSpPr>
          <p:cNvPr id="3" name="Content Placeholder 2">
            <a:extLst>
              <a:ext uri="{FF2B5EF4-FFF2-40B4-BE49-F238E27FC236}">
                <a16:creationId xmlns:a16="http://schemas.microsoft.com/office/drawing/2014/main" id="{5CA04FFB-4FA3-4AAB-B5BD-E5E44C6CF516}"/>
              </a:ext>
            </a:extLst>
          </p:cNvPr>
          <p:cNvSpPr>
            <a:spLocks noGrp="1"/>
          </p:cNvSpPr>
          <p:nvPr>
            <p:ph idx="1"/>
          </p:nvPr>
        </p:nvSpPr>
        <p:spPr/>
        <p:txBody>
          <a:bodyPr/>
          <a:lstStyle/>
          <a:p>
            <a:pPr marL="342900" lvl="0" indent="-342900">
              <a:lnSpc>
                <a:spcPct val="107000"/>
              </a:lnSpc>
              <a:buFont typeface="+mj-lt"/>
              <a:buAutoNum type="arabicPeriod"/>
            </a:pPr>
            <a:r>
              <a:rPr lang="en-IN" sz="1800" dirty="0">
                <a:effectLst/>
                <a:latin typeface="Calibri" panose="020F0502020204030204" pitchFamily="34" charset="0"/>
                <a:ea typeface="DengXian" panose="02010600030101010101" pitchFamily="2" charset="-122"/>
                <a:cs typeface="Mangal" panose="02040503050203030202" pitchFamily="18" charset="0"/>
              </a:rPr>
              <a:t>As a developer of this project, I will do my best to provide users of this project a simple , seamless and an automated experience. So that the users of the project will not have any trouble using it.</a:t>
            </a:r>
          </a:p>
          <a:p>
            <a:pPr marL="342900" lvl="0" indent="-342900">
              <a:lnSpc>
                <a:spcPct val="107000"/>
              </a:lnSpc>
              <a:buFont typeface="+mj-lt"/>
              <a:buAutoNum type="arabicPeriod"/>
            </a:pPr>
            <a:r>
              <a:rPr lang="en-IN" sz="1800" dirty="0">
                <a:effectLst/>
                <a:latin typeface="Calibri" panose="020F0502020204030204" pitchFamily="34" charset="0"/>
                <a:ea typeface="DengXian" panose="02010600030101010101" pitchFamily="2" charset="-122"/>
                <a:cs typeface="Mangal" panose="02040503050203030202" pitchFamily="18" charset="0"/>
              </a:rPr>
              <a:t>As a patient,  I should be able to view my readings and I should receive immediate assistance. So that if there is any emergency the doctor should come to know about this and I should receive assistance immediately.</a:t>
            </a: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DengXian" panose="02010600030101010101" pitchFamily="2" charset="-122"/>
                <a:cs typeface="Mangal" panose="02040503050203030202" pitchFamily="18" charset="0"/>
              </a:rPr>
              <a:t>As a doctor, I should be able to monitor my patients without any interruption and should be notified immediately if there is any anomaly in my patients statistics. So that I provide my assistance to the patient.</a:t>
            </a:r>
          </a:p>
          <a:p>
            <a:pPr marL="0" indent="0">
              <a:buNone/>
            </a:pPr>
            <a:endParaRPr lang="en-IN" dirty="0"/>
          </a:p>
        </p:txBody>
      </p:sp>
    </p:spTree>
    <p:extLst>
      <p:ext uri="{BB962C8B-B14F-4D97-AF65-F5344CB8AC3E}">
        <p14:creationId xmlns:p14="http://schemas.microsoft.com/office/powerpoint/2010/main" val="167185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97E06-0505-4BFA-8636-F3BE376E464A}"/>
              </a:ext>
            </a:extLst>
          </p:cNvPr>
          <p:cNvSpPr>
            <a:spLocks noGrp="1"/>
          </p:cNvSpPr>
          <p:nvPr>
            <p:ph type="title"/>
          </p:nvPr>
        </p:nvSpPr>
        <p:spPr/>
        <p:txBody>
          <a:bodyPr/>
          <a:lstStyle/>
          <a:p>
            <a:r>
              <a:rPr lang="en-GB" dirty="0"/>
              <a:t>challenges</a:t>
            </a:r>
            <a:endParaRPr lang="en-IN" dirty="0"/>
          </a:p>
        </p:txBody>
      </p:sp>
      <p:sp>
        <p:nvSpPr>
          <p:cNvPr id="3" name="Content Placeholder 2">
            <a:extLst>
              <a:ext uri="{FF2B5EF4-FFF2-40B4-BE49-F238E27FC236}">
                <a16:creationId xmlns:a16="http://schemas.microsoft.com/office/drawing/2014/main" id="{DFFF3518-BA10-499B-B1C4-D9C7D7A53A50}"/>
              </a:ext>
            </a:extLst>
          </p:cNvPr>
          <p:cNvSpPr>
            <a:spLocks noGrp="1"/>
          </p:cNvSpPr>
          <p:nvPr>
            <p:ph idx="1"/>
          </p:nvPr>
        </p:nvSpPr>
        <p:spPr/>
        <p:txBody>
          <a:bodyPr>
            <a:normAutofit lnSpcReduction="10000"/>
          </a:bodyPr>
          <a:lstStyle/>
          <a:p>
            <a:pPr marL="342900" lvl="0" indent="-342900" algn="just">
              <a:lnSpc>
                <a:spcPct val="115000"/>
              </a:lnSpc>
              <a:buSzPts val="1000"/>
              <a:buFont typeface="+mj-lt"/>
              <a:buAutoNum type="arabicPeriod"/>
            </a:pPr>
            <a:r>
              <a:rPr lang="en-US" sz="1800" dirty="0">
                <a:effectLst/>
                <a:latin typeface="Calibri" panose="020F0502020204030204" pitchFamily="34" charset="0"/>
                <a:ea typeface="Calibri" panose="020F0502020204030204" pitchFamily="34" charset="0"/>
                <a:cs typeface="Mangal" panose="02040503050203030202" pitchFamily="18" charset="0"/>
              </a:rPr>
              <a:t>In one of our reference papers two LCD screens and a transceiver is used to transfer the data from one LCD to the other. The distance between the two transceivers should be minimum in order to work. We overcame this challenge by incorporating third party apps like Twilio and </a:t>
            </a:r>
            <a:r>
              <a:rPr lang="en-US" sz="1800" dirty="0" err="1">
                <a:effectLst/>
                <a:latin typeface="Calibri" panose="020F0502020204030204" pitchFamily="34" charset="0"/>
                <a:ea typeface="Calibri" panose="020F0502020204030204" pitchFamily="34" charset="0"/>
                <a:cs typeface="Mangal" panose="02040503050203030202" pitchFamily="18" charset="0"/>
              </a:rPr>
              <a:t>Mailgun</a:t>
            </a:r>
            <a:r>
              <a:rPr lang="en-US" sz="1800" dirty="0">
                <a:effectLst/>
                <a:latin typeface="Calibri" panose="020F0502020204030204" pitchFamily="34" charset="0"/>
                <a:ea typeface="Calibri" panose="020F0502020204030204" pitchFamily="34" charset="0"/>
                <a:cs typeface="Mangal" panose="02040503050203030202" pitchFamily="18" charset="0"/>
              </a:rPr>
              <a:t> since we can send SMS and Mail to any person without distance affecting the project.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15000"/>
              </a:lnSpc>
              <a:buSzPts val="1000"/>
              <a:buFont typeface="+mj-lt"/>
              <a:buAutoNum type="arabicPeriod"/>
            </a:pPr>
            <a:r>
              <a:rPr lang="en-US" sz="1800" dirty="0">
                <a:effectLst/>
                <a:latin typeface="Calibri" panose="020F0502020204030204" pitchFamily="34" charset="0"/>
                <a:ea typeface="Calibri" panose="020F0502020204030204" pitchFamily="34" charset="0"/>
                <a:cs typeface="Mangal" panose="02040503050203030202" pitchFamily="18" charset="0"/>
              </a:rPr>
              <a:t>Initially this project is done by using a raspberry pi this has more computing power but is of high cost. One of the main aim of this project is to reduce the cost. Hence we have used a Arduino Uno board which is cheaper compared to raspberry pi and also has computing power almost equal to the raspberry pi.</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15000"/>
              </a:lnSpc>
              <a:spcAft>
                <a:spcPts val="1000"/>
              </a:spcAft>
              <a:buSzPts val="1000"/>
              <a:buFont typeface="+mj-lt"/>
              <a:buAutoNum type="arabicPeriod"/>
            </a:pPr>
            <a:r>
              <a:rPr lang="en-US" sz="1800" dirty="0">
                <a:effectLst/>
                <a:latin typeface="Calibri" panose="020F0502020204030204" pitchFamily="34" charset="0"/>
                <a:ea typeface="Calibri" panose="020F0502020204030204" pitchFamily="34" charset="0"/>
                <a:cs typeface="Mangal" panose="02040503050203030202" pitchFamily="18" charset="0"/>
              </a:rPr>
              <a:t>In some reference papers, they used a GSM module the only disadvantage of using a GSM module is that we need to get a sim card and top it up at regular intervals. Since if there is no balance in the sim card we cannot send message to the doctor, This could prove fatal to the patient. So we used Twilio.</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dirty="0"/>
          </a:p>
        </p:txBody>
      </p:sp>
    </p:spTree>
    <p:extLst>
      <p:ext uri="{BB962C8B-B14F-4D97-AF65-F5344CB8AC3E}">
        <p14:creationId xmlns:p14="http://schemas.microsoft.com/office/powerpoint/2010/main" val="2187277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BEC73-7E2A-4889-A2FE-D0E9709672A7}"/>
              </a:ext>
            </a:extLst>
          </p:cNvPr>
          <p:cNvSpPr>
            <a:spLocks noGrp="1"/>
          </p:cNvSpPr>
          <p:nvPr>
            <p:ph type="title"/>
          </p:nvPr>
        </p:nvSpPr>
        <p:spPr/>
        <p:txBody>
          <a:bodyPr/>
          <a:lstStyle/>
          <a:p>
            <a:r>
              <a:rPr lang="en-GB" dirty="0"/>
              <a:t>Motivation and future scope</a:t>
            </a:r>
            <a:endParaRPr lang="en-IN" dirty="0"/>
          </a:p>
        </p:txBody>
      </p:sp>
      <p:sp>
        <p:nvSpPr>
          <p:cNvPr id="3" name="Content Placeholder 2">
            <a:extLst>
              <a:ext uri="{FF2B5EF4-FFF2-40B4-BE49-F238E27FC236}">
                <a16:creationId xmlns:a16="http://schemas.microsoft.com/office/drawing/2014/main" id="{0C24F152-1840-4B51-AE0A-7625BED67B56}"/>
              </a:ext>
            </a:extLst>
          </p:cNvPr>
          <p:cNvSpPr>
            <a:spLocks noGrp="1"/>
          </p:cNvSpPr>
          <p:nvPr>
            <p:ph idx="1"/>
          </p:nvPr>
        </p:nvSpPr>
        <p:spPr/>
        <p:txBody>
          <a:bodyPr/>
          <a:lstStyle/>
          <a:p>
            <a:r>
              <a:rPr lang="en-GB" dirty="0"/>
              <a:t>The main motive of our project is to help the patients, especially we have taken heart pulse and SpO2 abnormality as our subject.</a:t>
            </a:r>
          </a:p>
          <a:p>
            <a:r>
              <a:rPr lang="en-GB" dirty="0"/>
              <a:t>With the help of our guide, we could able to understand the overview of our project and how to distribute the tasks among ourselves.</a:t>
            </a:r>
          </a:p>
          <a:p>
            <a:r>
              <a:rPr lang="en-GB" dirty="0"/>
              <a:t>By the end of our project, we as a team are confident that we all shall complete the project in given time and also make sure the project is available and reliable to the users( especially patients).</a:t>
            </a:r>
          </a:p>
          <a:p>
            <a:r>
              <a:rPr lang="en-GB" dirty="0"/>
              <a:t>Future Scope of our project is to extend it by including the factor of SpO2, which gives the doctor the extra benefit and can predict the emergency related to patient .</a:t>
            </a:r>
          </a:p>
        </p:txBody>
      </p:sp>
    </p:spTree>
    <p:extLst>
      <p:ext uri="{BB962C8B-B14F-4D97-AF65-F5344CB8AC3E}">
        <p14:creationId xmlns:p14="http://schemas.microsoft.com/office/powerpoint/2010/main" val="4261682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C7F01-2811-4B65-A571-BA5CFEA51DF4}"/>
              </a:ext>
            </a:extLst>
          </p:cNvPr>
          <p:cNvSpPr>
            <a:spLocks noGrp="1"/>
          </p:cNvSpPr>
          <p:nvPr>
            <p:ph type="title"/>
          </p:nvPr>
        </p:nvSpPr>
        <p:spPr/>
        <p:txBody>
          <a:bodyPr/>
          <a:lstStyle/>
          <a:p>
            <a:r>
              <a:rPr lang="en-GB" dirty="0"/>
              <a:t>Thank you</a:t>
            </a:r>
            <a:endParaRPr lang="en-IN" dirty="0"/>
          </a:p>
        </p:txBody>
      </p:sp>
      <p:sp>
        <p:nvSpPr>
          <p:cNvPr id="3" name="Text Placeholder 2">
            <a:extLst>
              <a:ext uri="{FF2B5EF4-FFF2-40B4-BE49-F238E27FC236}">
                <a16:creationId xmlns:a16="http://schemas.microsoft.com/office/drawing/2014/main" id="{66DE3877-682D-4F06-8DDA-8C5A832C93F1}"/>
              </a:ext>
            </a:extLst>
          </p:cNvPr>
          <p:cNvSpPr>
            <a:spLocks noGrp="1"/>
          </p:cNvSpPr>
          <p:nvPr>
            <p:ph type="body" idx="1"/>
          </p:nvPr>
        </p:nvSpPr>
        <p:spPr/>
        <p:txBody>
          <a:bodyPr/>
          <a:lstStyle/>
          <a:p>
            <a:r>
              <a:rPr lang="en-GB" dirty="0">
                <a:latin typeface="Bahnschrift SemiBold SemiConden" panose="020B0502040204020203" pitchFamily="34" charset="0"/>
              </a:rPr>
              <a:t>BATCH-90</a:t>
            </a:r>
            <a:endParaRPr lang="en-IN" dirty="0">
              <a:latin typeface="Bahnschrift SemiBold SemiConden" panose="020B0502040204020203" pitchFamily="34" charset="0"/>
            </a:endParaRPr>
          </a:p>
        </p:txBody>
      </p:sp>
    </p:spTree>
    <p:extLst>
      <p:ext uri="{BB962C8B-B14F-4D97-AF65-F5344CB8AC3E}">
        <p14:creationId xmlns:p14="http://schemas.microsoft.com/office/powerpoint/2010/main" val="723034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121D5A-9774-4EB4-97B6-2626A2213071}"/>
              </a:ext>
            </a:extLst>
          </p:cNvPr>
          <p:cNvSpPr txBox="1"/>
          <p:nvPr/>
        </p:nvSpPr>
        <p:spPr>
          <a:xfrm>
            <a:off x="1158240" y="1228397"/>
            <a:ext cx="8823960" cy="4401205"/>
          </a:xfrm>
          <a:prstGeom prst="rect">
            <a:avLst/>
          </a:prstGeom>
          <a:noFill/>
        </p:spPr>
        <p:txBody>
          <a:bodyPr wrap="square">
            <a:spAutoFit/>
          </a:bodyPr>
          <a:lstStyle/>
          <a:p>
            <a:pPr marL="571500" indent="-571500">
              <a:buFont typeface="Arial" panose="020B0604020202020204" pitchFamily="34" charset="0"/>
              <a:buChar char="•"/>
            </a:pPr>
            <a:r>
              <a:rPr lang="en-IN" sz="4000" dirty="0"/>
              <a:t>Components</a:t>
            </a:r>
          </a:p>
          <a:p>
            <a:pPr marL="571500" indent="-571500">
              <a:buFont typeface="Arial" panose="020B0604020202020204" pitchFamily="34" charset="0"/>
              <a:buChar char="•"/>
            </a:pPr>
            <a:r>
              <a:rPr lang="en-IN" sz="4000" dirty="0"/>
              <a:t>Flow Chart of project</a:t>
            </a:r>
          </a:p>
          <a:p>
            <a:pPr marL="571500" indent="-571500">
              <a:buFont typeface="Arial" panose="020B0604020202020204" pitchFamily="34" charset="0"/>
              <a:buChar char="•"/>
            </a:pPr>
            <a:r>
              <a:rPr lang="en-IN" sz="4000" dirty="0"/>
              <a:t>Block Diagram</a:t>
            </a:r>
          </a:p>
          <a:p>
            <a:pPr marL="571500" indent="-571500">
              <a:buFont typeface="Arial" panose="020B0604020202020204" pitchFamily="34" charset="0"/>
              <a:buChar char="•"/>
            </a:pPr>
            <a:r>
              <a:rPr lang="en-IN" sz="4000" dirty="0"/>
              <a:t>Front end and Back end</a:t>
            </a:r>
          </a:p>
          <a:p>
            <a:pPr marL="571500" indent="-571500">
              <a:buFont typeface="Arial" panose="020B0604020202020204" pitchFamily="34" charset="0"/>
              <a:buChar char="•"/>
            </a:pPr>
            <a:r>
              <a:rPr lang="en-IN" sz="4000" dirty="0"/>
              <a:t>User Stories</a:t>
            </a:r>
          </a:p>
          <a:p>
            <a:pPr marL="571500" indent="-571500">
              <a:buFont typeface="Arial" panose="020B0604020202020204" pitchFamily="34" charset="0"/>
              <a:buChar char="•"/>
            </a:pPr>
            <a:r>
              <a:rPr lang="en-IN" sz="4000" dirty="0"/>
              <a:t>Challenges</a:t>
            </a:r>
          </a:p>
          <a:p>
            <a:pPr marL="571500" indent="-571500">
              <a:buFont typeface="Arial" panose="020B0604020202020204" pitchFamily="34" charset="0"/>
              <a:buChar char="•"/>
            </a:pPr>
            <a:r>
              <a:rPr lang="en-IN" sz="4000" dirty="0"/>
              <a:t>Motivation and Future Scope</a:t>
            </a:r>
          </a:p>
        </p:txBody>
      </p:sp>
    </p:spTree>
    <p:extLst>
      <p:ext uri="{BB962C8B-B14F-4D97-AF65-F5344CB8AC3E}">
        <p14:creationId xmlns:p14="http://schemas.microsoft.com/office/powerpoint/2010/main" val="1275490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4DE4-3118-4A93-BAE1-4F86372CF4B6}"/>
              </a:ext>
            </a:extLst>
          </p:cNvPr>
          <p:cNvSpPr>
            <a:spLocks noGrp="1"/>
          </p:cNvSpPr>
          <p:nvPr>
            <p:ph type="title"/>
          </p:nvPr>
        </p:nvSpPr>
        <p:spPr/>
        <p:txBody>
          <a:bodyPr/>
          <a:lstStyle/>
          <a:p>
            <a:r>
              <a:rPr lang="en-GB" dirty="0"/>
              <a:t>Abstract</a:t>
            </a:r>
            <a:endParaRPr lang="en-IN" dirty="0"/>
          </a:p>
        </p:txBody>
      </p:sp>
      <p:sp>
        <p:nvSpPr>
          <p:cNvPr id="3" name="Content Placeholder 2">
            <a:extLst>
              <a:ext uri="{FF2B5EF4-FFF2-40B4-BE49-F238E27FC236}">
                <a16:creationId xmlns:a16="http://schemas.microsoft.com/office/drawing/2014/main" id="{605D6F22-99A2-4562-83FF-654276EBB603}"/>
              </a:ext>
            </a:extLst>
          </p:cNvPr>
          <p:cNvSpPr>
            <a:spLocks noGrp="1"/>
          </p:cNvSpPr>
          <p:nvPr>
            <p:ph idx="1"/>
          </p:nvPr>
        </p:nvSpPr>
        <p:spPr>
          <a:xfrm>
            <a:off x="1202919" y="3222593"/>
            <a:ext cx="9784080" cy="2073291"/>
          </a:xfrm>
        </p:spPr>
        <p:txBody>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The main aim of our project is to detect the heart pulse ,SPo2 and if there’s any abnormality in the pulse and SPo2 level then it should send the notification to the concerned person or doctor. Since it is automated, there’s no need of human interaction in between the process. We have taken an actual existing model as our base and its related paper as our base paper. The actual existing model’s proposed approach consists of sensors which measures heartbeat and body temperature of the patient which is controlled by the microcontroller. Both the readings are displayed in LCD monitor. Most health monitoring systems that are used in offline mode and this existing model implements the same. </a:t>
            </a:r>
            <a:endParaRPr lang="en-IN" dirty="0"/>
          </a:p>
        </p:txBody>
      </p:sp>
    </p:spTree>
    <p:extLst>
      <p:ext uri="{BB962C8B-B14F-4D97-AF65-F5344CB8AC3E}">
        <p14:creationId xmlns:p14="http://schemas.microsoft.com/office/powerpoint/2010/main" val="3681904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890B2EC-2DA7-47D2-9C0E-A2151482750B}"/>
              </a:ext>
            </a:extLst>
          </p:cNvPr>
          <p:cNvSpPr txBox="1"/>
          <p:nvPr/>
        </p:nvSpPr>
        <p:spPr>
          <a:xfrm>
            <a:off x="1044606" y="2413337"/>
            <a:ext cx="10102788" cy="2308324"/>
          </a:xfrm>
          <a:prstGeom prst="rect">
            <a:avLst/>
          </a:prstGeom>
          <a:noFill/>
        </p:spPr>
        <p:txBody>
          <a:bodyPr wrap="square">
            <a:spAutoFit/>
          </a:bodyPr>
          <a:lstStyle/>
          <a:p>
            <a:pPr marL="285750" indent="-285750">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We have taken this as our subject and provided automation. The automation which we have provided is by sending the notifications through online APIs such as Twilio. By this , we as a team have improved the quality of the model as well as implemented our knowledge we have gained in Internet Of Things course. We have used MAX30100 sensor to detect the heart pulse, and also an extra beneficiary factor in the form of SpO2, and an Arduino mega 2560 for the interface. Later we have used the online API based web service to send mails and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sms</a:t>
            </a:r>
            <a:r>
              <a:rPr lang="en-GB" sz="1800" dirty="0">
                <a:effectLst/>
                <a:latin typeface="Calibri" panose="020F0502020204030204" pitchFamily="34" charset="0"/>
                <a:ea typeface="Calibri" panose="020F0502020204030204" pitchFamily="34" charset="0"/>
                <a:cs typeface="Times New Roman" panose="02020603050405020304" pitchFamily="18" charset="0"/>
              </a:rPr>
              <a:t> regarding the data of the concerned patients. In this way, we are providing a solution to remotely access the heart pulse data of the patients and doctors are benefited the most by our project.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87578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8C58A-61EE-46F1-87E8-88544CE69D28}"/>
              </a:ext>
            </a:extLst>
          </p:cNvPr>
          <p:cNvSpPr>
            <a:spLocks noGrp="1"/>
          </p:cNvSpPr>
          <p:nvPr>
            <p:ph type="title"/>
          </p:nvPr>
        </p:nvSpPr>
        <p:spPr/>
        <p:txBody>
          <a:bodyPr/>
          <a:lstStyle/>
          <a:p>
            <a:r>
              <a:rPr lang="en-GB" dirty="0"/>
              <a:t>Introduction</a:t>
            </a:r>
            <a:endParaRPr lang="en-IN" dirty="0"/>
          </a:p>
        </p:txBody>
      </p:sp>
      <p:sp>
        <p:nvSpPr>
          <p:cNvPr id="3" name="Content Placeholder 2">
            <a:extLst>
              <a:ext uri="{FF2B5EF4-FFF2-40B4-BE49-F238E27FC236}">
                <a16:creationId xmlns:a16="http://schemas.microsoft.com/office/drawing/2014/main" id="{8D29E6E3-16A9-424F-82BF-67155332ED42}"/>
              </a:ext>
            </a:extLst>
          </p:cNvPr>
          <p:cNvSpPr>
            <a:spLocks noGrp="1"/>
          </p:cNvSpPr>
          <p:nvPr>
            <p:ph idx="1"/>
          </p:nvPr>
        </p:nvSpPr>
        <p:spPr/>
        <p:txBody>
          <a:bodyPr>
            <a:normAutofit/>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Due to Covid-19 pandemic, everyone got effected in many ways and especially patients got effected the most. It’s because patients cannot go to the hospitals and visit their respective concerned doctors and vice versa.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This gave us the idea of our project. With the help of our knowledge in Internet of Things , we as a team have researched many papers and finally came up with our project to help these patients who cannot physically meet the doctors.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Our project is Heart Pulse and SpO2 Detection and Notification System using Arduino. We have used a sensor which checks and produces the data regarding the heart pulse of a human. We have used </a:t>
            </a:r>
            <a:r>
              <a:rPr lang="en-GB" sz="1800" dirty="0">
                <a:latin typeface="Calibri" panose="020F0502020204030204" pitchFamily="34" charset="0"/>
                <a:ea typeface="Calibri" panose="020F0502020204030204" pitchFamily="34" charset="0"/>
                <a:cs typeface="Times New Roman" panose="02020603050405020304" pitchFamily="18" charset="0"/>
              </a:rPr>
              <a:t>Max30100 </a:t>
            </a:r>
            <a:r>
              <a:rPr lang="en-GB" sz="1800" dirty="0">
                <a:effectLst/>
                <a:latin typeface="Calibri" panose="020F0502020204030204" pitchFamily="34" charset="0"/>
                <a:ea typeface="Calibri" panose="020F0502020204030204" pitchFamily="34" charset="0"/>
                <a:cs typeface="Times New Roman" panose="02020603050405020304" pitchFamily="18" charset="0"/>
              </a:rPr>
              <a:t>sensor for this module. It not only checks the Heart Pulse rate but also gives us the amount of oxygen intake by the body(patient) in the form of SpO2 and with the help of an Arduino Mega , it gives us the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974828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CE6FDC-DB88-4698-BAC6-92C7FC1FB080}"/>
              </a:ext>
            </a:extLst>
          </p:cNvPr>
          <p:cNvSpPr txBox="1"/>
          <p:nvPr/>
        </p:nvSpPr>
        <p:spPr>
          <a:xfrm>
            <a:off x="1040167" y="1706163"/>
            <a:ext cx="10111666" cy="3246786"/>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GB" sz="2000" dirty="0">
                <a:effectLst/>
                <a:latin typeface="Calibri" panose="020F0502020204030204" pitchFamily="34" charset="0"/>
                <a:ea typeface="Calibri" panose="020F0502020204030204" pitchFamily="34" charset="0"/>
                <a:cs typeface="Times New Roman" panose="02020603050405020304" pitchFamily="18" charset="0"/>
              </a:rPr>
              <a:t>This data is then automated, that is , with the help of online API services , we have created the bridge of communicating the data from patient’s side to the doctor’s side. We have used Twilio as our SMS related communication service.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GB" sz="2000" dirty="0">
                <a:effectLst/>
                <a:latin typeface="Calibri" panose="020F0502020204030204" pitchFamily="34" charset="0"/>
                <a:ea typeface="Calibri" panose="020F0502020204030204" pitchFamily="34" charset="0"/>
                <a:cs typeface="Times New Roman" panose="02020603050405020304" pitchFamily="18" charset="0"/>
              </a:rPr>
              <a:t>We will write a code in Arduino , which acts as an interface between sensor and the online APIs. For this purpose, we have added another component called BOLT </a:t>
            </a:r>
            <a:r>
              <a:rPr lang="en-GB" sz="2000" dirty="0" err="1">
                <a:effectLst/>
                <a:latin typeface="Calibri" panose="020F0502020204030204" pitchFamily="34" charset="0"/>
                <a:ea typeface="Calibri" panose="020F0502020204030204" pitchFamily="34" charset="0"/>
                <a:cs typeface="Times New Roman" panose="02020603050405020304" pitchFamily="18" charset="0"/>
              </a:rPr>
              <a:t>Wifi</a:t>
            </a:r>
            <a:r>
              <a:rPr lang="en-GB" sz="2000" dirty="0">
                <a:effectLst/>
                <a:latin typeface="Calibri" panose="020F0502020204030204" pitchFamily="34" charset="0"/>
                <a:ea typeface="Calibri" panose="020F0502020204030204" pitchFamily="34" charset="0"/>
                <a:cs typeface="Times New Roman" panose="02020603050405020304" pitchFamily="18" charset="0"/>
              </a:rPr>
              <a:t> module which provides the necessary requirement in order to connect an Arduino to online and send data to the online APIs.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GB" sz="2000" dirty="0">
                <a:effectLst/>
                <a:latin typeface="Calibri" panose="020F0502020204030204" pitchFamily="34" charset="0"/>
                <a:ea typeface="Calibri" panose="020F0502020204030204" pitchFamily="34" charset="0"/>
                <a:cs typeface="Times New Roman" panose="02020603050405020304" pitchFamily="18" charset="0"/>
              </a:rPr>
              <a:t>We have kept certain milestones in our project and also distributed the tasks among our team members.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67158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584C7-6D01-42A4-8492-611E1C12E7EB}"/>
              </a:ext>
            </a:extLst>
          </p:cNvPr>
          <p:cNvSpPr>
            <a:spLocks noGrp="1"/>
          </p:cNvSpPr>
          <p:nvPr>
            <p:ph type="title"/>
          </p:nvPr>
        </p:nvSpPr>
        <p:spPr/>
        <p:txBody>
          <a:bodyPr/>
          <a:lstStyle/>
          <a:p>
            <a:r>
              <a:rPr lang="en-GB" dirty="0"/>
              <a:t>Methodology</a:t>
            </a:r>
            <a:endParaRPr lang="en-IN" dirty="0"/>
          </a:p>
        </p:txBody>
      </p:sp>
      <p:sp>
        <p:nvSpPr>
          <p:cNvPr id="3" name="Content Placeholder 2">
            <a:extLst>
              <a:ext uri="{FF2B5EF4-FFF2-40B4-BE49-F238E27FC236}">
                <a16:creationId xmlns:a16="http://schemas.microsoft.com/office/drawing/2014/main" id="{14D0B1CB-083F-42E4-A8F7-5C4609D7C0E6}"/>
              </a:ext>
            </a:extLst>
          </p:cNvPr>
          <p:cNvSpPr>
            <a:spLocks noGrp="1"/>
          </p:cNvSpPr>
          <p:nvPr>
            <p:ph idx="1"/>
          </p:nvPr>
        </p:nvSpPr>
        <p:spPr/>
        <p:txBody>
          <a:bodyPr/>
          <a:lstStyle/>
          <a:p>
            <a:r>
              <a:rPr lang="en-US" b="0" i="0" dirty="0">
                <a:effectLst/>
                <a:latin typeface="Arial" panose="020B0604020202020204" pitchFamily="34" charset="0"/>
              </a:rPr>
              <a:t>This project is totally based on IoT(Internet of things) and Wireless Communications. </a:t>
            </a:r>
          </a:p>
          <a:p>
            <a:r>
              <a:rPr lang="en-US" b="0" i="0" dirty="0">
                <a:effectLst/>
                <a:latin typeface="Arial" panose="020B0604020202020204" pitchFamily="34" charset="0"/>
              </a:rPr>
              <a:t>Here we have used hardware components like Arduino board, MAX30100, bread board and integrated this to Software like Twilio to provide a completely automated project based on Internet of Things and the data which is collected from the sensor is sent to the doctor by using BOLT IOT WI-FI module where we transfer data wirelessly.</a:t>
            </a:r>
          </a:p>
          <a:p>
            <a:r>
              <a:rPr lang="en-US" dirty="0">
                <a:latin typeface="Arial" panose="020B0604020202020204" pitchFamily="34" charset="0"/>
              </a:rPr>
              <a:t>Pre-requisites of this project is to have basic knowledge on connections between wires and Arduino board and also should have the knowledge of online communication services such as Twilio . As we all are from IOT specialization, we have the required knowledge to proceed with this project.</a:t>
            </a:r>
            <a:endParaRPr lang="en-IN" dirty="0"/>
          </a:p>
        </p:txBody>
      </p:sp>
    </p:spTree>
    <p:extLst>
      <p:ext uri="{BB962C8B-B14F-4D97-AF65-F5344CB8AC3E}">
        <p14:creationId xmlns:p14="http://schemas.microsoft.com/office/powerpoint/2010/main" val="3170272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62FCD-9A32-43CB-93E4-FC534B65690B}"/>
              </a:ext>
            </a:extLst>
          </p:cNvPr>
          <p:cNvSpPr>
            <a:spLocks noGrp="1"/>
          </p:cNvSpPr>
          <p:nvPr>
            <p:ph type="title"/>
          </p:nvPr>
        </p:nvSpPr>
        <p:spPr/>
        <p:txBody>
          <a:bodyPr/>
          <a:lstStyle/>
          <a:p>
            <a:r>
              <a:rPr lang="en-GB" dirty="0"/>
              <a:t>Objectives</a:t>
            </a:r>
            <a:endParaRPr lang="en-IN" dirty="0"/>
          </a:p>
        </p:txBody>
      </p:sp>
      <p:sp>
        <p:nvSpPr>
          <p:cNvPr id="3" name="Content Placeholder 2">
            <a:extLst>
              <a:ext uri="{FF2B5EF4-FFF2-40B4-BE49-F238E27FC236}">
                <a16:creationId xmlns:a16="http://schemas.microsoft.com/office/drawing/2014/main" id="{E9B2290F-9980-43FE-93BC-49AB0F438DA6}"/>
              </a:ext>
            </a:extLst>
          </p:cNvPr>
          <p:cNvSpPr>
            <a:spLocks noGrp="1"/>
          </p:cNvSpPr>
          <p:nvPr>
            <p:ph idx="1"/>
          </p:nvPr>
        </p:nvSpPr>
        <p:spPr/>
        <p:txBody>
          <a:bodyPr>
            <a:normAutofit lnSpcReduction="10000"/>
          </a:bodyPr>
          <a:lstStyle/>
          <a:p>
            <a:pPr>
              <a:lnSpc>
                <a:spcPct val="107000"/>
              </a:lnSpc>
            </a:pPr>
            <a:r>
              <a:rPr lang="en-IN" sz="1800" b="1" dirty="0">
                <a:effectLst/>
                <a:latin typeface="Calibri" panose="020F0502020204030204" pitchFamily="34" charset="0"/>
                <a:ea typeface="DengXian" panose="02010600030101010101" pitchFamily="2" charset="-122"/>
                <a:cs typeface="Mangal" panose="02040503050203030202" pitchFamily="18" charset="0"/>
              </a:rPr>
              <a:t>AUTOMATED</a:t>
            </a:r>
            <a:r>
              <a:rPr lang="en-IN" sz="1800" dirty="0">
                <a:effectLst/>
                <a:latin typeface="Calibri" panose="020F0502020204030204" pitchFamily="34" charset="0"/>
                <a:ea typeface="DengXian" panose="02010600030101010101" pitchFamily="2" charset="-122"/>
                <a:cs typeface="Mangal" panose="02040503050203030202" pitchFamily="18" charset="0"/>
              </a:rPr>
              <a:t>: Automation is one of the emerging technologies now where any given task is automated based upon the requirements of the users. The whole project is completely automated. No human intervention is required for sending the data from the patient to the doctor. SMS and Email alerts are automatically generated using the best in line third party services like Twilio and </a:t>
            </a:r>
            <a:r>
              <a:rPr lang="en-IN" sz="1800" dirty="0" err="1">
                <a:effectLst/>
                <a:latin typeface="Calibri" panose="020F0502020204030204" pitchFamily="34" charset="0"/>
                <a:ea typeface="DengXian" panose="02010600030101010101" pitchFamily="2" charset="-122"/>
                <a:cs typeface="Mangal" panose="02040503050203030202" pitchFamily="18" charset="0"/>
              </a:rPr>
              <a:t>Mailgun</a:t>
            </a:r>
            <a:r>
              <a:rPr lang="en-IN" sz="1800" dirty="0">
                <a:effectLst/>
                <a:latin typeface="Calibri" panose="020F0502020204030204" pitchFamily="34" charset="0"/>
                <a:ea typeface="DengXian" panose="02010600030101010101" pitchFamily="2" charset="-122"/>
                <a:cs typeface="Mangal" panose="02040503050203030202" pitchFamily="18" charset="0"/>
              </a:rPr>
              <a:t>.</a:t>
            </a:r>
          </a:p>
          <a:p>
            <a:pPr>
              <a:lnSpc>
                <a:spcPct val="107000"/>
              </a:lnSpc>
              <a:spcAft>
                <a:spcPts val="800"/>
              </a:spcAft>
            </a:pPr>
            <a:r>
              <a:rPr lang="en-IN" sz="1800" b="1" dirty="0">
                <a:effectLst/>
                <a:latin typeface="Calibri" panose="020F0502020204030204" pitchFamily="34" charset="0"/>
                <a:ea typeface="DengXian" panose="02010600030101010101" pitchFamily="2" charset="-122"/>
                <a:cs typeface="Mangal" panose="02040503050203030202" pitchFamily="18" charset="0"/>
              </a:rPr>
              <a:t>EASE OF USE</a:t>
            </a:r>
            <a:r>
              <a:rPr lang="en-IN" sz="1800" dirty="0">
                <a:effectLst/>
                <a:latin typeface="Calibri" panose="020F0502020204030204" pitchFamily="34" charset="0"/>
                <a:ea typeface="DengXian" panose="02010600030101010101" pitchFamily="2" charset="-122"/>
                <a:cs typeface="Mangal" panose="02040503050203030202" pitchFamily="18" charset="0"/>
              </a:rPr>
              <a:t>: This project is very simple to use. To use this project no knowledge about the components is required. The patient has to simply put his finger onto a sensor which collects the data and this data is sent to the doctor automatically in the form of an SMS and an E-Mail. So this creates an easy to use and understand environment for the users of this device.</a:t>
            </a:r>
            <a:endParaRPr lang="en-IN" sz="1800" dirty="0">
              <a:effectLst/>
              <a:latin typeface="Calibri" panose="020F0502020204030204" pitchFamily="34" charset="0"/>
              <a:ea typeface="DengXian" panose="02010600030101010101" pitchFamily="2" charset="-122"/>
              <a:cs typeface="Kokila" panose="020B0604020202020204" pitchFamily="34" charset="0"/>
            </a:endParaRPr>
          </a:p>
          <a:p>
            <a:pPr>
              <a:lnSpc>
                <a:spcPct val="107000"/>
              </a:lnSpc>
              <a:spcAft>
                <a:spcPts val="800"/>
              </a:spcAft>
            </a:pPr>
            <a:r>
              <a:rPr lang="en-IN" sz="1800" b="1" dirty="0">
                <a:effectLst/>
                <a:latin typeface="Calibri" panose="020F0502020204030204" pitchFamily="34" charset="0"/>
                <a:ea typeface="DengXian" panose="02010600030101010101" pitchFamily="2" charset="-122"/>
                <a:cs typeface="Mangal" panose="02040503050203030202" pitchFamily="18" charset="0"/>
              </a:rPr>
              <a:t>LOW COST</a:t>
            </a:r>
            <a:r>
              <a:rPr lang="en-IN" sz="1800" dirty="0">
                <a:effectLst/>
                <a:latin typeface="Calibri" panose="020F0502020204030204" pitchFamily="34" charset="0"/>
                <a:ea typeface="DengXian" panose="02010600030101010101" pitchFamily="2" charset="-122"/>
                <a:cs typeface="Mangal" panose="02040503050203030202" pitchFamily="18" charset="0"/>
              </a:rPr>
              <a:t>: one among the main aim of this project is to provide low cost and user friendly device to measure and keep track of the user’s heart pulse. Generally these machines could  cost close to 2000RS. But with the help of Arduino uno and using free services like Twilio and </a:t>
            </a:r>
            <a:r>
              <a:rPr lang="en-IN" sz="1800" dirty="0" err="1">
                <a:effectLst/>
                <a:latin typeface="Calibri" panose="020F0502020204030204" pitchFamily="34" charset="0"/>
                <a:ea typeface="DengXian" panose="02010600030101010101" pitchFamily="2" charset="-122"/>
                <a:cs typeface="Mangal" panose="02040503050203030202" pitchFamily="18" charset="0"/>
              </a:rPr>
              <a:t>Mailgun</a:t>
            </a:r>
            <a:r>
              <a:rPr lang="en-IN" sz="1800" dirty="0">
                <a:effectLst/>
                <a:latin typeface="Calibri" panose="020F0502020204030204" pitchFamily="34" charset="0"/>
                <a:ea typeface="DengXian" panose="02010600030101010101" pitchFamily="2" charset="-122"/>
                <a:cs typeface="Mangal" panose="02040503050203030202" pitchFamily="18" charset="0"/>
              </a:rPr>
              <a:t> the cost is significantly reduced.</a:t>
            </a:r>
          </a:p>
          <a:p>
            <a:endParaRPr lang="en-IN" dirty="0"/>
          </a:p>
        </p:txBody>
      </p:sp>
    </p:spTree>
    <p:extLst>
      <p:ext uri="{BB962C8B-B14F-4D97-AF65-F5344CB8AC3E}">
        <p14:creationId xmlns:p14="http://schemas.microsoft.com/office/powerpoint/2010/main" val="34007631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docProps/app.xml><?xml version="1.0" encoding="utf-8"?>
<Properties xmlns="http://schemas.openxmlformats.org/officeDocument/2006/extended-properties" xmlns:vt="http://schemas.openxmlformats.org/officeDocument/2006/docPropsVTypes">
  <Template>Banded</Template>
  <TotalTime>0</TotalTime>
  <Words>2178</Words>
  <Application>Microsoft Office PowerPoint</Application>
  <PresentationFormat>Widescreen</PresentationFormat>
  <Paragraphs>116</Paragraphs>
  <Slides>26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26</vt:i4>
      </vt:variant>
    </vt:vector>
  </HeadingPairs>
  <TitlesOfParts>
    <vt:vector size="39" baseType="lpstr">
      <vt:lpstr>Arial</vt:lpstr>
      <vt:lpstr>Arial</vt:lpstr>
      <vt:lpstr>Avenir Next LT Pro Light</vt:lpstr>
      <vt:lpstr>Bahnschrift</vt:lpstr>
      <vt:lpstr>Bahnschrift SemiBold SemiConden</vt:lpstr>
      <vt:lpstr>Calibri</vt:lpstr>
      <vt:lpstr>Corbel</vt:lpstr>
      <vt:lpstr>Helvetica Neue</vt:lpstr>
      <vt:lpstr>Open Sans</vt:lpstr>
      <vt:lpstr>Times New Roman</vt:lpstr>
      <vt:lpstr>typonine sans regular</vt:lpstr>
      <vt:lpstr>Wingdings</vt:lpstr>
      <vt:lpstr>Banded</vt:lpstr>
      <vt:lpstr>   HEART PULSE and spo2 MONITORING AND NOTIFICATION SYSTEM USING ARDUINO   PROJECT BATCH-90</vt:lpstr>
      <vt:lpstr>Contents</vt:lpstr>
      <vt:lpstr>PowerPoint Presentation</vt:lpstr>
      <vt:lpstr>Abstract</vt:lpstr>
      <vt:lpstr>PowerPoint Presentation</vt:lpstr>
      <vt:lpstr>Introduction</vt:lpstr>
      <vt:lpstr>PowerPoint Presentation</vt:lpstr>
      <vt:lpstr>Methodology</vt:lpstr>
      <vt:lpstr>Objectives</vt:lpstr>
      <vt:lpstr>Literature survey</vt:lpstr>
      <vt:lpstr>PowerPoint Presentation</vt:lpstr>
      <vt:lpstr>Planning And Task Distribution</vt:lpstr>
      <vt:lpstr>MODULE DISTRIBUTION: </vt:lpstr>
      <vt:lpstr>Circuit Diagram </vt:lpstr>
      <vt:lpstr>Components</vt:lpstr>
      <vt:lpstr>Components</vt:lpstr>
      <vt:lpstr>COMPONENTS</vt:lpstr>
      <vt:lpstr>COMPONENTS</vt:lpstr>
      <vt:lpstr>COMPONENTS</vt:lpstr>
      <vt:lpstr>Flow chart </vt:lpstr>
      <vt:lpstr>Block diagram</vt:lpstr>
      <vt:lpstr>Front end and back end</vt:lpstr>
      <vt:lpstr>User stories</vt:lpstr>
      <vt:lpstr>challenges</vt:lpstr>
      <vt:lpstr>Motivation and 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PULSE MONITORING AND NOTIFICATION SYSTEM USING ARDUINO   PROJECT BATCH-90</dc:title>
  <dc:creator>Hari Kiran</dc:creator>
  <cp:lastModifiedBy>Hari Kiran</cp:lastModifiedBy>
  <cp:revision>43</cp:revision>
  <dcterms:created xsi:type="dcterms:W3CDTF">2020-10-12T06:07:26Z</dcterms:created>
  <dcterms:modified xsi:type="dcterms:W3CDTF">2021-02-18T05:10:38Z</dcterms:modified>
</cp:coreProperties>
</file>