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8" r:id="rId2"/>
  </p:sldMasterIdLst>
  <p:notesMasterIdLst>
    <p:notesMasterId r:id="rId24"/>
  </p:notesMasterIdLst>
  <p:handoutMasterIdLst>
    <p:handoutMasterId r:id="rId25"/>
  </p:handoutMasterIdLst>
  <p:sldIdLst>
    <p:sldId id="296" r:id="rId3"/>
    <p:sldId id="407" r:id="rId4"/>
    <p:sldId id="354" r:id="rId5"/>
    <p:sldId id="408" r:id="rId6"/>
    <p:sldId id="409" r:id="rId7"/>
    <p:sldId id="410" r:id="rId8"/>
    <p:sldId id="411" r:id="rId9"/>
    <p:sldId id="412" r:id="rId10"/>
    <p:sldId id="413" r:id="rId11"/>
    <p:sldId id="414" r:id="rId12"/>
    <p:sldId id="415" r:id="rId13"/>
    <p:sldId id="416" r:id="rId14"/>
    <p:sldId id="417" r:id="rId15"/>
    <p:sldId id="419" r:id="rId16"/>
    <p:sldId id="420" r:id="rId17"/>
    <p:sldId id="422" r:id="rId18"/>
    <p:sldId id="423" r:id="rId19"/>
    <p:sldId id="424" r:id="rId20"/>
    <p:sldId id="425" r:id="rId21"/>
    <p:sldId id="426" r:id="rId22"/>
    <p:sldId id="32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6B6B6"/>
    <a:srgbClr val="1965A7"/>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84317" autoAdjust="0"/>
  </p:normalViewPr>
  <p:slideViewPr>
    <p:cSldViewPr snapToGrid="0">
      <p:cViewPr varScale="1">
        <p:scale>
          <a:sx n="74" d="100"/>
          <a:sy n="74" d="100"/>
        </p:scale>
        <p:origin x="1344" y="72"/>
      </p:cViewPr>
      <p:guideLst>
        <p:guide orient="horz" pos="3940"/>
        <p:guide orient="horz" pos="495"/>
        <p:guide pos="5474"/>
        <p:guide pos="290"/>
        <p:guide pos="325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9/1/2017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9/1/2017</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Bold </a:t>
            </a:r>
          </a:p>
          <a:p>
            <a:r>
              <a:rPr lang="en-US" baseline="0" dirty="0" smtClean="0"/>
              <a:t>(Font size for the title of the PPT can vary between 30-34, Arial,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16, Arial normal</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extLst>
      <p:ext uri="{BB962C8B-B14F-4D97-AF65-F5344CB8AC3E}">
        <p14:creationId xmlns:p14="http://schemas.microsoft.com/office/powerpoint/2010/main" val="179545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10</a:t>
            </a:fld>
            <a:endParaRPr lang="en-US"/>
          </a:p>
        </p:txBody>
      </p:sp>
    </p:spTree>
    <p:extLst>
      <p:ext uri="{BB962C8B-B14F-4D97-AF65-F5344CB8AC3E}">
        <p14:creationId xmlns:p14="http://schemas.microsoft.com/office/powerpoint/2010/main" val="2004520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11</a:t>
            </a:fld>
            <a:endParaRPr lang="en-US"/>
          </a:p>
        </p:txBody>
      </p:sp>
    </p:spTree>
    <p:extLst>
      <p:ext uri="{BB962C8B-B14F-4D97-AF65-F5344CB8AC3E}">
        <p14:creationId xmlns:p14="http://schemas.microsoft.com/office/powerpoint/2010/main" val="363356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12</a:t>
            </a:fld>
            <a:endParaRPr lang="en-US"/>
          </a:p>
        </p:txBody>
      </p:sp>
    </p:spTree>
    <p:extLst>
      <p:ext uri="{BB962C8B-B14F-4D97-AF65-F5344CB8AC3E}">
        <p14:creationId xmlns:p14="http://schemas.microsoft.com/office/powerpoint/2010/main" val="3635429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13</a:t>
            </a:fld>
            <a:endParaRPr lang="en-US"/>
          </a:p>
        </p:txBody>
      </p:sp>
    </p:spTree>
    <p:extLst>
      <p:ext uri="{BB962C8B-B14F-4D97-AF65-F5344CB8AC3E}">
        <p14:creationId xmlns:p14="http://schemas.microsoft.com/office/powerpoint/2010/main" val="3078795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14</a:t>
            </a:fld>
            <a:endParaRPr lang="en-US"/>
          </a:p>
        </p:txBody>
      </p:sp>
    </p:spTree>
    <p:extLst>
      <p:ext uri="{BB962C8B-B14F-4D97-AF65-F5344CB8AC3E}">
        <p14:creationId xmlns:p14="http://schemas.microsoft.com/office/powerpoint/2010/main" val="266955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15</a:t>
            </a:fld>
            <a:endParaRPr lang="en-US"/>
          </a:p>
        </p:txBody>
      </p:sp>
    </p:spTree>
    <p:extLst>
      <p:ext uri="{BB962C8B-B14F-4D97-AF65-F5344CB8AC3E}">
        <p14:creationId xmlns:p14="http://schemas.microsoft.com/office/powerpoint/2010/main" val="2301902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16</a:t>
            </a:fld>
            <a:endParaRPr lang="en-US"/>
          </a:p>
        </p:txBody>
      </p:sp>
    </p:spTree>
    <p:extLst>
      <p:ext uri="{BB962C8B-B14F-4D97-AF65-F5344CB8AC3E}">
        <p14:creationId xmlns:p14="http://schemas.microsoft.com/office/powerpoint/2010/main" val="299375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17</a:t>
            </a:fld>
            <a:endParaRPr lang="en-US"/>
          </a:p>
        </p:txBody>
      </p:sp>
    </p:spTree>
    <p:extLst>
      <p:ext uri="{BB962C8B-B14F-4D97-AF65-F5344CB8AC3E}">
        <p14:creationId xmlns:p14="http://schemas.microsoft.com/office/powerpoint/2010/main" val="956875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18</a:t>
            </a:fld>
            <a:endParaRPr lang="en-US"/>
          </a:p>
        </p:txBody>
      </p:sp>
    </p:spTree>
    <p:extLst>
      <p:ext uri="{BB962C8B-B14F-4D97-AF65-F5344CB8AC3E}">
        <p14:creationId xmlns:p14="http://schemas.microsoft.com/office/powerpoint/2010/main" val="965600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19</a:t>
            </a:fld>
            <a:endParaRPr lang="en-US"/>
          </a:p>
        </p:txBody>
      </p:sp>
    </p:spTree>
    <p:extLst>
      <p:ext uri="{BB962C8B-B14F-4D97-AF65-F5344CB8AC3E}">
        <p14:creationId xmlns:p14="http://schemas.microsoft.com/office/powerpoint/2010/main" val="1978208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a:p>
        </p:txBody>
      </p:sp>
    </p:spTree>
    <p:extLst>
      <p:ext uri="{BB962C8B-B14F-4D97-AF65-F5344CB8AC3E}">
        <p14:creationId xmlns:p14="http://schemas.microsoft.com/office/powerpoint/2010/main" val="3061406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Thank you slide:</a:t>
            </a:r>
            <a:r>
              <a:rPr lang="en-US" b="1" baseline="0" dirty="0" smtClean="0"/>
              <a:t> </a:t>
            </a:r>
          </a:p>
          <a:p>
            <a:endParaRPr lang="en-US" baseline="0" dirty="0" smtClean="0"/>
          </a:p>
          <a:p>
            <a:r>
              <a:rPr lang="en-US" dirty="0" smtClean="0"/>
              <a:t>Thank you</a:t>
            </a:r>
            <a:r>
              <a:rPr lang="en-US" baseline="0" dirty="0" smtClean="0"/>
              <a:t>– font size 30, Arial Bold</a:t>
            </a:r>
          </a:p>
          <a:p>
            <a:endParaRPr lang="en-US" baseline="0" dirty="0" smtClean="0"/>
          </a:p>
          <a:p>
            <a:r>
              <a:rPr lang="en-US" baseline="0" dirty="0" smtClean="0"/>
              <a:t>Name &amp; Designation – font size 18, Arial normal</a:t>
            </a:r>
          </a:p>
          <a:p>
            <a:r>
              <a:rPr lang="en-US" baseline="0" dirty="0" smtClean="0"/>
              <a:t>Your/contact email id – font size 18, Arial normal</a:t>
            </a:r>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21</a:t>
            </a:fld>
            <a:endParaRPr lang="en-US"/>
          </a:p>
        </p:txBody>
      </p:sp>
    </p:spTree>
    <p:extLst>
      <p:ext uri="{BB962C8B-B14F-4D97-AF65-F5344CB8AC3E}">
        <p14:creationId xmlns:p14="http://schemas.microsoft.com/office/powerpoint/2010/main" val="207376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a:t>
            </a:fld>
            <a:endParaRPr lang="en-US"/>
          </a:p>
        </p:txBody>
      </p:sp>
    </p:spTree>
    <p:extLst>
      <p:ext uri="{BB962C8B-B14F-4D97-AF65-F5344CB8AC3E}">
        <p14:creationId xmlns:p14="http://schemas.microsoft.com/office/powerpoint/2010/main" val="149965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a:t>
            </a:fld>
            <a:endParaRPr lang="en-US"/>
          </a:p>
        </p:txBody>
      </p:sp>
    </p:spTree>
    <p:extLst>
      <p:ext uri="{BB962C8B-B14F-4D97-AF65-F5344CB8AC3E}">
        <p14:creationId xmlns:p14="http://schemas.microsoft.com/office/powerpoint/2010/main" val="101927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a:t>
            </a:fld>
            <a:endParaRPr lang="en-US"/>
          </a:p>
        </p:txBody>
      </p:sp>
    </p:spTree>
    <p:extLst>
      <p:ext uri="{BB962C8B-B14F-4D97-AF65-F5344CB8AC3E}">
        <p14:creationId xmlns:p14="http://schemas.microsoft.com/office/powerpoint/2010/main" val="109122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6</a:t>
            </a:fld>
            <a:endParaRPr lang="en-US"/>
          </a:p>
        </p:txBody>
      </p:sp>
    </p:spTree>
    <p:extLst>
      <p:ext uri="{BB962C8B-B14F-4D97-AF65-F5344CB8AC3E}">
        <p14:creationId xmlns:p14="http://schemas.microsoft.com/office/powerpoint/2010/main" val="4218148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7</a:t>
            </a:fld>
            <a:endParaRPr lang="en-US"/>
          </a:p>
        </p:txBody>
      </p:sp>
    </p:spTree>
    <p:extLst>
      <p:ext uri="{BB962C8B-B14F-4D97-AF65-F5344CB8AC3E}">
        <p14:creationId xmlns:p14="http://schemas.microsoft.com/office/powerpoint/2010/main" val="565435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8</a:t>
            </a:fld>
            <a:endParaRPr lang="en-US"/>
          </a:p>
        </p:txBody>
      </p:sp>
    </p:spTree>
    <p:extLst>
      <p:ext uri="{BB962C8B-B14F-4D97-AF65-F5344CB8AC3E}">
        <p14:creationId xmlns:p14="http://schemas.microsoft.com/office/powerpoint/2010/main" val="1624579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9</a:t>
            </a:fld>
            <a:endParaRPr lang="en-US"/>
          </a:p>
        </p:txBody>
      </p:sp>
    </p:spTree>
    <p:extLst>
      <p:ext uri="{BB962C8B-B14F-4D97-AF65-F5344CB8AC3E}">
        <p14:creationId xmlns:p14="http://schemas.microsoft.com/office/powerpoint/2010/main" val="2340642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4716061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39538688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extLst>
      <p:ext uri="{BB962C8B-B14F-4D97-AF65-F5344CB8AC3E}">
        <p14:creationId xmlns:p14="http://schemas.microsoft.com/office/powerpoint/2010/main" val="8030417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75192171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extLst>
      <p:ext uri="{BB962C8B-B14F-4D97-AF65-F5344CB8AC3E}">
        <p14:creationId xmlns:p14="http://schemas.microsoft.com/office/powerpoint/2010/main" val="414356939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extLst>
      <p:ext uri="{BB962C8B-B14F-4D97-AF65-F5344CB8AC3E}">
        <p14:creationId xmlns:p14="http://schemas.microsoft.com/office/powerpoint/2010/main" val="28678482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extLst>
      <p:ext uri="{BB962C8B-B14F-4D97-AF65-F5344CB8AC3E}">
        <p14:creationId xmlns:p14="http://schemas.microsoft.com/office/powerpoint/2010/main" val="3053696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16342875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extLst>
      <p:ext uri="{BB962C8B-B14F-4D97-AF65-F5344CB8AC3E}">
        <p14:creationId xmlns:p14="http://schemas.microsoft.com/office/powerpoint/2010/main" val="166901517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extLst>
      <p:ext uri="{BB962C8B-B14F-4D97-AF65-F5344CB8AC3E}">
        <p14:creationId xmlns:p14="http://schemas.microsoft.com/office/powerpoint/2010/main" val="292801065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extLst>
      <p:ext uri="{BB962C8B-B14F-4D97-AF65-F5344CB8AC3E}">
        <p14:creationId xmlns:p14="http://schemas.microsoft.com/office/powerpoint/2010/main" val="2087534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79966268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7039049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314677488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142467889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15898072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288683960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95021422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074957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92031748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74703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65759085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38680979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tx1"/>
                </a:solidFill>
              </a:rPr>
              <a:t>© 2012 WIPRO LTD  |  WWW.WIPRO.COM  |  </a:t>
            </a:r>
            <a:r>
              <a:rPr lang="en-US" sz="800" b="0" i="0" u="none" kern="1200" dirty="0" smtClean="0">
                <a:solidFill>
                  <a:schemeClr val="tx1"/>
                </a:solidFill>
                <a:effectLst/>
                <a:latin typeface="Arial" pitchFamily="34" charset="0"/>
                <a:ea typeface="+mn-ea"/>
                <a:cs typeface="Arial" pitchFamily="34" charset="0"/>
              </a:rPr>
              <a:t>CONFIDENTIAL</a:t>
            </a:r>
            <a:endParaRPr lang="en-US" b="0" u="none" dirty="0">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707" r:id="rId2"/>
    <p:sldLayoutId id="2147483660" r:id="rId3"/>
    <p:sldLayoutId id="2147483664" r:id="rId4"/>
    <p:sldLayoutId id="2147483663" r:id="rId5"/>
    <p:sldLayoutId id="2147483704" r:id="rId6"/>
    <p:sldLayoutId id="2147483676" r:id="rId7"/>
    <p:sldLayoutId id="2147483677" r:id="rId8"/>
    <p:sldLayoutId id="2147483678" r:id="rId9"/>
    <p:sldLayoutId id="2147483679" r:id="rId10"/>
    <p:sldLayoutId id="2147483681" r:id="rId11"/>
    <p:sldLayoutId id="2147483702" r:id="rId12"/>
    <p:sldLayoutId id="2147483703" r:id="rId13"/>
    <p:sldLayoutId id="2147483686" r:id="rId14"/>
    <p:sldLayoutId id="2147483687" r:id="rId15"/>
    <p:sldLayoutId id="2147483688" r:id="rId16"/>
    <p:sldLayoutId id="2147483691" r:id="rId17"/>
    <p:sldLayoutId id="2147483684" r:id="rId18"/>
    <p:sldLayoutId id="2147483694" r:id="rId19"/>
    <p:sldLayoutId id="2147483661" r:id="rId20"/>
    <p:sldLayoutId id="2147483699" r:id="rId21"/>
    <p:sldLayoutId id="2147483700" r:id="rId22"/>
    <p:sldLayoutId id="2147483706" r:id="rId23"/>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p:cNvSpPr>
          <p:nvPr/>
        </p:nvSpPr>
        <p:spPr>
          <a:xfrm>
            <a:off x="2286000" y="6673207"/>
            <a:ext cx="4572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tx1"/>
                </a:solidFill>
              </a:rPr>
              <a:t>© 2012 WIPRO LTD  |  WWW.WIPRO.COM  |  </a:t>
            </a:r>
            <a:r>
              <a:rPr lang="en-US" sz="800" b="0" i="0" kern="1200" dirty="0" smtClean="0">
                <a:solidFill>
                  <a:schemeClr val="tx1"/>
                </a:solidFill>
                <a:effectLst/>
                <a:latin typeface="Arial" pitchFamily="34" charset="0"/>
                <a:ea typeface="+mn-ea"/>
                <a:cs typeface="Arial" pitchFamily="34" charset="0"/>
              </a:rPr>
              <a:t>INTERNAL</a:t>
            </a:r>
            <a:endParaRPr lang="en-US" b="0" u="none" dirty="0">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9256526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555647" y="1680826"/>
            <a:ext cx="4305018" cy="1547161"/>
          </a:xfrm>
        </p:spPr>
        <p:txBody>
          <a:bodyPr>
            <a:normAutofit/>
          </a:bodyPr>
          <a:lstStyle/>
          <a:p>
            <a:r>
              <a:rPr lang="en-US" sz="2400" dirty="0" smtClean="0"/>
              <a:t>Capital One Seat Tracker Application</a:t>
            </a:r>
            <a:endParaRPr lang="en-US" sz="2400" dirty="0"/>
          </a:p>
        </p:txBody>
      </p:sp>
      <p:sp>
        <p:nvSpPr>
          <p:cNvPr id="9" name="Subtitle 8"/>
          <p:cNvSpPr>
            <a:spLocks noGrp="1"/>
          </p:cNvSpPr>
          <p:nvPr>
            <p:ph type="subTitle" idx="1"/>
          </p:nvPr>
        </p:nvSpPr>
        <p:spPr>
          <a:xfrm>
            <a:off x="4555647" y="3058710"/>
            <a:ext cx="4142266" cy="338554"/>
          </a:xfrm>
        </p:spPr>
        <p:txBody>
          <a:bodyPr>
            <a:noAutofit/>
          </a:bodyPr>
          <a:lstStyle/>
          <a:p>
            <a:pPr>
              <a:lnSpc>
                <a:spcPct val="150000"/>
              </a:lnSpc>
            </a:pPr>
            <a:r>
              <a:rPr lang="en-US" sz="1800" dirty="0" smtClean="0"/>
              <a:t>Hari Kishan </a:t>
            </a:r>
            <a:r>
              <a:rPr lang="en-US" sz="1800" dirty="0" smtClean="0"/>
              <a:t>Dande</a:t>
            </a:r>
            <a:br>
              <a:rPr lang="en-US" sz="1800" dirty="0" smtClean="0"/>
            </a:br>
            <a:r>
              <a:rPr lang="en-US" sz="1400" dirty="0" smtClean="0"/>
              <a:t>Capital One UK</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523220"/>
          </a:xfrm>
        </p:spPr>
        <p:txBody>
          <a:bodyPr/>
          <a:lstStyle/>
          <a:p>
            <a:r>
              <a:rPr lang="en-US" sz="1400" dirty="0" smtClean="0"/>
              <a:t>10. SPOC can also allocate </a:t>
            </a:r>
            <a:r>
              <a:rPr lang="en-US" sz="1400" dirty="0" smtClean="0"/>
              <a:t>cubicles </a:t>
            </a:r>
            <a:r>
              <a:rPr lang="en-US" sz="1400" dirty="0" smtClean="0"/>
              <a:t>in case if </a:t>
            </a:r>
            <a:r>
              <a:rPr lang="en-US" sz="1400" dirty="0" smtClean="0"/>
              <a:t>employees were not </a:t>
            </a:r>
            <a:r>
              <a:rPr lang="en-US" sz="1400" dirty="0" smtClean="0"/>
              <a:t>able to allocate cubical by </a:t>
            </a:r>
            <a:r>
              <a:rPr lang="en-US" sz="1400" dirty="0" smtClean="0"/>
              <a:t>them self</a:t>
            </a:r>
            <a:r>
              <a:rPr lang="en-US" sz="1400" dirty="0" smtClean="0"/>
              <a:t>.</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782"/>
            <a:ext cx="9144000" cy="4662435"/>
          </a:xfrm>
          <a:prstGeom prst="rect">
            <a:avLst/>
          </a:prstGeom>
        </p:spPr>
      </p:pic>
    </p:spTree>
    <p:extLst>
      <p:ext uri="{BB962C8B-B14F-4D97-AF65-F5344CB8AC3E}">
        <p14:creationId xmlns:p14="http://schemas.microsoft.com/office/powerpoint/2010/main" val="83946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46331"/>
          </a:xfrm>
        </p:spPr>
        <p:txBody>
          <a:bodyPr/>
          <a:lstStyle/>
          <a:p>
            <a:r>
              <a:rPr lang="en-US" sz="1200" dirty="0" smtClean="0"/>
              <a:t>11. If any cubical is having port issue, </a:t>
            </a:r>
            <a:r>
              <a:rPr lang="en-US" sz="1200" dirty="0" smtClean="0"/>
              <a:t>SPOC can highlight it in the application as PORT </a:t>
            </a:r>
            <a:r>
              <a:rPr lang="en-US" sz="1200" dirty="0"/>
              <a:t>I</a:t>
            </a:r>
            <a:r>
              <a:rPr lang="en-US" sz="1200" dirty="0" smtClean="0"/>
              <a:t>SSUE in order to avoid any employee to occupy the same cubical with port issue; “below </a:t>
            </a:r>
            <a:r>
              <a:rPr lang="en-US" sz="1200" dirty="0" smtClean="0"/>
              <a:t>mandatory fields are disabled as the cubical is having port </a:t>
            </a:r>
            <a:r>
              <a:rPr lang="en-US" sz="1200" dirty="0" smtClean="0"/>
              <a:t>issue”. </a:t>
            </a:r>
            <a:endParaRPr lang="en-US" sz="1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1132"/>
            <a:ext cx="9144000" cy="4655736"/>
          </a:xfrm>
          <a:prstGeom prst="rect">
            <a:avLst/>
          </a:prstGeom>
        </p:spPr>
      </p:pic>
    </p:spTree>
    <p:extLst>
      <p:ext uri="{BB962C8B-B14F-4D97-AF65-F5344CB8AC3E}">
        <p14:creationId xmlns:p14="http://schemas.microsoft.com/office/powerpoint/2010/main" val="1979626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461665"/>
          </a:xfrm>
        </p:spPr>
        <p:txBody>
          <a:bodyPr/>
          <a:lstStyle/>
          <a:p>
            <a:r>
              <a:rPr lang="en-US" sz="1200" dirty="0" smtClean="0"/>
              <a:t>12. </a:t>
            </a:r>
            <a:r>
              <a:rPr lang="en-US" sz="1200" dirty="0" smtClean="0"/>
              <a:t>When </a:t>
            </a:r>
            <a:r>
              <a:rPr lang="en-US" sz="1200" dirty="0" smtClean="0"/>
              <a:t>we have </a:t>
            </a:r>
            <a:r>
              <a:rPr lang="en-US" sz="1200" dirty="0" smtClean="0"/>
              <a:t>to </a:t>
            </a:r>
            <a:r>
              <a:rPr lang="en-US" sz="1200" dirty="0" smtClean="0"/>
              <a:t>block </a:t>
            </a:r>
            <a:r>
              <a:rPr lang="en-US" sz="1200" dirty="0" smtClean="0"/>
              <a:t>some cubicles </a:t>
            </a:r>
            <a:r>
              <a:rPr lang="en-US" sz="1200" dirty="0" smtClean="0"/>
              <a:t>for </a:t>
            </a:r>
            <a:r>
              <a:rPr lang="en-US" sz="1200" dirty="0" smtClean="0"/>
              <a:t>any </a:t>
            </a:r>
            <a:r>
              <a:rPr lang="en-US" sz="1200" dirty="0" smtClean="0"/>
              <a:t>future </a:t>
            </a:r>
            <a:r>
              <a:rPr lang="en-US" sz="1200" dirty="0" smtClean="0"/>
              <a:t>requirement, we can choose “Others” as a category; </a:t>
            </a:r>
            <a:r>
              <a:rPr lang="en-US" sz="1200" dirty="0" smtClean="0"/>
              <a:t>here below </a:t>
            </a:r>
            <a:r>
              <a:rPr lang="en-US" sz="1200" dirty="0" smtClean="0"/>
              <a:t>“</a:t>
            </a:r>
            <a:r>
              <a:rPr lang="en-US" sz="1200" dirty="0" smtClean="0"/>
              <a:t>Remarks” field is mandatory.</a:t>
            </a:r>
            <a:endParaRPr lang="en-US" sz="1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4384"/>
            <a:ext cx="9144000" cy="4689231"/>
          </a:xfrm>
          <a:prstGeom prst="rect">
            <a:avLst/>
          </a:prstGeom>
        </p:spPr>
      </p:pic>
    </p:spTree>
    <p:extLst>
      <p:ext uri="{BB962C8B-B14F-4D97-AF65-F5344CB8AC3E}">
        <p14:creationId xmlns:p14="http://schemas.microsoft.com/office/powerpoint/2010/main" val="1978079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1400" dirty="0" smtClean="0"/>
              <a:t>13. Below ‘release’ option is available to SPOC for his ODC to release any cubical that has been wrongly entered or for employees movement etc.</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1132"/>
            <a:ext cx="9144000" cy="4655736"/>
          </a:xfrm>
          <a:prstGeom prst="rect">
            <a:avLst/>
          </a:prstGeom>
        </p:spPr>
      </p:pic>
    </p:spTree>
    <p:extLst>
      <p:ext uri="{BB962C8B-B14F-4D97-AF65-F5344CB8AC3E}">
        <p14:creationId xmlns:p14="http://schemas.microsoft.com/office/powerpoint/2010/main" val="263138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1400" dirty="0" smtClean="0"/>
              <a:t>14. “Excel sheet conversion” </a:t>
            </a:r>
            <a:r>
              <a:rPr lang="en-US" sz="1400" dirty="0" smtClean="0"/>
              <a:t>is a special tab which converts the ODC records into an excel sheet, SPOC alone can do this.[slide 1]</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1132"/>
            <a:ext cx="9144000" cy="4655736"/>
          </a:xfrm>
          <a:prstGeom prst="rect">
            <a:avLst/>
          </a:prstGeom>
        </p:spPr>
      </p:pic>
    </p:spTree>
    <p:extLst>
      <p:ext uri="{BB962C8B-B14F-4D97-AF65-F5344CB8AC3E}">
        <p14:creationId xmlns:p14="http://schemas.microsoft.com/office/powerpoint/2010/main" val="1063311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523220"/>
          </a:xfrm>
        </p:spPr>
        <p:txBody>
          <a:bodyPr/>
          <a:lstStyle/>
          <a:p>
            <a:r>
              <a:rPr lang="en-US" sz="1400" dirty="0" smtClean="0"/>
              <a:t>15. </a:t>
            </a:r>
            <a:r>
              <a:rPr lang="en-US" sz="1400" dirty="0"/>
              <a:t>[</a:t>
            </a:r>
            <a:r>
              <a:rPr lang="en-US" sz="1400" dirty="0" smtClean="0"/>
              <a:t>slide 2]</a:t>
            </a:r>
            <a:r>
              <a:rPr lang="en-US" sz="1400" dirty="0"/>
              <a:t/>
            </a:r>
            <a:br>
              <a:rPr lang="en-US" sz="1400" dirty="0"/>
            </a:b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6073"/>
            <a:ext cx="9144000" cy="4665853"/>
          </a:xfrm>
          <a:prstGeom prst="rect">
            <a:avLst/>
          </a:prstGeom>
        </p:spPr>
      </p:pic>
    </p:spTree>
    <p:extLst>
      <p:ext uri="{BB962C8B-B14F-4D97-AF65-F5344CB8AC3E}">
        <p14:creationId xmlns:p14="http://schemas.microsoft.com/office/powerpoint/2010/main" val="2548474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523220"/>
          </a:xfrm>
        </p:spPr>
        <p:txBody>
          <a:bodyPr/>
          <a:lstStyle/>
          <a:p>
            <a:r>
              <a:rPr lang="en-US" sz="1400" dirty="0" smtClean="0"/>
              <a:t>16. </a:t>
            </a:r>
            <a:r>
              <a:rPr lang="en-US" sz="1400" dirty="0" smtClean="0"/>
              <a:t>As I was a SPOC to a ODC, I was able to convert the data into Excel sheet, you can observer the sheet downloaded at the bottom.</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4384"/>
            <a:ext cx="9144000" cy="4689231"/>
          </a:xfrm>
          <a:prstGeom prst="rect">
            <a:avLst/>
          </a:prstGeom>
        </p:spPr>
      </p:pic>
    </p:spTree>
    <p:extLst>
      <p:ext uri="{BB962C8B-B14F-4D97-AF65-F5344CB8AC3E}">
        <p14:creationId xmlns:p14="http://schemas.microsoft.com/office/powerpoint/2010/main" val="144812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1400" dirty="0" smtClean="0"/>
              <a:t>17. </a:t>
            </a:r>
            <a:r>
              <a:rPr lang="en-US" sz="1400" dirty="0" smtClean="0"/>
              <a:t>Below is the downloaded seat tracker sheet which has all the employee occupancy and vacant information.</a:t>
            </a:r>
            <a:r>
              <a:rPr lang="en-US" sz="1400" dirty="0"/>
              <a:t> [slide 1</a:t>
            </a:r>
            <a:r>
              <a:rPr lang="en-US" sz="1400" dirty="0" smtClean="0"/>
              <a:t>]</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7250"/>
            <a:ext cx="9144000" cy="4883499"/>
          </a:xfrm>
          <a:prstGeom prst="rect">
            <a:avLst/>
          </a:prstGeom>
        </p:spPr>
      </p:pic>
    </p:spTree>
    <p:extLst>
      <p:ext uri="{BB962C8B-B14F-4D97-AF65-F5344CB8AC3E}">
        <p14:creationId xmlns:p14="http://schemas.microsoft.com/office/powerpoint/2010/main" val="397092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307777"/>
          </a:xfrm>
        </p:spPr>
        <p:txBody>
          <a:bodyPr/>
          <a:lstStyle/>
          <a:p>
            <a:r>
              <a:rPr lang="en-US" sz="1400" dirty="0" smtClean="0"/>
              <a:t>18. </a:t>
            </a:r>
            <a:r>
              <a:rPr lang="en-US" sz="1400" dirty="0"/>
              <a:t>[slide </a:t>
            </a:r>
            <a:r>
              <a:rPr lang="en-US" sz="1400" dirty="0" smtClean="0"/>
              <a:t>2]</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49"/>
            <a:ext cx="9144000" cy="4870101"/>
          </a:xfrm>
          <a:prstGeom prst="rect">
            <a:avLst/>
          </a:prstGeom>
        </p:spPr>
      </p:pic>
    </p:spTree>
    <p:extLst>
      <p:ext uri="{BB962C8B-B14F-4D97-AF65-F5344CB8AC3E}">
        <p14:creationId xmlns:p14="http://schemas.microsoft.com/office/powerpoint/2010/main" val="4028404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1400" dirty="0" smtClean="0"/>
              <a:t>20. </a:t>
            </a:r>
            <a:r>
              <a:rPr lang="en-US" sz="1400" dirty="0" smtClean="0"/>
              <a:t>This is a SPOC profile page; In here SPOC </a:t>
            </a:r>
            <a:r>
              <a:rPr lang="en-US" sz="1400" dirty="0" smtClean="0"/>
              <a:t>member can change his name and password but he/she can’t change his ODC and </a:t>
            </a:r>
            <a:r>
              <a:rPr lang="en-US" sz="1400" dirty="0" err="1" smtClean="0"/>
              <a:t>Eid</a:t>
            </a:r>
            <a:r>
              <a:rPr lang="en-US" sz="1400" dirty="0" smtClean="0"/>
              <a:t> details.</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4433"/>
            <a:ext cx="9144000" cy="4669134"/>
          </a:xfrm>
          <a:prstGeom prst="rect">
            <a:avLst/>
          </a:prstGeom>
        </p:spPr>
      </p:pic>
    </p:spTree>
    <p:extLst>
      <p:ext uri="{BB962C8B-B14F-4D97-AF65-F5344CB8AC3E}">
        <p14:creationId xmlns:p14="http://schemas.microsoft.com/office/powerpoint/2010/main" val="314273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307777"/>
          </a:xfrm>
        </p:spPr>
        <p:txBody>
          <a:bodyPr/>
          <a:lstStyle/>
          <a:p>
            <a:r>
              <a:rPr lang="en-US" sz="1400" dirty="0" smtClean="0"/>
              <a:t>1. This is home page for every capital one user to allocate a cubical to their name.</a:t>
            </a:r>
            <a:endParaRPr lang="en-US" sz="1400"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49"/>
            <a:ext cx="9144000" cy="4870101"/>
          </a:xfrm>
          <a:prstGeom prst="rect">
            <a:avLst/>
          </a:prstGeom>
        </p:spPr>
      </p:pic>
    </p:spTree>
    <p:extLst>
      <p:ext uri="{BB962C8B-B14F-4D97-AF65-F5344CB8AC3E}">
        <p14:creationId xmlns:p14="http://schemas.microsoft.com/office/powerpoint/2010/main" val="3632197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Note:	</a:t>
            </a:r>
            <a:endParaRPr lang="en-US" dirty="0"/>
          </a:p>
        </p:txBody>
      </p:sp>
      <p:sp>
        <p:nvSpPr>
          <p:cNvPr id="3" name="Text Placeholder 2"/>
          <p:cNvSpPr>
            <a:spLocks noGrp="1"/>
          </p:cNvSpPr>
          <p:nvPr>
            <p:ph type="body" sz="quarter" idx="16"/>
          </p:nvPr>
        </p:nvSpPr>
        <p:spPr/>
        <p:txBody>
          <a:bodyPr/>
          <a:lstStyle/>
          <a:p>
            <a:r>
              <a:rPr lang="en-US" dirty="0" smtClean="0"/>
              <a:t>If we don’t get sufficient approvals for using the logos I have shown in the slides, we can easily remove them before rolling-out actual application to the users.</a:t>
            </a:r>
            <a:endParaRPr lang="en-US" dirty="0"/>
          </a:p>
        </p:txBody>
      </p:sp>
    </p:spTree>
    <p:extLst>
      <p:ext uri="{BB962C8B-B14F-4D97-AF65-F5344CB8AC3E}">
        <p14:creationId xmlns:p14="http://schemas.microsoft.com/office/powerpoint/2010/main" val="374663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12104" y="2475986"/>
            <a:ext cx="3553102" cy="1569660"/>
          </a:xfrm>
        </p:spPr>
        <p:txBody>
          <a:bodyPr/>
          <a:lstStyle/>
          <a:p>
            <a:r>
              <a:rPr lang="en-US" sz="4800" dirty="0" smtClean="0"/>
              <a:t>Thank you</a:t>
            </a:r>
            <a:endParaRPr lang="en-US" sz="4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IN" sz="1400" dirty="0" smtClean="0"/>
              <a:t>2. </a:t>
            </a:r>
            <a:r>
              <a:rPr lang="en-US" sz="1400" dirty="0" smtClean="0"/>
              <a:t>Below are the complete required details to occupy a cubical; except remarks all are mandatory fields.</a:t>
            </a:r>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6073"/>
            <a:ext cx="9144000" cy="466585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523220"/>
          </a:xfrm>
        </p:spPr>
        <p:txBody>
          <a:bodyPr/>
          <a:lstStyle/>
          <a:p>
            <a:r>
              <a:rPr lang="en-US" sz="1400" dirty="0" smtClean="0"/>
              <a:t>3. After ODC selection, one specific cubical has to be selected by the user. If the cubical is </a:t>
            </a:r>
            <a:r>
              <a:rPr lang="en-US" sz="1400" dirty="0" smtClean="0"/>
              <a:t>occupied, it </a:t>
            </a:r>
            <a:r>
              <a:rPr lang="en-US" sz="1400" dirty="0" smtClean="0"/>
              <a:t>will be notified as shown below.</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1132"/>
            <a:ext cx="9144000" cy="4655736"/>
          </a:xfrm>
          <a:prstGeom prst="rect">
            <a:avLst/>
          </a:prstGeom>
        </p:spPr>
      </p:pic>
    </p:spTree>
    <p:extLst>
      <p:ext uri="{BB962C8B-B14F-4D97-AF65-F5344CB8AC3E}">
        <p14:creationId xmlns:p14="http://schemas.microsoft.com/office/powerpoint/2010/main" val="88928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1400" dirty="0" smtClean="0"/>
              <a:t>5. If the user is already having an entry in the ODC records, he/she can’t </a:t>
            </a:r>
            <a:r>
              <a:rPr lang="en-US" sz="1400" dirty="0" smtClean="0"/>
              <a:t>proceed, </a:t>
            </a:r>
            <a:r>
              <a:rPr lang="en-US" sz="1400" dirty="0" smtClean="0"/>
              <a:t>as a single employee can’t occupy multiple </a:t>
            </a:r>
            <a:r>
              <a:rPr lang="en-US" sz="1400" dirty="0" smtClean="0"/>
              <a:t>cubicles.</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4433"/>
            <a:ext cx="9144000" cy="4669134"/>
          </a:xfrm>
          <a:prstGeom prst="rect">
            <a:avLst/>
          </a:prstGeom>
        </p:spPr>
      </p:pic>
    </p:spTree>
    <p:extLst>
      <p:ext uri="{BB962C8B-B14F-4D97-AF65-F5344CB8AC3E}">
        <p14:creationId xmlns:p14="http://schemas.microsoft.com/office/powerpoint/2010/main" val="1783214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307777"/>
          </a:xfrm>
        </p:spPr>
        <p:txBody>
          <a:bodyPr/>
          <a:lstStyle/>
          <a:p>
            <a:r>
              <a:rPr lang="en-US" sz="1400" dirty="0" smtClean="0"/>
              <a:t>6. In below, the user </a:t>
            </a:r>
            <a:r>
              <a:rPr lang="en-US" sz="1400" dirty="0" smtClean="0"/>
              <a:t>has been </a:t>
            </a:r>
            <a:r>
              <a:rPr lang="en-US" sz="1400" dirty="0" smtClean="0"/>
              <a:t>successfully allocated to a cubical number.</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782"/>
            <a:ext cx="9144000" cy="4662435"/>
          </a:xfrm>
          <a:prstGeom prst="rect">
            <a:avLst/>
          </a:prstGeom>
        </p:spPr>
      </p:pic>
    </p:spTree>
    <p:extLst>
      <p:ext uri="{BB962C8B-B14F-4D97-AF65-F5344CB8AC3E}">
        <p14:creationId xmlns:p14="http://schemas.microsoft.com/office/powerpoint/2010/main" val="3951211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1400" dirty="0" smtClean="0"/>
              <a:t>7. After cubical occupancy, employees can cross check their details in “Allocated </a:t>
            </a:r>
            <a:r>
              <a:rPr lang="en-US" sz="1400" dirty="0" smtClean="0"/>
              <a:t>cubicles” </a:t>
            </a:r>
            <a:r>
              <a:rPr lang="en-US" sz="1400" dirty="0" smtClean="0"/>
              <a:t>tab.</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7250"/>
            <a:ext cx="9144000" cy="4883499"/>
          </a:xfrm>
          <a:prstGeom prst="rect">
            <a:avLst/>
          </a:prstGeom>
        </p:spPr>
      </p:pic>
    </p:spTree>
    <p:extLst>
      <p:ext uri="{BB962C8B-B14F-4D97-AF65-F5344CB8AC3E}">
        <p14:creationId xmlns:p14="http://schemas.microsoft.com/office/powerpoint/2010/main" val="3958765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307777"/>
          </a:xfrm>
        </p:spPr>
        <p:txBody>
          <a:bodyPr/>
          <a:lstStyle/>
          <a:p>
            <a:r>
              <a:rPr lang="en-US" sz="1400" dirty="0" smtClean="0"/>
              <a:t>8. ODC layouts can be displayed in the “ODC’s layout info” tab as shown below.</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0600"/>
            <a:ext cx="9144000" cy="4876800"/>
          </a:xfrm>
          <a:prstGeom prst="rect">
            <a:avLst/>
          </a:prstGeom>
        </p:spPr>
      </p:pic>
    </p:spTree>
    <p:extLst>
      <p:ext uri="{BB962C8B-B14F-4D97-AF65-F5344CB8AC3E}">
        <p14:creationId xmlns:p14="http://schemas.microsoft.com/office/powerpoint/2010/main" val="2149446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1400" dirty="0" smtClean="0"/>
              <a:t>9. </a:t>
            </a:r>
            <a:r>
              <a:rPr lang="en-US" sz="1400" dirty="0"/>
              <a:t>B</a:t>
            </a:r>
            <a:r>
              <a:rPr lang="en-US" sz="1400" dirty="0" smtClean="0"/>
              <a:t>elow is the SPOC login page; for every ODC one or two members can be a SPOC. And he alone can control the employees data in his ODC.</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782"/>
            <a:ext cx="9144000" cy="4662435"/>
          </a:xfrm>
          <a:prstGeom prst="rect">
            <a:avLst/>
          </a:prstGeom>
        </p:spPr>
      </p:pic>
    </p:spTree>
    <p:extLst>
      <p:ext uri="{BB962C8B-B14F-4D97-AF65-F5344CB8AC3E}">
        <p14:creationId xmlns:p14="http://schemas.microsoft.com/office/powerpoint/2010/main" val="3156916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FIDENTIAL">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341</TotalTime>
  <Words>1943</Words>
  <Application>Microsoft Office PowerPoint</Application>
  <PresentationFormat>On-screen Show (4:3)</PresentationFormat>
  <Paragraphs>191</Paragraphs>
  <Slides>21</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Gill Sans MT</vt:lpstr>
      <vt:lpstr>Webdings</vt:lpstr>
      <vt:lpstr>CONFIDENTIAL</vt:lpstr>
      <vt:lpstr>INTERNAL</vt:lpstr>
      <vt:lpstr>Capital One Seat Tracker Application</vt:lpstr>
      <vt:lpstr>1. This is home page for every capital one user to allocate a cubical to their name.</vt:lpstr>
      <vt:lpstr>PowerPoint Presentation</vt:lpstr>
      <vt:lpstr>3. After ODC selection, one specific cubical has to be selected by the user. If the cubical is occupied, it will be notified as shown below.</vt:lpstr>
      <vt:lpstr>PowerPoint Presentation</vt:lpstr>
      <vt:lpstr>6. In below, the user has been successfully allocated to a cubical number.</vt:lpstr>
      <vt:lpstr>PowerPoint Presentation</vt:lpstr>
      <vt:lpstr>8. ODC layouts can be displayed in the “ODC’s layout info” tab as shown below.</vt:lpstr>
      <vt:lpstr>PowerPoint Presentation</vt:lpstr>
      <vt:lpstr>10. SPOC can also allocate cubicles in case if employees were not able to allocate cubical by them self.</vt:lpstr>
      <vt:lpstr>PowerPoint Presentation</vt:lpstr>
      <vt:lpstr>12. When we have to block some cubicles for any future requirement, we can choose “Others” as a category; here below “Remarks” field is mandatory.</vt:lpstr>
      <vt:lpstr>PowerPoint Presentation</vt:lpstr>
      <vt:lpstr>PowerPoint Presentation</vt:lpstr>
      <vt:lpstr>15. [slide 2] </vt:lpstr>
      <vt:lpstr>16. As I was a SPOC to a ODC, I was able to convert the data into Excel sheet, you can observer the sheet downloaded at the bottom.</vt:lpstr>
      <vt:lpstr>PowerPoint Presentation</vt:lpstr>
      <vt:lpstr>18. [slide 2]</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One Seat Tracker Application</dc:title>
  <dc:creator>Hari Kishan Dande (Financial Services)</dc:creator>
  <cp:lastModifiedBy>Hari Kishan Dande (Banking &amp; Financial Services)</cp:lastModifiedBy>
  <cp:revision>16</cp:revision>
  <cp:lastPrinted>2011-09-27T16:59:14Z</cp:lastPrinted>
  <dcterms:created xsi:type="dcterms:W3CDTF">2017-06-16T09:16:55Z</dcterms:created>
  <dcterms:modified xsi:type="dcterms:W3CDTF">2017-09-01T07:19:19Z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ies>
</file>