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2ABBE8-1FB5-4CC3-A18C-79E360AA8A69}">
  <a:tblStyle styleId="{702ABBE8-1FB5-4CC3-A18C-79E360AA8A6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931e199c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931e199c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955d39801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955d39801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e441fc8c3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e441fc8c3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52864e0fb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52864e0fb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2864e0fb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52864e0fb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e441fc8c3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e441fc8c3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e441fc8c3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e441fc8c3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557da7a7ce_0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557da7a7ce_0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557da7a7ce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557da7a7ce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57da7a7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557da7a7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931e199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931e199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592" lvl="0" marL="228600" rtl="0" algn="just">
              <a:lnSpc>
                <a:spcPct val="150000"/>
              </a:lnSpc>
              <a:spcBef>
                <a:spcPts val="0"/>
              </a:spcBef>
              <a:spcAft>
                <a:spcPts val="0"/>
              </a:spcAft>
              <a:buClr>
                <a:schemeClr val="dk1"/>
              </a:buClr>
              <a:buSzPts val="1055"/>
              <a:buChar char="●"/>
            </a:pPr>
            <a:r>
              <a:rPr lang="en" sz="1055">
                <a:solidFill>
                  <a:schemeClr val="dk1"/>
                </a:solidFill>
              </a:rPr>
              <a:t>FinTech - Companies who makes use of innovative technologies applied to the financial industry. Ex: Ant Group, PayPal, Stripe, Fiserv</a:t>
            </a:r>
            <a:endParaRPr sz="1055">
              <a:solidFill>
                <a:schemeClr val="dk1"/>
              </a:solidFill>
            </a:endParaRPr>
          </a:p>
          <a:p>
            <a:pPr indent="-295592" lvl="0" marL="228600" rtl="0" algn="just">
              <a:lnSpc>
                <a:spcPct val="150000"/>
              </a:lnSpc>
              <a:spcBef>
                <a:spcPts val="0"/>
              </a:spcBef>
              <a:spcAft>
                <a:spcPts val="0"/>
              </a:spcAft>
              <a:buClr>
                <a:schemeClr val="dk1"/>
              </a:buClr>
              <a:buSzPts val="1055"/>
              <a:buChar char="●"/>
            </a:pPr>
            <a:r>
              <a:rPr lang="en" sz="1055">
                <a:solidFill>
                  <a:schemeClr val="dk1"/>
                </a:solidFill>
              </a:rPr>
              <a:t>BigTech - Primarily business is Technology, who have entered credit markets, lending either directly or in partnership with financial institutions. Ex. Amazon, Google, ebay</a:t>
            </a:r>
            <a:endParaRPr sz="1055">
              <a:solidFill>
                <a:schemeClr val="dk1"/>
              </a:solidFill>
            </a:endParaRPr>
          </a:p>
          <a:p>
            <a:pPr indent="-295592" lvl="0" marL="228600" rtl="0" algn="just">
              <a:lnSpc>
                <a:spcPct val="150000"/>
              </a:lnSpc>
              <a:spcBef>
                <a:spcPts val="0"/>
              </a:spcBef>
              <a:spcAft>
                <a:spcPts val="0"/>
              </a:spcAft>
              <a:buClr>
                <a:schemeClr val="dk1"/>
              </a:buClr>
              <a:buSzPts val="1055"/>
              <a:buChar char="●"/>
            </a:pPr>
            <a:r>
              <a:rPr lang="en" sz="1055">
                <a:solidFill>
                  <a:schemeClr val="dk1"/>
                </a:solidFill>
              </a:rPr>
              <a:t>China - BigTech: Tencent, Alibaba, Xiaomi; FinTech: Alipay, Ant group</a:t>
            </a:r>
            <a:endParaRPr sz="1055">
              <a:solidFill>
                <a:schemeClr val="dk1"/>
              </a:solidFill>
            </a:endParaRPr>
          </a:p>
          <a:p>
            <a:pPr indent="-295592" lvl="0" marL="228600" rtl="0" algn="just">
              <a:lnSpc>
                <a:spcPct val="150000"/>
              </a:lnSpc>
              <a:spcBef>
                <a:spcPts val="0"/>
              </a:spcBef>
              <a:spcAft>
                <a:spcPts val="0"/>
              </a:spcAft>
              <a:buClr>
                <a:schemeClr val="dk1"/>
              </a:buClr>
              <a:buSzPts val="1055"/>
              <a:buChar char="●"/>
            </a:pPr>
            <a:r>
              <a:rPr lang="en" sz="1055">
                <a:solidFill>
                  <a:schemeClr val="dk1"/>
                </a:solidFill>
              </a:rPr>
              <a:t>India - BigTech: ; FinTech: PhonePe, Paytm, </a:t>
            </a:r>
            <a:endParaRPr sz="1055">
              <a:solidFill>
                <a:schemeClr val="dk1"/>
              </a:solidFill>
            </a:endParaRPr>
          </a:p>
          <a:p>
            <a:pPr indent="-295592" lvl="0" marL="228600" rtl="0" algn="just">
              <a:lnSpc>
                <a:spcPct val="150000"/>
              </a:lnSpc>
              <a:spcBef>
                <a:spcPts val="0"/>
              </a:spcBef>
              <a:spcAft>
                <a:spcPts val="0"/>
              </a:spcAft>
              <a:buClr>
                <a:schemeClr val="dk1"/>
              </a:buClr>
              <a:buSzPts val="1055"/>
              <a:buChar char="●"/>
            </a:pPr>
            <a:r>
              <a:rPr lang="en" sz="1055">
                <a:solidFill>
                  <a:schemeClr val="dk1"/>
                </a:solidFill>
              </a:rPr>
              <a:t>US - BigTech: Amazon lending program, </a:t>
            </a:r>
            <a:endParaRPr sz="1055">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4068c9f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4068c9f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955d3980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2955d3980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e441fc8c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e441fc8c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e441fc8c3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e441fc8c3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955d39801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2955d39801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959756498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959756498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worldbank.org/en/publication/globalfindex/Data" TargetMode="Externa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thedocs.worldbank.org/en/doc/935891585869698451-0130022020/original/CREDITSCORINGAPPROACHESGUIDELINESFINALWEB.pdf" TargetMode="Externa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hyperlink" Target="https://www.fdic.gov/analysis/cfr/2018/wp2018/cfr-wp2018-04.pdf" TargetMode="External"/><Relationship Id="rId5" Type="http://schemas.openxmlformats.org/officeDocument/2006/relationships/hyperlink" Target="https://www.fdic.gov/analysis/cfr/2018/wp2018/cfr-wp2018-04.pdf" TargetMode="External"/><Relationship Id="rId6" Type="http://schemas.openxmlformats.org/officeDocument/2006/relationships/hyperlink" Target="https://www.fdic.gov/analysis/cfr/2018/wp2018/cfr-wp2018-04.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hyperlink" Target="https://www.fdic.gov/analysis/cfr/2018/wp2018/cfr-wp2018-04.pdf" TargetMode="External"/><Relationship Id="rId6" Type="http://schemas.openxmlformats.org/officeDocument/2006/relationships/hyperlink" Target="https://www.fdic.gov/analysis/cfr/2018/wp2018/cfr-wp2018-04.pdf" TargetMode="External"/><Relationship Id="rId7" Type="http://schemas.openxmlformats.org/officeDocument/2006/relationships/hyperlink" Target="https://www.fdic.gov/analysis/cfr/2018/wp2018/cfr-wp2018-04.pdf" TargetMode="External"/><Relationship Id="rId8" Type="http://schemas.openxmlformats.org/officeDocument/2006/relationships/hyperlink" Target="https://www.oecd.org/finance/financial-markets/Artificial-intelligence-machine-learning-big-data-in-finance.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ieomsociety.org/proceedings/2022rome/379.pdf" TargetMode="External"/><Relationship Id="rId4" Type="http://schemas.openxmlformats.org/officeDocument/2006/relationships/image" Target="../media/image11.png"/><Relationship Id="rId5" Type="http://schemas.openxmlformats.org/officeDocument/2006/relationships/image" Target="../media/image21.png"/><Relationship Id="rId6"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harikishants/Harikishan/tree/main/ICICI%20Internshi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hyperlink" Target="https://www.bis.org/publ/work887.pdf" TargetMode="External"/><Relationship Id="rId5"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hyperlink" Target="https://www.bis.org/publ/work887.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rbidocs.rbi.org.in/rdocs/PublicationReport/Pdfs/DIGITALLENDINGF6A90CA76A9B4B3E84AA0EBD24B307F1.PDF" TargetMode="External"/><Relationship Id="rId5" Type="http://schemas.openxmlformats.org/officeDocument/2006/relationships/image" Target="../media/image13.png"/><Relationship Id="rId6"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ssets.ey.com/content/dam/ey-sites/ey-com/en_gl/topics/banking-and-capital-markets/ey-global-fintech-adoption-index.pdf" TargetMode="External"/><Relationship Id="rId4" Type="http://schemas.openxmlformats.org/officeDocument/2006/relationships/image" Target="../media/image4.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hyperlink" Target="https://www.bis.org/publ/qtrpdf/r_qt1809e.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hyperlink" Target="https://openknowledge.worldbank.org/bitstream/handle/10986/37578/9781464818974.pdf" TargetMode="External"/><Relationship Id="rId5"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transunioncibil.com/resources/tucibil/doc/insights/reports/report-IIR-Q4-2020.pdf" TargetMode="External"/><Relationship Id="rId4" Type="http://schemas.openxmlformats.org/officeDocument/2006/relationships/hyperlink" Target="https://www.experianplc.com/media/latest-news/2019/fintechs-more-than-doubled-personal-loan-market-share-in-four-year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0" y="744575"/>
            <a:ext cx="8520600" cy="150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b="1" lang="en" sz="2480"/>
              <a:t>Project Title: </a:t>
            </a:r>
            <a:r>
              <a:rPr b="1" lang="en" sz="2480"/>
              <a:t>Digital Lending Journey in Developed Nations</a:t>
            </a:r>
            <a:endParaRPr b="1" sz="2480"/>
          </a:p>
        </p:txBody>
      </p:sp>
      <p:sp>
        <p:nvSpPr>
          <p:cNvPr id="86" name="Google Shape;86;p13"/>
          <p:cNvSpPr txBox="1"/>
          <p:nvPr>
            <p:ph idx="1" type="subTitle"/>
          </p:nvPr>
        </p:nvSpPr>
        <p:spPr>
          <a:xfrm>
            <a:off x="311700" y="2258225"/>
            <a:ext cx="8520600" cy="1508700"/>
          </a:xfrm>
          <a:prstGeom prst="rect">
            <a:avLst/>
          </a:prstGeom>
        </p:spPr>
        <p:txBody>
          <a:bodyPr anchorCtr="0" anchor="t" bIns="91425" lIns="91425" spcFirstLastPara="1" rIns="91425" wrap="square" tIns="91425">
            <a:normAutofit fontScale="62500" lnSpcReduction="10000"/>
          </a:bodyPr>
          <a:lstStyle/>
          <a:p>
            <a:pPr indent="0" lvl="0" marL="0" rtl="0" algn="l">
              <a:lnSpc>
                <a:spcPct val="150000"/>
              </a:lnSpc>
              <a:spcBef>
                <a:spcPts val="0"/>
              </a:spcBef>
              <a:spcAft>
                <a:spcPts val="0"/>
              </a:spcAft>
              <a:buNone/>
            </a:pPr>
            <a:r>
              <a:rPr lang="en">
                <a:solidFill>
                  <a:schemeClr val="lt1"/>
                </a:solidFill>
              </a:rPr>
              <a:t>Project Guide: </a:t>
            </a:r>
            <a:r>
              <a:rPr b="1" lang="en">
                <a:solidFill>
                  <a:schemeClr val="lt1"/>
                </a:solidFill>
              </a:rPr>
              <a:t>Sudhanshu Modi</a:t>
            </a:r>
            <a:endParaRPr b="1">
              <a:solidFill>
                <a:schemeClr val="lt1"/>
              </a:solidFill>
            </a:endParaRPr>
          </a:p>
          <a:p>
            <a:pPr indent="0" lvl="0" marL="0" rtl="0" algn="l">
              <a:lnSpc>
                <a:spcPct val="150000"/>
              </a:lnSpc>
              <a:spcBef>
                <a:spcPts val="0"/>
              </a:spcBef>
              <a:spcAft>
                <a:spcPts val="0"/>
              </a:spcAft>
              <a:buNone/>
            </a:pPr>
            <a:r>
              <a:rPr lang="en">
                <a:solidFill>
                  <a:schemeClr val="lt1"/>
                </a:solidFill>
              </a:rPr>
              <a:t>Project Mentor: </a:t>
            </a:r>
            <a:r>
              <a:rPr b="1" lang="en">
                <a:solidFill>
                  <a:schemeClr val="lt1"/>
                </a:solidFill>
              </a:rPr>
              <a:t>Fahad Aman</a:t>
            </a:r>
            <a:endParaRPr b="1">
              <a:solidFill>
                <a:schemeClr val="lt1"/>
              </a:solidFill>
            </a:endParaRPr>
          </a:p>
          <a:p>
            <a:pPr indent="0" lvl="0" marL="0" rtl="0" algn="l">
              <a:lnSpc>
                <a:spcPct val="150000"/>
              </a:lnSpc>
              <a:spcBef>
                <a:spcPts val="0"/>
              </a:spcBef>
              <a:spcAft>
                <a:spcPts val="0"/>
              </a:spcAft>
              <a:buNone/>
            </a:pPr>
            <a:r>
              <a:rPr lang="en">
                <a:solidFill>
                  <a:schemeClr val="lt1"/>
                </a:solidFill>
              </a:rPr>
              <a:t>Project Buddy: </a:t>
            </a:r>
            <a:r>
              <a:rPr b="1" lang="en">
                <a:solidFill>
                  <a:schemeClr val="lt1"/>
                </a:solidFill>
              </a:rPr>
              <a:t>Divyansh Kavadia</a:t>
            </a:r>
            <a:endParaRPr b="1">
              <a:solidFill>
                <a:schemeClr val="lt1"/>
              </a:solidFill>
            </a:endParaRPr>
          </a:p>
          <a:p>
            <a:pPr indent="0" lvl="0" marL="0" rtl="0" algn="l">
              <a:lnSpc>
                <a:spcPct val="150000"/>
              </a:lnSpc>
              <a:spcBef>
                <a:spcPts val="0"/>
              </a:spcBef>
              <a:spcAft>
                <a:spcPts val="0"/>
              </a:spcAft>
              <a:buNone/>
            </a:pPr>
            <a:r>
              <a:rPr lang="en">
                <a:solidFill>
                  <a:schemeClr val="lt1"/>
                </a:solidFill>
              </a:rPr>
              <a:t>Intern: </a:t>
            </a:r>
            <a:r>
              <a:rPr b="1" lang="en">
                <a:solidFill>
                  <a:schemeClr val="lt1"/>
                </a:solidFill>
              </a:rPr>
              <a:t>Harikishan T S</a:t>
            </a:r>
            <a:endParaRPr b="1">
              <a:solidFill>
                <a:schemeClr val="lt1"/>
              </a:solidFill>
            </a:endParaRPr>
          </a:p>
          <a:p>
            <a:pPr indent="0" lvl="0" marL="0" rtl="0" algn="l">
              <a:lnSpc>
                <a:spcPct val="150000"/>
              </a:lnSpc>
              <a:spcBef>
                <a:spcPts val="0"/>
              </a:spcBef>
              <a:spcAft>
                <a:spcPts val="0"/>
              </a:spcAft>
              <a:buNone/>
            </a:pPr>
            <a:r>
              <a:rPr lang="en">
                <a:solidFill>
                  <a:schemeClr val="lt1"/>
                </a:solidFill>
              </a:rPr>
              <a:t>Campus name: </a:t>
            </a:r>
            <a:r>
              <a:rPr b="1" lang="en">
                <a:solidFill>
                  <a:schemeClr val="lt1"/>
                </a:solidFill>
              </a:rPr>
              <a:t>Indian Statistical Institute, Kolkata</a:t>
            </a:r>
            <a:endParaRPr b="1">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80">
                <a:solidFill>
                  <a:srgbClr val="1155CC"/>
                </a:solidFill>
              </a:rPr>
              <a:t>Broad challenges in Digital lending</a:t>
            </a:r>
            <a:endParaRPr>
              <a:solidFill>
                <a:srgbClr val="1155CC"/>
              </a:solidFill>
            </a:endParaRPr>
          </a:p>
        </p:txBody>
      </p:sp>
      <p:sp>
        <p:nvSpPr>
          <p:cNvPr id="167" name="Google Shape;167;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Regulatory and Compliance Issues</a:t>
            </a:r>
            <a:endParaRPr/>
          </a:p>
          <a:p>
            <a:pPr indent="-342900" lvl="0" marL="457200" rtl="0" algn="l">
              <a:spcBef>
                <a:spcPts val="0"/>
              </a:spcBef>
              <a:spcAft>
                <a:spcPts val="0"/>
              </a:spcAft>
              <a:buSzPts val="1800"/>
              <a:buChar char="●"/>
            </a:pPr>
            <a:r>
              <a:rPr lang="en"/>
              <a:t>Risk Assessment and Fraud Prevention</a:t>
            </a:r>
            <a:endParaRPr/>
          </a:p>
          <a:p>
            <a:pPr indent="-342900" lvl="0" marL="457200" rtl="0" algn="l">
              <a:spcBef>
                <a:spcPts val="0"/>
              </a:spcBef>
              <a:spcAft>
                <a:spcPts val="0"/>
              </a:spcAft>
              <a:buSzPts val="1800"/>
              <a:buChar char="●"/>
            </a:pPr>
            <a:r>
              <a:rPr lang="en"/>
              <a:t>Data Security and Privacy</a:t>
            </a:r>
            <a:endParaRPr/>
          </a:p>
          <a:p>
            <a:pPr indent="-342900" lvl="0" marL="457200" rtl="0" algn="l">
              <a:spcBef>
                <a:spcPts val="0"/>
              </a:spcBef>
              <a:spcAft>
                <a:spcPts val="0"/>
              </a:spcAft>
              <a:buSzPts val="1800"/>
              <a:buChar char="●"/>
            </a:pPr>
            <a:r>
              <a:rPr lang="en"/>
              <a:t>Customer Trust and Experience</a:t>
            </a:r>
            <a:endParaRPr/>
          </a:p>
          <a:p>
            <a:pPr indent="-342900" lvl="0" marL="457200" rtl="0" algn="l">
              <a:spcBef>
                <a:spcPts val="0"/>
              </a:spcBef>
              <a:spcAft>
                <a:spcPts val="0"/>
              </a:spcAft>
              <a:buSzPts val="1800"/>
              <a:buChar char="●"/>
            </a:pPr>
            <a:r>
              <a:rPr lang="en"/>
              <a:t>Financial Inclusion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990"/>
              <a:buFont typeface="Arial"/>
              <a:buNone/>
            </a:pPr>
            <a:r>
              <a:rPr lang="en" sz="2480">
                <a:solidFill>
                  <a:srgbClr val="1155CC"/>
                </a:solidFill>
              </a:rPr>
              <a:t>Data privacy</a:t>
            </a:r>
            <a:endParaRPr sz="2480">
              <a:solidFill>
                <a:srgbClr val="1155CC"/>
              </a:solidFill>
            </a:endParaRPr>
          </a:p>
        </p:txBody>
      </p:sp>
      <p:sp>
        <p:nvSpPr>
          <p:cNvPr id="173" name="Google Shape;173;p23"/>
          <p:cNvSpPr txBox="1"/>
          <p:nvPr>
            <p:ph idx="1" type="body"/>
          </p:nvPr>
        </p:nvSpPr>
        <p:spPr>
          <a:xfrm>
            <a:off x="311700" y="1068575"/>
            <a:ext cx="3556500" cy="1180200"/>
          </a:xfrm>
          <a:prstGeom prst="rect">
            <a:avLst/>
          </a:prstGeom>
        </p:spPr>
        <p:txBody>
          <a:bodyPr anchorCtr="0" anchor="t" bIns="91425" lIns="91425" spcFirstLastPara="1" rIns="91425" wrap="square" tIns="91425">
            <a:noAutofit/>
          </a:bodyPr>
          <a:lstStyle/>
          <a:p>
            <a:pPr indent="-295592" lvl="0" marL="228600" rtl="0" algn="just">
              <a:lnSpc>
                <a:spcPct val="150000"/>
              </a:lnSpc>
              <a:spcBef>
                <a:spcPts val="0"/>
              </a:spcBef>
              <a:spcAft>
                <a:spcPts val="0"/>
              </a:spcAft>
              <a:buClr>
                <a:schemeClr val="dk1"/>
              </a:buClr>
              <a:buSzPts val="1055"/>
              <a:buChar char="●"/>
            </a:pPr>
            <a:r>
              <a:rPr lang="en" sz="1055">
                <a:solidFill>
                  <a:schemeClr val="dk1"/>
                </a:solidFill>
              </a:rPr>
              <a:t>In 2020, India’s GDP per capita was 1,910 USD</a:t>
            </a:r>
            <a:endParaRPr sz="1055">
              <a:solidFill>
                <a:schemeClr val="dk1"/>
              </a:solidFill>
            </a:endParaRPr>
          </a:p>
          <a:p>
            <a:pPr indent="-295592" lvl="0" marL="228600" rtl="0" algn="just">
              <a:lnSpc>
                <a:spcPct val="150000"/>
              </a:lnSpc>
              <a:spcBef>
                <a:spcPts val="0"/>
              </a:spcBef>
              <a:spcAft>
                <a:spcPts val="0"/>
              </a:spcAft>
              <a:buClr>
                <a:schemeClr val="dk1"/>
              </a:buClr>
              <a:buSzPts val="1055"/>
              <a:buChar char="●"/>
            </a:pPr>
            <a:r>
              <a:rPr lang="en" sz="1055">
                <a:solidFill>
                  <a:schemeClr val="dk1"/>
                </a:solidFill>
              </a:rPr>
              <a:t>In 2020, US GDP per capita was 63,530 USD</a:t>
            </a:r>
            <a:endParaRPr sz="1055">
              <a:solidFill>
                <a:schemeClr val="dk1"/>
              </a:solidFill>
            </a:endParaRPr>
          </a:p>
          <a:p>
            <a:pPr indent="-295592" lvl="0" marL="228600" rtl="0" algn="just">
              <a:lnSpc>
                <a:spcPct val="150000"/>
              </a:lnSpc>
              <a:spcBef>
                <a:spcPts val="0"/>
              </a:spcBef>
              <a:spcAft>
                <a:spcPts val="0"/>
              </a:spcAft>
              <a:buClr>
                <a:schemeClr val="dk1"/>
              </a:buClr>
              <a:buSzPts val="1055"/>
              <a:buChar char="●"/>
            </a:pPr>
            <a:r>
              <a:rPr lang="en" sz="1055">
                <a:solidFill>
                  <a:schemeClr val="dk1"/>
                </a:solidFill>
              </a:rPr>
              <a:t>Higher GDP per capita countries have less willingness to share data for financial services.</a:t>
            </a:r>
            <a:endParaRPr sz="1055">
              <a:solidFill>
                <a:schemeClr val="dk1"/>
              </a:solidFill>
            </a:endParaRPr>
          </a:p>
        </p:txBody>
      </p:sp>
      <p:sp>
        <p:nvSpPr>
          <p:cNvPr id="174" name="Google Shape;174;p23"/>
          <p:cNvSpPr txBox="1"/>
          <p:nvPr>
            <p:ph idx="1" type="body"/>
          </p:nvPr>
        </p:nvSpPr>
        <p:spPr>
          <a:xfrm>
            <a:off x="4375500" y="4809825"/>
            <a:ext cx="4456800" cy="270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600">
                <a:solidFill>
                  <a:schemeClr val="dk1"/>
                </a:solidFill>
              </a:rPr>
              <a:t>Source: </a:t>
            </a:r>
            <a:r>
              <a:rPr lang="en" sz="600" u="sng">
                <a:solidFill>
                  <a:schemeClr val="hlink"/>
                </a:solidFill>
                <a:hlinkClick r:id="rId3"/>
              </a:rPr>
              <a:t>World bank Data, Global Findex Database</a:t>
            </a:r>
            <a:endParaRPr sz="600">
              <a:solidFill>
                <a:schemeClr val="dk1"/>
              </a:solidFill>
            </a:endParaRPr>
          </a:p>
        </p:txBody>
      </p:sp>
      <p:pic>
        <p:nvPicPr>
          <p:cNvPr id="175" name="Google Shape;175;p23"/>
          <p:cNvPicPr preferRelativeResize="0"/>
          <p:nvPr/>
        </p:nvPicPr>
        <p:blipFill>
          <a:blip r:embed="rId4">
            <a:alphaModFix/>
          </a:blip>
          <a:stretch>
            <a:fillRect/>
          </a:stretch>
        </p:blipFill>
        <p:spPr>
          <a:xfrm>
            <a:off x="3868201" y="975850"/>
            <a:ext cx="5033726" cy="28599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990"/>
              <a:buNone/>
            </a:pPr>
            <a:r>
              <a:rPr lang="en" sz="2480">
                <a:solidFill>
                  <a:srgbClr val="1155CC"/>
                </a:solidFill>
              </a:rPr>
              <a:t>Alternative credit scoring using alternative data</a:t>
            </a:r>
            <a:endParaRPr sz="2480">
              <a:solidFill>
                <a:srgbClr val="1155CC"/>
              </a:solidFill>
            </a:endParaRPr>
          </a:p>
        </p:txBody>
      </p:sp>
      <p:sp>
        <p:nvSpPr>
          <p:cNvPr id="181" name="Google Shape;181;p24"/>
          <p:cNvSpPr txBox="1"/>
          <p:nvPr>
            <p:ph idx="1" type="body"/>
          </p:nvPr>
        </p:nvSpPr>
        <p:spPr>
          <a:xfrm>
            <a:off x="311700" y="941525"/>
            <a:ext cx="8275500" cy="1071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355">
                <a:solidFill>
                  <a:schemeClr val="dk1"/>
                </a:solidFill>
              </a:rPr>
              <a:t>Challenges of digital lending</a:t>
            </a:r>
            <a:endParaRPr b="1" sz="1355">
              <a:solidFill>
                <a:schemeClr val="dk1"/>
              </a:solidFill>
            </a:endParaRPr>
          </a:p>
          <a:p>
            <a:pPr indent="-86042" lvl="0" marL="0" rtl="0" algn="just">
              <a:lnSpc>
                <a:spcPct val="150000"/>
              </a:lnSpc>
              <a:spcBef>
                <a:spcPts val="0"/>
              </a:spcBef>
              <a:spcAft>
                <a:spcPts val="0"/>
              </a:spcAft>
              <a:buClr>
                <a:schemeClr val="dk1"/>
              </a:buClr>
              <a:buSzPts val="1355"/>
              <a:buChar char="●"/>
            </a:pPr>
            <a:r>
              <a:rPr lang="en" sz="1355">
                <a:solidFill>
                  <a:schemeClr val="dk1"/>
                </a:solidFill>
              </a:rPr>
              <a:t>Delinquency</a:t>
            </a:r>
            <a:r>
              <a:rPr lang="en" sz="1355">
                <a:solidFill>
                  <a:schemeClr val="dk1"/>
                </a:solidFill>
              </a:rPr>
              <a:t> rate increases.</a:t>
            </a:r>
            <a:endParaRPr sz="1355">
              <a:solidFill>
                <a:schemeClr val="dk1"/>
              </a:solidFill>
            </a:endParaRPr>
          </a:p>
          <a:p>
            <a:pPr indent="-86042" lvl="0" marL="0" rtl="0" algn="just">
              <a:lnSpc>
                <a:spcPct val="150000"/>
              </a:lnSpc>
              <a:spcBef>
                <a:spcPts val="0"/>
              </a:spcBef>
              <a:spcAft>
                <a:spcPts val="0"/>
              </a:spcAft>
              <a:buClr>
                <a:schemeClr val="dk1"/>
              </a:buClr>
              <a:buSzPts val="1355"/>
              <a:buChar char="●"/>
            </a:pPr>
            <a:r>
              <a:rPr lang="en" sz="1355">
                <a:solidFill>
                  <a:schemeClr val="dk1"/>
                </a:solidFill>
              </a:rPr>
              <a:t>Financial inclusion not possible if we use only traditional credit data.</a:t>
            </a:r>
            <a:endParaRPr sz="1355">
              <a:solidFill>
                <a:schemeClr val="dk1"/>
              </a:solidFill>
            </a:endParaRPr>
          </a:p>
        </p:txBody>
      </p:sp>
      <p:sp>
        <p:nvSpPr>
          <p:cNvPr id="182" name="Google Shape;182;p24"/>
          <p:cNvSpPr txBox="1"/>
          <p:nvPr>
            <p:ph idx="1" type="body"/>
          </p:nvPr>
        </p:nvSpPr>
        <p:spPr>
          <a:xfrm>
            <a:off x="5457875" y="1997875"/>
            <a:ext cx="2394600" cy="270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600">
                <a:solidFill>
                  <a:schemeClr val="dk1"/>
                </a:solidFill>
              </a:rPr>
              <a:t>Source: </a:t>
            </a:r>
            <a:r>
              <a:rPr lang="en" sz="600" u="sng">
                <a:solidFill>
                  <a:schemeClr val="hlink"/>
                </a:solidFill>
                <a:hlinkClick r:id="rId3"/>
              </a:rPr>
              <a:t>CREDIT SCORING APPROACHES GUIDELINES</a:t>
            </a:r>
            <a:r>
              <a:rPr lang="en" sz="600">
                <a:solidFill>
                  <a:schemeClr val="dk1"/>
                </a:solidFill>
              </a:rPr>
              <a:t> </a:t>
            </a:r>
            <a:endParaRPr sz="600">
              <a:solidFill>
                <a:schemeClr val="dk1"/>
              </a:solidFill>
            </a:endParaRPr>
          </a:p>
        </p:txBody>
      </p:sp>
      <p:pic>
        <p:nvPicPr>
          <p:cNvPr id="183" name="Google Shape;183;p24"/>
          <p:cNvPicPr preferRelativeResize="0"/>
          <p:nvPr/>
        </p:nvPicPr>
        <p:blipFill>
          <a:blip r:embed="rId4">
            <a:alphaModFix/>
          </a:blip>
          <a:stretch>
            <a:fillRect/>
          </a:stretch>
        </p:blipFill>
        <p:spPr>
          <a:xfrm>
            <a:off x="4572000" y="2267875"/>
            <a:ext cx="4419000" cy="2625863"/>
          </a:xfrm>
          <a:prstGeom prst="rect">
            <a:avLst/>
          </a:prstGeom>
          <a:noFill/>
          <a:ln>
            <a:noFill/>
          </a:ln>
        </p:spPr>
      </p:pic>
      <p:sp>
        <p:nvSpPr>
          <p:cNvPr id="184" name="Google Shape;184;p24"/>
          <p:cNvSpPr txBox="1"/>
          <p:nvPr>
            <p:ph idx="1" type="body"/>
          </p:nvPr>
        </p:nvSpPr>
        <p:spPr>
          <a:xfrm>
            <a:off x="311700" y="1936925"/>
            <a:ext cx="4108500" cy="1723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055">
                <a:solidFill>
                  <a:schemeClr val="dk1"/>
                </a:solidFill>
              </a:rPr>
              <a:t>Why do we need to use alternative data?</a:t>
            </a:r>
            <a:endParaRPr b="1" sz="1055">
              <a:solidFill>
                <a:schemeClr val="dk1"/>
              </a:solidFill>
            </a:endParaRPr>
          </a:p>
          <a:p>
            <a:pPr indent="-66992" lvl="0" marL="0" rtl="0" algn="just">
              <a:lnSpc>
                <a:spcPct val="150000"/>
              </a:lnSpc>
              <a:spcBef>
                <a:spcPts val="0"/>
              </a:spcBef>
              <a:spcAft>
                <a:spcPts val="0"/>
              </a:spcAft>
              <a:buClr>
                <a:schemeClr val="dk1"/>
              </a:buClr>
              <a:buSzPts val="1055"/>
              <a:buChar char="●"/>
            </a:pPr>
            <a:r>
              <a:rPr lang="en" sz="1055">
                <a:solidFill>
                  <a:schemeClr val="dk1"/>
                </a:solidFill>
              </a:rPr>
              <a:t>Leverage openly available digital data to gain more information about customers beyond traditional credit data.</a:t>
            </a:r>
            <a:endParaRPr sz="1055">
              <a:solidFill>
                <a:schemeClr val="dk1"/>
              </a:solidFill>
            </a:endParaRPr>
          </a:p>
          <a:p>
            <a:pPr indent="-66992" lvl="0" marL="0" rtl="0" algn="just">
              <a:lnSpc>
                <a:spcPct val="150000"/>
              </a:lnSpc>
              <a:spcBef>
                <a:spcPts val="0"/>
              </a:spcBef>
              <a:spcAft>
                <a:spcPts val="0"/>
              </a:spcAft>
              <a:buClr>
                <a:schemeClr val="dk1"/>
              </a:buClr>
              <a:buSzPts val="1055"/>
              <a:buChar char="●"/>
            </a:pPr>
            <a:r>
              <a:rPr lang="en" sz="1055">
                <a:solidFill>
                  <a:schemeClr val="dk1"/>
                </a:solidFill>
              </a:rPr>
              <a:t>Improve accuracy of existing default prediction model.</a:t>
            </a:r>
            <a:endParaRPr sz="1055">
              <a:solidFill>
                <a:schemeClr val="dk1"/>
              </a:solidFill>
            </a:endParaRPr>
          </a:p>
          <a:p>
            <a:pPr indent="-66992" lvl="0" marL="0" rtl="0" algn="just">
              <a:lnSpc>
                <a:spcPct val="150000"/>
              </a:lnSpc>
              <a:spcBef>
                <a:spcPts val="0"/>
              </a:spcBef>
              <a:spcAft>
                <a:spcPts val="0"/>
              </a:spcAft>
              <a:buClr>
                <a:schemeClr val="dk1"/>
              </a:buClr>
              <a:buSzPts val="1055"/>
              <a:buChar char="●"/>
            </a:pPr>
            <a:r>
              <a:rPr lang="en" sz="1055">
                <a:solidFill>
                  <a:schemeClr val="dk1"/>
                </a:solidFill>
              </a:rPr>
              <a:t>Evaluate individuals with limited credit data.</a:t>
            </a:r>
            <a:endParaRPr sz="1055">
              <a:solidFill>
                <a:schemeClr val="dk1"/>
              </a:solidFill>
            </a:endParaRPr>
          </a:p>
          <a:p>
            <a:pPr indent="-66992" lvl="0" marL="0" rtl="0" algn="just">
              <a:lnSpc>
                <a:spcPct val="150000"/>
              </a:lnSpc>
              <a:spcBef>
                <a:spcPts val="0"/>
              </a:spcBef>
              <a:spcAft>
                <a:spcPts val="0"/>
              </a:spcAft>
              <a:buClr>
                <a:schemeClr val="dk1"/>
              </a:buClr>
              <a:buSzPts val="1055"/>
              <a:buChar char="●"/>
            </a:pPr>
            <a:r>
              <a:rPr lang="en" sz="1055">
                <a:solidFill>
                  <a:schemeClr val="dk1"/>
                </a:solidFill>
              </a:rPr>
              <a:t>Even world bank listed alternative source for credit scoring indicating the possibility to use these data sources.</a:t>
            </a:r>
            <a:endParaRPr sz="1055">
              <a:solidFill>
                <a:schemeClr val="dk1"/>
              </a:solidFill>
            </a:endParaRPr>
          </a:p>
        </p:txBody>
      </p:sp>
      <p:sp>
        <p:nvSpPr>
          <p:cNvPr id="185" name="Google Shape;185;p24"/>
          <p:cNvSpPr txBox="1"/>
          <p:nvPr>
            <p:ph idx="1" type="body"/>
          </p:nvPr>
        </p:nvSpPr>
        <p:spPr>
          <a:xfrm>
            <a:off x="276225" y="3632869"/>
            <a:ext cx="4108500" cy="1297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055">
                <a:solidFill>
                  <a:schemeClr val="dk1"/>
                </a:solidFill>
              </a:rPr>
              <a:t>Challenges</a:t>
            </a:r>
            <a:endParaRPr b="1" sz="1055">
              <a:solidFill>
                <a:schemeClr val="dk1"/>
              </a:solidFill>
            </a:endParaRPr>
          </a:p>
          <a:p>
            <a:pPr indent="-66992" lvl="0" marL="0" rtl="0" algn="just">
              <a:lnSpc>
                <a:spcPct val="150000"/>
              </a:lnSpc>
              <a:spcBef>
                <a:spcPts val="0"/>
              </a:spcBef>
              <a:spcAft>
                <a:spcPts val="0"/>
              </a:spcAft>
              <a:buClr>
                <a:schemeClr val="dk1"/>
              </a:buClr>
              <a:buSzPts val="1055"/>
              <a:buChar char="●"/>
            </a:pPr>
            <a:r>
              <a:rPr lang="en" sz="1055">
                <a:solidFill>
                  <a:schemeClr val="dk1"/>
                </a:solidFill>
              </a:rPr>
              <a:t>Privacy, bias, and data accuracy. However, ethical and responsible use of data can be carried out.</a:t>
            </a:r>
            <a:endParaRPr sz="1055">
              <a:solidFill>
                <a:schemeClr val="dk1"/>
              </a:solidFill>
            </a:endParaRPr>
          </a:p>
          <a:p>
            <a:pPr indent="-66992" lvl="0" marL="0" rtl="0" algn="just">
              <a:lnSpc>
                <a:spcPct val="150000"/>
              </a:lnSpc>
              <a:spcBef>
                <a:spcPts val="0"/>
              </a:spcBef>
              <a:spcAft>
                <a:spcPts val="0"/>
              </a:spcAft>
              <a:buClr>
                <a:schemeClr val="dk1"/>
              </a:buClr>
              <a:buSzPts val="1055"/>
              <a:buChar char="●"/>
            </a:pPr>
            <a:r>
              <a:rPr lang="en" sz="1055">
                <a:solidFill>
                  <a:schemeClr val="dk1"/>
                </a:solidFill>
              </a:rPr>
              <a:t>Consumers might change their behavior if digital footprints are widely used for lending decisions.</a:t>
            </a:r>
            <a:endParaRPr sz="105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Clr>
                <a:srgbClr val="000000"/>
              </a:buClr>
              <a:buSzPct val="39919"/>
              <a:buFont typeface="Arial"/>
              <a:buNone/>
            </a:pPr>
            <a:r>
              <a:rPr lang="en" sz="2480">
                <a:solidFill>
                  <a:srgbClr val="1155CC"/>
                </a:solidFill>
              </a:rPr>
              <a:t>Credit</a:t>
            </a:r>
            <a:r>
              <a:rPr lang="en"/>
              <a:t> </a:t>
            </a:r>
            <a:r>
              <a:rPr lang="en" sz="2480">
                <a:solidFill>
                  <a:srgbClr val="1155CC"/>
                </a:solidFill>
              </a:rPr>
              <a:t>Scoring using Digital Footprints</a:t>
            </a:r>
            <a:endParaRPr/>
          </a:p>
        </p:txBody>
      </p:sp>
      <p:sp>
        <p:nvSpPr>
          <p:cNvPr id="191" name="Google Shape;191;p25"/>
          <p:cNvSpPr txBox="1"/>
          <p:nvPr>
            <p:ph idx="1" type="body"/>
          </p:nvPr>
        </p:nvSpPr>
        <p:spPr>
          <a:xfrm>
            <a:off x="311700" y="1017725"/>
            <a:ext cx="4108500" cy="2520000"/>
          </a:xfrm>
          <a:prstGeom prst="rect">
            <a:avLst/>
          </a:prstGeom>
        </p:spPr>
        <p:txBody>
          <a:bodyPr anchorCtr="0" anchor="t" bIns="91425" lIns="91425" spcFirstLastPara="1" rIns="91425" wrap="square" tIns="91425">
            <a:noAutofit/>
          </a:bodyPr>
          <a:lstStyle/>
          <a:p>
            <a:pPr indent="-295592" lvl="0" marL="228600" rtl="0" algn="just">
              <a:lnSpc>
                <a:spcPct val="150000"/>
              </a:lnSpc>
              <a:spcBef>
                <a:spcPts val="0"/>
              </a:spcBef>
              <a:spcAft>
                <a:spcPts val="0"/>
              </a:spcAft>
              <a:buClr>
                <a:schemeClr val="dk1"/>
              </a:buClr>
              <a:buSzPts val="1055"/>
              <a:buChar char="●"/>
            </a:pPr>
            <a:r>
              <a:rPr lang="en" sz="1055">
                <a:solidFill>
                  <a:schemeClr val="dk1"/>
                </a:solidFill>
              </a:rPr>
              <a:t>This study has used data of </a:t>
            </a:r>
            <a:r>
              <a:rPr lang="en" sz="1055">
                <a:solidFill>
                  <a:schemeClr val="dk1"/>
                </a:solidFill>
              </a:rPr>
              <a:t>270,399 purchases at a German E-commerce company between October 2015 and December 2016.</a:t>
            </a:r>
            <a:endParaRPr sz="1055">
              <a:solidFill>
                <a:schemeClr val="dk1"/>
              </a:solidFill>
            </a:endParaRPr>
          </a:p>
          <a:p>
            <a:pPr indent="-295592" lvl="0" marL="228600" rtl="0" algn="just">
              <a:lnSpc>
                <a:spcPct val="150000"/>
              </a:lnSpc>
              <a:spcBef>
                <a:spcPts val="0"/>
              </a:spcBef>
              <a:spcAft>
                <a:spcPts val="0"/>
              </a:spcAft>
              <a:buClr>
                <a:schemeClr val="dk1"/>
              </a:buClr>
              <a:buSzPts val="1055"/>
              <a:buChar char="●"/>
            </a:pPr>
            <a:r>
              <a:rPr lang="en" sz="1055">
                <a:solidFill>
                  <a:schemeClr val="dk1"/>
                </a:solidFill>
              </a:rPr>
              <a:t>Obtain behavior data from retail sales firms, telecommunication companies, and utilities</a:t>
            </a:r>
            <a:endParaRPr sz="1055">
              <a:solidFill>
                <a:schemeClr val="dk1"/>
              </a:solidFill>
            </a:endParaRPr>
          </a:p>
          <a:p>
            <a:pPr indent="-295592" lvl="0" marL="228600" rtl="0" algn="just">
              <a:lnSpc>
                <a:spcPct val="150000"/>
              </a:lnSpc>
              <a:spcBef>
                <a:spcPts val="0"/>
              </a:spcBef>
              <a:spcAft>
                <a:spcPts val="0"/>
              </a:spcAft>
              <a:buClr>
                <a:schemeClr val="dk1"/>
              </a:buClr>
              <a:buSzPts val="1055"/>
              <a:buChar char="●"/>
            </a:pPr>
            <a:r>
              <a:rPr b="1" lang="en" sz="1055">
                <a:solidFill>
                  <a:schemeClr val="dk1"/>
                </a:solidFill>
              </a:rPr>
              <a:t>Proxy for income, character, reputation.</a:t>
            </a:r>
            <a:endParaRPr sz="1055">
              <a:solidFill>
                <a:schemeClr val="dk1"/>
              </a:solidFill>
            </a:endParaRPr>
          </a:p>
          <a:p>
            <a:pPr indent="-295592" lvl="0" marL="228600" rtl="0" algn="just">
              <a:lnSpc>
                <a:spcPct val="150000"/>
              </a:lnSpc>
              <a:spcBef>
                <a:spcPts val="0"/>
              </a:spcBef>
              <a:spcAft>
                <a:spcPts val="0"/>
              </a:spcAft>
              <a:buClr>
                <a:schemeClr val="dk1"/>
              </a:buClr>
              <a:buSzPts val="1055"/>
              <a:buChar char="●"/>
            </a:pPr>
            <a:r>
              <a:rPr lang="en" sz="1055">
                <a:solidFill>
                  <a:schemeClr val="dk1"/>
                </a:solidFill>
              </a:rPr>
              <a:t>Digital footprints today can forecast future changes in the credit score.</a:t>
            </a:r>
            <a:endParaRPr sz="1055">
              <a:solidFill>
                <a:schemeClr val="dk1"/>
              </a:solidFill>
            </a:endParaRPr>
          </a:p>
          <a:p>
            <a:pPr indent="-295592" lvl="0" marL="228600" rtl="0" algn="just">
              <a:lnSpc>
                <a:spcPct val="150000"/>
              </a:lnSpc>
              <a:spcBef>
                <a:spcPts val="0"/>
              </a:spcBef>
              <a:spcAft>
                <a:spcPts val="0"/>
              </a:spcAft>
              <a:buClr>
                <a:schemeClr val="dk1"/>
              </a:buClr>
              <a:buSzPts val="1055"/>
              <a:buChar char="●"/>
            </a:pPr>
            <a:r>
              <a:rPr lang="en" sz="1055">
                <a:solidFill>
                  <a:schemeClr val="dk1"/>
                </a:solidFill>
              </a:rPr>
              <a:t>Challenge: Consumers might change their behavior if digital footprints are widely used for lending decisions.</a:t>
            </a:r>
            <a:endParaRPr sz="1055">
              <a:solidFill>
                <a:schemeClr val="dk1"/>
              </a:solidFill>
            </a:endParaRPr>
          </a:p>
        </p:txBody>
      </p:sp>
      <p:pic>
        <p:nvPicPr>
          <p:cNvPr id="192" name="Google Shape;192;p25"/>
          <p:cNvPicPr preferRelativeResize="0"/>
          <p:nvPr/>
        </p:nvPicPr>
        <p:blipFill>
          <a:blip r:embed="rId3">
            <a:alphaModFix/>
          </a:blip>
          <a:stretch>
            <a:fillRect/>
          </a:stretch>
        </p:blipFill>
        <p:spPr>
          <a:xfrm>
            <a:off x="4572600" y="907250"/>
            <a:ext cx="4259701" cy="4162414"/>
          </a:xfrm>
          <a:prstGeom prst="rect">
            <a:avLst/>
          </a:prstGeom>
          <a:noFill/>
          <a:ln>
            <a:noFill/>
          </a:ln>
        </p:spPr>
      </p:pic>
      <p:sp>
        <p:nvSpPr>
          <p:cNvPr id="193" name="Google Shape;193;p25"/>
          <p:cNvSpPr txBox="1"/>
          <p:nvPr>
            <p:ph idx="1" type="body"/>
          </p:nvPr>
        </p:nvSpPr>
        <p:spPr>
          <a:xfrm>
            <a:off x="5125400" y="175025"/>
            <a:ext cx="3838200" cy="270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600">
                <a:solidFill>
                  <a:schemeClr val="dk1"/>
                </a:solidFill>
              </a:rPr>
              <a:t>Source: </a:t>
            </a:r>
            <a:r>
              <a:rPr lang="en" sz="600" u="sng">
                <a:solidFill>
                  <a:schemeClr val="hlink"/>
                </a:solidFill>
                <a:hlinkClick r:id="rId4"/>
              </a:rPr>
              <a:t>On the Rise of the FinTechs—Credit Scoring using</a:t>
            </a:r>
            <a:r>
              <a:rPr lang="en" sz="600">
                <a:solidFill>
                  <a:schemeClr val="dk1"/>
                </a:solidFill>
                <a:uFill>
                  <a:noFill/>
                </a:uFill>
                <a:hlinkClick r:id="rId5">
                  <a:extLst>
                    <a:ext uri="{A12FA001-AC4F-418D-AE19-62706E023703}">
                      <ahyp:hlinkClr val="tx"/>
                    </a:ext>
                  </a:extLst>
                </a:hlinkClick>
              </a:rPr>
              <a:t> </a:t>
            </a:r>
            <a:r>
              <a:rPr lang="en" sz="600" u="sng">
                <a:solidFill>
                  <a:schemeClr val="hlink"/>
                </a:solidFill>
                <a:hlinkClick r:id="rId6"/>
              </a:rPr>
              <a:t>Digital Footprints by FDIC CFR</a:t>
            </a:r>
            <a:endParaRPr sz="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990"/>
              <a:buFont typeface="Arial"/>
              <a:buNone/>
            </a:pPr>
            <a:r>
              <a:rPr lang="en" sz="2480">
                <a:solidFill>
                  <a:srgbClr val="1155CC"/>
                </a:solidFill>
              </a:rPr>
              <a:t>Results of the study by FDIC</a:t>
            </a:r>
            <a:endParaRPr sz="2480">
              <a:solidFill>
                <a:srgbClr val="1155CC"/>
              </a:solidFill>
            </a:endParaRPr>
          </a:p>
        </p:txBody>
      </p:sp>
      <p:sp>
        <p:nvSpPr>
          <p:cNvPr id="199" name="Google Shape;199;p26"/>
          <p:cNvSpPr txBox="1"/>
          <p:nvPr>
            <p:ph idx="1" type="body"/>
          </p:nvPr>
        </p:nvSpPr>
        <p:spPr>
          <a:xfrm>
            <a:off x="311700" y="789125"/>
            <a:ext cx="4108500" cy="2063100"/>
          </a:xfrm>
          <a:prstGeom prst="rect">
            <a:avLst/>
          </a:prstGeom>
        </p:spPr>
        <p:txBody>
          <a:bodyPr anchorCtr="0" anchor="t" bIns="91425" lIns="91425" spcFirstLastPara="1" rIns="91425" wrap="square" tIns="91425">
            <a:noAutofit/>
          </a:bodyPr>
          <a:lstStyle/>
          <a:p>
            <a:pPr indent="-66992" lvl="0" marL="0" rtl="0" algn="just">
              <a:lnSpc>
                <a:spcPct val="150000"/>
              </a:lnSpc>
              <a:spcBef>
                <a:spcPts val="0"/>
              </a:spcBef>
              <a:spcAft>
                <a:spcPts val="0"/>
              </a:spcAft>
              <a:buClr>
                <a:schemeClr val="dk1"/>
              </a:buClr>
              <a:buSzPts val="1055"/>
              <a:buChar char="●"/>
            </a:pPr>
            <a:r>
              <a:rPr lang="en" sz="1055">
                <a:solidFill>
                  <a:schemeClr val="dk1"/>
                </a:solidFill>
              </a:rPr>
              <a:t>Is alternative data source reliable? Answer is Yes.</a:t>
            </a:r>
            <a:endParaRPr sz="1055">
              <a:solidFill>
                <a:schemeClr val="dk1"/>
              </a:solidFill>
            </a:endParaRPr>
          </a:p>
          <a:p>
            <a:pPr indent="-66992" lvl="0" marL="0" rtl="0" algn="just">
              <a:lnSpc>
                <a:spcPct val="150000"/>
              </a:lnSpc>
              <a:spcBef>
                <a:spcPts val="0"/>
              </a:spcBef>
              <a:spcAft>
                <a:spcPts val="0"/>
              </a:spcAft>
              <a:buClr>
                <a:schemeClr val="dk1"/>
              </a:buClr>
              <a:buSzPts val="1055"/>
              <a:buChar char="●"/>
            </a:pPr>
            <a:r>
              <a:rPr lang="en" sz="1055">
                <a:solidFill>
                  <a:schemeClr val="dk1"/>
                </a:solidFill>
              </a:rPr>
              <a:t>This study has used data of 270,399 purchases at a German E-commerce company between October 2015 and December 2016.</a:t>
            </a:r>
            <a:endParaRPr sz="1055">
              <a:solidFill>
                <a:schemeClr val="dk1"/>
              </a:solidFill>
            </a:endParaRPr>
          </a:p>
          <a:p>
            <a:pPr indent="-66992" lvl="0" marL="0" rtl="0" algn="just">
              <a:lnSpc>
                <a:spcPct val="150000"/>
              </a:lnSpc>
              <a:spcBef>
                <a:spcPts val="0"/>
              </a:spcBef>
              <a:spcAft>
                <a:spcPts val="0"/>
              </a:spcAft>
              <a:buClr>
                <a:schemeClr val="dk1"/>
              </a:buClr>
              <a:buSzPts val="1055"/>
              <a:buChar char="●"/>
            </a:pPr>
            <a:r>
              <a:rPr lang="en" sz="1055">
                <a:solidFill>
                  <a:schemeClr val="dk1"/>
                </a:solidFill>
              </a:rPr>
              <a:t>Accuracy of default prediction (0/1) using logistic regression.</a:t>
            </a:r>
            <a:endParaRPr sz="1055">
              <a:solidFill>
                <a:schemeClr val="dk1"/>
              </a:solidFill>
            </a:endParaRPr>
          </a:p>
          <a:p>
            <a:pPr indent="-295592" lvl="1" marL="914400" rtl="0" algn="just">
              <a:lnSpc>
                <a:spcPct val="150000"/>
              </a:lnSpc>
              <a:spcBef>
                <a:spcPts val="0"/>
              </a:spcBef>
              <a:spcAft>
                <a:spcPts val="0"/>
              </a:spcAft>
              <a:buClr>
                <a:schemeClr val="dk1"/>
              </a:buClr>
              <a:buSzPts val="1055"/>
              <a:buChar char="○"/>
            </a:pPr>
            <a:r>
              <a:rPr lang="en" sz="1055">
                <a:solidFill>
                  <a:schemeClr val="dk1"/>
                </a:solidFill>
              </a:rPr>
              <a:t>68.3% Only credit bureau score </a:t>
            </a:r>
            <a:endParaRPr sz="1055">
              <a:solidFill>
                <a:schemeClr val="dk1"/>
              </a:solidFill>
            </a:endParaRPr>
          </a:p>
          <a:p>
            <a:pPr indent="-295592" lvl="1" marL="914400" rtl="0" algn="just">
              <a:lnSpc>
                <a:spcPct val="150000"/>
              </a:lnSpc>
              <a:spcBef>
                <a:spcPts val="0"/>
              </a:spcBef>
              <a:spcAft>
                <a:spcPts val="0"/>
              </a:spcAft>
              <a:buClr>
                <a:schemeClr val="dk1"/>
              </a:buClr>
              <a:buSzPts val="1055"/>
              <a:buChar char="○"/>
            </a:pPr>
            <a:r>
              <a:rPr lang="en" sz="1055">
                <a:solidFill>
                  <a:schemeClr val="dk1"/>
                </a:solidFill>
              </a:rPr>
              <a:t>69.6% Only digital footprint</a:t>
            </a:r>
            <a:endParaRPr sz="1055">
              <a:solidFill>
                <a:schemeClr val="dk1"/>
              </a:solidFill>
            </a:endParaRPr>
          </a:p>
          <a:p>
            <a:pPr indent="-295592" lvl="1" marL="914400" rtl="0" algn="just">
              <a:lnSpc>
                <a:spcPct val="150000"/>
              </a:lnSpc>
              <a:spcBef>
                <a:spcPts val="0"/>
              </a:spcBef>
              <a:spcAft>
                <a:spcPts val="0"/>
              </a:spcAft>
              <a:buClr>
                <a:schemeClr val="dk1"/>
              </a:buClr>
              <a:buSzPts val="1055"/>
              <a:buChar char="○"/>
            </a:pPr>
            <a:r>
              <a:rPr lang="en" sz="1055">
                <a:solidFill>
                  <a:schemeClr val="dk1"/>
                </a:solidFill>
              </a:rPr>
              <a:t>73.6% Both</a:t>
            </a:r>
            <a:endParaRPr sz="1055">
              <a:solidFill>
                <a:schemeClr val="dk1"/>
              </a:solidFill>
            </a:endParaRPr>
          </a:p>
        </p:txBody>
      </p:sp>
      <p:pic>
        <p:nvPicPr>
          <p:cNvPr id="200" name="Google Shape;200;p26"/>
          <p:cNvPicPr preferRelativeResize="0"/>
          <p:nvPr/>
        </p:nvPicPr>
        <p:blipFill>
          <a:blip r:embed="rId3">
            <a:alphaModFix/>
          </a:blip>
          <a:stretch>
            <a:fillRect/>
          </a:stretch>
        </p:blipFill>
        <p:spPr>
          <a:xfrm>
            <a:off x="4720025" y="-26550"/>
            <a:ext cx="4423975" cy="2755850"/>
          </a:xfrm>
          <a:prstGeom prst="rect">
            <a:avLst/>
          </a:prstGeom>
          <a:noFill/>
          <a:ln>
            <a:noFill/>
          </a:ln>
        </p:spPr>
      </p:pic>
      <p:pic>
        <p:nvPicPr>
          <p:cNvPr id="201" name="Google Shape;201;p26"/>
          <p:cNvPicPr preferRelativeResize="0"/>
          <p:nvPr/>
        </p:nvPicPr>
        <p:blipFill>
          <a:blip r:embed="rId4">
            <a:alphaModFix/>
          </a:blip>
          <a:stretch>
            <a:fillRect/>
          </a:stretch>
        </p:blipFill>
        <p:spPr>
          <a:xfrm>
            <a:off x="4694077" y="2805500"/>
            <a:ext cx="4449923" cy="2233875"/>
          </a:xfrm>
          <a:prstGeom prst="rect">
            <a:avLst/>
          </a:prstGeom>
          <a:noFill/>
          <a:ln>
            <a:noFill/>
          </a:ln>
        </p:spPr>
      </p:pic>
      <p:sp>
        <p:nvSpPr>
          <p:cNvPr id="202" name="Google Shape;202;p26"/>
          <p:cNvSpPr txBox="1"/>
          <p:nvPr>
            <p:ph idx="1" type="body"/>
          </p:nvPr>
        </p:nvSpPr>
        <p:spPr>
          <a:xfrm>
            <a:off x="729550" y="1551325"/>
            <a:ext cx="3838200" cy="270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600">
                <a:solidFill>
                  <a:schemeClr val="dk1"/>
                </a:solidFill>
              </a:rPr>
              <a:t>Source: </a:t>
            </a:r>
            <a:r>
              <a:rPr lang="en" sz="600" u="sng">
                <a:solidFill>
                  <a:schemeClr val="hlink"/>
                </a:solidFill>
                <a:hlinkClick r:id="rId5"/>
              </a:rPr>
              <a:t>On the Rise of the FinTechs—Credit Scoring using</a:t>
            </a:r>
            <a:r>
              <a:rPr lang="en" sz="600">
                <a:solidFill>
                  <a:schemeClr val="dk1"/>
                </a:solidFill>
                <a:uFill>
                  <a:noFill/>
                </a:uFill>
                <a:hlinkClick r:id="rId6">
                  <a:extLst>
                    <a:ext uri="{A12FA001-AC4F-418D-AE19-62706E023703}">
                      <ahyp:hlinkClr val="tx"/>
                    </a:ext>
                  </a:extLst>
                </a:hlinkClick>
              </a:rPr>
              <a:t> </a:t>
            </a:r>
            <a:r>
              <a:rPr lang="en" sz="600" u="sng">
                <a:solidFill>
                  <a:schemeClr val="hlink"/>
                </a:solidFill>
                <a:hlinkClick r:id="rId7"/>
              </a:rPr>
              <a:t>Digital Footprints by FDIC CFR</a:t>
            </a:r>
            <a:endParaRPr sz="600">
              <a:solidFill>
                <a:schemeClr val="dk1"/>
              </a:solidFill>
            </a:endParaRPr>
          </a:p>
        </p:txBody>
      </p:sp>
      <p:sp>
        <p:nvSpPr>
          <p:cNvPr id="203" name="Google Shape;203;p26"/>
          <p:cNvSpPr txBox="1"/>
          <p:nvPr>
            <p:ph idx="1" type="body"/>
          </p:nvPr>
        </p:nvSpPr>
        <p:spPr>
          <a:xfrm>
            <a:off x="156300" y="4568700"/>
            <a:ext cx="4424100" cy="270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600">
                <a:solidFill>
                  <a:schemeClr val="dk1"/>
                </a:solidFill>
              </a:rPr>
              <a:t>Source: </a:t>
            </a:r>
            <a:r>
              <a:rPr lang="en" sz="600" u="sng">
                <a:solidFill>
                  <a:schemeClr val="hlink"/>
                </a:solidFill>
                <a:hlinkClick r:id="rId8"/>
              </a:rPr>
              <a:t>Artificial Intelligence, Machine Learning and Big Data in Finance: Opportunities, Challenges, and Implications for Policy Makers</a:t>
            </a:r>
            <a:r>
              <a:rPr lang="en" sz="600">
                <a:solidFill>
                  <a:schemeClr val="dk1"/>
                </a:solidFill>
              </a:rPr>
              <a:t> </a:t>
            </a:r>
            <a:endParaRPr sz="600">
              <a:solidFill>
                <a:schemeClr val="dk1"/>
              </a:solidFill>
            </a:endParaRPr>
          </a:p>
        </p:txBody>
      </p:sp>
      <p:sp>
        <p:nvSpPr>
          <p:cNvPr id="204" name="Google Shape;204;p26"/>
          <p:cNvSpPr txBox="1"/>
          <p:nvPr>
            <p:ph idx="1" type="body"/>
          </p:nvPr>
        </p:nvSpPr>
        <p:spPr>
          <a:xfrm>
            <a:off x="241975" y="2653100"/>
            <a:ext cx="4108500" cy="20631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055">
                <a:solidFill>
                  <a:schemeClr val="dk1"/>
                </a:solidFill>
              </a:rPr>
              <a:t>Challenges</a:t>
            </a:r>
            <a:r>
              <a:rPr lang="en" sz="1055">
                <a:solidFill>
                  <a:schemeClr val="dk1"/>
                </a:solidFill>
              </a:rPr>
              <a:t>:</a:t>
            </a:r>
            <a:endParaRPr b="1" sz="1055">
              <a:solidFill>
                <a:schemeClr val="dk1"/>
              </a:solidFill>
            </a:endParaRPr>
          </a:p>
          <a:p>
            <a:pPr indent="-66992" lvl="0" marL="0" rtl="0" algn="just">
              <a:lnSpc>
                <a:spcPct val="150000"/>
              </a:lnSpc>
              <a:spcBef>
                <a:spcPts val="0"/>
              </a:spcBef>
              <a:spcAft>
                <a:spcPts val="0"/>
              </a:spcAft>
              <a:buClr>
                <a:schemeClr val="dk1"/>
              </a:buClr>
              <a:buSzPts val="1055"/>
              <a:buChar char="●"/>
            </a:pPr>
            <a:r>
              <a:rPr lang="en" sz="1055">
                <a:solidFill>
                  <a:schemeClr val="dk1"/>
                </a:solidFill>
              </a:rPr>
              <a:t>Models remain untested over longer credit cycles or in case of a market downturn.</a:t>
            </a:r>
            <a:endParaRPr sz="1055">
              <a:solidFill>
                <a:schemeClr val="dk1"/>
              </a:solidFill>
            </a:endParaRPr>
          </a:p>
          <a:p>
            <a:pPr indent="-66992" lvl="0" marL="0" rtl="0" algn="just">
              <a:lnSpc>
                <a:spcPct val="150000"/>
              </a:lnSpc>
              <a:spcBef>
                <a:spcPts val="0"/>
              </a:spcBef>
              <a:spcAft>
                <a:spcPts val="0"/>
              </a:spcAft>
              <a:buClr>
                <a:schemeClr val="dk1"/>
              </a:buClr>
              <a:buSzPts val="1055"/>
              <a:buChar char="●"/>
            </a:pPr>
            <a:r>
              <a:rPr lang="en" sz="1055">
                <a:solidFill>
                  <a:schemeClr val="dk1"/>
                </a:solidFill>
              </a:rPr>
              <a:t>Lack of quality of data and lack of transparency/explainability around the mode</a:t>
            </a:r>
            <a:endParaRPr sz="1055">
              <a:solidFill>
                <a:schemeClr val="dk1"/>
              </a:solidFill>
            </a:endParaRPr>
          </a:p>
          <a:p>
            <a:pPr indent="-66992" lvl="0" marL="0" rtl="0" algn="just">
              <a:lnSpc>
                <a:spcPct val="150000"/>
              </a:lnSpc>
              <a:spcBef>
                <a:spcPts val="0"/>
              </a:spcBef>
              <a:spcAft>
                <a:spcPts val="0"/>
              </a:spcAft>
              <a:buClr>
                <a:schemeClr val="dk1"/>
              </a:buClr>
              <a:buSzPts val="1055"/>
              <a:buChar char="●"/>
            </a:pPr>
            <a:r>
              <a:rPr lang="en" sz="1055">
                <a:solidFill>
                  <a:schemeClr val="dk1"/>
                </a:solidFill>
              </a:rPr>
              <a:t>Model can be biased. Ex: Firm may not include gender-based variants as input to the model, but the model can infer the gender based on transaction activity.</a:t>
            </a:r>
            <a:endParaRPr sz="105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ph idx="1" type="body"/>
          </p:nvPr>
        </p:nvSpPr>
        <p:spPr>
          <a:xfrm>
            <a:off x="209950" y="2495550"/>
            <a:ext cx="4510200" cy="24219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855">
                <a:solidFill>
                  <a:schemeClr val="dk1"/>
                </a:solidFill>
              </a:rPr>
              <a:t>Data Collection:</a:t>
            </a:r>
            <a:endParaRPr b="1" sz="855">
              <a:solidFill>
                <a:schemeClr val="dk1"/>
              </a:solidFill>
            </a:endParaRPr>
          </a:p>
          <a:p>
            <a:pPr indent="0" lvl="0" marL="0" rtl="0" algn="just">
              <a:lnSpc>
                <a:spcPct val="150000"/>
              </a:lnSpc>
              <a:spcBef>
                <a:spcPts val="0"/>
              </a:spcBef>
              <a:spcAft>
                <a:spcPts val="0"/>
              </a:spcAft>
              <a:buNone/>
            </a:pPr>
            <a:r>
              <a:rPr lang="en" sz="855">
                <a:solidFill>
                  <a:schemeClr val="dk1"/>
                </a:solidFill>
              </a:rPr>
              <a:t>From python environment, search in Google with query "Customer_name Linkedin". We get list of user profiles Phantombuster, a web scraping tool, can extract information of users and store in json format.</a:t>
            </a:r>
            <a:endParaRPr sz="855">
              <a:solidFill>
                <a:schemeClr val="dk1"/>
              </a:solidFill>
            </a:endParaRPr>
          </a:p>
          <a:p>
            <a:pPr indent="0" lvl="0" marL="0" rtl="0" algn="just">
              <a:lnSpc>
                <a:spcPct val="150000"/>
              </a:lnSpc>
              <a:spcBef>
                <a:spcPts val="0"/>
              </a:spcBef>
              <a:spcAft>
                <a:spcPts val="0"/>
              </a:spcAft>
              <a:buClr>
                <a:schemeClr val="dk1"/>
              </a:buClr>
              <a:buSzPts val="1100"/>
              <a:buFont typeface="Arial"/>
              <a:buNone/>
            </a:pPr>
            <a:r>
              <a:rPr b="1" lang="en" sz="855">
                <a:solidFill>
                  <a:schemeClr val="dk1"/>
                </a:solidFill>
              </a:rPr>
              <a:t>Data Pre-processing:</a:t>
            </a:r>
            <a:endParaRPr b="1" sz="855">
              <a:solidFill>
                <a:schemeClr val="dk1"/>
              </a:solidFill>
            </a:endParaRPr>
          </a:p>
          <a:p>
            <a:pPr indent="0" lvl="0" marL="0" rtl="0" algn="just">
              <a:lnSpc>
                <a:spcPct val="150000"/>
              </a:lnSpc>
              <a:spcBef>
                <a:spcPts val="0"/>
              </a:spcBef>
              <a:spcAft>
                <a:spcPts val="0"/>
              </a:spcAft>
              <a:buNone/>
            </a:pPr>
            <a:r>
              <a:rPr lang="en" sz="855">
                <a:solidFill>
                  <a:schemeClr val="dk1"/>
                </a:solidFill>
              </a:rPr>
              <a:t>Extract required data from json file and categorize into Demographic, Conversational and Relationship data.</a:t>
            </a:r>
            <a:endParaRPr sz="855">
              <a:solidFill>
                <a:schemeClr val="dk1"/>
              </a:solidFill>
            </a:endParaRPr>
          </a:p>
          <a:p>
            <a:pPr indent="0" lvl="0" marL="0" rtl="0" algn="just">
              <a:lnSpc>
                <a:spcPct val="150000"/>
              </a:lnSpc>
              <a:spcBef>
                <a:spcPts val="0"/>
              </a:spcBef>
              <a:spcAft>
                <a:spcPts val="0"/>
              </a:spcAft>
              <a:buClr>
                <a:schemeClr val="dk1"/>
              </a:buClr>
              <a:buSzPts val="1100"/>
              <a:buFont typeface="Arial"/>
              <a:buNone/>
            </a:pPr>
            <a:r>
              <a:rPr b="1" lang="en" sz="855">
                <a:solidFill>
                  <a:schemeClr val="dk1"/>
                </a:solidFill>
              </a:rPr>
              <a:t>Conversational data:</a:t>
            </a:r>
            <a:endParaRPr b="1" sz="855">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en" sz="855">
                <a:solidFill>
                  <a:schemeClr val="dk1"/>
                </a:solidFill>
              </a:rPr>
              <a:t>Posts, comments by the user which reflect user behaviour.</a:t>
            </a:r>
            <a:endParaRPr sz="855">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en" sz="855">
                <a:solidFill>
                  <a:schemeClr val="dk1"/>
                </a:solidFill>
              </a:rPr>
              <a:t>It is subjective but can be quantified using NLP techniques.</a:t>
            </a:r>
            <a:endParaRPr sz="855">
              <a:solidFill>
                <a:schemeClr val="dk1"/>
              </a:solidFill>
            </a:endParaRPr>
          </a:p>
          <a:p>
            <a:pPr indent="0" lvl="0" marL="0" rtl="0" algn="just">
              <a:lnSpc>
                <a:spcPct val="150000"/>
              </a:lnSpc>
              <a:spcBef>
                <a:spcPts val="0"/>
              </a:spcBef>
              <a:spcAft>
                <a:spcPts val="0"/>
              </a:spcAft>
              <a:buNone/>
            </a:pPr>
            <a:r>
              <a:rPr lang="en" sz="855">
                <a:solidFill>
                  <a:schemeClr val="dk1"/>
                </a:solidFill>
              </a:rPr>
              <a:t>GPT 3.5 model integrated with Python environment can be used to give rating for the sentence.</a:t>
            </a:r>
            <a:endParaRPr sz="855">
              <a:solidFill>
                <a:schemeClr val="dk1"/>
              </a:solidFill>
            </a:endParaRPr>
          </a:p>
        </p:txBody>
      </p:sp>
      <p:sp>
        <p:nvSpPr>
          <p:cNvPr id="210" name="Google Shape;210;p27"/>
          <p:cNvSpPr txBox="1"/>
          <p:nvPr>
            <p:ph idx="1" type="body"/>
          </p:nvPr>
        </p:nvSpPr>
        <p:spPr>
          <a:xfrm>
            <a:off x="5296025" y="0"/>
            <a:ext cx="3429300" cy="270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600">
                <a:solidFill>
                  <a:schemeClr val="dk1"/>
                </a:solidFill>
              </a:rPr>
              <a:t>Source: </a:t>
            </a:r>
            <a:r>
              <a:rPr lang="en" sz="600" u="sng">
                <a:solidFill>
                  <a:schemeClr val="hlink"/>
                </a:solidFill>
                <a:hlinkClick r:id="rId3"/>
              </a:rPr>
              <a:t>Credit Scoring Model Construction Based On LinkedIn Social Media Data</a:t>
            </a:r>
            <a:r>
              <a:rPr lang="en" sz="600">
                <a:solidFill>
                  <a:schemeClr val="dk1"/>
                </a:solidFill>
              </a:rPr>
              <a:t>  </a:t>
            </a:r>
            <a:endParaRPr sz="600">
              <a:solidFill>
                <a:schemeClr val="dk1"/>
              </a:solidFill>
            </a:endParaRPr>
          </a:p>
        </p:txBody>
      </p:sp>
      <p:pic>
        <p:nvPicPr>
          <p:cNvPr id="211" name="Google Shape;211;p27"/>
          <p:cNvPicPr preferRelativeResize="0"/>
          <p:nvPr/>
        </p:nvPicPr>
        <p:blipFill>
          <a:blip r:embed="rId4">
            <a:alphaModFix/>
          </a:blip>
          <a:stretch>
            <a:fillRect/>
          </a:stretch>
        </p:blipFill>
        <p:spPr>
          <a:xfrm>
            <a:off x="302146" y="832900"/>
            <a:ext cx="4173405" cy="1662650"/>
          </a:xfrm>
          <a:prstGeom prst="rect">
            <a:avLst/>
          </a:prstGeom>
          <a:noFill/>
          <a:ln>
            <a:noFill/>
          </a:ln>
        </p:spPr>
      </p:pic>
      <p:pic>
        <p:nvPicPr>
          <p:cNvPr id="212" name="Google Shape;212;p27"/>
          <p:cNvPicPr preferRelativeResize="0"/>
          <p:nvPr/>
        </p:nvPicPr>
        <p:blipFill>
          <a:blip r:embed="rId5">
            <a:alphaModFix/>
          </a:blip>
          <a:stretch>
            <a:fillRect/>
          </a:stretch>
        </p:blipFill>
        <p:spPr>
          <a:xfrm>
            <a:off x="4908037" y="246250"/>
            <a:ext cx="4108501" cy="2085947"/>
          </a:xfrm>
          <a:prstGeom prst="rect">
            <a:avLst/>
          </a:prstGeom>
          <a:noFill/>
          <a:ln>
            <a:noFill/>
          </a:ln>
        </p:spPr>
      </p:pic>
      <p:pic>
        <p:nvPicPr>
          <p:cNvPr id="213" name="Google Shape;213;p27"/>
          <p:cNvPicPr preferRelativeResize="0"/>
          <p:nvPr/>
        </p:nvPicPr>
        <p:blipFill>
          <a:blip r:embed="rId6">
            <a:alphaModFix/>
          </a:blip>
          <a:stretch>
            <a:fillRect/>
          </a:stretch>
        </p:blipFill>
        <p:spPr>
          <a:xfrm>
            <a:off x="4933474" y="2303150"/>
            <a:ext cx="4057626" cy="2749726"/>
          </a:xfrm>
          <a:prstGeom prst="rect">
            <a:avLst/>
          </a:prstGeom>
          <a:noFill/>
          <a:ln>
            <a:noFill/>
          </a:ln>
        </p:spPr>
      </p:pic>
      <p:sp>
        <p:nvSpPr>
          <p:cNvPr id="214" name="Google Shape;214;p2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990"/>
              <a:buNone/>
            </a:pPr>
            <a:r>
              <a:rPr lang="en" sz="1979">
                <a:solidFill>
                  <a:srgbClr val="1155CC"/>
                </a:solidFill>
              </a:rPr>
              <a:t>Implementation of </a:t>
            </a:r>
            <a:r>
              <a:rPr lang="en" sz="1979">
                <a:solidFill>
                  <a:srgbClr val="1155CC"/>
                </a:solidFill>
              </a:rPr>
              <a:t>Credit scoring using Linkedin</a:t>
            </a:r>
            <a:endParaRPr sz="1979">
              <a:solidFill>
                <a:srgbClr val="1155CC"/>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891"/>
              <a:buNone/>
            </a:pPr>
            <a:r>
              <a:rPr lang="en" sz="2132">
                <a:solidFill>
                  <a:srgbClr val="1155CC"/>
                </a:solidFill>
              </a:rPr>
              <a:t>Challenges and limitations of the implemented credit scoring model</a:t>
            </a:r>
            <a:endParaRPr sz="2132">
              <a:solidFill>
                <a:srgbClr val="1155CC"/>
              </a:solidFill>
            </a:endParaRPr>
          </a:p>
        </p:txBody>
      </p:sp>
      <p:sp>
        <p:nvSpPr>
          <p:cNvPr id="220" name="Google Shape;220;p28"/>
          <p:cNvSpPr txBox="1"/>
          <p:nvPr>
            <p:ph idx="1" type="body"/>
          </p:nvPr>
        </p:nvSpPr>
        <p:spPr>
          <a:xfrm>
            <a:off x="311700" y="1017725"/>
            <a:ext cx="8240100" cy="3249300"/>
          </a:xfrm>
          <a:prstGeom prst="rect">
            <a:avLst/>
          </a:prstGeom>
        </p:spPr>
        <p:txBody>
          <a:bodyPr anchorCtr="0" anchor="t" bIns="91425" lIns="91425" spcFirstLastPara="1" rIns="91425" wrap="square" tIns="91425">
            <a:noAutofit/>
          </a:bodyPr>
          <a:lstStyle/>
          <a:p>
            <a:pPr indent="-301942" lvl="0" marL="457200" rtl="0" algn="just">
              <a:lnSpc>
                <a:spcPct val="150000"/>
              </a:lnSpc>
              <a:spcBef>
                <a:spcPts val="0"/>
              </a:spcBef>
              <a:spcAft>
                <a:spcPts val="0"/>
              </a:spcAft>
              <a:buClr>
                <a:schemeClr val="dk1"/>
              </a:buClr>
              <a:buSzPts val="1155"/>
              <a:buChar char="●"/>
            </a:pPr>
            <a:r>
              <a:rPr lang="en" sz="1155">
                <a:solidFill>
                  <a:schemeClr val="dk1"/>
                </a:solidFill>
              </a:rPr>
              <a:t>Cannot use Customer name and email ID to search profiles in Linkedin due to privacy violation.</a:t>
            </a:r>
            <a:endParaRPr sz="1155">
              <a:solidFill>
                <a:schemeClr val="dk1"/>
              </a:solidFill>
            </a:endParaRPr>
          </a:p>
          <a:p>
            <a:pPr indent="-301942" lvl="0" marL="457200" rtl="0" algn="just">
              <a:lnSpc>
                <a:spcPct val="150000"/>
              </a:lnSpc>
              <a:spcBef>
                <a:spcPts val="0"/>
              </a:spcBef>
              <a:spcAft>
                <a:spcPts val="0"/>
              </a:spcAft>
              <a:buClr>
                <a:schemeClr val="dk1"/>
              </a:buClr>
              <a:buSzPts val="1155"/>
              <a:buChar char="●"/>
            </a:pPr>
            <a:r>
              <a:rPr lang="en" sz="1155">
                <a:solidFill>
                  <a:schemeClr val="dk1"/>
                </a:solidFill>
              </a:rPr>
              <a:t>Need of using third party Phatombuster API which requires an active linkedin account for signing in and then extracting profile information.</a:t>
            </a:r>
            <a:endParaRPr sz="1155">
              <a:solidFill>
                <a:schemeClr val="dk1"/>
              </a:solidFill>
            </a:endParaRPr>
          </a:p>
          <a:p>
            <a:pPr indent="-301942" lvl="0" marL="457200" rtl="0" algn="just">
              <a:lnSpc>
                <a:spcPct val="150000"/>
              </a:lnSpc>
              <a:spcBef>
                <a:spcPts val="0"/>
              </a:spcBef>
              <a:spcAft>
                <a:spcPts val="0"/>
              </a:spcAft>
              <a:buClr>
                <a:schemeClr val="dk1"/>
              </a:buClr>
              <a:buSzPts val="1155"/>
              <a:buChar char="●"/>
            </a:pPr>
            <a:r>
              <a:rPr lang="en" sz="1155">
                <a:solidFill>
                  <a:schemeClr val="dk1"/>
                </a:solidFill>
              </a:rPr>
              <a:t>For searching 2.5 crore customers in Linkedin, our access to profile might get blocked due to overuse.</a:t>
            </a:r>
            <a:endParaRPr sz="1155">
              <a:solidFill>
                <a:schemeClr val="dk1"/>
              </a:solidFill>
            </a:endParaRPr>
          </a:p>
          <a:p>
            <a:pPr indent="-301942" lvl="0" marL="457200" rtl="0" algn="just">
              <a:lnSpc>
                <a:spcPct val="150000"/>
              </a:lnSpc>
              <a:spcBef>
                <a:spcPts val="0"/>
              </a:spcBef>
              <a:spcAft>
                <a:spcPts val="0"/>
              </a:spcAft>
              <a:buClr>
                <a:schemeClr val="dk1"/>
              </a:buClr>
              <a:buSzPts val="1155"/>
              <a:buChar char="●"/>
            </a:pPr>
            <a:r>
              <a:rPr lang="en" sz="1155">
                <a:solidFill>
                  <a:schemeClr val="dk1"/>
                </a:solidFill>
              </a:rPr>
              <a:t>Restriction of usage of open source GPT models for text analysis. However, NLP models can be built internally for processing text which involves technical challenges like lack of quality data, accuracy, time to build model etc.</a:t>
            </a:r>
            <a:endParaRPr sz="1155">
              <a:solidFill>
                <a:schemeClr val="dk1"/>
              </a:solidFill>
            </a:endParaRPr>
          </a:p>
          <a:p>
            <a:pPr indent="-301942" lvl="0" marL="457200" rtl="0" algn="just">
              <a:lnSpc>
                <a:spcPct val="150000"/>
              </a:lnSpc>
              <a:spcBef>
                <a:spcPts val="0"/>
              </a:spcBef>
              <a:spcAft>
                <a:spcPts val="0"/>
              </a:spcAft>
              <a:buClr>
                <a:schemeClr val="dk1"/>
              </a:buClr>
              <a:buSzPts val="1155"/>
              <a:buChar char="●"/>
            </a:pPr>
            <a:r>
              <a:rPr lang="en" sz="1155">
                <a:solidFill>
                  <a:schemeClr val="dk1"/>
                </a:solidFill>
              </a:rPr>
              <a:t>Same customer name might be present. Email ID present with bank will be different from what he/she used in linkedin profile.</a:t>
            </a:r>
            <a:endParaRPr sz="1155">
              <a:solidFill>
                <a:schemeClr val="dk1"/>
              </a:solidFill>
            </a:endParaRPr>
          </a:p>
          <a:p>
            <a:pPr indent="-301942" lvl="0" marL="457200" rtl="0" algn="just">
              <a:lnSpc>
                <a:spcPct val="150000"/>
              </a:lnSpc>
              <a:spcBef>
                <a:spcPts val="0"/>
              </a:spcBef>
              <a:spcAft>
                <a:spcPts val="0"/>
              </a:spcAft>
              <a:buClr>
                <a:schemeClr val="dk1"/>
              </a:buClr>
              <a:buSzPts val="1155"/>
              <a:buChar char="●"/>
            </a:pPr>
            <a:r>
              <a:rPr lang="en" sz="1155">
                <a:solidFill>
                  <a:schemeClr val="dk1"/>
                </a:solidFill>
              </a:rPr>
              <a:t>Need to get customer consent on using their linkedin data.</a:t>
            </a:r>
            <a:endParaRPr sz="1155">
              <a:solidFill>
                <a:schemeClr val="dk1"/>
              </a:solidFill>
            </a:endParaRPr>
          </a:p>
          <a:p>
            <a:pPr indent="-301942" lvl="0" marL="457200" rtl="0" algn="just">
              <a:lnSpc>
                <a:spcPct val="150000"/>
              </a:lnSpc>
              <a:spcBef>
                <a:spcPts val="0"/>
              </a:spcBef>
              <a:spcAft>
                <a:spcPts val="0"/>
              </a:spcAft>
              <a:buClr>
                <a:schemeClr val="dk1"/>
              </a:buClr>
              <a:buSzPts val="1155"/>
              <a:buChar char="●"/>
            </a:pPr>
            <a:r>
              <a:rPr lang="en" sz="1155">
                <a:solidFill>
                  <a:schemeClr val="dk1"/>
                </a:solidFill>
              </a:rPr>
              <a:t>Not all customers are present in Linkedin. Some profiles are private.</a:t>
            </a:r>
            <a:endParaRPr sz="1155">
              <a:solidFill>
                <a:schemeClr val="dk1"/>
              </a:solidFill>
            </a:endParaRPr>
          </a:p>
          <a:p>
            <a:pPr indent="-301942" lvl="0" marL="457200" rtl="0" algn="just">
              <a:lnSpc>
                <a:spcPct val="150000"/>
              </a:lnSpc>
              <a:spcBef>
                <a:spcPts val="0"/>
              </a:spcBef>
              <a:spcAft>
                <a:spcPts val="0"/>
              </a:spcAft>
              <a:buClr>
                <a:schemeClr val="dk1"/>
              </a:buClr>
              <a:buSzPts val="1155"/>
              <a:buChar char="●"/>
            </a:pPr>
            <a:r>
              <a:rPr lang="en" sz="1155">
                <a:solidFill>
                  <a:schemeClr val="dk1"/>
                </a:solidFill>
              </a:rPr>
              <a:t>Sometimes, customer profiles are old and outdated.</a:t>
            </a:r>
            <a:endParaRPr sz="1155">
              <a:solidFill>
                <a:schemeClr val="dk1"/>
              </a:solidFill>
            </a:endParaRPr>
          </a:p>
          <a:p>
            <a:pPr indent="-301942" lvl="0" marL="457200" rtl="0" algn="just">
              <a:lnSpc>
                <a:spcPct val="150000"/>
              </a:lnSpc>
              <a:spcBef>
                <a:spcPts val="0"/>
              </a:spcBef>
              <a:spcAft>
                <a:spcPts val="0"/>
              </a:spcAft>
              <a:buClr>
                <a:schemeClr val="dk1"/>
              </a:buClr>
              <a:buSzPts val="1155"/>
              <a:buChar char="●"/>
            </a:pPr>
            <a:r>
              <a:rPr lang="en" sz="1155">
                <a:solidFill>
                  <a:schemeClr val="dk1"/>
                </a:solidFill>
              </a:rPr>
              <a:t>Presence of fake information in Linkedin.</a:t>
            </a:r>
            <a:endParaRPr sz="115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Clr>
                <a:srgbClr val="000000"/>
              </a:buClr>
              <a:buSzPct val="39919"/>
              <a:buFont typeface="Arial"/>
              <a:buNone/>
            </a:pPr>
            <a:r>
              <a:rPr lang="en" sz="2480">
                <a:solidFill>
                  <a:srgbClr val="1155CC"/>
                </a:solidFill>
              </a:rPr>
              <a:t>Learnings</a:t>
            </a:r>
            <a:r>
              <a:rPr lang="en"/>
              <a:t> </a:t>
            </a:r>
            <a:r>
              <a:rPr lang="en" sz="2480">
                <a:solidFill>
                  <a:srgbClr val="1155CC"/>
                </a:solidFill>
              </a:rPr>
              <a:t>throughout the Internship period</a:t>
            </a:r>
            <a:endParaRPr sz="2480">
              <a:solidFill>
                <a:srgbClr val="1155CC"/>
              </a:solidFill>
            </a:endParaRPr>
          </a:p>
        </p:txBody>
      </p:sp>
      <p:sp>
        <p:nvSpPr>
          <p:cNvPr id="226" name="Google Shape;226;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10000"/>
          </a:bodyPr>
          <a:lstStyle/>
          <a:p>
            <a:pPr indent="-334327" lvl="0" marL="457200" rtl="0" algn="just">
              <a:lnSpc>
                <a:spcPct val="150000"/>
              </a:lnSpc>
              <a:spcBef>
                <a:spcPts val="0"/>
              </a:spcBef>
              <a:spcAft>
                <a:spcPts val="0"/>
              </a:spcAft>
              <a:buClr>
                <a:schemeClr val="dk1"/>
              </a:buClr>
              <a:buSzPct val="100000"/>
              <a:buChar char="●"/>
            </a:pPr>
            <a:r>
              <a:rPr lang="en">
                <a:solidFill>
                  <a:schemeClr val="dk1"/>
                </a:solidFill>
              </a:rPr>
              <a:t>Understood about how pre-approved loans is given to different customers </a:t>
            </a:r>
            <a:r>
              <a:rPr lang="en">
                <a:solidFill>
                  <a:schemeClr val="dk1"/>
                </a:solidFill>
              </a:rPr>
              <a:t>within the bank.</a:t>
            </a:r>
            <a:endParaRPr>
              <a:solidFill>
                <a:schemeClr val="dk1"/>
              </a:solidFill>
            </a:endParaRPr>
          </a:p>
          <a:p>
            <a:pPr indent="-334327" lvl="0" marL="457200" rtl="0" algn="just">
              <a:lnSpc>
                <a:spcPct val="150000"/>
              </a:lnSpc>
              <a:spcBef>
                <a:spcPts val="0"/>
              </a:spcBef>
              <a:spcAft>
                <a:spcPts val="0"/>
              </a:spcAft>
              <a:buClr>
                <a:schemeClr val="dk1"/>
              </a:buClr>
              <a:buSzPct val="100000"/>
              <a:buChar char="●"/>
            </a:pPr>
            <a:r>
              <a:rPr lang="en">
                <a:solidFill>
                  <a:schemeClr val="dk1"/>
                </a:solidFill>
              </a:rPr>
              <a:t>Web scraping using Python to efficiently extract information from internet and convert to </a:t>
            </a:r>
            <a:r>
              <a:rPr lang="en">
                <a:solidFill>
                  <a:schemeClr val="dk1"/>
                </a:solidFill>
              </a:rPr>
              <a:t>structured</a:t>
            </a:r>
            <a:r>
              <a:rPr lang="en">
                <a:solidFill>
                  <a:schemeClr val="dk1"/>
                </a:solidFill>
              </a:rPr>
              <a:t> format for further processing.</a:t>
            </a:r>
            <a:endParaRPr>
              <a:solidFill>
                <a:schemeClr val="dk1"/>
              </a:solidFill>
            </a:endParaRPr>
          </a:p>
          <a:p>
            <a:pPr indent="-334327" lvl="0" marL="457200" rtl="0" algn="just">
              <a:lnSpc>
                <a:spcPct val="150000"/>
              </a:lnSpc>
              <a:spcBef>
                <a:spcPts val="0"/>
              </a:spcBef>
              <a:spcAft>
                <a:spcPts val="0"/>
              </a:spcAft>
              <a:buClr>
                <a:schemeClr val="dk1"/>
              </a:buClr>
              <a:buSzPct val="100000"/>
              <a:buChar char="●"/>
            </a:pPr>
            <a:r>
              <a:rPr lang="en">
                <a:solidFill>
                  <a:schemeClr val="dk1"/>
                </a:solidFill>
              </a:rPr>
              <a:t>Integrated GPT models with Python for text analysis using </a:t>
            </a:r>
            <a:r>
              <a:rPr lang="en">
                <a:solidFill>
                  <a:schemeClr val="dk1"/>
                </a:solidFill>
              </a:rPr>
              <a:t>prompt</a:t>
            </a:r>
            <a:r>
              <a:rPr lang="en">
                <a:solidFill>
                  <a:schemeClr val="dk1"/>
                </a:solidFill>
              </a:rPr>
              <a:t> engineering.</a:t>
            </a:r>
            <a:endParaRPr>
              <a:solidFill>
                <a:schemeClr val="dk1"/>
              </a:solidFill>
            </a:endParaRPr>
          </a:p>
          <a:p>
            <a:pPr indent="-334327" lvl="0" marL="457200" rtl="0" algn="just">
              <a:lnSpc>
                <a:spcPct val="150000"/>
              </a:lnSpc>
              <a:spcBef>
                <a:spcPts val="0"/>
              </a:spcBef>
              <a:spcAft>
                <a:spcPts val="0"/>
              </a:spcAft>
              <a:buClr>
                <a:schemeClr val="dk1"/>
              </a:buClr>
              <a:buSzPct val="100000"/>
              <a:buChar char="●"/>
            </a:pPr>
            <a:r>
              <a:rPr lang="en">
                <a:solidFill>
                  <a:schemeClr val="dk1"/>
                </a:solidFill>
              </a:rPr>
              <a:t>Implementation of end to end credit score model extracting information from social media and giving a credit score.</a:t>
            </a:r>
            <a:endParaRPr>
              <a:solidFill>
                <a:schemeClr val="dk1"/>
              </a:solidFill>
            </a:endParaRPr>
          </a:p>
          <a:p>
            <a:pPr indent="-334327" lvl="0" marL="457200" rtl="0" algn="just">
              <a:lnSpc>
                <a:spcPct val="150000"/>
              </a:lnSpc>
              <a:spcBef>
                <a:spcPts val="0"/>
              </a:spcBef>
              <a:spcAft>
                <a:spcPts val="0"/>
              </a:spcAft>
              <a:buClr>
                <a:schemeClr val="dk1"/>
              </a:buClr>
              <a:buSzPct val="100000"/>
              <a:buChar char="●"/>
            </a:pPr>
            <a:r>
              <a:rPr lang="en">
                <a:solidFill>
                  <a:schemeClr val="dk1"/>
                </a:solidFill>
              </a:rPr>
              <a:t>Automation of hyper-parameter tuning in Decision tree using Bayesian optimization and discussed with the whole team for future use.</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990"/>
              <a:buFont typeface="Arial"/>
              <a:buNone/>
            </a:pPr>
            <a:r>
              <a:rPr lang="en" sz="2480">
                <a:solidFill>
                  <a:srgbClr val="1155CC"/>
                </a:solidFill>
              </a:rPr>
              <a:t>Appendix</a:t>
            </a:r>
            <a:endParaRPr/>
          </a:p>
        </p:txBody>
      </p:sp>
      <p:sp>
        <p:nvSpPr>
          <p:cNvPr id="232" name="Google Shape;232;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All files related to project is available in </a:t>
            </a:r>
            <a:r>
              <a:rPr lang="en" u="sng">
                <a:solidFill>
                  <a:schemeClr val="hlink"/>
                </a:solidFill>
                <a:hlinkClick r:id="rId3"/>
              </a:rPr>
              <a:t>github</a:t>
            </a:r>
            <a:endParaRPr/>
          </a:p>
          <a:p>
            <a:pPr indent="-342900" lvl="0" marL="457200" rtl="0" algn="l">
              <a:lnSpc>
                <a:spcPct val="150000"/>
              </a:lnSpc>
              <a:spcBef>
                <a:spcPts val="1200"/>
              </a:spcBef>
              <a:spcAft>
                <a:spcPts val="0"/>
              </a:spcAft>
              <a:buSzPts val="1800"/>
              <a:buAutoNum type="arabicPeriod"/>
            </a:pPr>
            <a:r>
              <a:rPr lang="en"/>
              <a:t>Final PPT</a:t>
            </a:r>
            <a:endParaRPr/>
          </a:p>
          <a:p>
            <a:pPr indent="-342900" lvl="0" marL="457200" rtl="0" algn="l">
              <a:lnSpc>
                <a:spcPct val="150000"/>
              </a:lnSpc>
              <a:spcBef>
                <a:spcPts val="0"/>
              </a:spcBef>
              <a:spcAft>
                <a:spcPts val="0"/>
              </a:spcAft>
              <a:buSzPts val="1800"/>
              <a:buAutoNum type="arabicPeriod"/>
            </a:pPr>
            <a:r>
              <a:rPr lang="en"/>
              <a:t>Linkedin credit score model</a:t>
            </a:r>
            <a:endParaRPr/>
          </a:p>
          <a:p>
            <a:pPr indent="-342900" lvl="0" marL="457200" rtl="0" algn="l">
              <a:lnSpc>
                <a:spcPct val="150000"/>
              </a:lnSpc>
              <a:spcBef>
                <a:spcPts val="0"/>
              </a:spcBef>
              <a:spcAft>
                <a:spcPts val="0"/>
              </a:spcAft>
              <a:buSzPts val="1800"/>
              <a:buAutoNum type="arabicPeriod"/>
            </a:pPr>
            <a:r>
              <a:rPr lang="en"/>
              <a:t>Web scraping of google and integration with ChatGPT</a:t>
            </a:r>
            <a:endParaRPr/>
          </a:p>
          <a:p>
            <a:pPr indent="-342900" lvl="0" marL="457200" rtl="0" algn="l">
              <a:lnSpc>
                <a:spcPct val="150000"/>
              </a:lnSpc>
              <a:spcBef>
                <a:spcPts val="0"/>
              </a:spcBef>
              <a:spcAft>
                <a:spcPts val="0"/>
              </a:spcAft>
              <a:buSzPts val="1800"/>
              <a:buAutoNum type="arabicPeriod"/>
            </a:pPr>
            <a:r>
              <a:rPr lang="en"/>
              <a:t>Bayesian hyper-parameter tuning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990"/>
              <a:buFont typeface="Arial"/>
              <a:buNone/>
            </a:pPr>
            <a:r>
              <a:rPr lang="en" sz="2480">
                <a:solidFill>
                  <a:srgbClr val="1155CC"/>
                </a:solidFill>
              </a:rPr>
              <a:t>Project overview</a:t>
            </a:r>
            <a:endParaRPr/>
          </a:p>
        </p:txBody>
      </p:sp>
      <p:sp>
        <p:nvSpPr>
          <p:cNvPr id="92" name="Google Shape;92;p14"/>
          <p:cNvSpPr txBox="1"/>
          <p:nvPr>
            <p:ph idx="1" type="body"/>
          </p:nvPr>
        </p:nvSpPr>
        <p:spPr>
          <a:xfrm>
            <a:off x="311700" y="1152475"/>
            <a:ext cx="8520600" cy="1218900"/>
          </a:xfrm>
          <a:prstGeom prst="rect">
            <a:avLst/>
          </a:prstGeom>
        </p:spPr>
        <p:txBody>
          <a:bodyPr anchorCtr="0" anchor="t" bIns="91425" lIns="91425" spcFirstLastPara="1" rIns="91425" wrap="square" tIns="91425">
            <a:normAutofit/>
          </a:bodyPr>
          <a:lstStyle/>
          <a:p>
            <a:pPr indent="0" lvl="0" marL="0" rtl="0" algn="just">
              <a:lnSpc>
                <a:spcPct val="105000"/>
              </a:lnSpc>
              <a:spcBef>
                <a:spcPts val="0"/>
              </a:spcBef>
              <a:spcAft>
                <a:spcPts val="0"/>
              </a:spcAft>
              <a:buNone/>
            </a:pPr>
            <a:r>
              <a:rPr b="1" lang="en" sz="1600">
                <a:solidFill>
                  <a:schemeClr val="dk1"/>
                </a:solidFill>
              </a:rPr>
              <a:t>Aim:</a:t>
            </a:r>
            <a:endParaRPr b="1" sz="1600">
              <a:solidFill>
                <a:schemeClr val="dk1"/>
              </a:solidFill>
            </a:endParaRPr>
          </a:p>
          <a:p>
            <a:pPr indent="-330200" lvl="0" marL="457200" rtl="0" algn="just">
              <a:lnSpc>
                <a:spcPct val="105000"/>
              </a:lnSpc>
              <a:spcBef>
                <a:spcPts val="1200"/>
              </a:spcBef>
              <a:spcAft>
                <a:spcPts val="0"/>
              </a:spcAft>
              <a:buClr>
                <a:schemeClr val="dk1"/>
              </a:buClr>
              <a:buSzPts val="1600"/>
              <a:buChar char="●"/>
            </a:pPr>
            <a:r>
              <a:rPr lang="en" sz="1600">
                <a:solidFill>
                  <a:schemeClr val="dk1"/>
                </a:solidFill>
              </a:rPr>
              <a:t>To analyse how digital lending is being carried out in developed nations and identify challenges and solutions they have adopted in digital lending.</a:t>
            </a:r>
            <a:endParaRPr sz="1600">
              <a:solidFill>
                <a:schemeClr val="dk1"/>
              </a:solidFill>
            </a:endParaRPr>
          </a:p>
        </p:txBody>
      </p:sp>
      <p:sp>
        <p:nvSpPr>
          <p:cNvPr id="93" name="Google Shape;93;p14"/>
          <p:cNvSpPr txBox="1"/>
          <p:nvPr>
            <p:ph idx="1" type="body"/>
          </p:nvPr>
        </p:nvSpPr>
        <p:spPr>
          <a:xfrm>
            <a:off x="260500" y="22766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600">
                <a:solidFill>
                  <a:schemeClr val="dk1"/>
                </a:solidFill>
              </a:rPr>
              <a:t>Approach:</a:t>
            </a:r>
            <a:endParaRPr b="1" sz="1600">
              <a:solidFill>
                <a:schemeClr val="dk1"/>
              </a:solidFill>
            </a:endParaRPr>
          </a:p>
          <a:p>
            <a:pPr indent="-330200" lvl="0" marL="457200" rtl="0" algn="just">
              <a:spcBef>
                <a:spcPts val="1200"/>
              </a:spcBef>
              <a:spcAft>
                <a:spcPts val="0"/>
              </a:spcAft>
              <a:buClr>
                <a:schemeClr val="dk1"/>
              </a:buClr>
              <a:buSzPts val="1600"/>
              <a:buChar char="●"/>
            </a:pPr>
            <a:r>
              <a:rPr lang="en" sz="1600">
                <a:solidFill>
                  <a:schemeClr val="dk1"/>
                </a:solidFill>
              </a:rPr>
              <a:t>Research digital lending practices in developed nations using open-source and online resources.</a:t>
            </a:r>
            <a:endParaRPr sz="1600">
              <a:solidFill>
                <a:schemeClr val="dk1"/>
              </a:solidFill>
            </a:endParaRPr>
          </a:p>
          <a:p>
            <a:pPr indent="-330200" lvl="0" marL="457200" rtl="0" algn="just">
              <a:spcBef>
                <a:spcPts val="0"/>
              </a:spcBef>
              <a:spcAft>
                <a:spcPts val="0"/>
              </a:spcAft>
              <a:buClr>
                <a:schemeClr val="dk1"/>
              </a:buClr>
              <a:buSzPts val="1600"/>
              <a:buChar char="●"/>
            </a:pPr>
            <a:r>
              <a:rPr lang="en" sz="1600">
                <a:solidFill>
                  <a:schemeClr val="dk1"/>
                </a:solidFill>
              </a:rPr>
              <a:t>Identify challenges and solutions implemented in those nations.</a:t>
            </a:r>
            <a:endParaRPr sz="1600">
              <a:solidFill>
                <a:schemeClr val="dk1"/>
              </a:solidFill>
            </a:endParaRPr>
          </a:p>
          <a:p>
            <a:pPr indent="-330200" lvl="0" marL="457200" rtl="0" algn="just">
              <a:spcBef>
                <a:spcPts val="0"/>
              </a:spcBef>
              <a:spcAft>
                <a:spcPts val="0"/>
              </a:spcAft>
              <a:buClr>
                <a:schemeClr val="dk1"/>
              </a:buClr>
              <a:buSzPts val="1600"/>
              <a:buChar char="●"/>
            </a:pPr>
            <a:r>
              <a:rPr lang="en" sz="1600">
                <a:solidFill>
                  <a:schemeClr val="dk1"/>
                </a:solidFill>
              </a:rPr>
              <a:t>Assess the feasibility of applying those solutions in the Indian market.</a:t>
            </a:r>
            <a:endParaRPr sz="1600">
              <a:solidFill>
                <a:schemeClr val="dk1"/>
              </a:solidFill>
            </a:endParaRPr>
          </a:p>
          <a:p>
            <a:pPr indent="-330200" lvl="0" marL="457200" rtl="0" algn="just">
              <a:spcBef>
                <a:spcPts val="0"/>
              </a:spcBef>
              <a:spcAft>
                <a:spcPts val="0"/>
              </a:spcAft>
              <a:buClr>
                <a:schemeClr val="dk1"/>
              </a:buClr>
              <a:buSzPts val="1600"/>
              <a:buChar char="●"/>
            </a:pPr>
            <a:r>
              <a:rPr lang="en" sz="1600">
                <a:solidFill>
                  <a:schemeClr val="dk1"/>
                </a:solidFill>
              </a:rPr>
              <a:t>Demonstrate a use-case scenario to showcase the proposed solution benefits.</a:t>
            </a:r>
            <a:endParaRPr sz="1600">
              <a:solidFill>
                <a:schemeClr val="dk1"/>
              </a:solidFill>
            </a:endParaRPr>
          </a:p>
          <a:p>
            <a:pPr indent="-330200" lvl="0" marL="457200" rtl="0" algn="just">
              <a:spcBef>
                <a:spcPts val="0"/>
              </a:spcBef>
              <a:spcAft>
                <a:spcPts val="0"/>
              </a:spcAft>
              <a:buClr>
                <a:schemeClr val="dk1"/>
              </a:buClr>
              <a:buSzPts val="1600"/>
              <a:buChar char="●"/>
            </a:pPr>
            <a:r>
              <a:rPr lang="en" sz="1600">
                <a:solidFill>
                  <a:schemeClr val="dk1"/>
                </a:solidFill>
              </a:rPr>
              <a:t>Outline future improvements and considerations.</a:t>
            </a:r>
            <a:endParaRPr sz="1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5"/>
          <p:cNvPicPr preferRelativeResize="0"/>
          <p:nvPr/>
        </p:nvPicPr>
        <p:blipFill>
          <a:blip r:embed="rId3">
            <a:alphaModFix/>
          </a:blip>
          <a:stretch>
            <a:fillRect/>
          </a:stretch>
        </p:blipFill>
        <p:spPr>
          <a:xfrm>
            <a:off x="387900" y="896525"/>
            <a:ext cx="5250962" cy="3241675"/>
          </a:xfrm>
          <a:prstGeom prst="rect">
            <a:avLst/>
          </a:prstGeom>
          <a:noFill/>
          <a:ln>
            <a:noFill/>
          </a:ln>
        </p:spPr>
      </p:pic>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Clr>
                <a:srgbClr val="000000"/>
              </a:buClr>
              <a:buSzPct val="39919"/>
              <a:buFont typeface="Arial"/>
              <a:buNone/>
            </a:pPr>
            <a:r>
              <a:rPr lang="en" sz="2480">
                <a:solidFill>
                  <a:srgbClr val="1155CC"/>
                </a:solidFill>
              </a:rPr>
              <a:t>Digital</a:t>
            </a:r>
            <a:r>
              <a:rPr lang="en"/>
              <a:t> </a:t>
            </a:r>
            <a:r>
              <a:rPr lang="en" sz="2480">
                <a:solidFill>
                  <a:srgbClr val="1155CC"/>
                </a:solidFill>
              </a:rPr>
              <a:t>lending overview on different countries</a:t>
            </a:r>
            <a:endParaRPr/>
          </a:p>
        </p:txBody>
      </p:sp>
      <p:sp>
        <p:nvSpPr>
          <p:cNvPr id="100" name="Google Shape;100;p15"/>
          <p:cNvSpPr txBox="1"/>
          <p:nvPr>
            <p:ph idx="1" type="body"/>
          </p:nvPr>
        </p:nvSpPr>
        <p:spPr>
          <a:xfrm>
            <a:off x="5755850" y="1250200"/>
            <a:ext cx="3308700" cy="1534500"/>
          </a:xfrm>
          <a:prstGeom prst="rect">
            <a:avLst/>
          </a:prstGeom>
        </p:spPr>
        <p:txBody>
          <a:bodyPr anchorCtr="0" anchor="t" bIns="91425" lIns="91425" spcFirstLastPara="1" rIns="91425" wrap="square" tIns="91425">
            <a:noAutofit/>
          </a:bodyPr>
          <a:lstStyle/>
          <a:p>
            <a:pPr indent="-295592" lvl="0" marL="228600" rtl="0" algn="just">
              <a:lnSpc>
                <a:spcPct val="150000"/>
              </a:lnSpc>
              <a:spcBef>
                <a:spcPts val="0"/>
              </a:spcBef>
              <a:spcAft>
                <a:spcPts val="0"/>
              </a:spcAft>
              <a:buClr>
                <a:schemeClr val="dk1"/>
              </a:buClr>
              <a:buSzPts val="1055"/>
              <a:buChar char="●"/>
            </a:pPr>
            <a:r>
              <a:rPr lang="en" sz="1055">
                <a:solidFill>
                  <a:schemeClr val="dk1"/>
                </a:solidFill>
              </a:rPr>
              <a:t>Global alternative credit (FinTech credit + BigTech credit) as of </a:t>
            </a:r>
            <a:r>
              <a:rPr b="1" lang="en" sz="1055">
                <a:solidFill>
                  <a:schemeClr val="dk1"/>
                </a:solidFill>
              </a:rPr>
              <a:t>2019</a:t>
            </a:r>
            <a:r>
              <a:rPr lang="en" sz="1055">
                <a:solidFill>
                  <a:schemeClr val="dk1"/>
                </a:solidFill>
              </a:rPr>
              <a:t>:  $795b ($223b FinTech + $572b BigTech)</a:t>
            </a:r>
            <a:endParaRPr sz="1055">
              <a:solidFill>
                <a:schemeClr val="dk1"/>
              </a:solidFill>
            </a:endParaRPr>
          </a:p>
          <a:p>
            <a:pPr indent="-295592" lvl="0" marL="228600" rtl="0" algn="just">
              <a:lnSpc>
                <a:spcPct val="150000"/>
              </a:lnSpc>
              <a:spcBef>
                <a:spcPts val="0"/>
              </a:spcBef>
              <a:spcAft>
                <a:spcPts val="0"/>
              </a:spcAft>
              <a:buClr>
                <a:schemeClr val="dk1"/>
              </a:buClr>
              <a:buSzPts val="1055"/>
              <a:buChar char="●"/>
            </a:pPr>
            <a:r>
              <a:rPr lang="en" sz="1055">
                <a:solidFill>
                  <a:schemeClr val="dk1"/>
                </a:solidFill>
              </a:rPr>
              <a:t>China - Largest FinTech and BigTech</a:t>
            </a:r>
            <a:endParaRPr sz="1055">
              <a:solidFill>
                <a:schemeClr val="dk1"/>
              </a:solidFill>
            </a:endParaRPr>
          </a:p>
          <a:p>
            <a:pPr indent="-295592" lvl="0" marL="228600" rtl="0" algn="just">
              <a:lnSpc>
                <a:spcPct val="150000"/>
              </a:lnSpc>
              <a:spcBef>
                <a:spcPts val="0"/>
              </a:spcBef>
              <a:spcAft>
                <a:spcPts val="0"/>
              </a:spcAft>
              <a:buClr>
                <a:schemeClr val="dk1"/>
              </a:buClr>
              <a:buSzPts val="1055"/>
              <a:buChar char="●"/>
            </a:pPr>
            <a:r>
              <a:rPr lang="en" sz="1055">
                <a:solidFill>
                  <a:schemeClr val="dk1"/>
                </a:solidFill>
              </a:rPr>
              <a:t>Largest BigTech lending in China, Japan</a:t>
            </a:r>
            <a:endParaRPr sz="1055">
              <a:solidFill>
                <a:schemeClr val="dk1"/>
              </a:solidFill>
            </a:endParaRPr>
          </a:p>
          <a:p>
            <a:pPr indent="-295592" lvl="0" marL="228600" rtl="0" algn="just">
              <a:lnSpc>
                <a:spcPct val="150000"/>
              </a:lnSpc>
              <a:spcBef>
                <a:spcPts val="0"/>
              </a:spcBef>
              <a:spcAft>
                <a:spcPts val="0"/>
              </a:spcAft>
              <a:buClr>
                <a:schemeClr val="dk1"/>
              </a:buClr>
              <a:buSzPts val="1055"/>
              <a:buChar char="●"/>
            </a:pPr>
            <a:r>
              <a:rPr lang="en" sz="1055">
                <a:solidFill>
                  <a:schemeClr val="dk1"/>
                </a:solidFill>
              </a:rPr>
              <a:t>Largest FinTech lending in China, USA</a:t>
            </a:r>
            <a:endParaRPr sz="1055">
              <a:solidFill>
                <a:schemeClr val="dk1"/>
              </a:solidFill>
            </a:endParaRPr>
          </a:p>
        </p:txBody>
      </p:sp>
      <p:sp>
        <p:nvSpPr>
          <p:cNvPr id="101" name="Google Shape;101;p15"/>
          <p:cNvSpPr txBox="1"/>
          <p:nvPr>
            <p:ph idx="1" type="body"/>
          </p:nvPr>
        </p:nvSpPr>
        <p:spPr>
          <a:xfrm>
            <a:off x="255825" y="4062000"/>
            <a:ext cx="6572700" cy="10053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855">
                <a:solidFill>
                  <a:schemeClr val="dk1"/>
                </a:solidFill>
              </a:rPr>
              <a:t>For India in 2020,</a:t>
            </a:r>
            <a:endParaRPr b="1" sz="855">
              <a:solidFill>
                <a:schemeClr val="dk1"/>
              </a:solidFill>
            </a:endParaRPr>
          </a:p>
          <a:p>
            <a:pPr indent="-282892" lvl="0" marL="228600" rtl="0" algn="just">
              <a:lnSpc>
                <a:spcPct val="150000"/>
              </a:lnSpc>
              <a:spcBef>
                <a:spcPts val="0"/>
              </a:spcBef>
              <a:spcAft>
                <a:spcPts val="0"/>
              </a:spcAft>
              <a:buClr>
                <a:schemeClr val="dk1"/>
              </a:buClr>
              <a:buSzPts val="855"/>
              <a:buChar char="●"/>
            </a:pPr>
            <a:r>
              <a:rPr lang="en" sz="855">
                <a:solidFill>
                  <a:schemeClr val="dk1"/>
                </a:solidFill>
              </a:rPr>
              <a:t>Ratio of digital credit to GDP is 0.62% ($16.5b/$2670b)</a:t>
            </a:r>
            <a:endParaRPr sz="855">
              <a:solidFill>
                <a:schemeClr val="dk1"/>
              </a:solidFill>
            </a:endParaRPr>
          </a:p>
          <a:p>
            <a:pPr indent="-282892" lvl="0" marL="228600" rtl="0" algn="just">
              <a:lnSpc>
                <a:spcPct val="150000"/>
              </a:lnSpc>
              <a:spcBef>
                <a:spcPts val="0"/>
              </a:spcBef>
              <a:spcAft>
                <a:spcPts val="0"/>
              </a:spcAft>
              <a:buClr>
                <a:schemeClr val="dk1"/>
              </a:buClr>
              <a:buSzPts val="855"/>
              <a:buChar char="●"/>
            </a:pPr>
            <a:r>
              <a:rPr lang="en" sz="855">
                <a:solidFill>
                  <a:schemeClr val="dk1"/>
                </a:solidFill>
              </a:rPr>
              <a:t>R</a:t>
            </a:r>
            <a:r>
              <a:rPr lang="en" sz="855">
                <a:solidFill>
                  <a:schemeClr val="dk1"/>
                </a:solidFill>
              </a:rPr>
              <a:t>atio of digital credit to total credit is </a:t>
            </a:r>
            <a:r>
              <a:rPr b="1" lang="en" sz="855">
                <a:solidFill>
                  <a:schemeClr val="dk1"/>
                </a:solidFill>
              </a:rPr>
              <a:t>2.4% </a:t>
            </a:r>
            <a:r>
              <a:rPr lang="en" sz="855">
                <a:solidFill>
                  <a:schemeClr val="dk1"/>
                </a:solidFill>
              </a:rPr>
              <a:t>($16.5b/$687.4b)</a:t>
            </a:r>
            <a:endParaRPr sz="855">
              <a:solidFill>
                <a:schemeClr val="dk1"/>
              </a:solidFill>
            </a:endParaRPr>
          </a:p>
          <a:p>
            <a:pPr indent="-282892" lvl="1" marL="914400" rtl="0" algn="just">
              <a:lnSpc>
                <a:spcPct val="150000"/>
              </a:lnSpc>
              <a:spcBef>
                <a:spcPts val="0"/>
              </a:spcBef>
              <a:spcAft>
                <a:spcPts val="0"/>
              </a:spcAft>
              <a:buClr>
                <a:schemeClr val="dk1"/>
              </a:buClr>
              <a:buSzPts val="855"/>
              <a:buChar char="○"/>
            </a:pPr>
            <a:r>
              <a:rPr lang="en" sz="855">
                <a:solidFill>
                  <a:schemeClr val="dk1"/>
                </a:solidFill>
              </a:rPr>
              <a:t>Banks: 2.07% ($13.7b/$661.1b), NBFCs: 10.64% ($2.8b/$26.3b)</a:t>
            </a:r>
            <a:endParaRPr sz="855">
              <a:solidFill>
                <a:srgbClr val="FF0000"/>
              </a:solidFill>
            </a:endParaRPr>
          </a:p>
        </p:txBody>
      </p:sp>
      <p:sp>
        <p:nvSpPr>
          <p:cNvPr id="102" name="Google Shape;102;p15"/>
          <p:cNvSpPr txBox="1"/>
          <p:nvPr>
            <p:ph idx="1" type="body"/>
          </p:nvPr>
        </p:nvSpPr>
        <p:spPr>
          <a:xfrm>
            <a:off x="1917175" y="3923850"/>
            <a:ext cx="3464100" cy="270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700">
                <a:solidFill>
                  <a:schemeClr val="dk1"/>
                </a:solidFill>
              </a:rPr>
              <a:t>Source: </a:t>
            </a:r>
            <a:r>
              <a:rPr lang="en" sz="700" u="sng">
                <a:solidFill>
                  <a:schemeClr val="hlink"/>
                </a:solidFill>
                <a:hlinkClick r:id="rId4"/>
              </a:rPr>
              <a:t>BIS Working Papers No 887 Fintech and big tech credit: a new database</a:t>
            </a:r>
            <a:endParaRPr sz="700">
              <a:solidFill>
                <a:schemeClr val="dk1"/>
              </a:solidFill>
            </a:endParaRPr>
          </a:p>
        </p:txBody>
      </p:sp>
      <p:pic>
        <p:nvPicPr>
          <p:cNvPr id="103" name="Google Shape;103;p15"/>
          <p:cNvPicPr preferRelativeResize="0"/>
          <p:nvPr/>
        </p:nvPicPr>
        <p:blipFill>
          <a:blip r:embed="rId5">
            <a:alphaModFix/>
          </a:blip>
          <a:stretch>
            <a:fillRect/>
          </a:stretch>
        </p:blipFill>
        <p:spPr>
          <a:xfrm>
            <a:off x="5749050" y="2875525"/>
            <a:ext cx="3308699" cy="2257065"/>
          </a:xfrm>
          <a:prstGeom prst="rect">
            <a:avLst/>
          </a:prstGeom>
          <a:noFill/>
          <a:ln>
            <a:noFill/>
          </a:ln>
        </p:spPr>
      </p:pic>
      <p:sp>
        <p:nvSpPr>
          <p:cNvPr id="104" name="Google Shape;104;p15"/>
          <p:cNvSpPr txBox="1"/>
          <p:nvPr/>
        </p:nvSpPr>
        <p:spPr>
          <a:xfrm>
            <a:off x="7357925" y="4153600"/>
            <a:ext cx="1336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For India, based on data upto </a:t>
            </a:r>
            <a:r>
              <a:rPr lang="en" sz="800">
                <a:solidFill>
                  <a:schemeClr val="dk1"/>
                </a:solidFill>
              </a:rPr>
              <a:t>2018</a:t>
            </a:r>
            <a:endParaRPr sz="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990"/>
              <a:buFont typeface="Arial"/>
              <a:buNone/>
            </a:pPr>
            <a:r>
              <a:rPr lang="en" sz="2480">
                <a:solidFill>
                  <a:srgbClr val="1155CC"/>
                </a:solidFill>
              </a:rPr>
              <a:t>BigTech vs Financial groups</a:t>
            </a:r>
            <a:endParaRPr sz="2480">
              <a:solidFill>
                <a:srgbClr val="1155CC"/>
              </a:solidFill>
            </a:endParaRPr>
          </a:p>
        </p:txBody>
      </p:sp>
      <p:pic>
        <p:nvPicPr>
          <p:cNvPr id="110" name="Google Shape;110;p16"/>
          <p:cNvPicPr preferRelativeResize="0"/>
          <p:nvPr/>
        </p:nvPicPr>
        <p:blipFill>
          <a:blip r:embed="rId3">
            <a:alphaModFix/>
          </a:blip>
          <a:stretch>
            <a:fillRect/>
          </a:stretch>
        </p:blipFill>
        <p:spPr>
          <a:xfrm>
            <a:off x="4938500" y="155175"/>
            <a:ext cx="4077875" cy="2488300"/>
          </a:xfrm>
          <a:prstGeom prst="rect">
            <a:avLst/>
          </a:prstGeom>
          <a:noFill/>
          <a:ln>
            <a:noFill/>
          </a:ln>
        </p:spPr>
      </p:pic>
      <p:pic>
        <p:nvPicPr>
          <p:cNvPr id="111" name="Google Shape;111;p16"/>
          <p:cNvPicPr preferRelativeResize="0"/>
          <p:nvPr/>
        </p:nvPicPr>
        <p:blipFill>
          <a:blip r:embed="rId4">
            <a:alphaModFix/>
          </a:blip>
          <a:stretch>
            <a:fillRect/>
          </a:stretch>
        </p:blipFill>
        <p:spPr>
          <a:xfrm>
            <a:off x="4938500" y="2696400"/>
            <a:ext cx="4077874" cy="2249480"/>
          </a:xfrm>
          <a:prstGeom prst="rect">
            <a:avLst/>
          </a:prstGeom>
          <a:noFill/>
          <a:ln>
            <a:noFill/>
          </a:ln>
        </p:spPr>
      </p:pic>
      <p:sp>
        <p:nvSpPr>
          <p:cNvPr id="112" name="Google Shape;112;p16"/>
          <p:cNvSpPr txBox="1"/>
          <p:nvPr>
            <p:ph idx="1" type="body"/>
          </p:nvPr>
        </p:nvSpPr>
        <p:spPr>
          <a:xfrm>
            <a:off x="311700" y="1068575"/>
            <a:ext cx="3614400" cy="1180200"/>
          </a:xfrm>
          <a:prstGeom prst="rect">
            <a:avLst/>
          </a:prstGeom>
        </p:spPr>
        <p:txBody>
          <a:bodyPr anchorCtr="0" anchor="t" bIns="91425" lIns="91425" spcFirstLastPara="1" rIns="91425" wrap="square" tIns="91425">
            <a:noAutofit/>
          </a:bodyPr>
          <a:lstStyle/>
          <a:p>
            <a:pPr indent="-295592" lvl="0" marL="228600" rtl="0" algn="just">
              <a:lnSpc>
                <a:spcPct val="150000"/>
              </a:lnSpc>
              <a:spcBef>
                <a:spcPts val="0"/>
              </a:spcBef>
              <a:spcAft>
                <a:spcPts val="0"/>
              </a:spcAft>
              <a:buClr>
                <a:schemeClr val="dk1"/>
              </a:buClr>
              <a:buSzPts val="1055"/>
              <a:buChar char="●"/>
            </a:pPr>
            <a:r>
              <a:rPr lang="en" sz="1055">
                <a:solidFill>
                  <a:schemeClr val="dk1"/>
                </a:solidFill>
              </a:rPr>
              <a:t>Payment Services Directive (PSD2) in 2018.</a:t>
            </a:r>
            <a:endParaRPr sz="1055">
              <a:solidFill>
                <a:schemeClr val="dk1"/>
              </a:solidFill>
            </a:endParaRPr>
          </a:p>
          <a:p>
            <a:pPr indent="-295592" lvl="0" marL="228600" rtl="0" algn="just">
              <a:lnSpc>
                <a:spcPct val="150000"/>
              </a:lnSpc>
              <a:spcBef>
                <a:spcPts val="0"/>
              </a:spcBef>
              <a:spcAft>
                <a:spcPts val="0"/>
              </a:spcAft>
              <a:buClr>
                <a:schemeClr val="dk1"/>
              </a:buClr>
              <a:buSzPts val="1055"/>
              <a:buChar char="●"/>
            </a:pPr>
            <a:r>
              <a:rPr lang="en" sz="1055">
                <a:solidFill>
                  <a:schemeClr val="dk1"/>
                </a:solidFill>
              </a:rPr>
              <a:t>Enables BigTech to access payments-related data.</a:t>
            </a:r>
            <a:endParaRPr sz="1055">
              <a:solidFill>
                <a:schemeClr val="dk1"/>
              </a:solidFill>
            </a:endParaRPr>
          </a:p>
        </p:txBody>
      </p:sp>
      <p:pic>
        <p:nvPicPr>
          <p:cNvPr id="113" name="Google Shape;113;p16"/>
          <p:cNvPicPr preferRelativeResize="0"/>
          <p:nvPr/>
        </p:nvPicPr>
        <p:blipFill>
          <a:blip r:embed="rId5">
            <a:alphaModFix/>
          </a:blip>
          <a:stretch>
            <a:fillRect/>
          </a:stretch>
        </p:blipFill>
        <p:spPr>
          <a:xfrm>
            <a:off x="311700" y="2291350"/>
            <a:ext cx="4248875" cy="2332350"/>
          </a:xfrm>
          <a:prstGeom prst="rect">
            <a:avLst/>
          </a:prstGeom>
          <a:noFill/>
          <a:ln>
            <a:noFill/>
          </a:ln>
        </p:spPr>
      </p:pic>
      <p:sp>
        <p:nvSpPr>
          <p:cNvPr id="114" name="Google Shape;114;p16"/>
          <p:cNvSpPr txBox="1"/>
          <p:nvPr>
            <p:ph idx="1" type="body"/>
          </p:nvPr>
        </p:nvSpPr>
        <p:spPr>
          <a:xfrm>
            <a:off x="386850" y="4599450"/>
            <a:ext cx="3464100" cy="270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700">
                <a:solidFill>
                  <a:schemeClr val="dk1"/>
                </a:solidFill>
              </a:rPr>
              <a:t>Source: </a:t>
            </a:r>
            <a:r>
              <a:rPr lang="en" sz="700" u="sng">
                <a:solidFill>
                  <a:schemeClr val="hlink"/>
                </a:solidFill>
                <a:hlinkClick r:id="rId6"/>
              </a:rPr>
              <a:t>BIS Working Papers No 887 Fintech and big tech credit: a new database</a:t>
            </a:r>
            <a:endParaRPr sz="7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7"/>
          <p:cNvPicPr preferRelativeResize="0"/>
          <p:nvPr/>
        </p:nvPicPr>
        <p:blipFill>
          <a:blip r:embed="rId3">
            <a:alphaModFix/>
          </a:blip>
          <a:stretch>
            <a:fillRect/>
          </a:stretch>
        </p:blipFill>
        <p:spPr>
          <a:xfrm>
            <a:off x="317325" y="941525"/>
            <a:ext cx="4569849" cy="2655600"/>
          </a:xfrm>
          <a:prstGeom prst="rect">
            <a:avLst/>
          </a:prstGeom>
          <a:noFill/>
          <a:ln>
            <a:noFill/>
          </a:ln>
        </p:spPr>
      </p:pic>
      <p:sp>
        <p:nvSpPr>
          <p:cNvPr id="120" name="Google Shape;120;p1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990"/>
              <a:buFont typeface="Arial"/>
              <a:buNone/>
            </a:pPr>
            <a:r>
              <a:rPr lang="en" sz="2480">
                <a:solidFill>
                  <a:srgbClr val="1155CC"/>
                </a:solidFill>
              </a:rPr>
              <a:t>Banks vs NBFCs in India</a:t>
            </a:r>
            <a:endParaRPr sz="2480">
              <a:solidFill>
                <a:srgbClr val="1155CC"/>
              </a:solidFill>
            </a:endParaRPr>
          </a:p>
        </p:txBody>
      </p:sp>
      <p:sp>
        <p:nvSpPr>
          <p:cNvPr id="121" name="Google Shape;121;p17"/>
          <p:cNvSpPr txBox="1"/>
          <p:nvPr>
            <p:ph idx="1" type="body"/>
          </p:nvPr>
        </p:nvSpPr>
        <p:spPr>
          <a:xfrm>
            <a:off x="311700" y="3555625"/>
            <a:ext cx="8671500" cy="1348800"/>
          </a:xfrm>
          <a:prstGeom prst="rect">
            <a:avLst/>
          </a:prstGeom>
        </p:spPr>
        <p:txBody>
          <a:bodyPr anchorCtr="0" anchor="t" bIns="91425" lIns="91425" spcFirstLastPara="1" rIns="91425" wrap="square" tIns="91425">
            <a:noAutofit/>
          </a:bodyPr>
          <a:lstStyle/>
          <a:p>
            <a:pPr indent="-295592" lvl="0" marL="228600" rtl="0" algn="just">
              <a:lnSpc>
                <a:spcPct val="150000"/>
              </a:lnSpc>
              <a:spcBef>
                <a:spcPts val="0"/>
              </a:spcBef>
              <a:spcAft>
                <a:spcPts val="0"/>
              </a:spcAft>
              <a:buClr>
                <a:schemeClr val="dk1"/>
              </a:buClr>
              <a:buSzPts val="1055"/>
              <a:buChar char="●"/>
            </a:pPr>
            <a:r>
              <a:rPr lang="en" sz="1055">
                <a:solidFill>
                  <a:schemeClr val="dk1"/>
                </a:solidFill>
              </a:rPr>
              <a:t>Smaller ticket size loans are offered digitally. Major product disbursed digitally – Personal loans, SME loans.</a:t>
            </a:r>
            <a:endParaRPr sz="1055">
              <a:solidFill>
                <a:schemeClr val="dk1"/>
              </a:solidFill>
            </a:endParaRPr>
          </a:p>
          <a:p>
            <a:pPr indent="-295592" lvl="0" marL="228600" rtl="0" algn="just">
              <a:lnSpc>
                <a:spcPct val="150000"/>
              </a:lnSpc>
              <a:spcBef>
                <a:spcPts val="0"/>
              </a:spcBef>
              <a:spcAft>
                <a:spcPts val="0"/>
              </a:spcAft>
              <a:buClr>
                <a:schemeClr val="dk1"/>
              </a:buClr>
              <a:buSzPts val="1055"/>
              <a:buChar char="●"/>
            </a:pPr>
            <a:r>
              <a:rPr lang="en" sz="1055">
                <a:solidFill>
                  <a:schemeClr val="dk1"/>
                </a:solidFill>
              </a:rPr>
              <a:t>NBFC gives appx 50% loans through digital channels; Banks only give 6% loans through digital channels.</a:t>
            </a:r>
            <a:endParaRPr sz="1055">
              <a:solidFill>
                <a:schemeClr val="dk1"/>
              </a:solidFill>
            </a:endParaRPr>
          </a:p>
          <a:p>
            <a:pPr indent="-295592" lvl="0" marL="228600" rtl="0" algn="just">
              <a:lnSpc>
                <a:spcPct val="150000"/>
              </a:lnSpc>
              <a:spcBef>
                <a:spcPts val="0"/>
              </a:spcBef>
              <a:spcAft>
                <a:spcPts val="0"/>
              </a:spcAft>
              <a:buClr>
                <a:schemeClr val="dk1"/>
              </a:buClr>
              <a:buSzPts val="1055"/>
              <a:buChar char="●"/>
            </a:pPr>
            <a:r>
              <a:rPr lang="en" sz="1055">
                <a:solidFill>
                  <a:schemeClr val="dk1"/>
                </a:solidFill>
              </a:rPr>
              <a:t>NBFCs tenure of loans – 23% loans are more than 1 year; Banks tenure of loans – 87% loans are more than 1 year.</a:t>
            </a:r>
            <a:endParaRPr sz="1055">
              <a:solidFill>
                <a:schemeClr val="dk1"/>
              </a:solidFill>
            </a:endParaRPr>
          </a:p>
          <a:p>
            <a:pPr indent="-295592" lvl="0" marL="228600" rtl="0" algn="just">
              <a:lnSpc>
                <a:spcPct val="150000"/>
              </a:lnSpc>
              <a:spcBef>
                <a:spcPts val="0"/>
              </a:spcBef>
              <a:spcAft>
                <a:spcPts val="0"/>
              </a:spcAft>
              <a:buClr>
                <a:schemeClr val="dk1"/>
              </a:buClr>
              <a:buSzPts val="1055"/>
              <a:buChar char="●"/>
            </a:pPr>
            <a:r>
              <a:rPr lang="en" sz="1055">
                <a:solidFill>
                  <a:schemeClr val="dk1"/>
                </a:solidFill>
              </a:rPr>
              <a:t>Indicates that NBFCs have more disbursement through digital channel because they are giving short term loans.</a:t>
            </a:r>
            <a:endParaRPr sz="1055">
              <a:solidFill>
                <a:schemeClr val="dk1"/>
              </a:solidFill>
            </a:endParaRPr>
          </a:p>
          <a:p>
            <a:pPr indent="-295592" lvl="0" marL="228600" rtl="0" algn="just">
              <a:lnSpc>
                <a:spcPct val="150000"/>
              </a:lnSpc>
              <a:spcBef>
                <a:spcPts val="0"/>
              </a:spcBef>
              <a:spcAft>
                <a:spcPts val="0"/>
              </a:spcAft>
              <a:buClr>
                <a:schemeClr val="dk1"/>
              </a:buClr>
              <a:buSzPts val="1055"/>
              <a:buChar char="●"/>
            </a:pPr>
            <a:r>
              <a:rPr lang="en" sz="1055">
                <a:solidFill>
                  <a:schemeClr val="dk1"/>
                </a:solidFill>
              </a:rPr>
              <a:t>Note: Loans under ‘others’ category for banks comprise mostly of small business and trade loans, home loans and education loans.</a:t>
            </a:r>
            <a:endParaRPr sz="1055">
              <a:solidFill>
                <a:schemeClr val="dk1"/>
              </a:solidFill>
            </a:endParaRPr>
          </a:p>
        </p:txBody>
      </p:sp>
      <p:sp>
        <p:nvSpPr>
          <p:cNvPr id="122" name="Google Shape;122;p17"/>
          <p:cNvSpPr txBox="1"/>
          <p:nvPr>
            <p:ph idx="1" type="body"/>
          </p:nvPr>
        </p:nvSpPr>
        <p:spPr>
          <a:xfrm>
            <a:off x="4687200" y="37825"/>
            <a:ext cx="4456800" cy="270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600">
                <a:solidFill>
                  <a:schemeClr val="dk1"/>
                </a:solidFill>
              </a:rPr>
              <a:t>Source: </a:t>
            </a:r>
            <a:r>
              <a:rPr lang="en" sz="600" u="sng">
                <a:solidFill>
                  <a:schemeClr val="hlink"/>
                </a:solidFill>
                <a:hlinkClick r:id="rId4"/>
              </a:rPr>
              <a:t>RBI report of the Working Group on Digital Lending includingLending through Online Platforms and Mobile Apps</a:t>
            </a:r>
            <a:endParaRPr sz="600">
              <a:solidFill>
                <a:schemeClr val="dk1"/>
              </a:solidFill>
            </a:endParaRPr>
          </a:p>
        </p:txBody>
      </p:sp>
      <p:pic>
        <p:nvPicPr>
          <p:cNvPr id="123" name="Google Shape;123;p17"/>
          <p:cNvPicPr preferRelativeResize="0"/>
          <p:nvPr/>
        </p:nvPicPr>
        <p:blipFill>
          <a:blip r:embed="rId5">
            <a:alphaModFix/>
          </a:blip>
          <a:stretch>
            <a:fillRect/>
          </a:stretch>
        </p:blipFill>
        <p:spPr>
          <a:xfrm>
            <a:off x="4963374" y="255725"/>
            <a:ext cx="4028227" cy="1858925"/>
          </a:xfrm>
          <a:prstGeom prst="rect">
            <a:avLst/>
          </a:prstGeom>
          <a:noFill/>
          <a:ln>
            <a:noFill/>
          </a:ln>
        </p:spPr>
      </p:pic>
      <p:pic>
        <p:nvPicPr>
          <p:cNvPr id="124" name="Google Shape;124;p17"/>
          <p:cNvPicPr preferRelativeResize="0"/>
          <p:nvPr/>
        </p:nvPicPr>
        <p:blipFill>
          <a:blip r:embed="rId6">
            <a:alphaModFix/>
          </a:blip>
          <a:stretch>
            <a:fillRect/>
          </a:stretch>
        </p:blipFill>
        <p:spPr>
          <a:xfrm>
            <a:off x="4963375" y="2195500"/>
            <a:ext cx="3972100" cy="1425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990"/>
              <a:buFont typeface="Arial"/>
              <a:buNone/>
            </a:pPr>
            <a:r>
              <a:rPr lang="en" sz="2480">
                <a:solidFill>
                  <a:srgbClr val="1155CC"/>
                </a:solidFill>
              </a:rPr>
              <a:t>Global FinTech adoption</a:t>
            </a:r>
            <a:endParaRPr sz="2480">
              <a:solidFill>
                <a:srgbClr val="1155CC"/>
              </a:solidFill>
            </a:endParaRPr>
          </a:p>
        </p:txBody>
      </p:sp>
      <p:sp>
        <p:nvSpPr>
          <p:cNvPr id="130" name="Google Shape;130;p18"/>
          <p:cNvSpPr txBox="1"/>
          <p:nvPr>
            <p:ph idx="1" type="body"/>
          </p:nvPr>
        </p:nvSpPr>
        <p:spPr>
          <a:xfrm>
            <a:off x="311700" y="1068575"/>
            <a:ext cx="3614400" cy="1180200"/>
          </a:xfrm>
          <a:prstGeom prst="rect">
            <a:avLst/>
          </a:prstGeom>
        </p:spPr>
        <p:txBody>
          <a:bodyPr anchorCtr="0" anchor="t" bIns="91425" lIns="91425" spcFirstLastPara="1" rIns="91425" wrap="square" tIns="91425">
            <a:noAutofit/>
          </a:bodyPr>
          <a:lstStyle/>
          <a:p>
            <a:pPr indent="-295592" lvl="0" marL="228600" rtl="0" algn="just">
              <a:lnSpc>
                <a:spcPct val="150000"/>
              </a:lnSpc>
              <a:spcBef>
                <a:spcPts val="0"/>
              </a:spcBef>
              <a:spcAft>
                <a:spcPts val="0"/>
              </a:spcAft>
              <a:buClr>
                <a:schemeClr val="dk1"/>
              </a:buClr>
              <a:buSzPts val="1055"/>
              <a:buChar char="●"/>
            </a:pPr>
            <a:r>
              <a:rPr lang="en" sz="1055">
                <a:solidFill>
                  <a:schemeClr val="dk1"/>
                </a:solidFill>
              </a:rPr>
              <a:t>In 2019, global survey by EY.</a:t>
            </a:r>
            <a:endParaRPr sz="1055">
              <a:solidFill>
                <a:schemeClr val="dk1"/>
              </a:solidFill>
            </a:endParaRPr>
          </a:p>
          <a:p>
            <a:pPr indent="-295592" lvl="0" marL="228600" rtl="0" algn="just">
              <a:lnSpc>
                <a:spcPct val="150000"/>
              </a:lnSpc>
              <a:spcBef>
                <a:spcPts val="0"/>
              </a:spcBef>
              <a:spcAft>
                <a:spcPts val="0"/>
              </a:spcAft>
              <a:buClr>
                <a:schemeClr val="dk1"/>
              </a:buClr>
              <a:buSzPts val="1055"/>
              <a:buChar char="●"/>
            </a:pPr>
            <a:r>
              <a:rPr lang="en" sz="1055">
                <a:solidFill>
                  <a:schemeClr val="dk1"/>
                </a:solidFill>
              </a:rPr>
              <a:t>27,000 consumers in 27 markets.</a:t>
            </a:r>
            <a:endParaRPr sz="1055">
              <a:solidFill>
                <a:schemeClr val="dk1"/>
              </a:solidFill>
            </a:endParaRPr>
          </a:p>
          <a:p>
            <a:pPr indent="-295592" lvl="0" marL="228600" rtl="0" algn="just">
              <a:lnSpc>
                <a:spcPct val="150000"/>
              </a:lnSpc>
              <a:spcBef>
                <a:spcPts val="0"/>
              </a:spcBef>
              <a:spcAft>
                <a:spcPts val="0"/>
              </a:spcAft>
              <a:buClr>
                <a:schemeClr val="dk1"/>
              </a:buClr>
              <a:buSzPts val="1055"/>
              <a:buChar char="●"/>
            </a:pPr>
            <a:r>
              <a:rPr lang="en" sz="1055">
                <a:solidFill>
                  <a:schemeClr val="dk1"/>
                </a:solidFill>
              </a:rPr>
              <a:t>1000 SMEs in 5 markets.</a:t>
            </a:r>
            <a:endParaRPr sz="1055">
              <a:solidFill>
                <a:schemeClr val="dk1"/>
              </a:solidFill>
            </a:endParaRPr>
          </a:p>
          <a:p>
            <a:pPr indent="-295592" lvl="0" marL="228600" rtl="0" algn="just">
              <a:lnSpc>
                <a:spcPct val="150000"/>
              </a:lnSpc>
              <a:spcBef>
                <a:spcPts val="0"/>
              </a:spcBef>
              <a:spcAft>
                <a:spcPts val="0"/>
              </a:spcAft>
              <a:buClr>
                <a:schemeClr val="dk1"/>
              </a:buClr>
              <a:buSzPts val="1055"/>
              <a:buChar char="●"/>
            </a:pPr>
            <a:r>
              <a:rPr lang="en" sz="1055">
                <a:solidFill>
                  <a:schemeClr val="dk1"/>
                </a:solidFill>
              </a:rPr>
              <a:t>China adoption rate is high, because of more willingness to share data.</a:t>
            </a:r>
            <a:endParaRPr sz="1055">
              <a:solidFill>
                <a:schemeClr val="dk1"/>
              </a:solidFill>
            </a:endParaRPr>
          </a:p>
        </p:txBody>
      </p:sp>
      <p:sp>
        <p:nvSpPr>
          <p:cNvPr id="131" name="Google Shape;131;p18"/>
          <p:cNvSpPr txBox="1"/>
          <p:nvPr>
            <p:ph idx="1" type="body"/>
          </p:nvPr>
        </p:nvSpPr>
        <p:spPr>
          <a:xfrm>
            <a:off x="6664600" y="327025"/>
            <a:ext cx="1754400" cy="270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600">
                <a:solidFill>
                  <a:schemeClr val="dk1"/>
                </a:solidFill>
              </a:rPr>
              <a:t>Source: </a:t>
            </a:r>
            <a:r>
              <a:rPr lang="en" sz="600" u="sng">
                <a:solidFill>
                  <a:schemeClr val="hlink"/>
                </a:solidFill>
                <a:hlinkClick r:id="rId3"/>
              </a:rPr>
              <a:t>Global FinTech adoption index 2019</a:t>
            </a:r>
            <a:r>
              <a:rPr lang="en" sz="600">
                <a:solidFill>
                  <a:schemeClr val="dk1"/>
                </a:solidFill>
              </a:rPr>
              <a:t> </a:t>
            </a:r>
            <a:endParaRPr sz="600">
              <a:solidFill>
                <a:schemeClr val="dk1"/>
              </a:solidFill>
            </a:endParaRPr>
          </a:p>
        </p:txBody>
      </p:sp>
      <p:graphicFrame>
        <p:nvGraphicFramePr>
          <p:cNvPr id="132" name="Google Shape;132;p18"/>
          <p:cNvGraphicFramePr/>
          <p:nvPr/>
        </p:nvGraphicFramePr>
        <p:xfrm>
          <a:off x="370225" y="2420588"/>
          <a:ext cx="3000000" cy="3000000"/>
        </p:xfrm>
        <a:graphic>
          <a:graphicData uri="http://schemas.openxmlformats.org/drawingml/2006/table">
            <a:tbl>
              <a:tblPr>
                <a:noFill/>
                <a:tableStyleId>{702ABBE8-1FB5-4CC3-A18C-79E360AA8A69}</a:tableStyleId>
              </a:tblPr>
              <a:tblGrid>
                <a:gridCol w="2220725"/>
                <a:gridCol w="958225"/>
                <a:gridCol w="936850"/>
              </a:tblGrid>
              <a:tr h="277175">
                <a:tc>
                  <a:txBody>
                    <a:bodyPr/>
                    <a:lstStyle/>
                    <a:p>
                      <a:pPr indent="0" lvl="0" marL="0" rtl="0" algn="l">
                        <a:spcBef>
                          <a:spcPts val="0"/>
                        </a:spcBef>
                        <a:spcAft>
                          <a:spcPts val="0"/>
                        </a:spcAft>
                        <a:buNone/>
                      </a:pPr>
                      <a:r>
                        <a:t/>
                      </a:r>
                      <a:endParaRPr sz="1100"/>
                    </a:p>
                  </a:txBody>
                  <a:tcPr marT="91425" marB="91425" marR="91425" marL="91425"/>
                </a:tc>
                <a:tc>
                  <a:txBody>
                    <a:bodyPr/>
                    <a:lstStyle/>
                    <a:p>
                      <a:pPr indent="0" lvl="0" marL="0" rtl="0" algn="ctr">
                        <a:spcBef>
                          <a:spcPts val="0"/>
                        </a:spcBef>
                        <a:spcAft>
                          <a:spcPts val="0"/>
                        </a:spcAft>
                        <a:buNone/>
                      </a:pPr>
                      <a:r>
                        <a:rPr b="1" lang="en" sz="1100"/>
                        <a:t>Consumers</a:t>
                      </a:r>
                      <a:endParaRPr b="1" sz="1100"/>
                    </a:p>
                  </a:txBody>
                  <a:tcPr marT="91425" marB="91425" marR="91425" marL="91425"/>
                </a:tc>
                <a:tc>
                  <a:txBody>
                    <a:bodyPr/>
                    <a:lstStyle/>
                    <a:p>
                      <a:pPr indent="0" lvl="0" marL="0" rtl="0" algn="ctr">
                        <a:spcBef>
                          <a:spcPts val="0"/>
                        </a:spcBef>
                        <a:spcAft>
                          <a:spcPts val="0"/>
                        </a:spcAft>
                        <a:buNone/>
                      </a:pPr>
                      <a:r>
                        <a:rPr b="1" lang="en" sz="1100"/>
                        <a:t>SMEs</a:t>
                      </a:r>
                      <a:endParaRPr b="1" sz="1100"/>
                    </a:p>
                  </a:txBody>
                  <a:tcPr marT="91425" marB="91425" marR="91425" marL="91425"/>
                </a:tc>
              </a:tr>
              <a:tr h="475600">
                <a:tc>
                  <a:txBody>
                    <a:bodyPr/>
                    <a:lstStyle/>
                    <a:p>
                      <a:pPr indent="0" lvl="0" marL="0" rtl="0" algn="l">
                        <a:spcBef>
                          <a:spcPts val="0"/>
                        </a:spcBef>
                        <a:spcAft>
                          <a:spcPts val="0"/>
                        </a:spcAft>
                        <a:buNone/>
                      </a:pPr>
                      <a:r>
                        <a:rPr lang="en" sz="1100"/>
                        <a:t>Global FinTech adoption rate</a:t>
                      </a:r>
                      <a:endParaRPr sz="1100"/>
                    </a:p>
                  </a:txBody>
                  <a:tcPr marT="91425" marB="91425" marR="91425" marL="91425" anchor="ctr"/>
                </a:tc>
                <a:tc>
                  <a:txBody>
                    <a:bodyPr/>
                    <a:lstStyle/>
                    <a:p>
                      <a:pPr indent="0" lvl="0" marL="0" rtl="0" algn="ctr">
                        <a:spcBef>
                          <a:spcPts val="0"/>
                        </a:spcBef>
                        <a:spcAft>
                          <a:spcPts val="0"/>
                        </a:spcAft>
                        <a:buNone/>
                      </a:pPr>
                      <a:r>
                        <a:rPr lang="en" sz="1100"/>
                        <a:t>64%</a:t>
                      </a:r>
                      <a:endParaRPr sz="1100"/>
                    </a:p>
                  </a:txBody>
                  <a:tcPr marT="91425" marB="91425" marR="91425" marL="91425"/>
                </a:tc>
                <a:tc>
                  <a:txBody>
                    <a:bodyPr/>
                    <a:lstStyle/>
                    <a:p>
                      <a:pPr indent="0" lvl="0" marL="0" rtl="0" algn="ctr">
                        <a:spcBef>
                          <a:spcPts val="0"/>
                        </a:spcBef>
                        <a:spcAft>
                          <a:spcPts val="0"/>
                        </a:spcAft>
                        <a:buNone/>
                      </a:pPr>
                      <a:r>
                        <a:rPr lang="en" sz="1100"/>
                        <a:t>25%</a:t>
                      </a:r>
                      <a:endParaRPr sz="1100"/>
                    </a:p>
                  </a:txBody>
                  <a:tcPr marT="91425" marB="91425" marR="91425" marL="91425"/>
                </a:tc>
              </a:tr>
              <a:tr h="426400">
                <a:tc>
                  <a:txBody>
                    <a:bodyPr/>
                    <a:lstStyle/>
                    <a:p>
                      <a:pPr indent="0" lvl="0" marL="0" rtl="0" algn="l">
                        <a:spcBef>
                          <a:spcPts val="0"/>
                        </a:spcBef>
                        <a:spcAft>
                          <a:spcPts val="0"/>
                        </a:spcAft>
                        <a:buNone/>
                      </a:pPr>
                      <a:r>
                        <a:rPr lang="en" sz="1100"/>
                        <a:t>Willing to share bank data with FinTech services</a:t>
                      </a:r>
                      <a:endParaRPr sz="1100"/>
                    </a:p>
                  </a:txBody>
                  <a:tcPr marT="91425" marB="91425" marR="91425" marL="91425"/>
                </a:tc>
                <a:tc>
                  <a:txBody>
                    <a:bodyPr/>
                    <a:lstStyle/>
                    <a:p>
                      <a:pPr indent="0" lvl="0" marL="0" rtl="0" algn="ctr">
                        <a:spcBef>
                          <a:spcPts val="0"/>
                        </a:spcBef>
                        <a:spcAft>
                          <a:spcPts val="0"/>
                        </a:spcAft>
                        <a:buNone/>
                      </a:pPr>
                      <a:r>
                        <a:rPr lang="en" sz="1100"/>
                        <a:t>46%</a:t>
                      </a:r>
                      <a:endParaRPr sz="1100"/>
                    </a:p>
                  </a:txBody>
                  <a:tcPr marT="91425" marB="91425" marR="91425" marL="91425"/>
                </a:tc>
                <a:tc>
                  <a:txBody>
                    <a:bodyPr/>
                    <a:lstStyle/>
                    <a:p>
                      <a:pPr indent="0" lvl="0" marL="0" rtl="0" algn="ctr">
                        <a:spcBef>
                          <a:spcPts val="0"/>
                        </a:spcBef>
                        <a:spcAft>
                          <a:spcPts val="0"/>
                        </a:spcAft>
                        <a:buNone/>
                      </a:pPr>
                      <a:r>
                        <a:rPr lang="en" sz="1100"/>
                        <a:t>89%</a:t>
                      </a:r>
                      <a:endParaRPr sz="1100"/>
                    </a:p>
                  </a:txBody>
                  <a:tcPr marT="91425" marB="91425" marR="91425" marL="91425"/>
                </a:tc>
              </a:tr>
              <a:tr h="426400">
                <a:tc>
                  <a:txBody>
                    <a:bodyPr/>
                    <a:lstStyle/>
                    <a:p>
                      <a:pPr indent="0" lvl="0" marL="0" rtl="0" algn="l">
                        <a:spcBef>
                          <a:spcPts val="0"/>
                        </a:spcBef>
                        <a:spcAft>
                          <a:spcPts val="0"/>
                        </a:spcAft>
                        <a:buNone/>
                      </a:pPr>
                      <a:r>
                        <a:rPr lang="en" sz="1100"/>
                        <a:t>Use non-financial service company for financial services</a:t>
                      </a:r>
                      <a:endParaRPr sz="1100"/>
                    </a:p>
                  </a:txBody>
                  <a:tcPr marT="91425" marB="91425" marR="91425" marL="91425"/>
                </a:tc>
                <a:tc>
                  <a:txBody>
                    <a:bodyPr/>
                    <a:lstStyle/>
                    <a:p>
                      <a:pPr indent="0" lvl="0" marL="0" rtl="0" algn="ctr">
                        <a:spcBef>
                          <a:spcPts val="0"/>
                        </a:spcBef>
                        <a:spcAft>
                          <a:spcPts val="0"/>
                        </a:spcAft>
                        <a:buNone/>
                      </a:pPr>
                      <a:r>
                        <a:rPr lang="en" sz="1100"/>
                        <a:t>68%</a:t>
                      </a:r>
                      <a:endParaRPr sz="1100"/>
                    </a:p>
                  </a:txBody>
                  <a:tcPr marT="91425" marB="91425" marR="91425" marL="91425"/>
                </a:tc>
                <a:tc>
                  <a:txBody>
                    <a:bodyPr/>
                    <a:lstStyle/>
                    <a:p>
                      <a:pPr indent="0" lvl="0" marL="0" rtl="0" algn="ctr">
                        <a:spcBef>
                          <a:spcPts val="0"/>
                        </a:spcBef>
                        <a:spcAft>
                          <a:spcPts val="0"/>
                        </a:spcAft>
                        <a:buNone/>
                      </a:pPr>
                      <a:r>
                        <a:rPr lang="en" sz="1100"/>
                        <a:t>46%</a:t>
                      </a:r>
                      <a:endParaRPr sz="1100"/>
                    </a:p>
                  </a:txBody>
                  <a:tcPr marT="91425" marB="91425" marR="91425" marL="91425"/>
                </a:tc>
              </a:tr>
            </a:tbl>
          </a:graphicData>
        </a:graphic>
      </p:graphicFrame>
      <p:pic>
        <p:nvPicPr>
          <p:cNvPr id="133" name="Google Shape;133;p18"/>
          <p:cNvPicPr preferRelativeResize="0"/>
          <p:nvPr/>
        </p:nvPicPr>
        <p:blipFill>
          <a:blip r:embed="rId4">
            <a:alphaModFix/>
          </a:blip>
          <a:stretch>
            <a:fillRect/>
          </a:stretch>
        </p:blipFill>
        <p:spPr>
          <a:xfrm>
            <a:off x="7615873" y="896735"/>
            <a:ext cx="1294925" cy="3547675"/>
          </a:xfrm>
          <a:prstGeom prst="rect">
            <a:avLst/>
          </a:prstGeom>
          <a:noFill/>
          <a:ln>
            <a:noFill/>
          </a:ln>
        </p:spPr>
      </p:pic>
      <p:pic>
        <p:nvPicPr>
          <p:cNvPr id="134" name="Google Shape;134;p18"/>
          <p:cNvPicPr preferRelativeResize="0"/>
          <p:nvPr/>
        </p:nvPicPr>
        <p:blipFill>
          <a:blip r:embed="rId5">
            <a:alphaModFix/>
          </a:blip>
          <a:stretch>
            <a:fillRect/>
          </a:stretch>
        </p:blipFill>
        <p:spPr>
          <a:xfrm>
            <a:off x="6198300" y="896735"/>
            <a:ext cx="1191250" cy="1523875"/>
          </a:xfrm>
          <a:prstGeom prst="rect">
            <a:avLst/>
          </a:prstGeom>
          <a:noFill/>
          <a:ln>
            <a:noFill/>
          </a:ln>
        </p:spPr>
      </p:pic>
      <p:sp>
        <p:nvSpPr>
          <p:cNvPr id="135" name="Google Shape;135;p18"/>
          <p:cNvSpPr txBox="1"/>
          <p:nvPr>
            <p:ph idx="1" type="body"/>
          </p:nvPr>
        </p:nvSpPr>
        <p:spPr>
          <a:xfrm>
            <a:off x="7559238" y="597025"/>
            <a:ext cx="1408200" cy="3759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055">
                <a:solidFill>
                  <a:schemeClr val="dk1"/>
                </a:solidFill>
              </a:rPr>
              <a:t>Consumer adoption</a:t>
            </a:r>
            <a:endParaRPr sz="1055">
              <a:solidFill>
                <a:schemeClr val="dk1"/>
              </a:solidFill>
            </a:endParaRPr>
          </a:p>
        </p:txBody>
      </p:sp>
      <p:sp>
        <p:nvSpPr>
          <p:cNvPr id="136" name="Google Shape;136;p18"/>
          <p:cNvSpPr txBox="1"/>
          <p:nvPr>
            <p:ph idx="1" type="body"/>
          </p:nvPr>
        </p:nvSpPr>
        <p:spPr>
          <a:xfrm>
            <a:off x="6089825" y="596375"/>
            <a:ext cx="1408200" cy="270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055">
                <a:solidFill>
                  <a:schemeClr val="dk1"/>
                </a:solidFill>
              </a:rPr>
              <a:t>SME </a:t>
            </a:r>
            <a:r>
              <a:rPr lang="en" sz="1055">
                <a:solidFill>
                  <a:schemeClr val="dk1"/>
                </a:solidFill>
              </a:rPr>
              <a:t>adoption</a:t>
            </a:r>
            <a:endParaRPr sz="105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990"/>
              <a:buFont typeface="Arial"/>
              <a:buNone/>
            </a:pPr>
            <a:r>
              <a:rPr lang="en" sz="2480">
                <a:solidFill>
                  <a:srgbClr val="1155CC"/>
                </a:solidFill>
              </a:rPr>
              <a:t>Effect of regulatory stringency on FinTech credit</a:t>
            </a:r>
            <a:endParaRPr sz="2480">
              <a:solidFill>
                <a:srgbClr val="1155CC"/>
              </a:solidFill>
            </a:endParaRPr>
          </a:p>
        </p:txBody>
      </p:sp>
      <p:sp>
        <p:nvSpPr>
          <p:cNvPr id="142" name="Google Shape;142;p19"/>
          <p:cNvSpPr txBox="1"/>
          <p:nvPr>
            <p:ph idx="1" type="body"/>
          </p:nvPr>
        </p:nvSpPr>
        <p:spPr>
          <a:xfrm>
            <a:off x="311700" y="1068575"/>
            <a:ext cx="3914400" cy="1737000"/>
          </a:xfrm>
          <a:prstGeom prst="rect">
            <a:avLst/>
          </a:prstGeom>
        </p:spPr>
        <p:txBody>
          <a:bodyPr anchorCtr="0" anchor="t" bIns="91425" lIns="91425" spcFirstLastPara="1" rIns="91425" wrap="square" tIns="91425">
            <a:noAutofit/>
          </a:bodyPr>
          <a:lstStyle/>
          <a:p>
            <a:pPr indent="-295592" lvl="0" marL="228600" rtl="0" algn="just">
              <a:lnSpc>
                <a:spcPct val="150000"/>
              </a:lnSpc>
              <a:spcBef>
                <a:spcPts val="0"/>
              </a:spcBef>
              <a:spcAft>
                <a:spcPts val="0"/>
              </a:spcAft>
              <a:buClr>
                <a:schemeClr val="dk1"/>
              </a:buClr>
              <a:buSzPts val="1055"/>
              <a:buChar char="●"/>
            </a:pPr>
            <a:r>
              <a:rPr lang="en" sz="1055">
                <a:solidFill>
                  <a:schemeClr val="dk1"/>
                </a:solidFill>
              </a:rPr>
              <a:t>In 2016, India, FinTech credit per volume is 0.1 USD.</a:t>
            </a:r>
            <a:endParaRPr sz="1055">
              <a:solidFill>
                <a:schemeClr val="dk1"/>
              </a:solidFill>
            </a:endParaRPr>
          </a:p>
          <a:p>
            <a:pPr indent="-295592" lvl="0" marL="228600" rtl="0" algn="just">
              <a:lnSpc>
                <a:spcPct val="150000"/>
              </a:lnSpc>
              <a:spcBef>
                <a:spcPts val="0"/>
              </a:spcBef>
              <a:spcAft>
                <a:spcPts val="0"/>
              </a:spcAft>
              <a:buClr>
                <a:schemeClr val="dk1"/>
              </a:buClr>
              <a:buSzPts val="1055"/>
              <a:buChar char="●"/>
            </a:pPr>
            <a:r>
              <a:rPr lang="en" sz="1055">
                <a:solidFill>
                  <a:schemeClr val="dk1"/>
                </a:solidFill>
              </a:rPr>
              <a:t>For China, 174.2 USD.</a:t>
            </a:r>
            <a:endParaRPr sz="1055">
              <a:solidFill>
                <a:schemeClr val="dk1"/>
              </a:solidFill>
            </a:endParaRPr>
          </a:p>
          <a:p>
            <a:pPr indent="-295592" lvl="0" marL="228600" rtl="0" algn="just">
              <a:lnSpc>
                <a:spcPct val="150000"/>
              </a:lnSpc>
              <a:spcBef>
                <a:spcPts val="0"/>
              </a:spcBef>
              <a:spcAft>
                <a:spcPts val="0"/>
              </a:spcAft>
              <a:buClr>
                <a:schemeClr val="dk1"/>
              </a:buClr>
              <a:buSzPts val="1055"/>
              <a:buChar char="●"/>
            </a:pPr>
            <a:r>
              <a:rPr lang="en" sz="1055">
                <a:solidFill>
                  <a:schemeClr val="dk1"/>
                </a:solidFill>
              </a:rPr>
              <a:t>For US, 100.2 USD.</a:t>
            </a:r>
            <a:endParaRPr sz="1055">
              <a:solidFill>
                <a:schemeClr val="dk1"/>
              </a:solidFill>
            </a:endParaRPr>
          </a:p>
          <a:p>
            <a:pPr indent="-295592" lvl="0" marL="228600" rtl="0" algn="just">
              <a:lnSpc>
                <a:spcPct val="150000"/>
              </a:lnSpc>
              <a:spcBef>
                <a:spcPts val="0"/>
              </a:spcBef>
              <a:spcAft>
                <a:spcPts val="0"/>
              </a:spcAft>
              <a:buClr>
                <a:schemeClr val="dk1"/>
              </a:buClr>
              <a:buSzPts val="1055"/>
              <a:buChar char="●"/>
            </a:pPr>
            <a:r>
              <a:rPr lang="en" sz="1055">
                <a:solidFill>
                  <a:schemeClr val="dk1"/>
                </a:solidFill>
              </a:rPr>
              <a:t>Advanced economies have more FinTech credit per capita indicating more FinTech credit promotes growth in GDP per capita.</a:t>
            </a:r>
            <a:endParaRPr sz="1055">
              <a:solidFill>
                <a:schemeClr val="dk1"/>
              </a:solidFill>
            </a:endParaRPr>
          </a:p>
          <a:p>
            <a:pPr indent="-295592" lvl="0" marL="228600" rtl="0" algn="just">
              <a:lnSpc>
                <a:spcPct val="150000"/>
              </a:lnSpc>
              <a:spcBef>
                <a:spcPts val="0"/>
              </a:spcBef>
              <a:spcAft>
                <a:spcPts val="0"/>
              </a:spcAft>
              <a:buClr>
                <a:schemeClr val="dk1"/>
              </a:buClr>
              <a:buSzPts val="1055"/>
              <a:buChar char="●"/>
            </a:pPr>
            <a:r>
              <a:rPr lang="en" sz="1055">
                <a:solidFill>
                  <a:schemeClr val="dk1"/>
                </a:solidFill>
              </a:rPr>
              <a:t>Financial depth proxied by ratio of credit to GDP.</a:t>
            </a:r>
            <a:endParaRPr sz="1055">
              <a:solidFill>
                <a:schemeClr val="dk1"/>
              </a:solidFill>
            </a:endParaRPr>
          </a:p>
          <a:p>
            <a:pPr indent="-295592" lvl="0" marL="228600" rtl="0" algn="just">
              <a:lnSpc>
                <a:spcPct val="150000"/>
              </a:lnSpc>
              <a:spcBef>
                <a:spcPts val="0"/>
              </a:spcBef>
              <a:spcAft>
                <a:spcPts val="0"/>
              </a:spcAft>
              <a:buClr>
                <a:schemeClr val="dk1"/>
              </a:buClr>
              <a:buSzPts val="1055"/>
              <a:buChar char="●"/>
            </a:pPr>
            <a:r>
              <a:rPr b="1" lang="en" sz="1055">
                <a:solidFill>
                  <a:schemeClr val="dk1"/>
                </a:solidFill>
              </a:rPr>
              <a:t>Regulatory stringency is similar in Advanced Economies (AEs) as well as Emerging economies (EMEs).</a:t>
            </a:r>
            <a:endParaRPr b="1" sz="1055">
              <a:solidFill>
                <a:schemeClr val="dk1"/>
              </a:solidFill>
            </a:endParaRPr>
          </a:p>
        </p:txBody>
      </p:sp>
      <p:pic>
        <p:nvPicPr>
          <p:cNvPr id="143" name="Google Shape;143;p19"/>
          <p:cNvPicPr preferRelativeResize="0"/>
          <p:nvPr/>
        </p:nvPicPr>
        <p:blipFill>
          <a:blip r:embed="rId3">
            <a:alphaModFix/>
          </a:blip>
          <a:stretch>
            <a:fillRect/>
          </a:stretch>
        </p:blipFill>
        <p:spPr>
          <a:xfrm>
            <a:off x="4296550" y="1068575"/>
            <a:ext cx="4631800" cy="2604350"/>
          </a:xfrm>
          <a:prstGeom prst="rect">
            <a:avLst/>
          </a:prstGeom>
          <a:noFill/>
          <a:ln>
            <a:noFill/>
          </a:ln>
        </p:spPr>
      </p:pic>
      <p:sp>
        <p:nvSpPr>
          <p:cNvPr id="144" name="Google Shape;144;p19"/>
          <p:cNvSpPr txBox="1"/>
          <p:nvPr>
            <p:ph idx="1" type="body"/>
          </p:nvPr>
        </p:nvSpPr>
        <p:spPr>
          <a:xfrm>
            <a:off x="4296550" y="3723775"/>
            <a:ext cx="3396600" cy="270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600">
                <a:solidFill>
                  <a:schemeClr val="dk1"/>
                </a:solidFill>
              </a:rPr>
              <a:t>Source: </a:t>
            </a:r>
            <a:r>
              <a:rPr lang="en" sz="600" u="sng">
                <a:solidFill>
                  <a:schemeClr val="hlink"/>
                </a:solidFill>
                <a:hlinkClick r:id="rId4"/>
              </a:rPr>
              <a:t>Fintech credit markets around the world: size, drivers and policy issues</a:t>
            </a:r>
            <a:r>
              <a:rPr lang="en" sz="600">
                <a:solidFill>
                  <a:schemeClr val="dk1"/>
                </a:solidFill>
              </a:rPr>
              <a:t> </a:t>
            </a:r>
            <a:r>
              <a:rPr lang="en" sz="600">
                <a:solidFill>
                  <a:schemeClr val="dk1"/>
                </a:solidFill>
              </a:rPr>
              <a:t> </a:t>
            </a:r>
            <a:endParaRPr sz="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0"/>
          <p:cNvPicPr preferRelativeResize="0"/>
          <p:nvPr/>
        </p:nvPicPr>
        <p:blipFill>
          <a:blip r:embed="rId3">
            <a:alphaModFix/>
          </a:blip>
          <a:stretch>
            <a:fillRect/>
          </a:stretch>
        </p:blipFill>
        <p:spPr>
          <a:xfrm>
            <a:off x="651425" y="1055300"/>
            <a:ext cx="2898925" cy="2167749"/>
          </a:xfrm>
          <a:prstGeom prst="rect">
            <a:avLst/>
          </a:prstGeom>
          <a:noFill/>
          <a:ln>
            <a:noFill/>
          </a:ln>
        </p:spPr>
      </p:pic>
      <p:sp>
        <p:nvSpPr>
          <p:cNvPr id="150" name="Google Shape;150;p20"/>
          <p:cNvSpPr txBox="1"/>
          <p:nvPr>
            <p:ph idx="1" type="body"/>
          </p:nvPr>
        </p:nvSpPr>
        <p:spPr>
          <a:xfrm>
            <a:off x="3550350" y="3085925"/>
            <a:ext cx="2043300" cy="303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600">
                <a:solidFill>
                  <a:schemeClr val="dk1"/>
                </a:solidFill>
              </a:rPr>
              <a:t>Source: </a:t>
            </a:r>
            <a:r>
              <a:rPr lang="en" sz="600" u="sng">
                <a:solidFill>
                  <a:schemeClr val="hlink"/>
                </a:solidFill>
                <a:hlinkClick r:id="rId4"/>
              </a:rPr>
              <a:t>World Bank Data, Global Findex 2021 Report</a:t>
            </a:r>
            <a:endParaRPr sz="600">
              <a:solidFill>
                <a:schemeClr val="dk1"/>
              </a:solidFill>
            </a:endParaRPr>
          </a:p>
        </p:txBody>
      </p:sp>
      <p:sp>
        <p:nvSpPr>
          <p:cNvPr id="151" name="Google Shape;151;p20"/>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990"/>
              <a:buFont typeface="Arial"/>
              <a:buNone/>
            </a:pPr>
            <a:r>
              <a:rPr lang="en" sz="2480">
                <a:solidFill>
                  <a:srgbClr val="1155CC"/>
                </a:solidFill>
              </a:rPr>
              <a:t>Challenge: Financial inclusion</a:t>
            </a:r>
            <a:endParaRPr/>
          </a:p>
        </p:txBody>
      </p:sp>
      <p:sp>
        <p:nvSpPr>
          <p:cNvPr id="152" name="Google Shape;152;p20"/>
          <p:cNvSpPr txBox="1"/>
          <p:nvPr>
            <p:ph idx="1" type="body"/>
          </p:nvPr>
        </p:nvSpPr>
        <p:spPr>
          <a:xfrm>
            <a:off x="311700" y="3278375"/>
            <a:ext cx="8632800" cy="1251300"/>
          </a:xfrm>
          <a:prstGeom prst="rect">
            <a:avLst/>
          </a:prstGeom>
        </p:spPr>
        <p:txBody>
          <a:bodyPr anchorCtr="0" anchor="t" bIns="91425" lIns="91425" spcFirstLastPara="1" rIns="91425" wrap="square" tIns="91425">
            <a:noAutofit/>
          </a:bodyPr>
          <a:lstStyle/>
          <a:p>
            <a:pPr indent="-289242" lvl="0" marL="228600" rtl="0" algn="just">
              <a:lnSpc>
                <a:spcPct val="150000"/>
              </a:lnSpc>
              <a:spcBef>
                <a:spcPts val="0"/>
              </a:spcBef>
              <a:spcAft>
                <a:spcPts val="0"/>
              </a:spcAft>
              <a:buClr>
                <a:schemeClr val="dk1"/>
              </a:buClr>
              <a:buSzPts val="955"/>
              <a:buChar char="●"/>
            </a:pPr>
            <a:r>
              <a:rPr lang="en" sz="955">
                <a:solidFill>
                  <a:schemeClr val="dk1"/>
                </a:solidFill>
              </a:rPr>
              <a:t>As of 2021, in India, 77.5% of population has bank accounts. In Developed countries, more than 95% people have bank accounts.</a:t>
            </a:r>
            <a:endParaRPr sz="955">
              <a:solidFill>
                <a:schemeClr val="dk1"/>
              </a:solidFill>
            </a:endParaRPr>
          </a:p>
          <a:p>
            <a:pPr indent="-289242" lvl="0" marL="228600" rtl="0" algn="just">
              <a:lnSpc>
                <a:spcPct val="150000"/>
              </a:lnSpc>
              <a:spcBef>
                <a:spcPts val="0"/>
              </a:spcBef>
              <a:spcAft>
                <a:spcPts val="0"/>
              </a:spcAft>
              <a:buClr>
                <a:schemeClr val="dk1"/>
              </a:buClr>
              <a:buSzPts val="955"/>
              <a:buChar char="●"/>
            </a:pPr>
            <a:r>
              <a:rPr lang="en" sz="955">
                <a:solidFill>
                  <a:schemeClr val="dk1"/>
                </a:solidFill>
              </a:rPr>
              <a:t>India significantly increased first time usage of online payments but still many account holders did not start online payments.</a:t>
            </a:r>
            <a:endParaRPr sz="955">
              <a:solidFill>
                <a:schemeClr val="dk1"/>
              </a:solidFill>
            </a:endParaRPr>
          </a:p>
          <a:p>
            <a:pPr indent="-289242" lvl="0" marL="228600" rtl="0" algn="just">
              <a:lnSpc>
                <a:spcPct val="150000"/>
              </a:lnSpc>
              <a:spcBef>
                <a:spcPts val="0"/>
              </a:spcBef>
              <a:spcAft>
                <a:spcPts val="0"/>
              </a:spcAft>
              <a:buClr>
                <a:schemeClr val="dk1"/>
              </a:buClr>
              <a:buSzPts val="955"/>
              <a:buChar char="●"/>
            </a:pPr>
            <a:r>
              <a:rPr lang="en" sz="955">
                <a:solidFill>
                  <a:schemeClr val="dk1"/>
                </a:solidFill>
              </a:rPr>
              <a:t>In 2021, Indian population who borrowed is 11.8% which is very less compared to developed countries.</a:t>
            </a:r>
            <a:endParaRPr b="1" sz="955">
              <a:solidFill>
                <a:schemeClr val="dk1"/>
              </a:solidFill>
            </a:endParaRPr>
          </a:p>
          <a:p>
            <a:pPr indent="-289242" lvl="0" marL="228600" rtl="0" algn="just">
              <a:lnSpc>
                <a:spcPct val="150000"/>
              </a:lnSpc>
              <a:spcBef>
                <a:spcPts val="0"/>
              </a:spcBef>
              <a:spcAft>
                <a:spcPts val="0"/>
              </a:spcAft>
              <a:buClr>
                <a:schemeClr val="dk1"/>
              </a:buClr>
              <a:buSzPts val="955"/>
              <a:buChar char="●"/>
            </a:pPr>
            <a:r>
              <a:rPr lang="en" sz="955">
                <a:solidFill>
                  <a:schemeClr val="dk1"/>
                </a:solidFill>
              </a:rPr>
              <a:t>Reason might be not enough knowledge on how to make digital payments, no access to internet.</a:t>
            </a:r>
            <a:endParaRPr sz="955">
              <a:solidFill>
                <a:schemeClr val="dk1"/>
              </a:solidFill>
            </a:endParaRPr>
          </a:p>
          <a:p>
            <a:pPr indent="-289242" lvl="0" marL="228600" rtl="0" algn="just">
              <a:lnSpc>
                <a:spcPct val="150000"/>
              </a:lnSpc>
              <a:spcBef>
                <a:spcPts val="0"/>
              </a:spcBef>
              <a:spcAft>
                <a:spcPts val="0"/>
              </a:spcAft>
              <a:buClr>
                <a:schemeClr val="dk1"/>
              </a:buClr>
              <a:buSzPts val="955"/>
              <a:buChar char="●"/>
            </a:pPr>
            <a:r>
              <a:rPr lang="en" sz="955">
                <a:solidFill>
                  <a:schemeClr val="dk1"/>
                </a:solidFill>
              </a:rPr>
              <a:t>Solution: Provide digital infrastructure, replace cash payments by digital payments to bring more customers into digital landscape which increase digital lending customer base.</a:t>
            </a:r>
            <a:endParaRPr sz="955">
              <a:solidFill>
                <a:schemeClr val="dk1"/>
              </a:solidFill>
            </a:endParaRPr>
          </a:p>
          <a:p>
            <a:pPr indent="-289242" lvl="0" marL="228600" rtl="0" algn="just">
              <a:lnSpc>
                <a:spcPct val="150000"/>
              </a:lnSpc>
              <a:spcBef>
                <a:spcPts val="0"/>
              </a:spcBef>
              <a:spcAft>
                <a:spcPts val="0"/>
              </a:spcAft>
              <a:buClr>
                <a:schemeClr val="dk1"/>
              </a:buClr>
              <a:buSzPts val="955"/>
              <a:buChar char="●"/>
            </a:pPr>
            <a:r>
              <a:rPr b="1" lang="en" sz="955">
                <a:solidFill>
                  <a:schemeClr val="dk1"/>
                </a:solidFill>
              </a:rPr>
              <a:t>Credit scoring using alternative data allow financial institutions to give loans who does not have credit history.</a:t>
            </a:r>
            <a:endParaRPr b="1" sz="955">
              <a:solidFill>
                <a:schemeClr val="dk1"/>
              </a:solidFill>
            </a:endParaRPr>
          </a:p>
        </p:txBody>
      </p:sp>
      <p:pic>
        <p:nvPicPr>
          <p:cNvPr id="153" name="Google Shape;153;p20"/>
          <p:cNvPicPr preferRelativeResize="0"/>
          <p:nvPr/>
        </p:nvPicPr>
        <p:blipFill>
          <a:blip r:embed="rId5">
            <a:alphaModFix/>
          </a:blip>
          <a:stretch>
            <a:fillRect/>
          </a:stretch>
        </p:blipFill>
        <p:spPr>
          <a:xfrm>
            <a:off x="3606983" y="948975"/>
            <a:ext cx="5128266" cy="2167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990"/>
              <a:buFont typeface="Arial"/>
              <a:buNone/>
            </a:pPr>
            <a:r>
              <a:rPr lang="en" sz="2480">
                <a:solidFill>
                  <a:srgbClr val="1155CC"/>
                </a:solidFill>
              </a:rPr>
              <a:t>Challenge: Delinquency rate</a:t>
            </a:r>
            <a:endParaRPr sz="2480">
              <a:solidFill>
                <a:srgbClr val="1155CC"/>
              </a:solidFill>
            </a:endParaRPr>
          </a:p>
        </p:txBody>
      </p:sp>
      <p:sp>
        <p:nvSpPr>
          <p:cNvPr id="159" name="Google Shape;159;p21"/>
          <p:cNvSpPr txBox="1"/>
          <p:nvPr>
            <p:ph idx="1" type="body"/>
          </p:nvPr>
        </p:nvSpPr>
        <p:spPr>
          <a:xfrm>
            <a:off x="353000" y="1068575"/>
            <a:ext cx="8520600" cy="572700"/>
          </a:xfrm>
          <a:prstGeom prst="rect">
            <a:avLst/>
          </a:prstGeom>
        </p:spPr>
        <p:txBody>
          <a:bodyPr anchorCtr="0" anchor="t" bIns="91425" lIns="91425" spcFirstLastPara="1" rIns="91425" wrap="square" tIns="91425">
            <a:noAutofit/>
          </a:bodyPr>
          <a:lstStyle/>
          <a:p>
            <a:pPr indent="-295592" lvl="0" marL="228600" rtl="0" algn="just">
              <a:lnSpc>
                <a:spcPct val="150000"/>
              </a:lnSpc>
              <a:spcBef>
                <a:spcPts val="0"/>
              </a:spcBef>
              <a:spcAft>
                <a:spcPts val="0"/>
              </a:spcAft>
              <a:buClr>
                <a:schemeClr val="dk1"/>
              </a:buClr>
              <a:buSzPts val="1055"/>
              <a:buChar char="●"/>
            </a:pPr>
            <a:r>
              <a:rPr lang="en" sz="1055">
                <a:solidFill>
                  <a:schemeClr val="dk1"/>
                </a:solidFill>
              </a:rPr>
              <a:t>Leading fintechs in India reported </a:t>
            </a:r>
            <a:r>
              <a:rPr b="1" lang="en" sz="1055">
                <a:solidFill>
                  <a:schemeClr val="dk1"/>
                </a:solidFill>
              </a:rPr>
              <a:t>doubling delinquency rates</a:t>
            </a:r>
            <a:r>
              <a:rPr lang="en" sz="1055">
                <a:solidFill>
                  <a:schemeClr val="dk1"/>
                </a:solidFill>
              </a:rPr>
              <a:t> between August 2019 and 2020, according to a </a:t>
            </a:r>
            <a:r>
              <a:rPr lang="en" sz="1055" u="sng">
                <a:solidFill>
                  <a:schemeClr val="accent5"/>
                </a:solidFill>
                <a:hlinkClick r:id="rId3">
                  <a:extLst>
                    <a:ext uri="{A12FA001-AC4F-418D-AE19-62706E023703}">
                      <ahyp:hlinkClr val="tx"/>
                    </a:ext>
                  </a:extLst>
                </a:hlinkClick>
              </a:rPr>
              <a:t>TransUnion CIBIL report</a:t>
            </a:r>
            <a:r>
              <a:rPr lang="en" sz="1055">
                <a:solidFill>
                  <a:schemeClr val="dk1"/>
                </a:solidFill>
              </a:rPr>
              <a:t>.</a:t>
            </a:r>
            <a:endParaRPr b="1" sz="1055">
              <a:solidFill>
                <a:schemeClr val="dk1"/>
              </a:solidFill>
            </a:endParaRPr>
          </a:p>
        </p:txBody>
      </p:sp>
      <p:sp>
        <p:nvSpPr>
          <p:cNvPr id="160" name="Google Shape;160;p21"/>
          <p:cNvSpPr txBox="1"/>
          <p:nvPr>
            <p:ph idx="1" type="body"/>
          </p:nvPr>
        </p:nvSpPr>
        <p:spPr>
          <a:xfrm>
            <a:off x="353000" y="1463525"/>
            <a:ext cx="8520600" cy="1347600"/>
          </a:xfrm>
          <a:prstGeom prst="rect">
            <a:avLst/>
          </a:prstGeom>
        </p:spPr>
        <p:txBody>
          <a:bodyPr anchorCtr="0" anchor="t" bIns="91425" lIns="91425" spcFirstLastPara="1" rIns="91425" wrap="square" tIns="91425">
            <a:noAutofit/>
          </a:bodyPr>
          <a:lstStyle/>
          <a:p>
            <a:pPr indent="-295592" lvl="0" marL="228600" rtl="0" algn="just">
              <a:lnSpc>
                <a:spcPct val="150000"/>
              </a:lnSpc>
              <a:spcBef>
                <a:spcPts val="0"/>
              </a:spcBef>
              <a:spcAft>
                <a:spcPts val="0"/>
              </a:spcAft>
              <a:buClr>
                <a:schemeClr val="dk1"/>
              </a:buClr>
              <a:buSzPts val="1055"/>
              <a:buChar char="●"/>
            </a:pPr>
            <a:r>
              <a:rPr lang="en" sz="1055">
                <a:solidFill>
                  <a:schemeClr val="dk1"/>
                </a:solidFill>
              </a:rPr>
              <a:t>In US personal loan market, FinTech increased from 22.4% in 2015 to 49.4% in 2019 according to </a:t>
            </a:r>
            <a:r>
              <a:rPr lang="en" sz="1055" u="sng">
                <a:solidFill>
                  <a:schemeClr val="accent5"/>
                </a:solidFill>
                <a:hlinkClick r:id="rId4">
                  <a:extLst>
                    <a:ext uri="{A12FA001-AC4F-418D-AE19-62706E023703}">
                      <ahyp:hlinkClr val="tx"/>
                    </a:ext>
                  </a:extLst>
                </a:hlinkClick>
              </a:rPr>
              <a:t>Experian</a:t>
            </a:r>
            <a:endParaRPr sz="1055">
              <a:solidFill>
                <a:schemeClr val="dk1"/>
              </a:solidFill>
            </a:endParaRPr>
          </a:p>
          <a:p>
            <a:pPr indent="-295592" lvl="0" marL="228600" rtl="0" algn="just">
              <a:lnSpc>
                <a:spcPct val="150000"/>
              </a:lnSpc>
              <a:spcBef>
                <a:spcPts val="0"/>
              </a:spcBef>
              <a:spcAft>
                <a:spcPts val="0"/>
              </a:spcAft>
              <a:buClr>
                <a:schemeClr val="dk1"/>
              </a:buClr>
              <a:buSzPts val="1055"/>
              <a:buChar char="●"/>
            </a:pPr>
            <a:r>
              <a:rPr lang="en" sz="1055">
                <a:solidFill>
                  <a:schemeClr val="dk1"/>
                </a:solidFill>
              </a:rPr>
              <a:t>In US, Sep 2021, Delinquency rate</a:t>
            </a:r>
            <a:endParaRPr sz="1055">
              <a:solidFill>
                <a:schemeClr val="dk1"/>
              </a:solidFill>
            </a:endParaRPr>
          </a:p>
          <a:p>
            <a:pPr indent="-295592" lvl="1" marL="914400" rtl="0" algn="just">
              <a:lnSpc>
                <a:spcPct val="150000"/>
              </a:lnSpc>
              <a:spcBef>
                <a:spcPts val="0"/>
              </a:spcBef>
              <a:spcAft>
                <a:spcPts val="0"/>
              </a:spcAft>
              <a:buClr>
                <a:schemeClr val="dk1"/>
              </a:buClr>
              <a:buSzPts val="1055"/>
              <a:buChar char="○"/>
            </a:pPr>
            <a:r>
              <a:rPr lang="en" sz="1055">
                <a:solidFill>
                  <a:schemeClr val="dk1"/>
                </a:solidFill>
              </a:rPr>
              <a:t>FinTech: 4.56% (1.82% in Sep 2020)</a:t>
            </a:r>
            <a:endParaRPr sz="1055">
              <a:solidFill>
                <a:schemeClr val="dk1"/>
              </a:solidFill>
            </a:endParaRPr>
          </a:p>
          <a:p>
            <a:pPr indent="-295592" lvl="1" marL="914400" rtl="0" algn="just">
              <a:lnSpc>
                <a:spcPct val="150000"/>
              </a:lnSpc>
              <a:spcBef>
                <a:spcPts val="0"/>
              </a:spcBef>
              <a:spcAft>
                <a:spcPts val="0"/>
              </a:spcAft>
              <a:buClr>
                <a:schemeClr val="dk1"/>
              </a:buClr>
              <a:buSzPts val="1055"/>
              <a:buChar char="○"/>
            </a:pPr>
            <a:r>
              <a:rPr lang="en" sz="1055">
                <a:solidFill>
                  <a:schemeClr val="dk1"/>
                </a:solidFill>
              </a:rPr>
              <a:t>Banks: 2.23%</a:t>
            </a:r>
            <a:endParaRPr sz="1055">
              <a:solidFill>
                <a:schemeClr val="dk1"/>
              </a:solidFill>
            </a:endParaRPr>
          </a:p>
          <a:p>
            <a:pPr indent="-295592" lvl="1" marL="914400" rtl="0" algn="just">
              <a:lnSpc>
                <a:spcPct val="150000"/>
              </a:lnSpc>
              <a:spcBef>
                <a:spcPts val="0"/>
              </a:spcBef>
              <a:spcAft>
                <a:spcPts val="0"/>
              </a:spcAft>
              <a:buClr>
                <a:schemeClr val="dk1"/>
              </a:buClr>
              <a:buSzPts val="1055"/>
              <a:buChar char="○"/>
            </a:pPr>
            <a:r>
              <a:rPr lang="en" sz="1055">
                <a:solidFill>
                  <a:schemeClr val="dk1"/>
                </a:solidFill>
              </a:rPr>
              <a:t>NBFCs: 3.77%</a:t>
            </a:r>
            <a:endParaRPr sz="1055">
              <a:solidFill>
                <a:schemeClr val="dk1"/>
              </a:solidFill>
            </a:endParaRPr>
          </a:p>
          <a:p>
            <a:pPr indent="-295592" lvl="1" marL="914400" rtl="0" algn="just">
              <a:lnSpc>
                <a:spcPct val="150000"/>
              </a:lnSpc>
              <a:spcBef>
                <a:spcPts val="0"/>
              </a:spcBef>
              <a:spcAft>
                <a:spcPts val="0"/>
              </a:spcAft>
              <a:buClr>
                <a:schemeClr val="dk1"/>
              </a:buClr>
              <a:buSzPts val="1055"/>
              <a:buChar char="○"/>
            </a:pPr>
            <a:r>
              <a:rPr lang="en" sz="1055">
                <a:solidFill>
                  <a:schemeClr val="dk1"/>
                </a:solidFill>
              </a:rPr>
              <a:t>FinTech: Avg loan $12,000 in 2016 to $5,548 in 2019</a:t>
            </a:r>
            <a:endParaRPr sz="1055">
              <a:solidFill>
                <a:schemeClr val="dk1"/>
              </a:solidFill>
            </a:endParaRPr>
          </a:p>
        </p:txBody>
      </p:sp>
      <p:sp>
        <p:nvSpPr>
          <p:cNvPr id="161" name="Google Shape;161;p21"/>
          <p:cNvSpPr txBox="1"/>
          <p:nvPr>
            <p:ph idx="1" type="body"/>
          </p:nvPr>
        </p:nvSpPr>
        <p:spPr>
          <a:xfrm>
            <a:off x="135250" y="2688175"/>
            <a:ext cx="8520600" cy="1347600"/>
          </a:xfrm>
          <a:prstGeom prst="rect">
            <a:avLst/>
          </a:prstGeom>
        </p:spPr>
        <p:txBody>
          <a:bodyPr anchorCtr="0" anchor="t" bIns="91425" lIns="91425" spcFirstLastPara="1" rIns="91425" wrap="square" tIns="91425">
            <a:noAutofit/>
          </a:bodyPr>
          <a:lstStyle/>
          <a:p>
            <a:pPr indent="0" lvl="0" marL="457200" rtl="0" algn="just">
              <a:lnSpc>
                <a:spcPct val="150000"/>
              </a:lnSpc>
              <a:spcBef>
                <a:spcPts val="0"/>
              </a:spcBef>
              <a:spcAft>
                <a:spcPts val="0"/>
              </a:spcAft>
              <a:buNone/>
            </a:pPr>
            <a:r>
              <a:t/>
            </a:r>
            <a:endParaRPr b="1" sz="1055">
              <a:solidFill>
                <a:schemeClr val="dk1"/>
              </a:solidFill>
            </a:endParaRPr>
          </a:p>
          <a:p>
            <a:pPr indent="-295592" lvl="0" marL="457200" rtl="0" algn="just">
              <a:lnSpc>
                <a:spcPct val="150000"/>
              </a:lnSpc>
              <a:spcBef>
                <a:spcPts val="0"/>
              </a:spcBef>
              <a:spcAft>
                <a:spcPts val="0"/>
              </a:spcAft>
              <a:buClr>
                <a:schemeClr val="dk1"/>
              </a:buClr>
              <a:buSzPts val="1055"/>
              <a:buChar char="●"/>
            </a:pPr>
            <a:r>
              <a:rPr lang="en" sz="1055">
                <a:solidFill>
                  <a:schemeClr val="dk1"/>
                </a:solidFill>
              </a:rPr>
              <a:t>Delinquency rate can be improved if we know more about the customer well before giving loan.</a:t>
            </a:r>
            <a:endParaRPr sz="105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