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4"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ED40E4-C974-4F4D-9FF0-8DFFD786B913}">
          <p14:sldIdLst>
            <p14:sldId id="256"/>
            <p14:sldId id="257"/>
            <p14:sldId id="258"/>
            <p14:sldId id="266"/>
          </p14:sldIdLst>
        </p14:section>
        <p14:section name="Untitled Section" id="{5D25A32F-486B-4AED-9513-B037B2BCD75E}">
          <p14:sldIdLst>
            <p14:sldId id="259"/>
            <p14:sldId id="264"/>
            <p14:sldId id="260"/>
            <p14:sldId id="261"/>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A89E70A-27F5-44A0-A0BA-AB6B73724420}"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18705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A89E70A-27F5-44A0-A0BA-AB6B73724420}"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199434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A89E70A-27F5-44A0-A0BA-AB6B73724420}"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170751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A89E70A-27F5-44A0-A0BA-AB6B73724420}"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380211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9E70A-27F5-44A0-A0BA-AB6B73724420}"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9746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A89E70A-27F5-44A0-A0BA-AB6B73724420}" type="datetimeFigureOut">
              <a:rPr lang="en-GB" smtClean="0"/>
              <a:t>03/11/2016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24377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A89E70A-27F5-44A0-A0BA-AB6B73724420}" type="datetimeFigureOut">
              <a:rPr lang="en-GB" smtClean="0"/>
              <a:t>03/11/2016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324408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A89E70A-27F5-44A0-A0BA-AB6B73724420}" type="datetimeFigureOut">
              <a:rPr lang="en-GB" smtClean="0"/>
              <a:t>03/11/2016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325552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9E70A-27F5-44A0-A0BA-AB6B73724420}" type="datetimeFigureOut">
              <a:rPr lang="en-GB" smtClean="0"/>
              <a:t>03/11/2016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28982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9E70A-27F5-44A0-A0BA-AB6B73724420}" type="datetimeFigureOut">
              <a:rPr lang="en-GB" smtClean="0"/>
              <a:t>03/11/2016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127518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9E70A-27F5-44A0-A0BA-AB6B73724420}" type="datetimeFigureOut">
              <a:rPr lang="en-GB" smtClean="0"/>
              <a:t>03/11/2016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C77497-52D2-44ED-8315-397F369D3F1A}" type="slidenum">
              <a:rPr lang="en-GB" smtClean="0"/>
              <a:t>‹#›</a:t>
            </a:fld>
            <a:endParaRPr lang="en-GB"/>
          </a:p>
        </p:txBody>
      </p:sp>
    </p:spTree>
    <p:extLst>
      <p:ext uri="{BB962C8B-B14F-4D97-AF65-F5344CB8AC3E}">
        <p14:creationId xmlns:p14="http://schemas.microsoft.com/office/powerpoint/2010/main" val="94295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9E70A-27F5-44A0-A0BA-AB6B73724420}" type="datetimeFigureOut">
              <a:rPr lang="en-GB" smtClean="0"/>
              <a:t>03/11/2016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77497-52D2-44ED-8315-397F369D3F1A}" type="slidenum">
              <a:rPr lang="en-GB" smtClean="0"/>
              <a:t>‹#›</a:t>
            </a:fld>
            <a:endParaRPr lang="en-GB"/>
          </a:p>
        </p:txBody>
      </p:sp>
    </p:spTree>
    <p:extLst>
      <p:ext uri="{BB962C8B-B14F-4D97-AF65-F5344CB8AC3E}">
        <p14:creationId xmlns:p14="http://schemas.microsoft.com/office/powerpoint/2010/main" val="37834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0994"/>
            <a:ext cx="9144000" cy="1208713"/>
          </a:xfrm>
        </p:spPr>
        <p:txBody>
          <a:bodyPr/>
          <a:lstStyle/>
          <a:p>
            <a:r>
              <a:rPr lang="en-GB" b="1" dirty="0" smtClean="0">
                <a:solidFill>
                  <a:srgbClr val="FF0000"/>
                </a:solidFill>
              </a:rPr>
              <a:t>Lorenz System</a:t>
            </a:r>
            <a:endParaRPr lang="en-GB" b="1" dirty="0">
              <a:solidFill>
                <a:srgbClr val="FF0000"/>
              </a:solidFill>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524000" y="2331076"/>
                <a:ext cx="9144000" cy="4134118"/>
              </a:xfrm>
            </p:spPr>
            <p:txBody>
              <a:bodyPr>
                <a:normAutofit lnSpcReduction="10000"/>
              </a:bodyPr>
              <a:lstStyle/>
              <a:p>
                <a:r>
                  <a:rPr lang="en-GB" sz="4400" dirty="0" smtClean="0"/>
                  <a:t>Equations :</a:t>
                </a:r>
              </a:p>
              <a:p>
                <a:endParaRPr lang="en-GB" sz="4400" dirty="0" smtClean="0"/>
              </a:p>
              <a:p>
                <a:pPr marL="342900" indent="-342900">
                  <a:buFont typeface="Arial" panose="020B0604020202020204" pitchFamily="34" charset="0"/>
                  <a:buChar char="•"/>
                </a:pP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𝑑𝑥</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oMath>
                </a14:m>
                <a:endParaRPr lang="en-GB" b="0" dirty="0" smtClean="0">
                  <a:ea typeface="Cambria Math" panose="02040503050406030204" pitchFamily="18" charset="0"/>
                </a:endParaRPr>
              </a:p>
              <a:p>
                <a:pPr marL="342900" indent="-342900">
                  <a:buFont typeface="Arial" panose="020B0604020202020204" pitchFamily="34" charset="0"/>
                  <a:buChar char="•"/>
                </a:pPr>
                <a:endParaRPr lang="en-GB"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𝑟𝑥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𝑥𝑧</m:t>
                    </m:r>
                  </m:oMath>
                </a14:m>
                <a:endParaRPr lang="en-GB" b="0" dirty="0" smtClean="0"/>
              </a:p>
              <a:p>
                <a:pPr marL="342900" indent="-342900">
                  <a:buFont typeface="Arial" panose="020B0604020202020204" pitchFamily="34" charset="0"/>
                  <a:buChar char="•"/>
                </a:pPr>
                <a:endParaRPr lang="en-GB" b="0" dirty="0" smtClean="0"/>
              </a:p>
              <a:p>
                <a:pPr marL="342900" indent="-342900">
                  <a:buFont typeface="Arial" panose="020B0604020202020204" pitchFamily="34" charset="0"/>
                  <a:buChar char="•"/>
                </a:pP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𝑑𝑧</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𝑏𝑧</m:t>
                    </m:r>
                    <m:r>
                      <a:rPr lang="en-GB" b="0" i="1" smtClean="0">
                        <a:latin typeface="Cambria Math" panose="02040503050406030204" pitchFamily="18" charset="0"/>
                      </a:rPr>
                      <m:t>+</m:t>
                    </m:r>
                    <m:r>
                      <a:rPr lang="en-GB" b="0" i="1" smtClean="0">
                        <a:latin typeface="Cambria Math" panose="02040503050406030204" pitchFamily="18" charset="0"/>
                      </a:rPr>
                      <m:t>𝑥𝑦</m:t>
                    </m:r>
                  </m:oMath>
                </a14:m>
                <a:endParaRPr lang="en-GB"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524000" y="2331076"/>
                <a:ext cx="9144000" cy="4134118"/>
              </a:xfrm>
              <a:blipFill rotWithShape="0">
                <a:blip r:embed="rId2"/>
                <a:stretch>
                  <a:fillRect t="-5891"/>
                </a:stretch>
              </a:blipFill>
            </p:spPr>
            <p:txBody>
              <a:bodyPr/>
              <a:lstStyle/>
              <a:p>
                <a:r>
                  <a:rPr lang="en-GB">
                    <a:noFill/>
                  </a:rPr>
                  <a:t> </a:t>
                </a:r>
              </a:p>
            </p:txBody>
          </p:sp>
        </mc:Fallback>
      </mc:AlternateContent>
    </p:spTree>
    <p:extLst>
      <p:ext uri="{BB962C8B-B14F-4D97-AF65-F5344CB8AC3E}">
        <p14:creationId xmlns:p14="http://schemas.microsoft.com/office/powerpoint/2010/main" val="3748132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Transmission of signal</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45464"/>
                <a:ext cx="10515600" cy="5061397"/>
              </a:xfrm>
            </p:spPr>
            <p:txBody>
              <a:bodyPr>
                <a:normAutofit fontScale="92500" lnSpcReduction="10000"/>
              </a:bodyPr>
              <a:lstStyle/>
              <a:p>
                <a:pPr marL="0" indent="0">
                  <a:buNone/>
                </a:pPr>
                <a:r>
                  <a:rPr lang="en-GB" dirty="0" smtClean="0"/>
                  <a:t>The signal that needs to be transmitted is superimposed over by the chaotic signal ‘x’ ( Note that the amplitude of chaotic signal needs to be substantially higher) and sent to the drive system. The response system uses the same parameter values as the drive system and follows these equations where s(t) is the </a:t>
                </a:r>
                <a:r>
                  <a:rPr lang="en-GB" dirty="0" smtClean="0"/>
                  <a:t>masked signal </a:t>
                </a:r>
                <a:r>
                  <a:rPr lang="en-GB" dirty="0" smtClean="0"/>
                  <a:t>that has been transmitted.</a:t>
                </a:r>
              </a:p>
              <a:p>
                <a:pPr marL="0" indent="0" algn="ctr">
                  <a:buNone/>
                </a:pPr>
                <a:r>
                  <a:rPr lang="en-GB" dirty="0" smtClean="0"/>
                  <a:t> </a:t>
                </a:r>
              </a:p>
              <a:p>
                <a:pPr marL="342900" indent="-342900" algn="ct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𝑑𝑥</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oMath>
                </a14:m>
                <a:endParaRPr lang="en-GB" b="0" dirty="0" smtClean="0">
                  <a:ea typeface="Cambria Math" panose="02040503050406030204" pitchFamily="18" charset="0"/>
                </a:endParaRPr>
              </a:p>
              <a:p>
                <a:pPr marL="342900" indent="-342900" algn="ctr"/>
                <a:endParaRPr lang="en-GB" b="0" i="1" dirty="0" smtClean="0">
                  <a:latin typeface="Cambria Math" panose="02040503050406030204" pitchFamily="18" charset="0"/>
                </a:endParaRPr>
              </a:p>
              <a:p>
                <a:pPr marL="342900" indent="-342900" algn="ct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𝑟𝑠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𝑥𝑧</m:t>
                    </m:r>
                  </m:oMath>
                </a14:m>
                <a:endParaRPr lang="en-GB" b="0" dirty="0" smtClean="0"/>
              </a:p>
              <a:p>
                <a:pPr marL="342900" indent="-342900" algn="ctr"/>
                <a:endParaRPr lang="en-GB" b="0" dirty="0" smtClean="0"/>
              </a:p>
              <a:p>
                <a:pPr marL="342900" indent="-342900" algn="ct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𝑑𝑧</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𝑏𝑧</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𝑦</m:t>
                    </m:r>
                  </m:oMath>
                </a14:m>
                <a:endParaRPr lang="en-GB" dirty="0" smtClean="0"/>
              </a:p>
              <a:p>
                <a:pPr marL="0" indent="0" algn="ctr">
                  <a:buNone/>
                </a:pPr>
                <a:endParaRPr lang="en-GB" dirty="0"/>
              </a:p>
              <a:p>
                <a:pPr marL="0" indent="0">
                  <a:buNone/>
                </a:pPr>
                <a:endParaRPr lang="en-GB" dirty="0" smtClean="0"/>
              </a:p>
              <a:p>
                <a:pPr marL="0" indent="0">
                  <a:buNone/>
                </a:pPr>
                <a:endParaRPr lang="en-GB" dirty="0"/>
              </a:p>
              <a:p>
                <a:pPr marL="0"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45464"/>
                <a:ext cx="10515600" cy="5061397"/>
              </a:xfrm>
              <a:blipFill rotWithShape="0">
                <a:blip r:embed="rId2"/>
                <a:stretch>
                  <a:fillRect l="-1043" t="-2530" r="-1391"/>
                </a:stretch>
              </a:blipFill>
            </p:spPr>
            <p:txBody>
              <a:bodyPr/>
              <a:lstStyle/>
              <a:p>
                <a:r>
                  <a:rPr lang="en-GB">
                    <a:noFill/>
                  </a:rPr>
                  <a:t> </a:t>
                </a:r>
              </a:p>
            </p:txBody>
          </p:sp>
        </mc:Fallback>
      </mc:AlternateContent>
    </p:spTree>
    <p:extLst>
      <p:ext uri="{BB962C8B-B14F-4D97-AF65-F5344CB8AC3E}">
        <p14:creationId xmlns:p14="http://schemas.microsoft.com/office/powerpoint/2010/main" val="439526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501" y="2734837"/>
            <a:ext cx="10515600" cy="1325563"/>
          </a:xfrm>
        </p:spPr>
        <p:txBody>
          <a:bodyPr/>
          <a:lstStyle/>
          <a:p>
            <a:pPr algn="ctr"/>
            <a:r>
              <a:rPr lang="en-GB" dirty="0" smtClean="0">
                <a:solidFill>
                  <a:srgbClr val="FF0000"/>
                </a:solidFill>
              </a:rPr>
              <a:t>DEMO</a:t>
            </a:r>
            <a:endParaRPr lang="en-GB" dirty="0">
              <a:solidFill>
                <a:srgbClr val="FF0000"/>
              </a:solidFill>
            </a:endParaRPr>
          </a:p>
        </p:txBody>
      </p:sp>
    </p:spTree>
    <p:extLst>
      <p:ext uri="{BB962C8B-B14F-4D97-AF65-F5344CB8AC3E}">
        <p14:creationId xmlns:p14="http://schemas.microsoft.com/office/powerpoint/2010/main" val="728664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96532" y="4602274"/>
                <a:ext cx="10515600" cy="1325563"/>
              </a:xfrm>
            </p:spPr>
            <p:txBody>
              <a:bodyPr>
                <a:normAutofit/>
              </a:bodyPr>
              <a:lstStyle/>
              <a:p>
                <a:r>
                  <a:rPr lang="en-GB" sz="2800" dirty="0">
                    <a:latin typeface="+mn-lt"/>
                    <a:ea typeface="+mn-ea"/>
                    <a:cs typeface="+mn-cs"/>
                  </a:rPr>
                  <a:t>The Lorenz system of equations were simulated on MATLAB, with numerical integration done using Euler Method. This image was obtained for parameter values : </a:t>
                </a:r>
                <a14:m>
                  <m:oMath xmlns:m="http://schemas.openxmlformats.org/officeDocument/2006/math">
                    <m:r>
                      <a:rPr lang="en-GB" sz="2800">
                        <a:latin typeface="Cambria Math" panose="02040503050406030204" pitchFamily="18" charset="0"/>
                        <a:ea typeface="+mn-ea"/>
                        <a:cs typeface="+mn-cs"/>
                      </a:rPr>
                      <m:t>𝜎</m:t>
                    </m:r>
                    <m:r>
                      <a:rPr lang="en-GB" sz="2800">
                        <a:latin typeface="Cambria Math" panose="02040503050406030204" pitchFamily="18" charset="0"/>
                        <a:ea typeface="+mn-ea"/>
                        <a:cs typeface="+mn-cs"/>
                      </a:rPr>
                      <m:t>=10, </m:t>
                    </m:r>
                    <m:r>
                      <a:rPr lang="en-GB" sz="2800">
                        <a:latin typeface="Cambria Math" panose="02040503050406030204" pitchFamily="18" charset="0"/>
                        <a:ea typeface="+mn-ea"/>
                        <a:cs typeface="+mn-cs"/>
                      </a:rPr>
                      <m:t>𝑟</m:t>
                    </m:r>
                    <m:r>
                      <a:rPr lang="en-GB" sz="2800">
                        <a:latin typeface="Cambria Math" panose="02040503050406030204" pitchFamily="18" charset="0"/>
                        <a:ea typeface="+mn-ea"/>
                        <a:cs typeface="+mn-cs"/>
                      </a:rPr>
                      <m:t>=28, </m:t>
                    </m:r>
                    <m:r>
                      <a:rPr lang="en-GB" sz="2800">
                        <a:latin typeface="Cambria Math" panose="02040503050406030204" pitchFamily="18" charset="0"/>
                        <a:ea typeface="+mn-ea"/>
                        <a:cs typeface="+mn-cs"/>
                      </a:rPr>
                      <m:t>𝑏</m:t>
                    </m:r>
                    <m:r>
                      <a:rPr lang="en-GB" sz="2800">
                        <a:latin typeface="Cambria Math" panose="02040503050406030204" pitchFamily="18" charset="0"/>
                        <a:ea typeface="+mn-ea"/>
                        <a:cs typeface="+mn-cs"/>
                      </a:rPr>
                      <m:t>=7/3.</m:t>
                    </m:r>
                  </m:oMath>
                </a14:m>
                <a:endParaRPr lang="en-GB" sz="2800" dirty="0">
                  <a:latin typeface="+mn-lt"/>
                  <a:ea typeface="+mn-ea"/>
                  <a:cs typeface="+mn-cs"/>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96532" y="4602274"/>
                <a:ext cx="10515600" cy="1325563"/>
              </a:xfrm>
              <a:blipFill rotWithShape="0">
                <a:blip r:embed="rId2"/>
                <a:stretch>
                  <a:fillRect l="-1159" t="-4608" b="-10599"/>
                </a:stretch>
              </a:blipFill>
            </p:spPr>
            <p:txBody>
              <a:bodyPr/>
              <a:lstStyle/>
              <a:p>
                <a:r>
                  <a:rPr lang="en-GB">
                    <a:noFill/>
                  </a:rPr>
                  <a:t> </a:t>
                </a:r>
              </a:p>
            </p:txBody>
          </p:sp>
        </mc:Fallback>
      </mc:AlternateContent>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3156" y="0"/>
            <a:ext cx="5902353" cy="4426765"/>
          </a:xfrm>
        </p:spPr>
      </p:pic>
    </p:spTree>
    <p:extLst>
      <p:ext uri="{BB962C8B-B14F-4D97-AF65-F5344CB8AC3E}">
        <p14:creationId xmlns:p14="http://schemas.microsoft.com/office/powerpoint/2010/main" val="2974214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513" y="2678000"/>
            <a:ext cx="5573333" cy="4180000"/>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6380" y="434706"/>
                <a:ext cx="10515600" cy="2746375"/>
              </a:xfrm>
            </p:spPr>
            <p:txBody>
              <a:bodyPr>
                <a:normAutofit/>
              </a:bodyPr>
              <a:lstStyle/>
              <a:p>
                <a:pPr marL="0" indent="0">
                  <a:buNone/>
                </a:pPr>
                <a:r>
                  <a:rPr lang="en-GB" dirty="0" smtClean="0"/>
                  <a:t>Synchronisation in the Lorenz system was achieved by passing over ‘x’ values of the drive system to the response system. The ‘y’ and ‘z’ values of the response system evolved and settled to the corresponding values of the drive system, starting from any initial condition. The image obtained for the response system is: </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𝑑𝑦</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𝑟𝑥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i="1">
                          <a:latin typeface="Cambria Math" panose="02040503050406030204" pitchFamily="18" charset="0"/>
                        </a:rPr>
                        <m:t>𝑧</m:t>
                      </m:r>
                      <m:r>
                        <a:rPr lang="en-GB" b="0" i="0" smtClean="0">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𝑑𝑧</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𝑏𝑧</m:t>
                      </m:r>
                      <m:r>
                        <a:rPr lang="en-GB" i="1">
                          <a:latin typeface="Cambria Math" panose="02040503050406030204" pitchFamily="18" charset="0"/>
                        </a:rPr>
                        <m:t>+</m:t>
                      </m:r>
                      <m:r>
                        <a:rPr lang="en-GB" i="1">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i="1">
                          <a:latin typeface="Cambria Math" panose="02040503050406030204" pitchFamily="18" charset="0"/>
                        </a:rPr>
                        <m:t>𝑦</m:t>
                      </m:r>
                    </m:oMath>
                  </m:oMathPara>
                </a14:m>
                <a:endParaRPr lang="en-GB" dirty="0"/>
              </a:p>
              <a:p>
                <a:pPr marL="0"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6380" y="434706"/>
                <a:ext cx="10515600" cy="2746375"/>
              </a:xfrm>
              <a:blipFill rotWithShape="0">
                <a:blip r:embed="rId3"/>
                <a:stretch>
                  <a:fillRect l="-1159" t="-3548" r="-1971"/>
                </a:stretch>
              </a:blipFill>
            </p:spPr>
            <p:txBody>
              <a:bodyPr/>
              <a:lstStyle/>
              <a:p>
                <a:r>
                  <a:rPr lang="en-GB">
                    <a:noFill/>
                  </a:rPr>
                  <a:t> </a:t>
                </a:r>
              </a:p>
            </p:txBody>
          </p:sp>
        </mc:Fallback>
      </mc:AlternateContent>
    </p:spTree>
    <p:extLst>
      <p:ext uri="{BB962C8B-B14F-4D97-AF65-F5344CB8AC3E}">
        <p14:creationId xmlns:p14="http://schemas.microsoft.com/office/powerpoint/2010/main" val="2654426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1325563"/>
          </a:xfrm>
        </p:spPr>
        <p:txBody>
          <a:bodyPr/>
          <a:lstStyle/>
          <a:p>
            <a:r>
              <a:rPr lang="en-GB" dirty="0" smtClean="0"/>
              <a:t>Proof of synchronisation</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249250"/>
                <a:ext cx="10515600" cy="5608750"/>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=0</m:t>
                      </m:r>
                    </m:oMath>
                  </m:oMathPara>
                </a14:m>
                <a:endParaRPr lang="en-GB"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𝑑𝑒</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𝑧</m:t>
                          </m:r>
                        </m:e>
                      </m:d>
                      <m:r>
                        <a:rPr lang="en-GB" b="0" i="0"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oMath>
                  </m:oMathPara>
                </a14:m>
                <a:endParaRPr lang="en-GB"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 </m:t>
                      </m:r>
                    </m:oMath>
                  </m:oMathPara>
                </a14:m>
                <a:endParaRPr lang="en-GB"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𝑑𝑒</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𝑏𝑒</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e>
                      </m:d>
                    </m:oMath>
                  </m:oMathPara>
                </a14:m>
                <a:endParaRPr lang="en-GB" b="0" dirty="0" smtClean="0"/>
              </a:p>
              <a:p>
                <a:pPr marL="0" indent="0">
                  <a:buNone/>
                </a:pPr>
                <a:r>
                  <a:rPr lang="en-GB" b="0" dirty="0" smtClean="0"/>
                  <a:t>Eliminating x(t) from the 2 equations, we get:</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𝑑𝑒</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f>
                        <m:fPr>
                          <m:ctrlPr>
                            <a:rPr lang="en-GB" i="1">
                              <a:latin typeface="Cambria Math" panose="02040503050406030204" pitchFamily="18" charset="0"/>
                            </a:rPr>
                          </m:ctrlPr>
                        </m:fPr>
                        <m:num>
                          <m:r>
                            <a:rPr lang="en-GB" i="1">
                              <a:latin typeface="Cambria Math" panose="02040503050406030204" pitchFamily="18" charset="0"/>
                            </a:rPr>
                            <m:t>𝑑𝑒</m:t>
                          </m:r>
                          <m:d>
                            <m:dPr>
                              <m:ctrlPr>
                                <a:rPr lang="en-GB" i="1">
                                  <a:latin typeface="Cambria Math" panose="02040503050406030204" pitchFamily="18" charset="0"/>
                                </a:rPr>
                              </m:ctrlPr>
                            </m:dPr>
                            <m:e>
                              <m:r>
                                <a:rPr lang="en-GB" i="1">
                                  <a:latin typeface="Cambria Math" panose="02040503050406030204" pitchFamily="18" charset="0"/>
                                </a:rPr>
                                <m:t>𝑧</m:t>
                              </m:r>
                            </m:e>
                          </m:d>
                        </m:num>
                        <m:den>
                          <m:r>
                            <a:rPr lang="en-GB" i="1">
                              <a:latin typeface="Cambria Math" panose="02040503050406030204" pitchFamily="18" charset="0"/>
                            </a:rPr>
                            <m:t>𝑑𝑡</m:t>
                          </m:r>
                        </m:den>
                      </m:f>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𝑏</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e>
                        <m:sup>
                          <m:r>
                            <a:rPr lang="en-GB" b="0" i="1" smtClean="0">
                              <a:latin typeface="Cambria Math" panose="02040503050406030204" pitchFamily="18" charset="0"/>
                            </a:rPr>
                            <m:t>2</m:t>
                          </m:r>
                        </m:sup>
                      </m:sSup>
                    </m:oMath>
                  </m:oMathPara>
                </a14:m>
                <a:endParaRPr lang="en-GB" b="0" dirty="0" smtClean="0"/>
              </a:p>
              <a:p>
                <a:pPr marL="0" indent="0">
                  <a:buNone/>
                </a:pPr>
                <a:endParaRPr lang="en-GB" b="0" dirty="0" smtClean="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d>
                            <m:dPr>
                              <m:ctrlPr>
                                <a:rPr lang="en-GB" b="0" i="1" smtClean="0">
                                  <a:latin typeface="Cambria Math" panose="02040503050406030204" pitchFamily="18" charset="0"/>
                                </a:rPr>
                              </m:ctrlPr>
                            </m:dPr>
                            <m:e>
                              <m:r>
                                <a:rPr lang="en-GB" b="0" i="1" smtClean="0">
                                  <a:latin typeface="Cambria Math" panose="02040503050406030204" pitchFamily="18" charset="0"/>
                                </a:rPr>
                                <m:t>0.5</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e>
                                    <m:sup>
                                      <m:r>
                                        <a:rPr lang="en-GB" b="0" i="1" smtClean="0">
                                          <a:latin typeface="Cambria Math" panose="02040503050406030204" pitchFamily="18" charset="0"/>
                                        </a:rPr>
                                        <m:t>2</m:t>
                                      </m:r>
                                    </m:sup>
                                  </m:sSup>
                                </m:e>
                              </m:d>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𝑒</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m:t>
                      </m:r>
                      <m:r>
                        <a:rPr lang="en-GB" i="1">
                          <a:latin typeface="Cambria Math" panose="02040503050406030204" pitchFamily="18" charset="0"/>
                        </a:rPr>
                        <m:t>𝑏</m:t>
                      </m:r>
                      <m:sSup>
                        <m:sSupPr>
                          <m:ctrlPr>
                            <a:rPr lang="en-GB" i="1">
                              <a:latin typeface="Cambria Math" panose="02040503050406030204" pitchFamily="18" charset="0"/>
                            </a:rPr>
                          </m:ctrlPr>
                        </m:sSupPr>
                        <m:e>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𝑧</m:t>
                              </m:r>
                            </m:e>
                          </m:d>
                        </m:e>
                        <m:sup>
                          <m:r>
                            <a:rPr lang="en-GB" i="1">
                              <a:latin typeface="Cambria Math" panose="02040503050406030204" pitchFamily="18" charset="0"/>
                            </a:rPr>
                            <m:t>2</m:t>
                          </m:r>
                        </m:sup>
                      </m:sSup>
                    </m:oMath>
                  </m:oMathPara>
                </a14:m>
                <a:endParaRPr lang="en-GB" b="0" dirty="0" smtClean="0"/>
              </a:p>
              <a:p>
                <a:pPr marL="0" indent="0">
                  <a:buNone/>
                </a:pPr>
                <a:r>
                  <a:rPr lang="en-GB" dirty="0" smtClean="0"/>
                  <a:t>We have obtained a </a:t>
                </a:r>
                <a:r>
                  <a:rPr lang="en-GB" dirty="0" err="1" smtClean="0"/>
                  <a:t>Lyapunov</a:t>
                </a:r>
                <a:r>
                  <a:rPr lang="en-GB" dirty="0" smtClean="0"/>
                  <a:t> function, hence e(y) and e(z) tends to 0 as t tends to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oMath>
                </a14:m>
                <a:r>
                  <a:rPr lang="en-GB" dirty="0" smtClean="0"/>
                  <a:t>  </a:t>
                </a:r>
                <a:endParaRPr lang="en-GB" b="0" dirty="0" smtClean="0"/>
              </a:p>
              <a:p>
                <a:pPr marL="0"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249250"/>
                <a:ext cx="10515600" cy="5608750"/>
              </a:xfrm>
              <a:blipFill rotWithShape="0">
                <a:blip r:embed="rId2"/>
                <a:stretch>
                  <a:fillRect l="-1043"/>
                </a:stretch>
              </a:blipFill>
            </p:spPr>
            <p:txBody>
              <a:bodyPr/>
              <a:lstStyle/>
              <a:p>
                <a:r>
                  <a:rPr lang="en-GB">
                    <a:noFill/>
                  </a:rPr>
                  <a:t> </a:t>
                </a:r>
              </a:p>
            </p:txBody>
          </p:sp>
        </mc:Fallback>
      </mc:AlternateContent>
    </p:spTree>
    <p:extLst>
      <p:ext uri="{BB962C8B-B14F-4D97-AF65-F5344CB8AC3E}">
        <p14:creationId xmlns:p14="http://schemas.microsoft.com/office/powerpoint/2010/main" val="152182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1080" y="4623516"/>
                <a:ext cx="10515600" cy="1648495"/>
              </a:xfrm>
            </p:spPr>
            <p:txBody>
              <a:bodyPr/>
              <a:lstStyle/>
              <a:p>
                <a:pPr marL="0" indent="0">
                  <a:buNone/>
                </a:pPr>
                <a:r>
                  <a:rPr lang="en-GB" dirty="0" smtClean="0"/>
                  <a:t>These figures show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𝑟𝑒𝑠𝑝𝑜𝑛𝑠𝑒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𝑑𝑟𝑖𝑣𝑒</m:t>
                        </m:r>
                      </m:sub>
                    </m:sSub>
                  </m:oMath>
                </a14:m>
                <a:r>
                  <a:rPr lang="en-GB" dirty="0" smtClean="0"/>
                  <a:t>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𝑟𝑒𝑠𝑝𝑜𝑛𝑠𝑒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𝑑𝑟𝑖𝑣𝑒</m:t>
                        </m:r>
                      </m:sub>
                    </m:sSub>
                  </m:oMath>
                </a14:m>
                <a:r>
                  <a:rPr lang="en-GB" dirty="0" smtClean="0"/>
                  <a:t> as a function of time.</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1080" y="4623516"/>
                <a:ext cx="10515600" cy="1648495"/>
              </a:xfrm>
              <a:blipFill rotWithShape="0">
                <a:blip r:embed="rId2"/>
                <a:stretch>
                  <a:fillRect l="-1217" t="-5166"/>
                </a:stretch>
              </a:blipFill>
            </p:spPr>
            <p:txBody>
              <a:bodyPr/>
              <a:lstStyle/>
              <a:p>
                <a:r>
                  <a:rPr lang="en-GB">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070" y="250377"/>
            <a:ext cx="5334000" cy="4000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2070" y="250377"/>
            <a:ext cx="5334000" cy="4000500"/>
          </a:xfrm>
          <a:prstGeom prst="rect">
            <a:avLst/>
          </a:prstGeom>
        </p:spPr>
      </p:pic>
    </p:spTree>
    <p:extLst>
      <p:ext uri="{BB962C8B-B14F-4D97-AF65-F5344CB8AC3E}">
        <p14:creationId xmlns:p14="http://schemas.microsoft.com/office/powerpoint/2010/main" val="4207672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73806" y="4984123"/>
                <a:ext cx="10515600" cy="1218597"/>
              </a:xfrm>
            </p:spPr>
            <p:txBody>
              <a:bodyPr/>
              <a:lstStyle/>
              <a:p>
                <a:pPr marL="0" indent="0">
                  <a:buNone/>
                </a:pPr>
                <a:r>
                  <a:rPr lang="en-GB" dirty="0" smtClean="0"/>
                  <a:t>As expected we get roughly 45⁰ lines for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𝑟𝑒𝑠𝑝𝑜𝑛𝑠𝑒</m:t>
                        </m:r>
                      </m:sub>
                    </m:sSub>
                    <m:r>
                      <a:rPr lang="en-GB" b="0" i="1" smtClean="0">
                        <a:latin typeface="Cambria Math" panose="02040503050406030204" pitchFamily="18" charset="0"/>
                      </a:rPr>
                      <m:t> </m:t>
                    </m:r>
                    <m:r>
                      <a:rPr lang="en-GB" b="0" i="1" smtClean="0">
                        <a:latin typeface="Cambria Math" panose="02040503050406030204" pitchFamily="18" charset="0"/>
                      </a:rPr>
                      <m:t>𝑣𝑠</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𝑑𝑟𝑖𝑣𝑒</m:t>
                        </m:r>
                      </m:sub>
                    </m:sSub>
                  </m:oMath>
                </a14:m>
                <a:r>
                  <a:rPr lang="en-GB" dirty="0" smtClean="0"/>
                  <a:t>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𝑟𝑒𝑠𝑝𝑜𝑛𝑠𝑒</m:t>
                        </m:r>
                      </m:sub>
                    </m:sSub>
                    <m:r>
                      <a:rPr lang="en-GB" b="0" i="1" smtClean="0">
                        <a:latin typeface="Cambria Math" panose="02040503050406030204" pitchFamily="18" charset="0"/>
                      </a:rPr>
                      <m:t> </m:t>
                    </m:r>
                    <m:r>
                      <a:rPr lang="en-GB" b="0" i="1" smtClean="0">
                        <a:latin typeface="Cambria Math" panose="02040503050406030204" pitchFamily="18" charset="0"/>
                      </a:rPr>
                      <m:t>𝑣𝑠</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𝑑𝑟𝑖𝑣𝑒</m:t>
                        </m:r>
                      </m:sub>
                    </m:sSub>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73806" y="4984123"/>
                <a:ext cx="10515600" cy="1218597"/>
              </a:xfrm>
              <a:blipFill rotWithShape="0">
                <a:blip r:embed="rId2"/>
                <a:stretch>
                  <a:fillRect l="-1217" t="-7500"/>
                </a:stretch>
              </a:blipFill>
            </p:spPr>
            <p:txBody>
              <a:bodyPr/>
              <a:lstStyle/>
              <a:p>
                <a:r>
                  <a:rPr lang="en-GB">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03" y="133284"/>
            <a:ext cx="5334000" cy="4000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1606" y="133284"/>
            <a:ext cx="5334000" cy="4000500"/>
          </a:xfrm>
          <a:prstGeom prst="rect">
            <a:avLst/>
          </a:prstGeom>
        </p:spPr>
      </p:pic>
    </p:spTree>
    <p:extLst>
      <p:ext uri="{BB962C8B-B14F-4D97-AF65-F5344CB8AC3E}">
        <p14:creationId xmlns:p14="http://schemas.microsoft.com/office/powerpoint/2010/main" val="208210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Transmission of bit pulse</a:t>
            </a:r>
            <a:endParaRPr lang="en-GB" b="1" u="sng"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r>
              <a:rPr lang="en-GB" dirty="0" smtClean="0"/>
              <a:t>An input bit pulse can be generated in the drive system by modifying the values of parameter ‘b</a:t>
            </a:r>
            <a:r>
              <a:rPr lang="en-GB" dirty="0" smtClean="0"/>
              <a:t>’. </a:t>
            </a:r>
            <a:r>
              <a:rPr lang="en-GB" dirty="0" smtClean="0"/>
              <a:t>However the response system uses a single value of ‘b’. The x values of drive system is subtracted from x values of chaos system and then interpreted as 0’s and 1’s. </a:t>
            </a:r>
            <a:endParaRPr lang="en-GB" dirty="0"/>
          </a:p>
        </p:txBody>
      </p:sp>
    </p:spTree>
    <p:extLst>
      <p:ext uri="{BB962C8B-B14F-4D97-AF65-F5344CB8AC3E}">
        <p14:creationId xmlns:p14="http://schemas.microsoft.com/office/powerpoint/2010/main" val="4247478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3515"/>
            <a:ext cx="10515600" cy="1553448"/>
          </a:xfrm>
        </p:spPr>
        <p:txBody>
          <a:bodyPr/>
          <a:lstStyle/>
          <a:p>
            <a:pPr marL="0" indent="0">
              <a:buNone/>
            </a:pPr>
            <a:r>
              <a:rPr lang="en-GB" dirty="0" smtClean="0"/>
              <a:t>This is the input bit pulse generated using the values of b: 7/3 and 8/3.</a:t>
            </a:r>
          </a:p>
          <a:p>
            <a:pPr marL="0" indent="0">
              <a:buNone/>
            </a:pPr>
            <a:r>
              <a:rPr lang="en-GB" dirty="0" smtClean="0"/>
              <a:t>The response system uses value 7/3 throughout.</a:t>
            </a:r>
          </a:p>
          <a:p>
            <a:pPr marL="0" indent="0">
              <a:buNone/>
            </a:pP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576" y="193183"/>
            <a:ext cx="5624848" cy="4218636"/>
          </a:xfrm>
          <a:prstGeom prst="rect">
            <a:avLst/>
          </a:prstGeom>
        </p:spPr>
      </p:pic>
    </p:spTree>
    <p:extLst>
      <p:ext uri="{BB962C8B-B14F-4D97-AF65-F5344CB8AC3E}">
        <p14:creationId xmlns:p14="http://schemas.microsoft.com/office/powerpoint/2010/main" val="104488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3667"/>
            <a:ext cx="10515600" cy="1463295"/>
          </a:xfrm>
        </p:spPr>
        <p:txBody>
          <a:bodyPr/>
          <a:lstStyle/>
          <a:p>
            <a:pPr marL="0" indent="0">
              <a:buNone/>
            </a:pPr>
            <a:r>
              <a:rPr lang="en-GB" dirty="0" smtClean="0"/>
              <a:t>This is the output generated at the response system. The “flat zero” region is interpreted as binary value 0 and the chaotic region is interpreted as binary value 1.</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626" y="295409"/>
            <a:ext cx="5564747" cy="4173560"/>
          </a:xfrm>
          <a:prstGeom prst="rect">
            <a:avLst/>
          </a:prstGeom>
        </p:spPr>
      </p:pic>
    </p:spTree>
    <p:extLst>
      <p:ext uri="{BB962C8B-B14F-4D97-AF65-F5344CB8AC3E}">
        <p14:creationId xmlns:p14="http://schemas.microsoft.com/office/powerpoint/2010/main" val="1907350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311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Lorenz System</vt:lpstr>
      <vt:lpstr>The Lorenz system of equations were simulated on MATLAB, with numerical integration done using Euler Method. This image was obtained for parameter values : σ=10, r=28, b=7/3.</vt:lpstr>
      <vt:lpstr>PowerPoint Presentation</vt:lpstr>
      <vt:lpstr>Proof of synchronisation</vt:lpstr>
      <vt:lpstr>PowerPoint Presentation</vt:lpstr>
      <vt:lpstr>PowerPoint Presentation</vt:lpstr>
      <vt:lpstr>Transmission of bit pulse</vt:lpstr>
      <vt:lpstr>PowerPoint Presentation</vt:lpstr>
      <vt:lpstr>PowerPoint Presentation</vt:lpstr>
      <vt:lpstr>Transmission of signal</vt:lpstr>
      <vt:lpstr>DEMO</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Lorenz System</dc:title>
  <dc:creator>Harikrishnan KP</dc:creator>
  <cp:lastModifiedBy>Harikrishnan KP</cp:lastModifiedBy>
  <cp:revision>10</cp:revision>
  <dcterms:created xsi:type="dcterms:W3CDTF">2016-11-03T09:02:14Z</dcterms:created>
  <dcterms:modified xsi:type="dcterms:W3CDTF">2016-11-03T12:20:52Z</dcterms:modified>
</cp:coreProperties>
</file>