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8" r:id="rId2"/>
    <p:sldId id="296" r:id="rId3"/>
    <p:sldId id="297" r:id="rId4"/>
    <p:sldId id="306" r:id="rId5"/>
    <p:sldId id="307" r:id="rId6"/>
    <p:sldId id="300" r:id="rId7"/>
    <p:sldId id="298" r:id="rId8"/>
    <p:sldId id="310" r:id="rId9"/>
    <p:sldId id="313" r:id="rId10"/>
    <p:sldId id="311" r:id="rId11"/>
    <p:sldId id="299" r:id="rId12"/>
    <p:sldId id="319" r:id="rId13"/>
    <p:sldId id="318" r:id="rId14"/>
    <p:sldId id="303" r:id="rId15"/>
    <p:sldId id="308" r:id="rId16"/>
    <p:sldId id="31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D20368-C4C6-4399-B0CE-3651A9E86437}" v="239" dt="2023-05-03T18:04:22.581"/>
    <p1510:client id="{433EE119-D57A-BE4C-819E-99B90170EED6}" v="2051" dt="2023-05-03T21:01:54.904"/>
    <p1510:client id="{4C5F9B5F-4349-4707-B786-478777E9864B}" v="246" dt="2023-05-03T19:06:10.945"/>
    <p1510:client id="{5EB5E010-EC8B-48BD-9520-2C7510654AAF}" v="5" dt="2023-05-03T17:37:14.379"/>
    <p1510:client id="{8B514EA2-7CA3-683B-6A02-25FC31B378D5}" v="1424" dt="2023-05-03T21:04:45.549"/>
    <p1510:client id="{964A3178-A57C-4E98-8034-20D01BCAF9F8}" v="2" dt="2023-05-03T18:08:04.523"/>
    <p1510:client id="{CF8A5544-348D-4AFF-A6F2-E3988CBDBD57}" v="56" dt="2023-05-03T20:44:43.100"/>
    <p1510:client id="{E2E1020F-0258-EC3B-8781-0C6C9F6BDA8E}" v="134" dt="2023-05-03T20:37:24.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B58A7-D78F-C848-BEDE-F984157291EB}" type="datetimeFigureOut">
              <a:rPr lang="en-US" smtClean="0"/>
              <a:t>5/8/23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043880-9C5B-4D40-A36C-697C11F58510}" type="slidenum">
              <a:rPr lang="en-US" smtClean="0"/>
              <a:t>‹#›</a:t>
            </a:fld>
            <a:endParaRPr lang="en-US"/>
          </a:p>
        </p:txBody>
      </p:sp>
    </p:spTree>
    <p:extLst>
      <p:ext uri="{BB962C8B-B14F-4D97-AF65-F5344CB8AC3E}">
        <p14:creationId xmlns:p14="http://schemas.microsoft.com/office/powerpoint/2010/main" val="879497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a:t>Save this document with a new name before you begin work.</a:t>
            </a:r>
          </a:p>
          <a:p>
            <a:pPr marL="0" indent="0">
              <a:buNone/>
            </a:pPr>
            <a:r>
              <a:rPr lang="en-US" sz="1200"/>
              <a:t>When adding a new slide, click on the small arrow next to “New Slide” on the toolbar. Select the layout that will best fit the content you want to add.</a:t>
            </a:r>
          </a:p>
          <a:p>
            <a:pPr marL="0" indent="0">
              <a:buNone/>
            </a:pPr>
            <a:r>
              <a:rPr lang="en-US" sz="1200"/>
              <a:t>Change the layout of an existing slide: click the “Layout” button on the top toolbar to reformat your existing content to another master slide.</a:t>
            </a:r>
          </a:p>
          <a:p>
            <a:pPr marL="0" indent="0">
              <a:buNone/>
            </a:pPr>
            <a:r>
              <a:rPr lang="en-US" sz="1200"/>
              <a:t>Refer to </a:t>
            </a:r>
            <a:r>
              <a:rPr lang="en-US" sz="1200" b="1" err="1"/>
              <a:t>utdallas.edu</a:t>
            </a:r>
            <a:r>
              <a:rPr lang="en-US" sz="1200" b="1"/>
              <a:t>/brand</a:t>
            </a:r>
            <a:r>
              <a:rPr lang="en-US" sz="1200"/>
              <a:t> for specific rules on using the University logos and wordmarks.</a:t>
            </a:r>
          </a:p>
        </p:txBody>
      </p:sp>
      <p:sp>
        <p:nvSpPr>
          <p:cNvPr id="4" name="Slide Number Placeholder 3"/>
          <p:cNvSpPr>
            <a:spLocks noGrp="1"/>
          </p:cNvSpPr>
          <p:nvPr>
            <p:ph type="sldNum" sz="quarter" idx="5"/>
          </p:nvPr>
        </p:nvSpPr>
        <p:spPr/>
        <p:txBody>
          <a:bodyPr/>
          <a:lstStyle/>
          <a:p>
            <a:fld id="{4476A24B-926E-40EB-9E1B-5321DC3775E5}" type="slidenum">
              <a:rPr lang="en-US" smtClean="0"/>
              <a:t>1</a:t>
            </a:fld>
            <a:endParaRPr lang="en-US"/>
          </a:p>
        </p:txBody>
      </p:sp>
    </p:spTree>
    <p:extLst>
      <p:ext uri="{BB962C8B-B14F-4D97-AF65-F5344CB8AC3E}">
        <p14:creationId xmlns:p14="http://schemas.microsoft.com/office/powerpoint/2010/main" val="185050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76A24B-926E-40EB-9E1B-5321DC3775E5}" type="slidenum">
              <a:rPr lang="en-US" smtClean="0"/>
              <a:t>2</a:t>
            </a:fld>
            <a:endParaRPr lang="en-US"/>
          </a:p>
        </p:txBody>
      </p:sp>
    </p:spTree>
    <p:extLst>
      <p:ext uri="{BB962C8B-B14F-4D97-AF65-F5344CB8AC3E}">
        <p14:creationId xmlns:p14="http://schemas.microsoft.com/office/powerpoint/2010/main" val="3400221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76A24B-926E-40EB-9E1B-5321DC3775E5}" type="slidenum">
              <a:rPr lang="en-US" smtClean="0"/>
              <a:t>3</a:t>
            </a:fld>
            <a:endParaRPr lang="en-US"/>
          </a:p>
        </p:txBody>
      </p:sp>
    </p:spTree>
    <p:extLst>
      <p:ext uri="{BB962C8B-B14F-4D97-AF65-F5344CB8AC3E}">
        <p14:creationId xmlns:p14="http://schemas.microsoft.com/office/powerpoint/2010/main" val="3400221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76A24B-926E-40EB-9E1B-5321DC3775E5}" type="slidenum">
              <a:rPr lang="en-US" smtClean="0"/>
              <a:t>4</a:t>
            </a:fld>
            <a:endParaRPr lang="en-US"/>
          </a:p>
        </p:txBody>
      </p:sp>
    </p:spTree>
    <p:extLst>
      <p:ext uri="{BB962C8B-B14F-4D97-AF65-F5344CB8AC3E}">
        <p14:creationId xmlns:p14="http://schemas.microsoft.com/office/powerpoint/2010/main" val="855069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76A24B-926E-40EB-9E1B-5321DC3775E5}" type="slidenum">
              <a:rPr lang="en-US" smtClean="0"/>
              <a:t>5</a:t>
            </a:fld>
            <a:endParaRPr lang="en-US"/>
          </a:p>
        </p:txBody>
      </p:sp>
    </p:spTree>
    <p:extLst>
      <p:ext uri="{BB962C8B-B14F-4D97-AF65-F5344CB8AC3E}">
        <p14:creationId xmlns:p14="http://schemas.microsoft.com/office/powerpoint/2010/main" val="2144659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76A24B-926E-40EB-9E1B-5321DC3775E5}" type="slidenum">
              <a:rPr lang="en-US" smtClean="0"/>
              <a:t>7</a:t>
            </a:fld>
            <a:endParaRPr lang="en-US"/>
          </a:p>
        </p:txBody>
      </p:sp>
    </p:spTree>
    <p:extLst>
      <p:ext uri="{BB962C8B-B14F-4D97-AF65-F5344CB8AC3E}">
        <p14:creationId xmlns:p14="http://schemas.microsoft.com/office/powerpoint/2010/main" val="3400221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76A24B-926E-40EB-9E1B-5321DC3775E5}" type="slidenum">
              <a:rPr lang="en-US" smtClean="0"/>
              <a:t>11</a:t>
            </a:fld>
            <a:endParaRPr lang="en-US"/>
          </a:p>
        </p:txBody>
      </p:sp>
    </p:spTree>
    <p:extLst>
      <p:ext uri="{BB962C8B-B14F-4D97-AF65-F5344CB8AC3E}">
        <p14:creationId xmlns:p14="http://schemas.microsoft.com/office/powerpoint/2010/main" val="1045960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DF3E8-1A81-FFE8-E4CC-1890978BE6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8DE3C1-1C55-A4EB-5827-9E82CFBD5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E2F19A-C708-1BF7-788E-D795C94A6B8D}"/>
              </a:ext>
            </a:extLst>
          </p:cNvPr>
          <p:cNvSpPr>
            <a:spLocks noGrp="1"/>
          </p:cNvSpPr>
          <p:nvPr>
            <p:ph type="dt" sz="half" idx="10"/>
          </p:nvPr>
        </p:nvSpPr>
        <p:spPr/>
        <p:txBody>
          <a:bodyPr/>
          <a:lstStyle/>
          <a:p>
            <a:fld id="{3130E156-6112-D745-9FE5-4605FAA27AB3}" type="datetimeFigureOut">
              <a:rPr lang="en-US" smtClean="0"/>
              <a:t>5/8/23</a:t>
            </a:fld>
            <a:endParaRPr lang="en-US"/>
          </a:p>
        </p:txBody>
      </p:sp>
      <p:sp>
        <p:nvSpPr>
          <p:cNvPr id="5" name="Footer Placeholder 4">
            <a:extLst>
              <a:ext uri="{FF2B5EF4-FFF2-40B4-BE49-F238E27FC236}">
                <a16:creationId xmlns:a16="http://schemas.microsoft.com/office/drawing/2014/main" id="{E35366EA-22B5-F018-B301-4DC976303F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5288B-27AC-B8DE-7C7A-CC7307158584}"/>
              </a:ext>
            </a:extLst>
          </p:cNvPr>
          <p:cNvSpPr>
            <a:spLocks noGrp="1"/>
          </p:cNvSpPr>
          <p:nvPr>
            <p:ph type="sldNum" sz="quarter" idx="12"/>
          </p:nvPr>
        </p:nvSpPr>
        <p:spPr/>
        <p:txBody>
          <a:bodyPr/>
          <a:lstStyle/>
          <a:p>
            <a:fld id="{7C04E3B2-B0A2-B941-AFD6-610CF37BF624}" type="slidenum">
              <a:rPr lang="en-US" smtClean="0"/>
              <a:t>‹#›</a:t>
            </a:fld>
            <a:endParaRPr lang="en-US"/>
          </a:p>
        </p:txBody>
      </p:sp>
    </p:spTree>
    <p:extLst>
      <p:ext uri="{BB962C8B-B14F-4D97-AF65-F5344CB8AC3E}">
        <p14:creationId xmlns:p14="http://schemas.microsoft.com/office/powerpoint/2010/main" val="3693637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72DE3-40F1-BB38-C07F-30E3E60362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75A18D-EFF8-5E58-A0AF-583B05087C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5AFCDF-00AA-A173-C339-65668B880C56}"/>
              </a:ext>
            </a:extLst>
          </p:cNvPr>
          <p:cNvSpPr>
            <a:spLocks noGrp="1"/>
          </p:cNvSpPr>
          <p:nvPr>
            <p:ph type="dt" sz="half" idx="10"/>
          </p:nvPr>
        </p:nvSpPr>
        <p:spPr/>
        <p:txBody>
          <a:bodyPr/>
          <a:lstStyle/>
          <a:p>
            <a:fld id="{3130E156-6112-D745-9FE5-4605FAA27AB3}" type="datetimeFigureOut">
              <a:rPr lang="en-US" smtClean="0"/>
              <a:t>5/8/23</a:t>
            </a:fld>
            <a:endParaRPr lang="en-US"/>
          </a:p>
        </p:txBody>
      </p:sp>
      <p:sp>
        <p:nvSpPr>
          <p:cNvPr id="5" name="Footer Placeholder 4">
            <a:extLst>
              <a:ext uri="{FF2B5EF4-FFF2-40B4-BE49-F238E27FC236}">
                <a16:creationId xmlns:a16="http://schemas.microsoft.com/office/drawing/2014/main" id="{4AF939C8-AD99-F634-C5CB-1C3940F0C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B3A96-5860-1024-B712-51A7E4BC0DCA}"/>
              </a:ext>
            </a:extLst>
          </p:cNvPr>
          <p:cNvSpPr>
            <a:spLocks noGrp="1"/>
          </p:cNvSpPr>
          <p:nvPr>
            <p:ph type="sldNum" sz="quarter" idx="12"/>
          </p:nvPr>
        </p:nvSpPr>
        <p:spPr/>
        <p:txBody>
          <a:bodyPr/>
          <a:lstStyle/>
          <a:p>
            <a:fld id="{7C04E3B2-B0A2-B941-AFD6-610CF37BF624}" type="slidenum">
              <a:rPr lang="en-US" smtClean="0"/>
              <a:t>‹#›</a:t>
            </a:fld>
            <a:endParaRPr lang="en-US"/>
          </a:p>
        </p:txBody>
      </p:sp>
    </p:spTree>
    <p:extLst>
      <p:ext uri="{BB962C8B-B14F-4D97-AF65-F5344CB8AC3E}">
        <p14:creationId xmlns:p14="http://schemas.microsoft.com/office/powerpoint/2010/main" val="2437573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360F0-B79A-A63B-3D70-F727E328F3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8B64AC-2246-6C5D-498E-16BAE25926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FC896-98F1-47EA-7CEF-5B03421EA2AB}"/>
              </a:ext>
            </a:extLst>
          </p:cNvPr>
          <p:cNvSpPr>
            <a:spLocks noGrp="1"/>
          </p:cNvSpPr>
          <p:nvPr>
            <p:ph type="dt" sz="half" idx="10"/>
          </p:nvPr>
        </p:nvSpPr>
        <p:spPr/>
        <p:txBody>
          <a:bodyPr/>
          <a:lstStyle/>
          <a:p>
            <a:fld id="{3130E156-6112-D745-9FE5-4605FAA27AB3}" type="datetimeFigureOut">
              <a:rPr lang="en-US" smtClean="0"/>
              <a:t>5/8/23</a:t>
            </a:fld>
            <a:endParaRPr lang="en-US"/>
          </a:p>
        </p:txBody>
      </p:sp>
      <p:sp>
        <p:nvSpPr>
          <p:cNvPr id="5" name="Footer Placeholder 4">
            <a:extLst>
              <a:ext uri="{FF2B5EF4-FFF2-40B4-BE49-F238E27FC236}">
                <a16:creationId xmlns:a16="http://schemas.microsoft.com/office/drawing/2014/main" id="{4784CB33-5F52-D098-98FF-D5FDEF287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6FDA0-9A41-F933-FE81-F651862286C7}"/>
              </a:ext>
            </a:extLst>
          </p:cNvPr>
          <p:cNvSpPr>
            <a:spLocks noGrp="1"/>
          </p:cNvSpPr>
          <p:nvPr>
            <p:ph type="sldNum" sz="quarter" idx="12"/>
          </p:nvPr>
        </p:nvSpPr>
        <p:spPr/>
        <p:txBody>
          <a:bodyPr/>
          <a:lstStyle/>
          <a:p>
            <a:fld id="{7C04E3B2-B0A2-B941-AFD6-610CF37BF624}" type="slidenum">
              <a:rPr lang="en-US" smtClean="0"/>
              <a:t>‹#›</a:t>
            </a:fld>
            <a:endParaRPr lang="en-US"/>
          </a:p>
        </p:txBody>
      </p:sp>
    </p:spTree>
    <p:extLst>
      <p:ext uri="{BB962C8B-B14F-4D97-AF65-F5344CB8AC3E}">
        <p14:creationId xmlns:p14="http://schemas.microsoft.com/office/powerpoint/2010/main" val="3411275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bg>
      <p:bgPr>
        <a:gradFill>
          <a:gsLst>
            <a:gs pos="0">
              <a:schemeClr val="accent4">
                <a:lumMod val="63000"/>
                <a:lumOff val="37000"/>
              </a:schemeClr>
            </a:gs>
            <a:gs pos="76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3529BBA-188B-9258-7DCF-5C8B7A048021}"/>
              </a:ext>
            </a:extLst>
          </p:cNvPr>
          <p:cNvSpPr/>
          <p:nvPr userDrawn="1"/>
        </p:nvSpPr>
        <p:spPr>
          <a:xfrm>
            <a:off x="0" y="0"/>
            <a:ext cx="12192000" cy="6858000"/>
          </a:xfrm>
          <a:prstGeom prst="rect">
            <a:avLst/>
          </a:prstGeom>
          <a:solidFill>
            <a:srgbClr val="C95C3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n-US" sz="1400">
              <a:solidFill>
                <a:schemeClr val="bg1"/>
              </a:solidFill>
              <a:latin typeface="Franklin Gothic Demi Cond" panose="020B0706030402020204" pitchFamily="34" charset="0"/>
            </a:endParaRPr>
          </a:p>
        </p:txBody>
      </p:sp>
      <p:sp>
        <p:nvSpPr>
          <p:cNvPr id="2" name="Title 1"/>
          <p:cNvSpPr>
            <a:spLocks noGrp="1"/>
          </p:cNvSpPr>
          <p:nvPr>
            <p:ph type="title"/>
          </p:nvPr>
        </p:nvSpPr>
        <p:spPr>
          <a:xfrm>
            <a:off x="899673" y="1905001"/>
            <a:ext cx="10375675" cy="2225262"/>
          </a:xfrm>
        </p:spPr>
        <p:txBody>
          <a:bodyPr anchor="ctr"/>
          <a:lstStyle>
            <a:lvl1pPr>
              <a:defRPr sz="5500">
                <a:solidFill>
                  <a:schemeClr val="bg1"/>
                </a:solidFill>
              </a:defRPr>
            </a:lvl1pPr>
          </a:lstStyle>
          <a:p>
            <a:r>
              <a:rPr lang="en-US"/>
              <a:t>Click to edit Master title style</a:t>
            </a:r>
          </a:p>
        </p:txBody>
      </p:sp>
      <p:sp>
        <p:nvSpPr>
          <p:cNvPr id="10" name="Text Placeholder 9"/>
          <p:cNvSpPr>
            <a:spLocks noGrp="1"/>
          </p:cNvSpPr>
          <p:nvPr>
            <p:ph type="body" sz="quarter" idx="14" hasCustomPrompt="1"/>
          </p:nvPr>
        </p:nvSpPr>
        <p:spPr>
          <a:xfrm>
            <a:off x="899605" y="4620890"/>
            <a:ext cx="10377927" cy="1415772"/>
          </a:xfrm>
        </p:spPr>
        <p:txBody>
          <a:bodyPr>
            <a:noAutofit/>
          </a:bodyPr>
          <a:lstStyle>
            <a:lvl1pPr marL="0" indent="0">
              <a:lnSpc>
                <a:spcPct val="95000"/>
              </a:lnSpc>
              <a:spcAft>
                <a:spcPts val="0"/>
              </a:spcAft>
              <a:buFont typeface="Arial" panose="020B0604020202020204" pitchFamily="34" charset="0"/>
              <a:buChar char="​"/>
              <a:defRPr sz="2200" b="0" i="0">
                <a:solidFill>
                  <a:schemeClr val="bg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Group 3"/>
          <p:cNvGrpSpPr/>
          <p:nvPr userDrawn="1"/>
        </p:nvGrpSpPr>
        <p:grpSpPr>
          <a:xfrm>
            <a:off x="904048" y="1732950"/>
            <a:ext cx="10373553"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683625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923084"/>
            <a:ext cx="10363200" cy="914402"/>
          </a:xfrm>
        </p:spPr>
        <p:txBody>
          <a:bodyPr/>
          <a:lstStyle>
            <a:lvl1pPr>
              <a:defRPr/>
            </a:lvl1pPr>
          </a:lstStyle>
          <a:p>
            <a:r>
              <a:rPr lang="en-US"/>
              <a:t>Click to edit master title style</a:t>
            </a:r>
          </a:p>
        </p:txBody>
      </p:sp>
      <p:sp>
        <p:nvSpPr>
          <p:cNvPr id="38" name="Content Placeholder 37"/>
          <p:cNvSpPr>
            <a:spLocks noGrp="1"/>
          </p:cNvSpPr>
          <p:nvPr>
            <p:ph sz="quarter" idx="15"/>
          </p:nvPr>
        </p:nvSpPr>
        <p:spPr>
          <a:xfrm>
            <a:off x="914400" y="2083443"/>
            <a:ext cx="6705600" cy="3619982"/>
          </a:xfrm>
        </p:spPr>
        <p:txBody>
          <a:bodyPr/>
          <a:lstStyle>
            <a:lvl1pPr>
              <a:defRPr>
                <a:solidFill>
                  <a:srgbClr val="C95C3A"/>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Content Placeholder 37"/>
          <p:cNvSpPr>
            <a:spLocks noGrp="1"/>
          </p:cNvSpPr>
          <p:nvPr>
            <p:ph sz="quarter" idx="17"/>
          </p:nvPr>
        </p:nvSpPr>
        <p:spPr>
          <a:xfrm>
            <a:off x="8229600" y="2083443"/>
            <a:ext cx="3048000" cy="3619982"/>
          </a:xfrm>
        </p:spPr>
        <p:txBody>
          <a:bodyPr/>
          <a:lstStyle>
            <a:lvl1pPr>
              <a:defRPr>
                <a:solidFill>
                  <a:srgbClr val="C95C3A"/>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2"/>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rgbClr val="C95C3A"/>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10">
            <a:extLst>
              <a:ext uri="{FF2B5EF4-FFF2-40B4-BE49-F238E27FC236}">
                <a16:creationId xmlns:a16="http://schemas.microsoft.com/office/drawing/2014/main" id="{2AC143F5-5835-FF41-B347-AE8DD6C232DB}"/>
              </a:ext>
            </a:extLst>
          </p:cNvPr>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tx1"/>
                </a:solidFill>
                <a:latin typeface="+mn-lt"/>
              </a:defRPr>
            </a:lvl1pPr>
          </a:lstStyle>
          <a:p>
            <a:pPr lvl="0"/>
            <a:r>
              <a:rPr lang="en-US"/>
              <a:t>Click to insert source or footer information</a:t>
            </a:r>
          </a:p>
        </p:txBody>
      </p:sp>
      <p:cxnSp>
        <p:nvCxnSpPr>
          <p:cNvPr id="9" name="Straight Connector 8">
            <a:extLst>
              <a:ext uri="{FF2B5EF4-FFF2-40B4-BE49-F238E27FC236}">
                <a16:creationId xmlns:a16="http://schemas.microsoft.com/office/drawing/2014/main" id="{27578496-797C-6A44-9F2A-6548E9769A5E}"/>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25461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D4092-30F1-327C-8AD2-97B438EDD3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56402E-4AC5-8BE0-3D7E-9947C31B66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E5562-1DB2-397E-C8C3-4AD2C5889DF3}"/>
              </a:ext>
            </a:extLst>
          </p:cNvPr>
          <p:cNvSpPr>
            <a:spLocks noGrp="1"/>
          </p:cNvSpPr>
          <p:nvPr>
            <p:ph type="dt" sz="half" idx="10"/>
          </p:nvPr>
        </p:nvSpPr>
        <p:spPr/>
        <p:txBody>
          <a:bodyPr/>
          <a:lstStyle/>
          <a:p>
            <a:fld id="{3130E156-6112-D745-9FE5-4605FAA27AB3}" type="datetimeFigureOut">
              <a:rPr lang="en-US" smtClean="0"/>
              <a:t>5/8/23</a:t>
            </a:fld>
            <a:endParaRPr lang="en-US"/>
          </a:p>
        </p:txBody>
      </p:sp>
      <p:sp>
        <p:nvSpPr>
          <p:cNvPr id="5" name="Footer Placeholder 4">
            <a:extLst>
              <a:ext uri="{FF2B5EF4-FFF2-40B4-BE49-F238E27FC236}">
                <a16:creationId xmlns:a16="http://schemas.microsoft.com/office/drawing/2014/main" id="{3354DA93-D201-C374-3358-25B59D0E2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23347-CC19-409A-64F3-9191E47CD9F3}"/>
              </a:ext>
            </a:extLst>
          </p:cNvPr>
          <p:cNvSpPr>
            <a:spLocks noGrp="1"/>
          </p:cNvSpPr>
          <p:nvPr>
            <p:ph type="sldNum" sz="quarter" idx="12"/>
          </p:nvPr>
        </p:nvSpPr>
        <p:spPr/>
        <p:txBody>
          <a:bodyPr/>
          <a:lstStyle/>
          <a:p>
            <a:fld id="{7C04E3B2-B0A2-B941-AFD6-610CF37BF624}" type="slidenum">
              <a:rPr lang="en-US" smtClean="0"/>
              <a:t>‹#›</a:t>
            </a:fld>
            <a:endParaRPr lang="en-US"/>
          </a:p>
        </p:txBody>
      </p:sp>
    </p:spTree>
    <p:extLst>
      <p:ext uri="{BB962C8B-B14F-4D97-AF65-F5344CB8AC3E}">
        <p14:creationId xmlns:p14="http://schemas.microsoft.com/office/powerpoint/2010/main" val="3970040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9C93-FA82-68F4-D066-03A1BFFC32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05255F-70EB-25AA-4093-01C298914E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56C569-E78F-E893-8362-C868894511C1}"/>
              </a:ext>
            </a:extLst>
          </p:cNvPr>
          <p:cNvSpPr>
            <a:spLocks noGrp="1"/>
          </p:cNvSpPr>
          <p:nvPr>
            <p:ph type="dt" sz="half" idx="10"/>
          </p:nvPr>
        </p:nvSpPr>
        <p:spPr/>
        <p:txBody>
          <a:bodyPr/>
          <a:lstStyle/>
          <a:p>
            <a:fld id="{3130E156-6112-D745-9FE5-4605FAA27AB3}" type="datetimeFigureOut">
              <a:rPr lang="en-US" smtClean="0"/>
              <a:t>5/8/23</a:t>
            </a:fld>
            <a:endParaRPr lang="en-US"/>
          </a:p>
        </p:txBody>
      </p:sp>
      <p:sp>
        <p:nvSpPr>
          <p:cNvPr id="5" name="Footer Placeholder 4">
            <a:extLst>
              <a:ext uri="{FF2B5EF4-FFF2-40B4-BE49-F238E27FC236}">
                <a16:creationId xmlns:a16="http://schemas.microsoft.com/office/drawing/2014/main" id="{B5424C6D-11B5-3B72-7E6D-5C7421BDC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46F26-F3CF-B031-D86D-42978DA17B0B}"/>
              </a:ext>
            </a:extLst>
          </p:cNvPr>
          <p:cNvSpPr>
            <a:spLocks noGrp="1"/>
          </p:cNvSpPr>
          <p:nvPr>
            <p:ph type="sldNum" sz="quarter" idx="12"/>
          </p:nvPr>
        </p:nvSpPr>
        <p:spPr/>
        <p:txBody>
          <a:bodyPr/>
          <a:lstStyle/>
          <a:p>
            <a:fld id="{7C04E3B2-B0A2-B941-AFD6-610CF37BF624}" type="slidenum">
              <a:rPr lang="en-US" smtClean="0"/>
              <a:t>‹#›</a:t>
            </a:fld>
            <a:endParaRPr lang="en-US"/>
          </a:p>
        </p:txBody>
      </p:sp>
    </p:spTree>
    <p:extLst>
      <p:ext uri="{BB962C8B-B14F-4D97-AF65-F5344CB8AC3E}">
        <p14:creationId xmlns:p14="http://schemas.microsoft.com/office/powerpoint/2010/main" val="2008953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BD8D-5764-7FFD-7037-B9F84A9C4A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AC08F2-6A53-8B15-A361-6445D87187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ADF858-2799-4A21-1D26-94AE4D1B47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54788D-D0C1-C96B-1549-9F9016BC5B35}"/>
              </a:ext>
            </a:extLst>
          </p:cNvPr>
          <p:cNvSpPr>
            <a:spLocks noGrp="1"/>
          </p:cNvSpPr>
          <p:nvPr>
            <p:ph type="dt" sz="half" idx="10"/>
          </p:nvPr>
        </p:nvSpPr>
        <p:spPr/>
        <p:txBody>
          <a:bodyPr/>
          <a:lstStyle/>
          <a:p>
            <a:fld id="{3130E156-6112-D745-9FE5-4605FAA27AB3}" type="datetimeFigureOut">
              <a:rPr lang="en-US" smtClean="0"/>
              <a:t>5/8/23</a:t>
            </a:fld>
            <a:endParaRPr lang="en-US"/>
          </a:p>
        </p:txBody>
      </p:sp>
      <p:sp>
        <p:nvSpPr>
          <p:cNvPr id="6" name="Footer Placeholder 5">
            <a:extLst>
              <a:ext uri="{FF2B5EF4-FFF2-40B4-BE49-F238E27FC236}">
                <a16:creationId xmlns:a16="http://schemas.microsoft.com/office/drawing/2014/main" id="{E02F0FDB-8E17-E756-6340-9539B223F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0C114-ECB7-5819-69DB-1791D6F44962}"/>
              </a:ext>
            </a:extLst>
          </p:cNvPr>
          <p:cNvSpPr>
            <a:spLocks noGrp="1"/>
          </p:cNvSpPr>
          <p:nvPr>
            <p:ph type="sldNum" sz="quarter" idx="12"/>
          </p:nvPr>
        </p:nvSpPr>
        <p:spPr/>
        <p:txBody>
          <a:bodyPr/>
          <a:lstStyle/>
          <a:p>
            <a:fld id="{7C04E3B2-B0A2-B941-AFD6-610CF37BF624}" type="slidenum">
              <a:rPr lang="en-US" smtClean="0"/>
              <a:t>‹#›</a:t>
            </a:fld>
            <a:endParaRPr lang="en-US"/>
          </a:p>
        </p:txBody>
      </p:sp>
    </p:spTree>
    <p:extLst>
      <p:ext uri="{BB962C8B-B14F-4D97-AF65-F5344CB8AC3E}">
        <p14:creationId xmlns:p14="http://schemas.microsoft.com/office/powerpoint/2010/main" val="4272082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A013-039B-BB04-7F4E-DA3A0CB8BE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081308-D286-EB3E-5DF0-A80B805DF6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7BBC8C-530C-AE2D-8B4D-0D0C8F0050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8B6315-B6EA-08B9-79AC-9594A0232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B3937B-D768-ED61-781A-7E27F8A9C4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58A24D-A1AF-681A-4236-20B3CE6260A0}"/>
              </a:ext>
            </a:extLst>
          </p:cNvPr>
          <p:cNvSpPr>
            <a:spLocks noGrp="1"/>
          </p:cNvSpPr>
          <p:nvPr>
            <p:ph type="dt" sz="half" idx="10"/>
          </p:nvPr>
        </p:nvSpPr>
        <p:spPr/>
        <p:txBody>
          <a:bodyPr/>
          <a:lstStyle/>
          <a:p>
            <a:fld id="{3130E156-6112-D745-9FE5-4605FAA27AB3}" type="datetimeFigureOut">
              <a:rPr lang="en-US" smtClean="0"/>
              <a:t>5/8/23</a:t>
            </a:fld>
            <a:endParaRPr lang="en-US"/>
          </a:p>
        </p:txBody>
      </p:sp>
      <p:sp>
        <p:nvSpPr>
          <p:cNvPr id="8" name="Footer Placeholder 7">
            <a:extLst>
              <a:ext uri="{FF2B5EF4-FFF2-40B4-BE49-F238E27FC236}">
                <a16:creationId xmlns:a16="http://schemas.microsoft.com/office/drawing/2014/main" id="{78E7D7FB-C354-1E08-A355-66C3E5FAAD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B8F8B3-7D9D-3EBE-7CA9-47876A86EAD1}"/>
              </a:ext>
            </a:extLst>
          </p:cNvPr>
          <p:cNvSpPr>
            <a:spLocks noGrp="1"/>
          </p:cNvSpPr>
          <p:nvPr>
            <p:ph type="sldNum" sz="quarter" idx="12"/>
          </p:nvPr>
        </p:nvSpPr>
        <p:spPr/>
        <p:txBody>
          <a:bodyPr/>
          <a:lstStyle/>
          <a:p>
            <a:fld id="{7C04E3B2-B0A2-B941-AFD6-610CF37BF624}" type="slidenum">
              <a:rPr lang="en-US" smtClean="0"/>
              <a:t>‹#›</a:t>
            </a:fld>
            <a:endParaRPr lang="en-US"/>
          </a:p>
        </p:txBody>
      </p:sp>
    </p:spTree>
    <p:extLst>
      <p:ext uri="{BB962C8B-B14F-4D97-AF65-F5344CB8AC3E}">
        <p14:creationId xmlns:p14="http://schemas.microsoft.com/office/powerpoint/2010/main" val="113474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312C-8D02-A562-0A9A-E431F777D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B40DCC-85AF-1AC8-F1D7-43C409074DC5}"/>
              </a:ext>
            </a:extLst>
          </p:cNvPr>
          <p:cNvSpPr>
            <a:spLocks noGrp="1"/>
          </p:cNvSpPr>
          <p:nvPr>
            <p:ph type="dt" sz="half" idx="10"/>
          </p:nvPr>
        </p:nvSpPr>
        <p:spPr/>
        <p:txBody>
          <a:bodyPr/>
          <a:lstStyle/>
          <a:p>
            <a:fld id="{3130E156-6112-D745-9FE5-4605FAA27AB3}" type="datetimeFigureOut">
              <a:rPr lang="en-US" smtClean="0"/>
              <a:t>5/8/23</a:t>
            </a:fld>
            <a:endParaRPr lang="en-US"/>
          </a:p>
        </p:txBody>
      </p:sp>
      <p:sp>
        <p:nvSpPr>
          <p:cNvPr id="4" name="Footer Placeholder 3">
            <a:extLst>
              <a:ext uri="{FF2B5EF4-FFF2-40B4-BE49-F238E27FC236}">
                <a16:creationId xmlns:a16="http://schemas.microsoft.com/office/drawing/2014/main" id="{165791AD-F4C6-5829-FDAF-1CF9475137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BEF869-9098-4C10-7186-3E60DFACC9A6}"/>
              </a:ext>
            </a:extLst>
          </p:cNvPr>
          <p:cNvSpPr>
            <a:spLocks noGrp="1"/>
          </p:cNvSpPr>
          <p:nvPr>
            <p:ph type="sldNum" sz="quarter" idx="12"/>
          </p:nvPr>
        </p:nvSpPr>
        <p:spPr/>
        <p:txBody>
          <a:bodyPr/>
          <a:lstStyle/>
          <a:p>
            <a:fld id="{7C04E3B2-B0A2-B941-AFD6-610CF37BF624}" type="slidenum">
              <a:rPr lang="en-US" smtClean="0"/>
              <a:t>‹#›</a:t>
            </a:fld>
            <a:endParaRPr lang="en-US"/>
          </a:p>
        </p:txBody>
      </p:sp>
    </p:spTree>
    <p:extLst>
      <p:ext uri="{BB962C8B-B14F-4D97-AF65-F5344CB8AC3E}">
        <p14:creationId xmlns:p14="http://schemas.microsoft.com/office/powerpoint/2010/main" val="1019081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C20A92-7DA9-5ABD-6DAA-70B30DA88554}"/>
              </a:ext>
            </a:extLst>
          </p:cNvPr>
          <p:cNvSpPr>
            <a:spLocks noGrp="1"/>
          </p:cNvSpPr>
          <p:nvPr>
            <p:ph type="dt" sz="half" idx="10"/>
          </p:nvPr>
        </p:nvSpPr>
        <p:spPr/>
        <p:txBody>
          <a:bodyPr/>
          <a:lstStyle/>
          <a:p>
            <a:fld id="{3130E156-6112-D745-9FE5-4605FAA27AB3}" type="datetimeFigureOut">
              <a:rPr lang="en-US" smtClean="0"/>
              <a:t>5/8/23</a:t>
            </a:fld>
            <a:endParaRPr lang="en-US"/>
          </a:p>
        </p:txBody>
      </p:sp>
      <p:sp>
        <p:nvSpPr>
          <p:cNvPr id="3" name="Footer Placeholder 2">
            <a:extLst>
              <a:ext uri="{FF2B5EF4-FFF2-40B4-BE49-F238E27FC236}">
                <a16:creationId xmlns:a16="http://schemas.microsoft.com/office/drawing/2014/main" id="{763628B5-D3C2-1E06-EA8C-F5B40F298B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1BB8E1-F67E-BF6D-98F9-88CB18FFEC23}"/>
              </a:ext>
            </a:extLst>
          </p:cNvPr>
          <p:cNvSpPr>
            <a:spLocks noGrp="1"/>
          </p:cNvSpPr>
          <p:nvPr>
            <p:ph type="sldNum" sz="quarter" idx="12"/>
          </p:nvPr>
        </p:nvSpPr>
        <p:spPr/>
        <p:txBody>
          <a:bodyPr/>
          <a:lstStyle/>
          <a:p>
            <a:fld id="{7C04E3B2-B0A2-B941-AFD6-610CF37BF624}" type="slidenum">
              <a:rPr lang="en-US" smtClean="0"/>
              <a:t>‹#›</a:t>
            </a:fld>
            <a:endParaRPr lang="en-US"/>
          </a:p>
        </p:txBody>
      </p:sp>
    </p:spTree>
    <p:extLst>
      <p:ext uri="{BB962C8B-B14F-4D97-AF65-F5344CB8AC3E}">
        <p14:creationId xmlns:p14="http://schemas.microsoft.com/office/powerpoint/2010/main" val="220012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3843-C616-867F-725F-DF399787E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BF9BD7-5013-A4CE-AAA8-98F1456261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B77602-87DA-40FD-6D99-492352F36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B533F-700E-3BBD-A584-8DFD7AAB2ACE}"/>
              </a:ext>
            </a:extLst>
          </p:cNvPr>
          <p:cNvSpPr>
            <a:spLocks noGrp="1"/>
          </p:cNvSpPr>
          <p:nvPr>
            <p:ph type="dt" sz="half" idx="10"/>
          </p:nvPr>
        </p:nvSpPr>
        <p:spPr/>
        <p:txBody>
          <a:bodyPr/>
          <a:lstStyle/>
          <a:p>
            <a:fld id="{3130E156-6112-D745-9FE5-4605FAA27AB3}" type="datetimeFigureOut">
              <a:rPr lang="en-US" smtClean="0"/>
              <a:t>5/8/23</a:t>
            </a:fld>
            <a:endParaRPr lang="en-US"/>
          </a:p>
        </p:txBody>
      </p:sp>
      <p:sp>
        <p:nvSpPr>
          <p:cNvPr id="6" name="Footer Placeholder 5">
            <a:extLst>
              <a:ext uri="{FF2B5EF4-FFF2-40B4-BE49-F238E27FC236}">
                <a16:creationId xmlns:a16="http://schemas.microsoft.com/office/drawing/2014/main" id="{64FD11DB-108C-C892-76E2-A8849F0D53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47DA6-A9B6-8450-6D5F-272C46F79542}"/>
              </a:ext>
            </a:extLst>
          </p:cNvPr>
          <p:cNvSpPr>
            <a:spLocks noGrp="1"/>
          </p:cNvSpPr>
          <p:nvPr>
            <p:ph type="sldNum" sz="quarter" idx="12"/>
          </p:nvPr>
        </p:nvSpPr>
        <p:spPr/>
        <p:txBody>
          <a:bodyPr/>
          <a:lstStyle/>
          <a:p>
            <a:fld id="{7C04E3B2-B0A2-B941-AFD6-610CF37BF624}" type="slidenum">
              <a:rPr lang="en-US" smtClean="0"/>
              <a:t>‹#›</a:t>
            </a:fld>
            <a:endParaRPr lang="en-US"/>
          </a:p>
        </p:txBody>
      </p:sp>
    </p:spTree>
    <p:extLst>
      <p:ext uri="{BB962C8B-B14F-4D97-AF65-F5344CB8AC3E}">
        <p14:creationId xmlns:p14="http://schemas.microsoft.com/office/powerpoint/2010/main" val="949543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85FF-07A3-8CD9-80EF-90CEEE4B1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48250E-FA0F-BDA6-6817-5EBFC5D673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CB2D3B-E1BD-5CDD-A449-C28878D29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1FADDD-559F-27A4-CD33-D18EFF5967F2}"/>
              </a:ext>
            </a:extLst>
          </p:cNvPr>
          <p:cNvSpPr>
            <a:spLocks noGrp="1"/>
          </p:cNvSpPr>
          <p:nvPr>
            <p:ph type="dt" sz="half" idx="10"/>
          </p:nvPr>
        </p:nvSpPr>
        <p:spPr/>
        <p:txBody>
          <a:bodyPr/>
          <a:lstStyle/>
          <a:p>
            <a:fld id="{3130E156-6112-D745-9FE5-4605FAA27AB3}" type="datetimeFigureOut">
              <a:rPr lang="en-US" smtClean="0"/>
              <a:t>5/8/23</a:t>
            </a:fld>
            <a:endParaRPr lang="en-US"/>
          </a:p>
        </p:txBody>
      </p:sp>
      <p:sp>
        <p:nvSpPr>
          <p:cNvPr id="6" name="Footer Placeholder 5">
            <a:extLst>
              <a:ext uri="{FF2B5EF4-FFF2-40B4-BE49-F238E27FC236}">
                <a16:creationId xmlns:a16="http://schemas.microsoft.com/office/drawing/2014/main" id="{256D6059-1A4B-B028-9DD7-79E1584A40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2467C9-5891-7402-C080-F8AB9376E9BF}"/>
              </a:ext>
            </a:extLst>
          </p:cNvPr>
          <p:cNvSpPr>
            <a:spLocks noGrp="1"/>
          </p:cNvSpPr>
          <p:nvPr>
            <p:ph type="sldNum" sz="quarter" idx="12"/>
          </p:nvPr>
        </p:nvSpPr>
        <p:spPr/>
        <p:txBody>
          <a:bodyPr/>
          <a:lstStyle/>
          <a:p>
            <a:fld id="{7C04E3B2-B0A2-B941-AFD6-610CF37BF624}" type="slidenum">
              <a:rPr lang="en-US" smtClean="0"/>
              <a:t>‹#›</a:t>
            </a:fld>
            <a:endParaRPr lang="en-US"/>
          </a:p>
        </p:txBody>
      </p:sp>
    </p:spTree>
    <p:extLst>
      <p:ext uri="{BB962C8B-B14F-4D97-AF65-F5344CB8AC3E}">
        <p14:creationId xmlns:p14="http://schemas.microsoft.com/office/powerpoint/2010/main" val="347620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37E6B4-0505-8E5A-524C-EB17814ECD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E26590-1213-59FD-4250-6B5C127C7E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D761F-CD91-543B-8DD8-11B4561B2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0E156-6112-D745-9FE5-4605FAA27AB3}" type="datetimeFigureOut">
              <a:rPr lang="en-US" smtClean="0"/>
              <a:t>5/8/23</a:t>
            </a:fld>
            <a:endParaRPr lang="en-US"/>
          </a:p>
        </p:txBody>
      </p:sp>
      <p:sp>
        <p:nvSpPr>
          <p:cNvPr id="5" name="Footer Placeholder 4">
            <a:extLst>
              <a:ext uri="{FF2B5EF4-FFF2-40B4-BE49-F238E27FC236}">
                <a16:creationId xmlns:a16="http://schemas.microsoft.com/office/drawing/2014/main" id="{E1A6D862-0DBB-F40D-8FC2-28DC7E5F7B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079507-964B-BD84-5A26-12025964B2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4E3B2-B0A2-B941-AFD6-610CF37BF624}" type="slidenum">
              <a:rPr lang="en-US" smtClean="0"/>
              <a:t>‹#›</a:t>
            </a:fld>
            <a:endParaRPr lang="en-US"/>
          </a:p>
        </p:txBody>
      </p:sp>
    </p:spTree>
    <p:extLst>
      <p:ext uri="{BB962C8B-B14F-4D97-AF65-F5344CB8AC3E}">
        <p14:creationId xmlns:p14="http://schemas.microsoft.com/office/powerpoint/2010/main" val="1349972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Store Sales Forecasting</a:t>
            </a:r>
          </a:p>
        </p:txBody>
      </p:sp>
      <p:sp>
        <p:nvSpPr>
          <p:cNvPr id="9" name="Text Placeholder 8"/>
          <p:cNvSpPr>
            <a:spLocks noGrp="1"/>
          </p:cNvSpPr>
          <p:nvPr>
            <p:ph type="body" sz="quarter" idx="14"/>
          </p:nvPr>
        </p:nvSpPr>
        <p:spPr/>
        <p:txBody>
          <a:bodyPr/>
          <a:lstStyle/>
          <a:p>
            <a:r>
              <a:rPr lang="en-US" sz="1100">
                <a:effectLst/>
                <a:latin typeface="+mn-lt"/>
              </a:rPr>
              <a:t>Harikrishna Dev - HXD220000 </a:t>
            </a:r>
            <a:endParaRPr lang="en-US" sz="1100">
              <a:latin typeface="+mn-lt"/>
            </a:endParaRPr>
          </a:p>
          <a:p>
            <a:r>
              <a:rPr lang="en-US" sz="1100" err="1">
                <a:effectLst/>
                <a:latin typeface="+mn-lt"/>
              </a:rPr>
              <a:t>Jaswanth</a:t>
            </a:r>
            <a:r>
              <a:rPr lang="en-US" sz="1100">
                <a:effectLst/>
                <a:latin typeface="+mn-lt"/>
              </a:rPr>
              <a:t> Reddy </a:t>
            </a:r>
            <a:r>
              <a:rPr lang="en-US" sz="1100" err="1">
                <a:effectLst/>
                <a:latin typeface="+mn-lt"/>
              </a:rPr>
              <a:t>Yanumula</a:t>
            </a:r>
            <a:r>
              <a:rPr lang="en-US" sz="1100">
                <a:effectLst/>
                <a:latin typeface="+mn-lt"/>
              </a:rPr>
              <a:t> - JXY210004 </a:t>
            </a:r>
            <a:endParaRPr lang="en-US" sz="1100">
              <a:latin typeface="+mn-lt"/>
            </a:endParaRPr>
          </a:p>
          <a:p>
            <a:r>
              <a:rPr lang="en-US" sz="1100" err="1">
                <a:effectLst/>
                <a:latin typeface="+mn-lt"/>
              </a:rPr>
              <a:t>Abhiram</a:t>
            </a:r>
            <a:r>
              <a:rPr lang="en-US" sz="1100">
                <a:effectLst/>
                <a:latin typeface="+mn-lt"/>
              </a:rPr>
              <a:t> Mane - AXM220137 </a:t>
            </a:r>
            <a:endParaRPr lang="en-US" sz="1100">
              <a:latin typeface="+mn-lt"/>
            </a:endParaRPr>
          </a:p>
          <a:p>
            <a:r>
              <a:rPr lang="en-US" sz="1100">
                <a:effectLst/>
                <a:latin typeface="+mn-lt"/>
              </a:rPr>
              <a:t>Amit Mishra - AKM220000 </a:t>
            </a:r>
            <a:endParaRPr lang="en-US" sz="1100">
              <a:latin typeface="+mn-lt"/>
            </a:endParaRPr>
          </a:p>
          <a:p>
            <a:r>
              <a:rPr lang="en-US" sz="1100">
                <a:effectLst/>
                <a:latin typeface="+mn-lt"/>
              </a:rPr>
              <a:t>Soumyajit Mishra - SXM220133 </a:t>
            </a:r>
            <a:endParaRPr lang="en-US" sz="1100">
              <a:latin typeface="+mn-lt"/>
            </a:endParaRPr>
          </a:p>
        </p:txBody>
      </p:sp>
      <p:pic>
        <p:nvPicPr>
          <p:cNvPr id="11" name="Picture 10">
            <a:extLst>
              <a:ext uri="{FF2B5EF4-FFF2-40B4-BE49-F238E27FC236}">
                <a16:creationId xmlns:a16="http://schemas.microsoft.com/office/drawing/2014/main" id="{583EF3AA-C5AC-9E4F-87B2-F0A90D2DA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641" y="670560"/>
            <a:ext cx="5500718" cy="956647"/>
          </a:xfrm>
          <a:prstGeom prst="rect">
            <a:avLst/>
          </a:prstGeom>
        </p:spPr>
      </p:pic>
    </p:spTree>
    <p:extLst>
      <p:ext uri="{BB962C8B-B14F-4D97-AF65-F5344CB8AC3E}">
        <p14:creationId xmlns:p14="http://schemas.microsoft.com/office/powerpoint/2010/main" val="165075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Chart, pie chart&#10;&#10;Description automatically generated">
            <a:extLst>
              <a:ext uri="{FF2B5EF4-FFF2-40B4-BE49-F238E27FC236}">
                <a16:creationId xmlns:a16="http://schemas.microsoft.com/office/drawing/2014/main" id="{824AC84E-0151-BCF8-7AF3-763383259434}"/>
              </a:ext>
            </a:extLst>
          </p:cNvPr>
          <p:cNvPicPr>
            <a:picLocks noGrp="1" noChangeAspect="1"/>
          </p:cNvPicPr>
          <p:nvPr>
            <p:ph sz="quarter" idx="15"/>
          </p:nvPr>
        </p:nvPicPr>
        <p:blipFill>
          <a:blip r:embed="rId2"/>
          <a:stretch>
            <a:fillRect/>
          </a:stretch>
        </p:blipFill>
        <p:spPr>
          <a:xfrm>
            <a:off x="1479902" y="2041348"/>
            <a:ext cx="4814218" cy="3097003"/>
          </a:xfrm>
        </p:spPr>
      </p:pic>
      <p:sp>
        <p:nvSpPr>
          <p:cNvPr id="4" name="Content Placeholder 3">
            <a:extLst>
              <a:ext uri="{FF2B5EF4-FFF2-40B4-BE49-F238E27FC236}">
                <a16:creationId xmlns:a16="http://schemas.microsoft.com/office/drawing/2014/main" id="{5CEDFD79-9FBB-B4A8-5BC3-77927D9118E7}"/>
              </a:ext>
            </a:extLst>
          </p:cNvPr>
          <p:cNvSpPr>
            <a:spLocks noGrp="1"/>
          </p:cNvSpPr>
          <p:nvPr>
            <p:ph sz="quarter" idx="17"/>
          </p:nvPr>
        </p:nvSpPr>
        <p:spPr>
          <a:xfrm>
            <a:off x="7159558" y="2083443"/>
            <a:ext cx="4118042" cy="3619982"/>
          </a:xfrm>
        </p:spPr>
        <p:txBody>
          <a:bodyPr vert="horz" lIns="91440" tIns="45720" rIns="91440" bIns="45720" rtlCol="0" anchor="t">
            <a:normAutofit/>
          </a:bodyPr>
          <a:lstStyle/>
          <a:p>
            <a:r>
              <a:rPr lang="en-US" sz="1800" dirty="0">
                <a:solidFill>
                  <a:schemeClr val="tx1"/>
                </a:solidFill>
                <a:cs typeface="Calibri"/>
              </a:rPr>
              <a:t>From the following pie-chart we can see that majority of the population identify as Roman Catholic/Christians.</a:t>
            </a:r>
          </a:p>
          <a:p>
            <a:r>
              <a:rPr lang="en-US" sz="1800" dirty="0">
                <a:solidFill>
                  <a:schemeClr val="tx1"/>
                </a:solidFill>
                <a:cs typeface="Calibri"/>
              </a:rPr>
              <a:t>This explains why we observe majority of the sales being on Saturdays and during the month of December as Christmas is the major festival for the people in Ecuador and Christians tend to visit the church on Sundays while being busy on the weekdays.</a:t>
            </a:r>
          </a:p>
          <a:p>
            <a:endParaRPr lang="en-US" sz="1600" dirty="0">
              <a:cs typeface="Calibri"/>
            </a:endParaRPr>
          </a:p>
        </p:txBody>
      </p:sp>
      <p:sp>
        <p:nvSpPr>
          <p:cNvPr id="5" name="Text Placeholder 4">
            <a:extLst>
              <a:ext uri="{FF2B5EF4-FFF2-40B4-BE49-F238E27FC236}">
                <a16:creationId xmlns:a16="http://schemas.microsoft.com/office/drawing/2014/main" id="{A277B29C-5366-B084-F5B6-02C679097ADE}"/>
              </a:ext>
            </a:extLst>
          </p:cNvPr>
          <p:cNvSpPr>
            <a:spLocks noGrp="1"/>
          </p:cNvSpPr>
          <p:nvPr>
            <p:ph type="body" idx="28"/>
          </p:nvPr>
        </p:nvSpPr>
        <p:spPr/>
        <p:txBody>
          <a:bodyPr/>
          <a:lstStyle/>
          <a:p>
            <a:r>
              <a:rPr lang="en-US">
                <a:latin typeface="Franklin Gothic Demi Cond"/>
              </a:rPr>
              <a:t>Seasonality reasoning</a:t>
            </a:r>
            <a:endParaRPr lang="en-US"/>
          </a:p>
        </p:txBody>
      </p:sp>
    </p:spTree>
    <p:extLst>
      <p:ext uri="{BB962C8B-B14F-4D97-AF65-F5344CB8AC3E}">
        <p14:creationId xmlns:p14="http://schemas.microsoft.com/office/powerpoint/2010/main" val="2124182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914399" y="928244"/>
            <a:ext cx="10230273" cy="4880691"/>
          </a:xfrm>
        </p:spPr>
        <p:txBody>
          <a:bodyPr>
            <a:normAutofit/>
          </a:bodyPr>
          <a:lstStyle/>
          <a:p>
            <a:pPr lvl="1"/>
            <a:r>
              <a:rPr lang="en-US" sz="2000"/>
              <a:t>The correlation between Sales and Oil prices was also a big factor.</a:t>
            </a:r>
          </a:p>
          <a:p>
            <a:pPr lvl="1"/>
            <a:r>
              <a:rPr lang="en-US" sz="2000" err="1"/>
              <a:t>Corr</a:t>
            </a:r>
            <a:r>
              <a:rPr lang="en-US" sz="2000"/>
              <a:t>(Oil, Sales) = -0.300274</a:t>
            </a:r>
          </a:p>
          <a:p>
            <a:pPr lvl="1"/>
            <a:r>
              <a:rPr lang="en-US" sz="2000"/>
              <a:t>We fit the missing oil prices using interpolations using the linear transformer.</a:t>
            </a:r>
          </a:p>
          <a:p>
            <a:pPr lvl="1"/>
            <a:endParaRPr lang="en-US" sz="2000"/>
          </a:p>
        </p:txBody>
      </p:sp>
      <p:sp>
        <p:nvSpPr>
          <p:cNvPr id="10" name="Text Placeholder 9"/>
          <p:cNvSpPr>
            <a:spLocks noGrp="1"/>
          </p:cNvSpPr>
          <p:nvPr>
            <p:ph type="body" idx="28"/>
          </p:nvPr>
        </p:nvSpPr>
        <p:spPr>
          <a:xfrm>
            <a:off x="914400" y="476296"/>
            <a:ext cx="10363200" cy="451948"/>
          </a:xfrm>
        </p:spPr>
        <p:txBody>
          <a:bodyPr/>
          <a:lstStyle/>
          <a:p>
            <a:r>
              <a:rPr lang="en-US"/>
              <a:t>Seasonality parameter checks</a:t>
            </a:r>
            <a:endParaRPr lang="en-US">
              <a:solidFill>
                <a:srgbClr val="C95C3A"/>
              </a:solidFill>
            </a:endParaRPr>
          </a:p>
        </p:txBody>
      </p:sp>
      <p:sp>
        <p:nvSpPr>
          <p:cNvPr id="7" name="Text Placeholder 6">
            <a:extLst>
              <a:ext uri="{FF2B5EF4-FFF2-40B4-BE49-F238E27FC236}">
                <a16:creationId xmlns:a16="http://schemas.microsoft.com/office/drawing/2014/main" id="{2B19AACF-7B35-8340-8D31-8C291A22ECE7}"/>
              </a:ext>
            </a:extLst>
          </p:cNvPr>
          <p:cNvSpPr>
            <a:spLocks noGrp="1"/>
          </p:cNvSpPr>
          <p:nvPr>
            <p:ph type="body" sz="quarter" idx="14"/>
          </p:nvPr>
        </p:nvSpPr>
        <p:spPr/>
        <p:txBody>
          <a:bodyPr/>
          <a:lstStyle/>
          <a:p>
            <a:endParaRPr lang="en-US"/>
          </a:p>
        </p:txBody>
      </p:sp>
      <p:pic>
        <p:nvPicPr>
          <p:cNvPr id="2" name="Picture 1">
            <a:extLst>
              <a:ext uri="{FF2B5EF4-FFF2-40B4-BE49-F238E27FC236}">
                <a16:creationId xmlns:a16="http://schemas.microsoft.com/office/drawing/2014/main" id="{50755F3B-20F9-9887-3930-20D65A153EB9}"/>
              </a:ext>
            </a:extLst>
          </p:cNvPr>
          <p:cNvPicPr>
            <a:picLocks noChangeAspect="1"/>
          </p:cNvPicPr>
          <p:nvPr/>
        </p:nvPicPr>
        <p:blipFill>
          <a:blip r:embed="rId3"/>
          <a:stretch>
            <a:fillRect/>
          </a:stretch>
        </p:blipFill>
        <p:spPr>
          <a:xfrm>
            <a:off x="1047327" y="2360804"/>
            <a:ext cx="5120640" cy="3135654"/>
          </a:xfrm>
          <a:prstGeom prst="rect">
            <a:avLst/>
          </a:prstGeom>
        </p:spPr>
      </p:pic>
      <p:pic>
        <p:nvPicPr>
          <p:cNvPr id="5" name="Picture 4">
            <a:extLst>
              <a:ext uri="{FF2B5EF4-FFF2-40B4-BE49-F238E27FC236}">
                <a16:creationId xmlns:a16="http://schemas.microsoft.com/office/drawing/2014/main" id="{A2246ABB-793A-06B2-BBD9-E45BDD4A6B86}"/>
              </a:ext>
            </a:extLst>
          </p:cNvPr>
          <p:cNvPicPr>
            <a:picLocks noChangeAspect="1"/>
          </p:cNvPicPr>
          <p:nvPr/>
        </p:nvPicPr>
        <p:blipFill>
          <a:blip r:embed="rId4"/>
          <a:stretch>
            <a:fillRect/>
          </a:stretch>
        </p:blipFill>
        <p:spPr>
          <a:xfrm>
            <a:off x="6648027" y="1918844"/>
            <a:ext cx="5219700" cy="3577614"/>
          </a:xfrm>
          <a:prstGeom prst="rect">
            <a:avLst/>
          </a:prstGeom>
        </p:spPr>
      </p:pic>
    </p:spTree>
    <p:extLst>
      <p:ext uri="{BB962C8B-B14F-4D97-AF65-F5344CB8AC3E}">
        <p14:creationId xmlns:p14="http://schemas.microsoft.com/office/powerpoint/2010/main" val="2170100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A4938C-861F-1BA5-A101-D315AB846224}"/>
              </a:ext>
            </a:extLst>
          </p:cNvPr>
          <p:cNvSpPr>
            <a:spLocks noGrp="1"/>
          </p:cNvSpPr>
          <p:nvPr>
            <p:ph type="body" idx="28"/>
          </p:nvPr>
        </p:nvSpPr>
        <p:spPr/>
        <p:txBody>
          <a:bodyPr/>
          <a:lstStyle/>
          <a:p>
            <a:r>
              <a:rPr lang="en-US"/>
              <a:t>Model used: Linear Regression</a:t>
            </a:r>
          </a:p>
        </p:txBody>
      </p:sp>
      <p:sp>
        <p:nvSpPr>
          <p:cNvPr id="6" name="Text Placeholder 5">
            <a:extLst>
              <a:ext uri="{FF2B5EF4-FFF2-40B4-BE49-F238E27FC236}">
                <a16:creationId xmlns:a16="http://schemas.microsoft.com/office/drawing/2014/main" id="{2138A3EE-59CC-86F7-C2B0-66FBCE979E50}"/>
              </a:ext>
            </a:extLst>
          </p:cNvPr>
          <p:cNvSpPr>
            <a:spLocks noGrp="1"/>
          </p:cNvSpPr>
          <p:nvPr>
            <p:ph type="body" sz="quarter" idx="14"/>
          </p:nvPr>
        </p:nvSpPr>
        <p:spPr/>
        <p:txBody>
          <a:bodyPr/>
          <a:lstStyle/>
          <a:p>
            <a:endParaRPr lang="en-US"/>
          </a:p>
        </p:txBody>
      </p:sp>
      <p:pic>
        <p:nvPicPr>
          <p:cNvPr id="7" name="Picture 6">
            <a:extLst>
              <a:ext uri="{FF2B5EF4-FFF2-40B4-BE49-F238E27FC236}">
                <a16:creationId xmlns:a16="http://schemas.microsoft.com/office/drawing/2014/main" id="{340B0A17-3FA4-C911-0B81-8E0C6ECBA1F8}"/>
              </a:ext>
            </a:extLst>
          </p:cNvPr>
          <p:cNvPicPr>
            <a:picLocks noChangeAspect="1"/>
          </p:cNvPicPr>
          <p:nvPr/>
        </p:nvPicPr>
        <p:blipFill>
          <a:blip r:embed="rId2"/>
          <a:stretch>
            <a:fillRect/>
          </a:stretch>
        </p:blipFill>
        <p:spPr>
          <a:xfrm>
            <a:off x="2526928" y="957011"/>
            <a:ext cx="7138144" cy="5432569"/>
          </a:xfrm>
          <a:prstGeom prst="rect">
            <a:avLst/>
          </a:prstGeom>
        </p:spPr>
      </p:pic>
    </p:spTree>
    <p:extLst>
      <p:ext uri="{BB962C8B-B14F-4D97-AF65-F5344CB8AC3E}">
        <p14:creationId xmlns:p14="http://schemas.microsoft.com/office/powerpoint/2010/main" val="22014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542ED39-B0C9-D60B-BC5B-D600F62F21B0}"/>
              </a:ext>
            </a:extLst>
          </p:cNvPr>
          <p:cNvSpPr>
            <a:spLocks noGrp="1"/>
          </p:cNvSpPr>
          <p:nvPr>
            <p:ph type="body" idx="28"/>
          </p:nvPr>
        </p:nvSpPr>
        <p:spPr/>
        <p:txBody>
          <a:bodyPr/>
          <a:lstStyle/>
          <a:p>
            <a:r>
              <a:rPr lang="en-US"/>
              <a:t>F-test to check for seasonality</a:t>
            </a:r>
          </a:p>
        </p:txBody>
      </p:sp>
      <p:sp>
        <p:nvSpPr>
          <p:cNvPr id="7" name="Title 1">
            <a:extLst>
              <a:ext uri="{FF2B5EF4-FFF2-40B4-BE49-F238E27FC236}">
                <a16:creationId xmlns:a16="http://schemas.microsoft.com/office/drawing/2014/main" id="{7E32EE13-003E-5FAC-C8BA-A1D78E1D0895}"/>
              </a:ext>
            </a:extLst>
          </p:cNvPr>
          <p:cNvSpPr txBox="1">
            <a:spLocks/>
          </p:cNvSpPr>
          <p:nvPr/>
        </p:nvSpPr>
        <p:spPr>
          <a:xfrm>
            <a:off x="1210976" y="4089158"/>
            <a:ext cx="9770047" cy="2286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a:solidFill>
                  <a:srgbClr val="374151"/>
                </a:solidFill>
                <a:ea typeface="+mj-lt"/>
                <a:cs typeface="+mj-lt"/>
              </a:rPr>
              <a:t>The </a:t>
            </a:r>
            <a:r>
              <a:rPr lang="en-US" sz="2000" b="1">
                <a:solidFill>
                  <a:srgbClr val="374151"/>
                </a:solidFill>
                <a:ea typeface="+mj-lt"/>
                <a:cs typeface="+mj-lt"/>
              </a:rPr>
              <a:t>null hypothesis</a:t>
            </a:r>
            <a:r>
              <a:rPr lang="en-US" sz="2000">
                <a:solidFill>
                  <a:srgbClr val="374151"/>
                </a:solidFill>
                <a:ea typeface="+mj-lt"/>
                <a:cs typeface="+mj-lt"/>
              </a:rPr>
              <a:t> for both tests is that the coefficients for all the variables being tested are equal to zero, which means there is no relationship between the variables and the sales of the product. </a:t>
            </a:r>
            <a:br>
              <a:rPr lang="en-US" sz="2000">
                <a:ea typeface="+mj-lt"/>
                <a:cs typeface="+mj-lt"/>
              </a:rPr>
            </a:br>
            <a:br>
              <a:rPr lang="en-US" sz="2000">
                <a:ea typeface="+mj-lt"/>
                <a:cs typeface="+mj-lt"/>
              </a:rPr>
            </a:br>
            <a:r>
              <a:rPr lang="en-US" sz="2000">
                <a:solidFill>
                  <a:srgbClr val="374151"/>
                </a:solidFill>
                <a:ea typeface="+mj-lt"/>
                <a:cs typeface="+mj-lt"/>
              </a:rPr>
              <a:t>Both tests </a:t>
            </a:r>
            <a:r>
              <a:rPr lang="en-US" sz="2000" b="1">
                <a:solidFill>
                  <a:srgbClr val="374151"/>
                </a:solidFill>
                <a:ea typeface="+mj-lt"/>
                <a:cs typeface="+mj-lt"/>
              </a:rPr>
              <a:t>reject the null hypothesis</a:t>
            </a:r>
            <a:r>
              <a:rPr lang="en-US" sz="2000">
                <a:solidFill>
                  <a:srgbClr val="374151"/>
                </a:solidFill>
                <a:ea typeface="+mj-lt"/>
                <a:cs typeface="+mj-lt"/>
              </a:rPr>
              <a:t>, meaning that at least one of the coefficients being tested is not equal to zero, and there is a relationship between the variables being tested and the sales of the product.</a:t>
            </a:r>
            <a:endParaRPr lang="en-US" sz="2000">
              <a:cs typeface="Calibri Light"/>
            </a:endParaRPr>
          </a:p>
        </p:txBody>
      </p:sp>
      <p:pic>
        <p:nvPicPr>
          <p:cNvPr id="8" name="Content Placeholder 10">
            <a:extLst>
              <a:ext uri="{FF2B5EF4-FFF2-40B4-BE49-F238E27FC236}">
                <a16:creationId xmlns:a16="http://schemas.microsoft.com/office/drawing/2014/main" id="{FCF07FD7-83FC-4957-0C9F-637E3622A568}"/>
              </a:ext>
            </a:extLst>
          </p:cNvPr>
          <p:cNvPicPr>
            <a:picLocks noChangeAspect="1"/>
          </p:cNvPicPr>
          <p:nvPr/>
        </p:nvPicPr>
        <p:blipFill rotWithShape="1">
          <a:blip r:embed="rId2"/>
          <a:srcRect l="3415"/>
          <a:stretch/>
        </p:blipFill>
        <p:spPr>
          <a:xfrm>
            <a:off x="2280062" y="1151907"/>
            <a:ext cx="3577917" cy="2743200"/>
          </a:xfrm>
          <a:prstGeom prst="rect">
            <a:avLst/>
          </a:prstGeom>
        </p:spPr>
      </p:pic>
      <p:pic>
        <p:nvPicPr>
          <p:cNvPr id="9" name="Picture 8">
            <a:extLst>
              <a:ext uri="{FF2B5EF4-FFF2-40B4-BE49-F238E27FC236}">
                <a16:creationId xmlns:a16="http://schemas.microsoft.com/office/drawing/2014/main" id="{E9E42C8A-786E-5C29-D8D6-1052DC1A50AF}"/>
              </a:ext>
            </a:extLst>
          </p:cNvPr>
          <p:cNvPicPr>
            <a:picLocks noChangeAspect="1"/>
          </p:cNvPicPr>
          <p:nvPr/>
        </p:nvPicPr>
        <p:blipFill>
          <a:blip r:embed="rId3"/>
          <a:stretch>
            <a:fillRect/>
          </a:stretch>
        </p:blipFill>
        <p:spPr>
          <a:xfrm>
            <a:off x="7036980" y="1151907"/>
            <a:ext cx="3754346" cy="2743200"/>
          </a:xfrm>
          <a:prstGeom prst="rect">
            <a:avLst/>
          </a:prstGeom>
        </p:spPr>
      </p:pic>
    </p:spTree>
    <p:extLst>
      <p:ext uri="{BB962C8B-B14F-4D97-AF65-F5344CB8AC3E}">
        <p14:creationId xmlns:p14="http://schemas.microsoft.com/office/powerpoint/2010/main" val="508213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5C439-C33F-314C-CFE9-C91AB077062D}"/>
              </a:ext>
            </a:extLst>
          </p:cNvPr>
          <p:cNvSpPr>
            <a:spLocks noGrp="1"/>
          </p:cNvSpPr>
          <p:nvPr>
            <p:ph type="title"/>
          </p:nvPr>
        </p:nvSpPr>
        <p:spPr/>
        <p:txBody>
          <a:bodyPr/>
          <a:lstStyle/>
          <a:p>
            <a:r>
              <a:rPr lang="en-US"/>
              <a:t>Dickey fuller test</a:t>
            </a:r>
          </a:p>
        </p:txBody>
      </p:sp>
      <p:sp>
        <p:nvSpPr>
          <p:cNvPr id="3" name="Content Placeholder 2">
            <a:extLst>
              <a:ext uri="{FF2B5EF4-FFF2-40B4-BE49-F238E27FC236}">
                <a16:creationId xmlns:a16="http://schemas.microsoft.com/office/drawing/2014/main" id="{89232510-3DEB-B7EC-615B-E158BE6018AC}"/>
              </a:ext>
            </a:extLst>
          </p:cNvPr>
          <p:cNvSpPr>
            <a:spLocks noGrp="1"/>
          </p:cNvSpPr>
          <p:nvPr>
            <p:ph sz="quarter" idx="15"/>
          </p:nvPr>
        </p:nvSpPr>
        <p:spPr>
          <a:xfrm>
            <a:off x="2590800" y="2629402"/>
            <a:ext cx="6705600" cy="3619982"/>
          </a:xfrm>
        </p:spPr>
        <p:txBody>
          <a:bodyPr>
            <a:normAutofit/>
          </a:bodyPr>
          <a:lstStyle/>
          <a:p>
            <a:r>
              <a:rPr lang="en-US" sz="2400">
                <a:solidFill>
                  <a:schemeClr val="tx1"/>
                </a:solidFill>
              </a:rPr>
              <a:t>H0: The data is stationary (Sales has no unit root)</a:t>
            </a:r>
          </a:p>
          <a:p>
            <a:r>
              <a:rPr lang="en-US" sz="2400">
                <a:solidFill>
                  <a:schemeClr val="tx1"/>
                </a:solidFill>
              </a:rPr>
              <a:t>H1: The data is not stationary (Sales has unit root)</a:t>
            </a:r>
          </a:p>
          <a:p>
            <a:endParaRPr lang="en-US" sz="2400">
              <a:solidFill>
                <a:schemeClr val="tx1"/>
              </a:solidFill>
            </a:endParaRPr>
          </a:p>
          <a:p>
            <a:r>
              <a:rPr lang="en-US" sz="2400">
                <a:solidFill>
                  <a:schemeClr val="tx1"/>
                </a:solidFill>
              </a:rPr>
              <a:t>T-statistic: </a:t>
            </a:r>
            <a:r>
              <a:rPr lang="en-US" sz="2400" b="0" i="0">
                <a:solidFill>
                  <a:schemeClr val="tx1"/>
                </a:solidFill>
                <a:effectLst/>
              </a:rPr>
              <a:t>-14.378180855386148</a:t>
            </a:r>
          </a:p>
          <a:p>
            <a:r>
              <a:rPr lang="en-US" sz="2400">
                <a:solidFill>
                  <a:schemeClr val="tx1"/>
                </a:solidFill>
              </a:rPr>
              <a:t>P-value: </a:t>
            </a:r>
            <a:r>
              <a:rPr lang="en-US" sz="2400" b="0" i="0">
                <a:solidFill>
                  <a:schemeClr val="tx1"/>
                </a:solidFill>
                <a:effectLst/>
              </a:rPr>
              <a:t>9.248325968569156e-27</a:t>
            </a:r>
          </a:p>
          <a:p>
            <a:r>
              <a:rPr lang="en-US" sz="2400">
                <a:solidFill>
                  <a:schemeClr val="tx1"/>
                </a:solidFill>
              </a:rPr>
              <a:t>We reject the null hypothesis i.e., the sales data is not stationary.</a:t>
            </a:r>
          </a:p>
          <a:p>
            <a:endParaRPr lang="en-US"/>
          </a:p>
        </p:txBody>
      </p:sp>
      <p:sp>
        <p:nvSpPr>
          <p:cNvPr id="5" name="Text Placeholder 4">
            <a:extLst>
              <a:ext uri="{FF2B5EF4-FFF2-40B4-BE49-F238E27FC236}">
                <a16:creationId xmlns:a16="http://schemas.microsoft.com/office/drawing/2014/main" id="{09FFE6E4-BA55-ED48-D054-43E47C64E8E1}"/>
              </a:ext>
            </a:extLst>
          </p:cNvPr>
          <p:cNvSpPr>
            <a:spLocks noGrp="1"/>
          </p:cNvSpPr>
          <p:nvPr>
            <p:ph type="body" idx="28"/>
          </p:nvPr>
        </p:nvSpPr>
        <p:spPr/>
        <p:txBody>
          <a:bodyPr/>
          <a:lstStyle/>
          <a:p>
            <a:r>
              <a:rPr lang="en-US"/>
              <a:t>Seasonality check</a:t>
            </a:r>
          </a:p>
        </p:txBody>
      </p:sp>
      <p:sp>
        <p:nvSpPr>
          <p:cNvPr id="7" name="AutoShape 2" descr="{\displaystyle \Delta y_{t}=\delta y_{t-1}+u_{t}\,}">
            <a:extLst>
              <a:ext uri="{FF2B5EF4-FFF2-40B4-BE49-F238E27FC236}">
                <a16:creationId xmlns:a16="http://schemas.microsoft.com/office/drawing/2014/main" id="{F9FB6AF8-A588-AAC0-A31E-8E27B1B66D4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8D9C9A6-C39C-4248-91FE-95988FD0E877}"/>
                  </a:ext>
                </a:extLst>
              </p:cNvPr>
              <p:cNvSpPr txBox="1"/>
              <p:nvPr/>
            </p:nvSpPr>
            <p:spPr>
              <a:xfrm>
                <a:off x="3571444" y="2018000"/>
                <a:ext cx="474431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𝑠𝑎𝑙𝑒𝑠</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𝑎</m:t>
                          </m:r>
                        </m:e>
                        <m:sub>
                          <m:r>
                            <a:rPr lang="en-US" sz="2800" b="0" i="1" smtClean="0">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𝑠𝑎𝑙𝑒𝑠</m:t>
                          </m:r>
                        </m:e>
                        <m:sub>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𝑢</m:t>
                          </m:r>
                        </m:e>
                        <m:sub>
                          <m:r>
                            <a:rPr lang="en-US" sz="2800" b="0" i="1" smtClean="0">
                              <a:latin typeface="Cambria Math" panose="02040503050406030204" pitchFamily="18" charset="0"/>
                              <a:ea typeface="Cambria Math" panose="02040503050406030204" pitchFamily="18" charset="0"/>
                            </a:rPr>
                            <m:t>𝑡</m:t>
                          </m:r>
                        </m:sub>
                      </m:sSub>
                    </m:oMath>
                  </m:oMathPara>
                </a14:m>
                <a:endParaRPr lang="en-US" sz="2800" b="0">
                  <a:ea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38D9C9A6-C39C-4248-91FE-95988FD0E877}"/>
                  </a:ext>
                </a:extLst>
              </p:cNvPr>
              <p:cNvSpPr txBox="1">
                <a:spLocks noRot="1" noChangeAspect="1" noMove="1" noResize="1" noEditPoints="1" noAdjustHandles="1" noChangeArrowheads="1" noChangeShapeType="1" noTextEdit="1"/>
              </p:cNvSpPr>
              <p:nvPr/>
            </p:nvSpPr>
            <p:spPr>
              <a:xfrm>
                <a:off x="3571444" y="2018000"/>
                <a:ext cx="4744312" cy="43088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8217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D611E9E-A85B-7350-AF56-526D460F4052}"/>
              </a:ext>
            </a:extLst>
          </p:cNvPr>
          <p:cNvSpPr>
            <a:spLocks noGrp="1"/>
          </p:cNvSpPr>
          <p:nvPr>
            <p:ph sz="quarter" idx="17"/>
          </p:nvPr>
        </p:nvSpPr>
        <p:spPr>
          <a:xfrm>
            <a:off x="8180439" y="1616411"/>
            <a:ext cx="3048000" cy="3619982"/>
          </a:xfrm>
        </p:spPr>
        <p:txBody>
          <a:bodyPr vert="horz" lIns="91440" tIns="45720" rIns="91440" bIns="45720" rtlCol="0" anchor="t">
            <a:normAutofit/>
          </a:bodyPr>
          <a:lstStyle/>
          <a:p>
            <a:r>
              <a:rPr lang="en-US" sz="1800">
                <a:solidFill>
                  <a:schemeClr val="tx1"/>
                </a:solidFill>
              </a:rPr>
              <a:t>R </a:t>
            </a:r>
            <a:r>
              <a:rPr lang="en-US" sz="1800" err="1">
                <a:solidFill>
                  <a:schemeClr val="tx1"/>
                </a:solidFill>
              </a:rPr>
              <a:t>sqr</a:t>
            </a:r>
            <a:r>
              <a:rPr lang="en-US" sz="1800">
                <a:solidFill>
                  <a:schemeClr val="tx1"/>
                </a:solidFill>
              </a:rPr>
              <a:t> Score: 0.4961</a:t>
            </a:r>
          </a:p>
          <a:p>
            <a:r>
              <a:rPr lang="en-US" sz="1800">
                <a:solidFill>
                  <a:schemeClr val="tx1"/>
                </a:solidFill>
              </a:rPr>
              <a:t>Even after adding different variables and different regression techniques, we are not able to decrease the heteroskedastic nature of estimates.</a:t>
            </a:r>
            <a:endParaRPr lang="en-US" sz="1800">
              <a:solidFill>
                <a:schemeClr val="tx1"/>
              </a:solidFill>
              <a:cs typeface="Calibri"/>
            </a:endParaRPr>
          </a:p>
          <a:p>
            <a:r>
              <a:rPr lang="en-US" sz="1800">
                <a:solidFill>
                  <a:schemeClr val="tx1"/>
                </a:solidFill>
              </a:rPr>
              <a:t>We received a p-value &gt; threshold while conducting the Breusch Pagan Test on the regression equation.</a:t>
            </a:r>
            <a:endParaRPr lang="en-US" sz="1800">
              <a:solidFill>
                <a:schemeClr val="tx1"/>
              </a:solidFill>
              <a:cs typeface="Calibri"/>
            </a:endParaRPr>
          </a:p>
        </p:txBody>
      </p:sp>
      <p:sp>
        <p:nvSpPr>
          <p:cNvPr id="5" name="Text Placeholder 4">
            <a:extLst>
              <a:ext uri="{FF2B5EF4-FFF2-40B4-BE49-F238E27FC236}">
                <a16:creationId xmlns:a16="http://schemas.microsoft.com/office/drawing/2014/main" id="{D583F551-AFA8-82A2-6F86-53EADB69DA18}"/>
              </a:ext>
            </a:extLst>
          </p:cNvPr>
          <p:cNvSpPr>
            <a:spLocks noGrp="1"/>
          </p:cNvSpPr>
          <p:nvPr>
            <p:ph type="body" idx="28"/>
          </p:nvPr>
        </p:nvSpPr>
        <p:spPr/>
        <p:txBody>
          <a:bodyPr/>
          <a:lstStyle/>
          <a:p>
            <a:r>
              <a:rPr lang="en-US">
                <a:latin typeface="Franklin Gothic Demi Cond"/>
              </a:rPr>
              <a:t>Results and Conclusion</a:t>
            </a:r>
          </a:p>
          <a:p>
            <a:endParaRPr lang="en-US"/>
          </a:p>
        </p:txBody>
      </p:sp>
      <p:pic>
        <p:nvPicPr>
          <p:cNvPr id="1026" name="Picture 2">
            <a:extLst>
              <a:ext uri="{FF2B5EF4-FFF2-40B4-BE49-F238E27FC236}">
                <a16:creationId xmlns:a16="http://schemas.microsoft.com/office/drawing/2014/main" id="{DD11C1AA-5E02-BC40-3222-1C7C56B9D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078" y="1283086"/>
            <a:ext cx="7406244" cy="4274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05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76D5-84C9-FF5D-FCA1-FC460A33D133}"/>
              </a:ext>
            </a:extLst>
          </p:cNvPr>
          <p:cNvSpPr>
            <a:spLocks noGrp="1"/>
          </p:cNvSpPr>
          <p:nvPr>
            <p:ph type="title"/>
          </p:nvPr>
        </p:nvSpPr>
        <p:spPr/>
        <p:txBody>
          <a:bodyPr/>
          <a:lstStyle/>
          <a:p>
            <a:r>
              <a:rPr lang="en-US"/>
              <a:t>Future improvements</a:t>
            </a:r>
          </a:p>
        </p:txBody>
      </p:sp>
      <p:sp>
        <p:nvSpPr>
          <p:cNvPr id="3" name="Content Placeholder 2">
            <a:extLst>
              <a:ext uri="{FF2B5EF4-FFF2-40B4-BE49-F238E27FC236}">
                <a16:creationId xmlns:a16="http://schemas.microsoft.com/office/drawing/2014/main" id="{E1E7D4EC-6D65-2CE2-5971-F1E364A1CAC3}"/>
              </a:ext>
            </a:extLst>
          </p:cNvPr>
          <p:cNvSpPr>
            <a:spLocks noGrp="1"/>
          </p:cNvSpPr>
          <p:nvPr>
            <p:ph sz="quarter" idx="15"/>
          </p:nvPr>
        </p:nvSpPr>
        <p:spPr>
          <a:xfrm>
            <a:off x="914400" y="2083443"/>
            <a:ext cx="10363200" cy="3619982"/>
          </a:xfrm>
        </p:spPr>
        <p:txBody>
          <a:bodyPr/>
          <a:lstStyle/>
          <a:p>
            <a:pPr lvl="1"/>
            <a:r>
              <a:rPr lang="en-US"/>
              <a:t>Adding factors such as Customer experience metrics such as NPS, CSAT and </a:t>
            </a:r>
          </a:p>
          <a:p>
            <a:pPr lvl="1"/>
            <a:r>
              <a:rPr lang="en-US"/>
              <a:t>Running an Elastic Net regression than a Linear regression to decrease the issue due to different scaling in the input dataset.</a:t>
            </a:r>
          </a:p>
          <a:p>
            <a:pPr lvl="1"/>
            <a:r>
              <a:rPr lang="en-US"/>
              <a:t>Multinomial Classification models where our classes are ranges of predicted sales would be a good method of predicting the sales according to the </a:t>
            </a:r>
            <a:r>
              <a:rPr lang="en-US" err="1"/>
              <a:t>Tsan</a:t>
            </a:r>
            <a:r>
              <a:rPr lang="en-US"/>
              <a:t>-Ming Choi in `Sales Forecasting for Fashion Retailing Service Industry: A Review`.</a:t>
            </a:r>
          </a:p>
        </p:txBody>
      </p:sp>
      <p:sp>
        <p:nvSpPr>
          <p:cNvPr id="5" name="Text Placeholder 4">
            <a:extLst>
              <a:ext uri="{FF2B5EF4-FFF2-40B4-BE49-F238E27FC236}">
                <a16:creationId xmlns:a16="http://schemas.microsoft.com/office/drawing/2014/main" id="{0A984994-FC82-D27B-9E03-4CA8A9516274}"/>
              </a:ext>
            </a:extLst>
          </p:cNvPr>
          <p:cNvSpPr>
            <a:spLocks noGrp="1"/>
          </p:cNvSpPr>
          <p:nvPr>
            <p:ph type="body" idx="28"/>
          </p:nvPr>
        </p:nvSpPr>
        <p:spPr/>
        <p:txBody>
          <a:bodyPr/>
          <a:lstStyle/>
          <a:p>
            <a:r>
              <a:rPr lang="en-US"/>
              <a:t>Conclusion</a:t>
            </a:r>
          </a:p>
        </p:txBody>
      </p:sp>
    </p:spTree>
    <p:extLst>
      <p:ext uri="{BB962C8B-B14F-4D97-AF65-F5344CB8AC3E}">
        <p14:creationId xmlns:p14="http://schemas.microsoft.com/office/powerpoint/2010/main" val="163366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3254"/>
            <a:ext cx="10363200" cy="914402"/>
          </a:xfrm>
        </p:spPr>
        <p:txBody>
          <a:bodyPr/>
          <a:lstStyle/>
          <a:p>
            <a:r>
              <a:rPr lang="en-US"/>
              <a:t>Store sales in Ecuador</a:t>
            </a:r>
          </a:p>
        </p:txBody>
      </p:sp>
      <p:sp>
        <p:nvSpPr>
          <p:cNvPr id="4" name="Content Placeholder 3"/>
          <p:cNvSpPr>
            <a:spLocks noGrp="1"/>
          </p:cNvSpPr>
          <p:nvPr>
            <p:ph sz="quarter" idx="15"/>
          </p:nvPr>
        </p:nvSpPr>
        <p:spPr>
          <a:xfrm>
            <a:off x="524934" y="1827656"/>
            <a:ext cx="6705600" cy="4120810"/>
          </a:xfrm>
        </p:spPr>
        <p:txBody>
          <a:bodyPr>
            <a:normAutofit fontScale="92500"/>
          </a:bodyPr>
          <a:lstStyle/>
          <a:p>
            <a:pPr lvl="1"/>
            <a:r>
              <a:rPr lang="en-US" err="1"/>
              <a:t>Favorita</a:t>
            </a:r>
            <a:r>
              <a:rPr lang="en-US"/>
              <a:t> Corporation is Ecuador’s favorite retailer.</a:t>
            </a:r>
          </a:p>
          <a:p>
            <a:pPr lvl="1"/>
            <a:r>
              <a:rPr lang="en-US"/>
              <a:t>Its different lines of business and formats allow them to adapt its products, services, and experiences offering to the local realities, according to customers’ needs. </a:t>
            </a:r>
          </a:p>
          <a:p>
            <a:pPr lvl="1"/>
            <a:r>
              <a:rPr lang="en-US"/>
              <a:t>Ecuador is reliable in its Oil resources. Therefore, gas prices affect the economy and daily wages of the population.</a:t>
            </a:r>
          </a:p>
          <a:p>
            <a:pPr lvl="1"/>
            <a:r>
              <a:rPr lang="en-US"/>
              <a:t>Ecuador holds 8,273,000,000 barrels of proven oil reserves as of 2016, ranking 19th in the world and accounting for about 0.5% of the world's total oil reserves of 1,650,585,140,000 barrels.</a:t>
            </a:r>
          </a:p>
          <a:p>
            <a:pPr lvl="1"/>
            <a:endParaRPr lang="en-US"/>
          </a:p>
        </p:txBody>
      </p:sp>
      <p:sp>
        <p:nvSpPr>
          <p:cNvPr id="10" name="Text Placeholder 9"/>
          <p:cNvSpPr>
            <a:spLocks noGrp="1"/>
          </p:cNvSpPr>
          <p:nvPr>
            <p:ph type="body" idx="28"/>
          </p:nvPr>
        </p:nvSpPr>
        <p:spPr>
          <a:xfrm>
            <a:off x="914400" y="476296"/>
            <a:ext cx="10363200" cy="451948"/>
          </a:xfrm>
        </p:spPr>
        <p:txBody>
          <a:bodyPr/>
          <a:lstStyle/>
          <a:p>
            <a:r>
              <a:rPr lang="en-US">
                <a:solidFill>
                  <a:srgbClr val="C95C3A"/>
                </a:solidFill>
              </a:rPr>
              <a:t>Problem statement</a:t>
            </a:r>
          </a:p>
        </p:txBody>
      </p:sp>
      <p:pic>
        <p:nvPicPr>
          <p:cNvPr id="1026" name="Picture 2" descr="Home - Corporación Favorita">
            <a:extLst>
              <a:ext uri="{FF2B5EF4-FFF2-40B4-BE49-F238E27FC236}">
                <a16:creationId xmlns:a16="http://schemas.microsoft.com/office/drawing/2014/main" id="{48BBF0F4-8CB3-0895-2655-9DF189C6D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1296494"/>
            <a:ext cx="4114800" cy="14712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me - Corporación Favorita">
            <a:extLst>
              <a:ext uri="{FF2B5EF4-FFF2-40B4-BE49-F238E27FC236}">
                <a16:creationId xmlns:a16="http://schemas.microsoft.com/office/drawing/2014/main" id="{A43B915E-20E7-93DE-B992-998A456589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3746802"/>
            <a:ext cx="4114800" cy="229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87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914400" y="1134969"/>
            <a:ext cx="10487378" cy="4673965"/>
          </a:xfrm>
        </p:spPr>
        <p:txBody>
          <a:bodyPr vert="horz" lIns="91440" tIns="45720" rIns="91440" bIns="45720" rtlCol="0" anchor="t">
            <a:normAutofit/>
          </a:bodyPr>
          <a:lstStyle/>
          <a:p>
            <a:pPr lvl="1"/>
            <a:r>
              <a:rPr lang="en-US"/>
              <a:t>Our dataset is from Kaggle and is part of the Time series competitions.</a:t>
            </a:r>
          </a:p>
          <a:p>
            <a:pPr lvl="1"/>
            <a:r>
              <a:rPr lang="en-US"/>
              <a:t>We chose this dataset as it could have seasonal aspects and significantly impact holidays and the country's economic dependence on oil prices.</a:t>
            </a:r>
            <a:endParaRPr lang="en-US">
              <a:cs typeface="Calibri"/>
            </a:endParaRPr>
          </a:p>
          <a:p>
            <a:pPr lvl="1"/>
            <a:r>
              <a:rPr lang="en-US"/>
              <a:t>There are 54 stores and 33 product families in the data. The time series starts from 2013-01-01 and finishes in 2017-08-31. </a:t>
            </a:r>
            <a:endParaRPr lang="en-US">
              <a:cs typeface="Calibri"/>
            </a:endParaRPr>
          </a:p>
          <a:p>
            <a:pPr lvl="1"/>
            <a:r>
              <a:rPr lang="en-US"/>
              <a:t>We also have oil prices for the same time period.</a:t>
            </a:r>
            <a:endParaRPr lang="en-US">
              <a:cs typeface="Calibri"/>
            </a:endParaRPr>
          </a:p>
          <a:p>
            <a:pPr lvl="1"/>
            <a:r>
              <a:rPr lang="en-US"/>
              <a:t>Other key features:</a:t>
            </a:r>
            <a:endParaRPr lang="en-US">
              <a:cs typeface="Calibri"/>
            </a:endParaRPr>
          </a:p>
          <a:p>
            <a:pPr lvl="2"/>
            <a:r>
              <a:rPr lang="en-US"/>
              <a:t>Wages in the public sector are paid every two weeks on the 15</a:t>
            </a:r>
            <a:r>
              <a:rPr lang="en-US" baseline="30000"/>
              <a:t>th</a:t>
            </a:r>
            <a:r>
              <a:rPr lang="en-US"/>
              <a:t> and on the last day of the month. Supermarket sales could be affected by this.</a:t>
            </a:r>
            <a:endParaRPr lang="en-US">
              <a:cs typeface="Calibri"/>
            </a:endParaRPr>
          </a:p>
          <a:p>
            <a:pPr lvl="1"/>
            <a:endParaRPr lang="en-US"/>
          </a:p>
        </p:txBody>
      </p:sp>
      <p:sp>
        <p:nvSpPr>
          <p:cNvPr id="10" name="Text Placeholder 9"/>
          <p:cNvSpPr>
            <a:spLocks noGrp="1"/>
          </p:cNvSpPr>
          <p:nvPr>
            <p:ph type="body" idx="28"/>
          </p:nvPr>
        </p:nvSpPr>
        <p:spPr>
          <a:xfrm>
            <a:off x="914400" y="476296"/>
            <a:ext cx="10363200" cy="451948"/>
          </a:xfrm>
        </p:spPr>
        <p:txBody>
          <a:bodyPr/>
          <a:lstStyle/>
          <a:p>
            <a:r>
              <a:rPr lang="en-US">
                <a:solidFill>
                  <a:srgbClr val="C95C3A"/>
                </a:solidFill>
              </a:rPr>
              <a:t>Dataset</a:t>
            </a:r>
          </a:p>
        </p:txBody>
      </p:sp>
    </p:spTree>
    <p:extLst>
      <p:ext uri="{BB962C8B-B14F-4D97-AF65-F5344CB8AC3E}">
        <p14:creationId xmlns:p14="http://schemas.microsoft.com/office/powerpoint/2010/main" val="147726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914400" y="1134969"/>
            <a:ext cx="10487378" cy="4673965"/>
          </a:xfrm>
        </p:spPr>
        <p:txBody>
          <a:bodyPr vert="horz" lIns="91440" tIns="45720" rIns="91440" bIns="45720" rtlCol="0" anchor="t">
            <a:normAutofit/>
          </a:bodyPr>
          <a:lstStyle/>
          <a:p>
            <a:pPr lvl="1"/>
            <a:endParaRPr lang="en-US">
              <a:cs typeface="Calibri"/>
            </a:endParaRPr>
          </a:p>
          <a:p>
            <a:pPr marL="685800">
              <a:spcBef>
                <a:spcPts val="500"/>
              </a:spcBef>
            </a:pPr>
            <a:r>
              <a:rPr lang="en-US" sz="2400" dirty="0">
                <a:solidFill>
                  <a:srgbClr val="000000"/>
                </a:solidFill>
                <a:ea typeface="+mn-lt"/>
                <a:cs typeface="+mn-lt"/>
              </a:rPr>
              <a:t>The data contains target sales and the time series for the features </a:t>
            </a:r>
            <a:r>
              <a:rPr lang="en-US" sz="2400" b="1" err="1">
                <a:solidFill>
                  <a:srgbClr val="000000"/>
                </a:solidFill>
                <a:ea typeface="+mn-lt"/>
                <a:cs typeface="+mn-lt"/>
              </a:rPr>
              <a:t>store_nbr</a:t>
            </a:r>
            <a:r>
              <a:rPr lang="en-US" sz="2400" dirty="0">
                <a:solidFill>
                  <a:srgbClr val="000000"/>
                </a:solidFill>
                <a:ea typeface="+mn-lt"/>
                <a:cs typeface="+mn-lt"/>
              </a:rPr>
              <a:t>, </a:t>
            </a:r>
            <a:r>
              <a:rPr lang="en-US" sz="2400" b="1">
                <a:solidFill>
                  <a:srgbClr val="000000"/>
                </a:solidFill>
                <a:ea typeface="+mn-lt"/>
                <a:cs typeface="+mn-lt"/>
              </a:rPr>
              <a:t>family</a:t>
            </a:r>
            <a:r>
              <a:rPr lang="en-US" sz="2400">
                <a:solidFill>
                  <a:srgbClr val="000000"/>
                </a:solidFill>
                <a:ea typeface="+mn-lt"/>
                <a:cs typeface="+mn-lt"/>
              </a:rPr>
              <a:t>, </a:t>
            </a:r>
            <a:r>
              <a:rPr lang="en-US" sz="2400" dirty="0">
                <a:solidFill>
                  <a:srgbClr val="000000"/>
                </a:solidFill>
                <a:ea typeface="+mn-lt"/>
                <a:cs typeface="+mn-lt"/>
              </a:rPr>
              <a:t>and </a:t>
            </a:r>
            <a:r>
              <a:rPr lang="en-US" sz="2400" b="1" err="1">
                <a:solidFill>
                  <a:srgbClr val="000000"/>
                </a:solidFill>
                <a:ea typeface="+mn-lt"/>
                <a:cs typeface="+mn-lt"/>
              </a:rPr>
              <a:t>onpromotion</a:t>
            </a:r>
            <a:r>
              <a:rPr lang="en-US" sz="2400" dirty="0">
                <a:solidFill>
                  <a:srgbClr val="000000"/>
                </a:solidFill>
                <a:ea typeface="+mn-lt"/>
                <a:cs typeface="+mn-lt"/>
              </a:rPr>
              <a:t>.</a:t>
            </a:r>
            <a:endParaRPr lang="en-US" sz="2400" dirty="0">
              <a:solidFill>
                <a:srgbClr val="000000"/>
              </a:solidFill>
              <a:cs typeface="Calibri"/>
            </a:endParaRPr>
          </a:p>
          <a:p>
            <a:pPr lvl="1"/>
            <a:r>
              <a:rPr lang="en-US" dirty="0">
                <a:ea typeface="+mn-lt"/>
                <a:cs typeface="+mn-lt"/>
              </a:rPr>
              <a:t>The store where the goods are sold is identified by the variable </a:t>
            </a:r>
            <a:r>
              <a:rPr lang="en-US" b="1" dirty="0" err="1">
                <a:ea typeface="+mn-lt"/>
                <a:cs typeface="+mn-lt"/>
              </a:rPr>
              <a:t>store_nbr</a:t>
            </a:r>
            <a:r>
              <a:rPr lang="en-US" dirty="0">
                <a:ea typeface="+mn-lt"/>
                <a:cs typeface="+mn-lt"/>
              </a:rPr>
              <a:t>.</a:t>
            </a:r>
            <a:endParaRPr lang="en-US" dirty="0"/>
          </a:p>
          <a:p>
            <a:pPr lvl="1"/>
            <a:r>
              <a:rPr lang="en-US" dirty="0">
                <a:ea typeface="+mn-lt"/>
                <a:cs typeface="+mn-lt"/>
              </a:rPr>
              <a:t>The </a:t>
            </a:r>
            <a:r>
              <a:rPr lang="en-US" b="1" dirty="0">
                <a:ea typeface="+mn-lt"/>
                <a:cs typeface="+mn-lt"/>
              </a:rPr>
              <a:t>family</a:t>
            </a:r>
            <a:r>
              <a:rPr lang="en-US" dirty="0">
                <a:ea typeface="+mn-lt"/>
                <a:cs typeface="+mn-lt"/>
              </a:rPr>
              <a:t> identifies the category of the sold goods.</a:t>
            </a:r>
            <a:endParaRPr lang="en-US" dirty="0"/>
          </a:p>
          <a:p>
            <a:pPr lvl="1"/>
            <a:r>
              <a:rPr lang="en-US" b="1" dirty="0">
                <a:ea typeface="+mn-lt"/>
                <a:cs typeface="+mn-lt"/>
              </a:rPr>
              <a:t>sales</a:t>
            </a:r>
            <a:r>
              <a:rPr lang="en-US" dirty="0">
                <a:ea typeface="+mn-lt"/>
                <a:cs typeface="+mn-lt"/>
              </a:rPr>
              <a:t> provides the overall sales for a family of products at a specific retailer on a specific day. Since products can be sold in fractional units (1.5 kg of cheese, as opposed to 1 bag of chips, for example), fractional values are possible.</a:t>
            </a:r>
            <a:endParaRPr lang="en-US" dirty="0"/>
          </a:p>
          <a:p>
            <a:pPr lvl="1"/>
            <a:r>
              <a:rPr lang="en-US" b="1" dirty="0" err="1">
                <a:ea typeface="+mn-lt"/>
                <a:cs typeface="+mn-lt"/>
              </a:rPr>
              <a:t>OnPromotion</a:t>
            </a:r>
            <a:r>
              <a:rPr lang="en-US" dirty="0">
                <a:ea typeface="+mn-lt"/>
                <a:cs typeface="+mn-lt"/>
              </a:rPr>
              <a:t> displays the total number of products from a family that were on sale at a retailer on a specific date.</a:t>
            </a:r>
            <a:endParaRPr lang="en-US" dirty="0"/>
          </a:p>
          <a:p>
            <a:pPr lvl="1"/>
            <a:endParaRPr lang="en-US">
              <a:cs typeface="Calibri" panose="020F0502020204030204"/>
            </a:endParaRPr>
          </a:p>
        </p:txBody>
      </p:sp>
      <p:sp>
        <p:nvSpPr>
          <p:cNvPr id="10" name="Text Placeholder 9"/>
          <p:cNvSpPr>
            <a:spLocks noGrp="1"/>
          </p:cNvSpPr>
          <p:nvPr>
            <p:ph type="body" idx="28"/>
          </p:nvPr>
        </p:nvSpPr>
        <p:spPr>
          <a:xfrm>
            <a:off x="914400" y="476296"/>
            <a:ext cx="10363200" cy="451948"/>
          </a:xfrm>
        </p:spPr>
        <p:txBody>
          <a:bodyPr/>
          <a:lstStyle/>
          <a:p>
            <a:r>
              <a:rPr lang="en-US">
                <a:latin typeface="Franklin Gothic Demi Cond"/>
              </a:rPr>
              <a:t>Data</a:t>
            </a:r>
            <a:endParaRPr lang="en-US">
              <a:solidFill>
                <a:srgbClr val="C95C3A"/>
              </a:solidFill>
            </a:endParaRPr>
          </a:p>
        </p:txBody>
      </p:sp>
      <p:sp>
        <p:nvSpPr>
          <p:cNvPr id="7" name="Text Placeholder 6">
            <a:extLst>
              <a:ext uri="{FF2B5EF4-FFF2-40B4-BE49-F238E27FC236}">
                <a16:creationId xmlns:a16="http://schemas.microsoft.com/office/drawing/2014/main" id="{2B19AACF-7B35-8340-8D31-8C291A22ECE7}"/>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70877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914400" y="1134969"/>
            <a:ext cx="10487378" cy="4673965"/>
          </a:xfrm>
        </p:spPr>
        <p:txBody>
          <a:bodyPr vert="horz" lIns="91440" tIns="45720" rIns="91440" bIns="45720" rtlCol="0" anchor="t">
            <a:normAutofit/>
          </a:bodyPr>
          <a:lstStyle/>
          <a:p>
            <a:pPr marL="457200" lvl="1" indent="0">
              <a:buNone/>
            </a:pPr>
            <a:endParaRPr lang="en-US">
              <a:cs typeface="Calibri"/>
            </a:endParaRPr>
          </a:p>
          <a:p>
            <a:r>
              <a:rPr lang="en-US" sz="2400" b="1" dirty="0">
                <a:solidFill>
                  <a:schemeClr val="tx1"/>
                </a:solidFill>
                <a:ea typeface="+mn-lt"/>
                <a:cs typeface="+mn-lt"/>
              </a:rPr>
              <a:t>Daily oil price</a:t>
            </a:r>
            <a:r>
              <a:rPr lang="en-US" sz="2400" dirty="0">
                <a:solidFill>
                  <a:schemeClr val="tx1"/>
                </a:solidFill>
                <a:ea typeface="+mn-lt"/>
                <a:cs typeface="+mn-lt"/>
              </a:rPr>
              <a:t>. (Ecuador is an oil-dependent country and its economical health is highly vulnerable to shocks in oil prices.)</a:t>
            </a:r>
            <a:endParaRPr lang="en-US" dirty="0">
              <a:solidFill>
                <a:schemeClr val="tx1"/>
              </a:solidFill>
              <a:cs typeface="Calibri"/>
            </a:endParaRPr>
          </a:p>
          <a:p>
            <a:r>
              <a:rPr lang="en-US" sz="2400" b="1" dirty="0">
                <a:solidFill>
                  <a:schemeClr val="tx1"/>
                </a:solidFill>
                <a:ea typeface="+mn-lt"/>
                <a:cs typeface="+mn-lt"/>
              </a:rPr>
              <a:t>Holidays and Events</a:t>
            </a:r>
            <a:r>
              <a:rPr lang="en-US" sz="2400" dirty="0">
                <a:solidFill>
                  <a:schemeClr val="tx1"/>
                </a:solidFill>
                <a:ea typeface="+mn-lt"/>
                <a:cs typeface="+mn-lt"/>
              </a:rPr>
              <a:t>, with metadata</a:t>
            </a:r>
            <a:endParaRPr lang="en-US" dirty="0">
              <a:solidFill>
                <a:schemeClr val="tx1"/>
              </a:solidFill>
            </a:endParaRPr>
          </a:p>
          <a:p>
            <a:r>
              <a:rPr lang="en-US" sz="2400" b="1" dirty="0">
                <a:solidFill>
                  <a:schemeClr val="tx1"/>
                </a:solidFill>
                <a:ea typeface="+mn-lt"/>
                <a:cs typeface="+mn-lt"/>
              </a:rPr>
              <a:t>The transferred column</a:t>
            </a:r>
            <a:r>
              <a:rPr lang="en-US" sz="2400" dirty="0">
                <a:solidFill>
                  <a:schemeClr val="tx1"/>
                </a:solidFill>
                <a:ea typeface="+mn-lt"/>
                <a:cs typeface="+mn-lt"/>
              </a:rPr>
              <a:t> containing holidays that are transferred officially falls on that calendar day but was moved to another date by the government</a:t>
            </a:r>
            <a:endParaRPr lang="en-US" sz="2400">
              <a:solidFill>
                <a:schemeClr val="tx1"/>
              </a:solidFill>
              <a:cs typeface="Calibri"/>
            </a:endParaRPr>
          </a:p>
          <a:p>
            <a:pPr marL="0" indent="0">
              <a:buNone/>
            </a:pPr>
            <a:r>
              <a:rPr lang="en-US" sz="2400" dirty="0">
                <a:solidFill>
                  <a:schemeClr val="tx1"/>
                </a:solidFill>
                <a:cs typeface="Calibri"/>
              </a:rPr>
              <a:t>We have performed pre-processing and feature engineering to help us with our analysis.</a:t>
            </a:r>
            <a:endParaRPr lang="en-US" sz="2400">
              <a:solidFill>
                <a:schemeClr val="tx1"/>
              </a:solidFill>
              <a:ea typeface="Calibri"/>
              <a:cs typeface="Calibri"/>
            </a:endParaRPr>
          </a:p>
          <a:p>
            <a:pPr lvl="1"/>
            <a:endParaRPr lang="en-US">
              <a:cs typeface="Calibri" panose="020F0502020204030204"/>
            </a:endParaRPr>
          </a:p>
          <a:p>
            <a:pPr lvl="1"/>
            <a:endParaRPr lang="en-US">
              <a:cs typeface="Calibri" panose="020F0502020204030204"/>
            </a:endParaRPr>
          </a:p>
        </p:txBody>
      </p:sp>
      <p:sp>
        <p:nvSpPr>
          <p:cNvPr id="10" name="Text Placeholder 9"/>
          <p:cNvSpPr>
            <a:spLocks noGrp="1"/>
          </p:cNvSpPr>
          <p:nvPr>
            <p:ph type="body" idx="28"/>
          </p:nvPr>
        </p:nvSpPr>
        <p:spPr>
          <a:xfrm>
            <a:off x="914400" y="476296"/>
            <a:ext cx="10363200" cy="451948"/>
          </a:xfrm>
        </p:spPr>
        <p:txBody>
          <a:bodyPr/>
          <a:lstStyle/>
          <a:p>
            <a:r>
              <a:rPr lang="en-US">
                <a:latin typeface="Franklin Gothic Demi Cond"/>
              </a:rPr>
              <a:t>Data</a:t>
            </a:r>
            <a:endParaRPr lang="en-US">
              <a:solidFill>
                <a:srgbClr val="C95C3A"/>
              </a:solidFill>
            </a:endParaRPr>
          </a:p>
        </p:txBody>
      </p:sp>
      <p:sp>
        <p:nvSpPr>
          <p:cNvPr id="7" name="Text Placeholder 6">
            <a:extLst>
              <a:ext uri="{FF2B5EF4-FFF2-40B4-BE49-F238E27FC236}">
                <a16:creationId xmlns:a16="http://schemas.microsoft.com/office/drawing/2014/main" id="{2B19AACF-7B35-8340-8D31-8C291A22ECE7}"/>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31683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9BFADA-0C70-60EE-F80C-A773C067E699}"/>
              </a:ext>
            </a:extLst>
          </p:cNvPr>
          <p:cNvSpPr>
            <a:spLocks noGrp="1"/>
          </p:cNvSpPr>
          <p:nvPr>
            <p:ph sz="quarter" idx="15"/>
          </p:nvPr>
        </p:nvSpPr>
        <p:spPr>
          <a:xfrm>
            <a:off x="914400" y="1022739"/>
            <a:ext cx="10265664" cy="5534126"/>
          </a:xfrm>
          <a:solidFill>
            <a:schemeClr val="bg1"/>
          </a:solidFill>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r>
              <a:rPr lang="en-US" sz="2200">
                <a:solidFill>
                  <a:srgbClr val="374151"/>
                </a:solidFill>
                <a:ea typeface="+mn-lt"/>
                <a:cs typeface="+mn-lt"/>
              </a:rPr>
              <a:t>Time series analysis is a statistical method used to analyze and interpret data points collected over a period of time. The time series data could be collected on a daily, weekly, monthly, or yearly basis. Time series analysis is widely used in economics, finance, engineering, and social sciences to forecast trends, identify patterns, and make predictions based on historical data.</a:t>
            </a:r>
          </a:p>
          <a:p>
            <a:r>
              <a:rPr lang="en-US" sz="2200">
                <a:solidFill>
                  <a:srgbClr val="374151"/>
                </a:solidFill>
                <a:cs typeface="Calibri"/>
              </a:rPr>
              <a:t>We take our reference from Intelligent Demand Forecasting published by </a:t>
            </a:r>
            <a:r>
              <a:rPr lang="en-US" sz="2200" b="1" err="1">
                <a:solidFill>
                  <a:srgbClr val="000000"/>
                </a:solidFill>
                <a:ea typeface="+mn-lt"/>
                <a:cs typeface="+mn-lt"/>
              </a:rPr>
              <a:t>Nimai</a:t>
            </a:r>
            <a:r>
              <a:rPr lang="en-US" sz="2200" b="1">
                <a:solidFill>
                  <a:srgbClr val="000000"/>
                </a:solidFill>
                <a:ea typeface="+mn-lt"/>
                <a:cs typeface="+mn-lt"/>
              </a:rPr>
              <a:t> Chand Das Adhikari, Nishanth </a:t>
            </a:r>
            <a:r>
              <a:rPr lang="en-US" sz="2200" b="1" err="1">
                <a:solidFill>
                  <a:srgbClr val="000000"/>
                </a:solidFill>
                <a:ea typeface="+mn-lt"/>
                <a:cs typeface="+mn-lt"/>
              </a:rPr>
              <a:t>Domakonda</a:t>
            </a:r>
            <a:r>
              <a:rPr lang="en-US" sz="2200" b="1">
                <a:solidFill>
                  <a:srgbClr val="000000"/>
                </a:solidFill>
                <a:ea typeface="+mn-lt"/>
                <a:cs typeface="+mn-lt"/>
              </a:rPr>
              <a:t>, Chinmaya Chandan, Gaurav Gupta, Rajat Garg, S Teja, Lalit Das, Dr. Ashutosh </a:t>
            </a:r>
            <a:r>
              <a:rPr lang="en-US" sz="2200" b="1" err="1">
                <a:solidFill>
                  <a:srgbClr val="000000"/>
                </a:solidFill>
                <a:ea typeface="+mn-lt"/>
                <a:cs typeface="+mn-lt"/>
              </a:rPr>
              <a:t>Misra</a:t>
            </a:r>
            <a:r>
              <a:rPr lang="en-US" sz="2200">
                <a:solidFill>
                  <a:srgbClr val="000000"/>
                </a:solidFill>
                <a:ea typeface="+mn-lt"/>
                <a:cs typeface="+mn-lt"/>
              </a:rPr>
              <a:t> where they use SES model, Moving Average, </a:t>
            </a:r>
            <a:r>
              <a:rPr lang="en-US" sz="2200" err="1">
                <a:solidFill>
                  <a:srgbClr val="000000"/>
                </a:solidFill>
                <a:ea typeface="+mn-lt"/>
                <a:cs typeface="+mn-lt"/>
              </a:rPr>
              <a:t>Croston</a:t>
            </a:r>
            <a:r>
              <a:rPr lang="en-US" sz="2200">
                <a:solidFill>
                  <a:srgbClr val="000000"/>
                </a:solidFill>
                <a:ea typeface="+mn-lt"/>
                <a:cs typeface="+mn-lt"/>
              </a:rPr>
              <a:t> Model and Seasonal Linear Regression with Time Series and Regression based algorithms to prove that both algorithms put together bring out the result close to actual rather than under-forecasting or over-forecasting.</a:t>
            </a:r>
          </a:p>
          <a:p>
            <a:r>
              <a:rPr lang="en-US" sz="2200">
                <a:solidFill>
                  <a:srgbClr val="000000"/>
                </a:solidFill>
                <a:ea typeface="+mn-lt"/>
                <a:cs typeface="+mn-lt"/>
              </a:rPr>
              <a:t>Also, Comparative Study between Classical Methods and Machine Learning Algorithm for TSA published by </a:t>
            </a:r>
            <a:r>
              <a:rPr lang="en-US" sz="2200" b="1">
                <a:solidFill>
                  <a:srgbClr val="000000"/>
                </a:solidFill>
                <a:ea typeface="+mn-lt"/>
                <a:cs typeface="+mn-lt"/>
              </a:rPr>
              <a:t>Heba Salah, Mohammed Hussein</a:t>
            </a:r>
            <a:r>
              <a:rPr lang="en-US" sz="2200">
                <a:solidFill>
                  <a:srgbClr val="000000"/>
                </a:solidFill>
                <a:ea typeface="+mn-lt"/>
                <a:cs typeface="+mn-lt"/>
              </a:rPr>
              <a:t> and </a:t>
            </a:r>
            <a:r>
              <a:rPr lang="en-US" sz="2200" b="1">
                <a:solidFill>
                  <a:srgbClr val="000000"/>
                </a:solidFill>
                <a:ea typeface="+mn-lt"/>
                <a:cs typeface="+mn-lt"/>
              </a:rPr>
              <a:t>Ismail Zahran </a:t>
            </a:r>
            <a:r>
              <a:rPr lang="en-US" sz="2200">
                <a:solidFill>
                  <a:srgbClr val="000000"/>
                </a:solidFill>
                <a:ea typeface="+mn-lt"/>
                <a:cs typeface="+mn-lt"/>
              </a:rPr>
              <a:t>compared Demand Forecasting scope by applying both the algorithms and concluded by giving positives and negatives for CM and MLA.</a:t>
            </a:r>
            <a:endParaRPr lang="en-US" sz="2200">
              <a:solidFill>
                <a:srgbClr val="000000"/>
              </a:solidFill>
              <a:cs typeface="Calibri"/>
            </a:endParaRPr>
          </a:p>
          <a:p>
            <a:pPr marL="0" indent="0">
              <a:buNone/>
            </a:pPr>
            <a:endParaRPr lang="en-US" sz="2200">
              <a:solidFill>
                <a:srgbClr val="000000"/>
              </a:solidFill>
              <a:cs typeface="Calibri"/>
            </a:endParaRPr>
          </a:p>
          <a:p>
            <a:pPr marL="0" indent="0">
              <a:buNone/>
            </a:pPr>
            <a:endParaRPr lang="en-US" sz="2200">
              <a:solidFill>
                <a:srgbClr val="000000"/>
              </a:solidFill>
              <a:cs typeface="Calibri"/>
            </a:endParaRPr>
          </a:p>
          <a:p>
            <a:pPr marL="0" indent="0">
              <a:buNone/>
            </a:pPr>
            <a:endParaRPr lang="en-US" sz="2200">
              <a:solidFill>
                <a:srgbClr val="374151"/>
              </a:solidFill>
              <a:cs typeface="Calibri"/>
            </a:endParaRPr>
          </a:p>
        </p:txBody>
      </p:sp>
      <p:sp>
        <p:nvSpPr>
          <p:cNvPr id="5" name="Text Placeholder 4">
            <a:extLst>
              <a:ext uri="{FF2B5EF4-FFF2-40B4-BE49-F238E27FC236}">
                <a16:creationId xmlns:a16="http://schemas.microsoft.com/office/drawing/2014/main" id="{7B84D960-1987-BA21-9883-433FEEFB5784}"/>
              </a:ext>
            </a:extLst>
          </p:cNvPr>
          <p:cNvSpPr>
            <a:spLocks noGrp="1"/>
          </p:cNvSpPr>
          <p:nvPr>
            <p:ph type="body" idx="28"/>
          </p:nvPr>
        </p:nvSpPr>
        <p:spPr/>
        <p:txBody>
          <a:bodyPr/>
          <a:lstStyle/>
          <a:p>
            <a:r>
              <a:rPr lang="en-US"/>
              <a:t>Literature Review</a:t>
            </a:r>
          </a:p>
        </p:txBody>
      </p:sp>
    </p:spTree>
    <p:extLst>
      <p:ext uri="{BB962C8B-B14F-4D97-AF65-F5344CB8AC3E}">
        <p14:creationId xmlns:p14="http://schemas.microsoft.com/office/powerpoint/2010/main" val="408112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5"/>
          </p:nvPr>
        </p:nvSpPr>
        <p:spPr>
          <a:xfrm>
            <a:off x="1307690" y="1210921"/>
            <a:ext cx="9249696" cy="1390241"/>
          </a:xfrm>
        </p:spPr>
        <p:txBody>
          <a:bodyPr vert="horz" lIns="91440" tIns="45720" rIns="91440" bIns="45720" rtlCol="0" anchor="t">
            <a:normAutofit/>
          </a:bodyPr>
          <a:lstStyle/>
          <a:p>
            <a:pPr lvl="1"/>
            <a:r>
              <a:rPr lang="en-US" dirty="0"/>
              <a:t>Seasonality of Sales and Transactions was of utmost importance.</a:t>
            </a:r>
          </a:p>
          <a:p>
            <a:pPr lvl="1"/>
            <a:r>
              <a:rPr lang="en-US" dirty="0"/>
              <a:t>We can see that most trends are monthly and weekly.</a:t>
            </a:r>
            <a:endParaRPr lang="en-US" dirty="0">
              <a:cs typeface="Calibri"/>
            </a:endParaRPr>
          </a:p>
          <a:p>
            <a:pPr lvl="1"/>
            <a:r>
              <a:rPr lang="en-US" dirty="0"/>
              <a:t>Sales and transactions are highly correlated as expected.</a:t>
            </a:r>
            <a:endParaRPr lang="en-US" dirty="0">
              <a:cs typeface="Calibri"/>
            </a:endParaRPr>
          </a:p>
          <a:p>
            <a:pPr marL="914400" lvl="2" indent="0">
              <a:buNone/>
            </a:pPr>
            <a:endParaRPr lang="en-US" sz="2000">
              <a:cs typeface="Calibri"/>
            </a:endParaRPr>
          </a:p>
        </p:txBody>
      </p:sp>
      <p:sp>
        <p:nvSpPr>
          <p:cNvPr id="10" name="Text Placeholder 9"/>
          <p:cNvSpPr>
            <a:spLocks noGrp="1"/>
          </p:cNvSpPr>
          <p:nvPr>
            <p:ph type="body" idx="28"/>
          </p:nvPr>
        </p:nvSpPr>
        <p:spPr>
          <a:xfrm>
            <a:off x="914400" y="476296"/>
            <a:ext cx="10363200" cy="451948"/>
          </a:xfrm>
        </p:spPr>
        <p:txBody>
          <a:bodyPr/>
          <a:lstStyle/>
          <a:p>
            <a:r>
              <a:rPr lang="en-US"/>
              <a:t>Seasonality parameter checks</a:t>
            </a:r>
            <a:endParaRPr lang="en-US">
              <a:solidFill>
                <a:srgbClr val="C95C3A"/>
              </a:solidFill>
            </a:endParaRPr>
          </a:p>
        </p:txBody>
      </p:sp>
      <p:pic>
        <p:nvPicPr>
          <p:cNvPr id="2" name="Picture 1">
            <a:extLst>
              <a:ext uri="{FF2B5EF4-FFF2-40B4-BE49-F238E27FC236}">
                <a16:creationId xmlns:a16="http://schemas.microsoft.com/office/drawing/2014/main" id="{670B0383-BE57-769A-1B37-E148EB52F73A}"/>
              </a:ext>
            </a:extLst>
          </p:cNvPr>
          <p:cNvPicPr>
            <a:picLocks noChangeAspect="1"/>
          </p:cNvPicPr>
          <p:nvPr/>
        </p:nvPicPr>
        <p:blipFill>
          <a:blip r:embed="rId3"/>
          <a:stretch>
            <a:fillRect/>
          </a:stretch>
        </p:blipFill>
        <p:spPr>
          <a:xfrm>
            <a:off x="2052943" y="2615450"/>
            <a:ext cx="7759189" cy="3969338"/>
          </a:xfrm>
          <a:prstGeom prst="rect">
            <a:avLst/>
          </a:prstGeom>
        </p:spPr>
      </p:pic>
    </p:spTree>
    <p:extLst>
      <p:ext uri="{BB962C8B-B14F-4D97-AF65-F5344CB8AC3E}">
        <p14:creationId xmlns:p14="http://schemas.microsoft.com/office/powerpoint/2010/main" val="2962640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6839-66C7-87AD-06FF-78B27562CF2C}"/>
              </a:ext>
            </a:extLst>
          </p:cNvPr>
          <p:cNvSpPr>
            <a:spLocks noGrp="1"/>
          </p:cNvSpPr>
          <p:nvPr>
            <p:ph type="title"/>
          </p:nvPr>
        </p:nvSpPr>
        <p:spPr>
          <a:xfrm>
            <a:off x="914400" y="923084"/>
            <a:ext cx="10363200" cy="654998"/>
          </a:xfrm>
        </p:spPr>
        <p:txBody>
          <a:bodyPr>
            <a:normAutofit/>
          </a:bodyPr>
          <a:lstStyle/>
          <a:p>
            <a:r>
              <a:rPr lang="en-US" sz="1800" dirty="0">
                <a:latin typeface="Calibri"/>
                <a:cs typeface="Calibri Light"/>
              </a:rPr>
              <a:t>We should use Inter-Quartile scaling methods since the data is left skewed, indicating that most of the sales.</a:t>
            </a:r>
          </a:p>
        </p:txBody>
      </p:sp>
      <p:sp>
        <p:nvSpPr>
          <p:cNvPr id="5" name="Text Placeholder 4">
            <a:extLst>
              <a:ext uri="{FF2B5EF4-FFF2-40B4-BE49-F238E27FC236}">
                <a16:creationId xmlns:a16="http://schemas.microsoft.com/office/drawing/2014/main" id="{CFD3EEF0-B081-8FAA-7FA9-91187C3C48D9}"/>
              </a:ext>
            </a:extLst>
          </p:cNvPr>
          <p:cNvSpPr>
            <a:spLocks noGrp="1"/>
          </p:cNvSpPr>
          <p:nvPr>
            <p:ph type="body" idx="28"/>
          </p:nvPr>
        </p:nvSpPr>
        <p:spPr/>
        <p:txBody>
          <a:bodyPr/>
          <a:lstStyle/>
          <a:p>
            <a:r>
              <a:rPr lang="en-US" dirty="0">
                <a:latin typeface="Franklin Gothic Demi Cond"/>
              </a:rPr>
              <a:t>Seasonality parameter checks</a:t>
            </a:r>
            <a:endParaRPr lang="en-US" dirty="0"/>
          </a:p>
        </p:txBody>
      </p:sp>
      <p:sp>
        <p:nvSpPr>
          <p:cNvPr id="6" name="Text Placeholder 5">
            <a:extLst>
              <a:ext uri="{FF2B5EF4-FFF2-40B4-BE49-F238E27FC236}">
                <a16:creationId xmlns:a16="http://schemas.microsoft.com/office/drawing/2014/main" id="{FC1F161A-5622-ED76-B5AA-127E1DED0AEA}"/>
              </a:ext>
            </a:extLst>
          </p:cNvPr>
          <p:cNvSpPr>
            <a:spLocks noGrp="1"/>
          </p:cNvSpPr>
          <p:nvPr>
            <p:ph type="body" sz="quarter" idx="14"/>
          </p:nvPr>
        </p:nvSpPr>
        <p:spPr/>
        <p:txBody>
          <a:bodyPr/>
          <a:lstStyle/>
          <a:p>
            <a:endParaRPr lang="en-US"/>
          </a:p>
        </p:txBody>
      </p:sp>
      <p:pic>
        <p:nvPicPr>
          <p:cNvPr id="8" name="Picture 7">
            <a:extLst>
              <a:ext uri="{FF2B5EF4-FFF2-40B4-BE49-F238E27FC236}">
                <a16:creationId xmlns:a16="http://schemas.microsoft.com/office/drawing/2014/main" id="{2DE4947C-370B-9FBE-4AF1-14528B4D281E}"/>
              </a:ext>
            </a:extLst>
          </p:cNvPr>
          <p:cNvPicPr>
            <a:picLocks noChangeAspect="1"/>
          </p:cNvPicPr>
          <p:nvPr/>
        </p:nvPicPr>
        <p:blipFill>
          <a:blip r:embed="rId2"/>
          <a:stretch>
            <a:fillRect/>
          </a:stretch>
        </p:blipFill>
        <p:spPr>
          <a:xfrm>
            <a:off x="920581" y="1501304"/>
            <a:ext cx="4549140" cy="2596906"/>
          </a:xfrm>
          <a:prstGeom prst="rect">
            <a:avLst/>
          </a:prstGeom>
        </p:spPr>
      </p:pic>
      <p:pic>
        <p:nvPicPr>
          <p:cNvPr id="10" name="Picture 9">
            <a:extLst>
              <a:ext uri="{FF2B5EF4-FFF2-40B4-BE49-F238E27FC236}">
                <a16:creationId xmlns:a16="http://schemas.microsoft.com/office/drawing/2014/main" id="{B078FB7F-56DE-A31B-5A66-18E9D5D31146}"/>
              </a:ext>
            </a:extLst>
          </p:cNvPr>
          <p:cNvPicPr>
            <a:picLocks noChangeAspect="1"/>
          </p:cNvPicPr>
          <p:nvPr/>
        </p:nvPicPr>
        <p:blipFill>
          <a:blip r:embed="rId3"/>
          <a:stretch>
            <a:fillRect/>
          </a:stretch>
        </p:blipFill>
        <p:spPr>
          <a:xfrm>
            <a:off x="6372692" y="1501304"/>
            <a:ext cx="5273040" cy="2589286"/>
          </a:xfrm>
          <a:prstGeom prst="rect">
            <a:avLst/>
          </a:prstGeom>
        </p:spPr>
      </p:pic>
      <p:pic>
        <p:nvPicPr>
          <p:cNvPr id="3" name="Picture 2">
            <a:extLst>
              <a:ext uri="{FF2B5EF4-FFF2-40B4-BE49-F238E27FC236}">
                <a16:creationId xmlns:a16="http://schemas.microsoft.com/office/drawing/2014/main" id="{A15E8F01-C739-1FC2-714A-EFD80B98BC65}"/>
              </a:ext>
            </a:extLst>
          </p:cNvPr>
          <p:cNvPicPr>
            <a:picLocks noChangeAspect="1"/>
          </p:cNvPicPr>
          <p:nvPr/>
        </p:nvPicPr>
        <p:blipFill>
          <a:blip r:embed="rId4"/>
          <a:stretch>
            <a:fillRect/>
          </a:stretch>
        </p:blipFill>
        <p:spPr>
          <a:xfrm>
            <a:off x="2343399" y="3919261"/>
            <a:ext cx="7505202" cy="2938739"/>
          </a:xfrm>
          <a:prstGeom prst="rect">
            <a:avLst/>
          </a:prstGeom>
        </p:spPr>
      </p:pic>
    </p:spTree>
    <p:extLst>
      <p:ext uri="{BB962C8B-B14F-4D97-AF65-F5344CB8AC3E}">
        <p14:creationId xmlns:p14="http://schemas.microsoft.com/office/powerpoint/2010/main" val="746060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6B36-5B1B-578D-DC48-E30FDE6EAB23}"/>
              </a:ext>
            </a:extLst>
          </p:cNvPr>
          <p:cNvSpPr>
            <a:spLocks noGrp="1"/>
          </p:cNvSpPr>
          <p:nvPr>
            <p:ph type="title"/>
          </p:nvPr>
        </p:nvSpPr>
        <p:spPr/>
        <p:txBody>
          <a:bodyPr>
            <a:normAutofit/>
          </a:bodyPr>
          <a:lstStyle/>
          <a:p>
            <a:r>
              <a:rPr lang="en-US" sz="1800" dirty="0">
                <a:latin typeface="Calibri"/>
                <a:cs typeface="Calibri"/>
              </a:rPr>
              <a:t>From the weekly and monthly average transactions chart we can infer that the month of December and Saturdays look to have the highest amount of transactions</a:t>
            </a:r>
            <a:endParaRPr lang="en-US" dirty="0">
              <a:latin typeface="Calibri"/>
              <a:cs typeface="Calibri"/>
            </a:endParaRPr>
          </a:p>
        </p:txBody>
      </p:sp>
      <p:sp>
        <p:nvSpPr>
          <p:cNvPr id="5" name="Text Placeholder 4">
            <a:extLst>
              <a:ext uri="{FF2B5EF4-FFF2-40B4-BE49-F238E27FC236}">
                <a16:creationId xmlns:a16="http://schemas.microsoft.com/office/drawing/2014/main" id="{D9D16A2E-F899-6446-8520-A01B48EFC224}"/>
              </a:ext>
            </a:extLst>
          </p:cNvPr>
          <p:cNvSpPr>
            <a:spLocks noGrp="1"/>
          </p:cNvSpPr>
          <p:nvPr>
            <p:ph type="body" idx="28"/>
          </p:nvPr>
        </p:nvSpPr>
        <p:spPr/>
        <p:txBody>
          <a:bodyPr/>
          <a:lstStyle/>
          <a:p>
            <a:r>
              <a:rPr lang="en-US" dirty="0">
                <a:latin typeface="Franklin Gothic Demi Cond"/>
              </a:rPr>
              <a:t>Seasonality parameter checks</a:t>
            </a:r>
            <a:endParaRPr lang="en-US" dirty="0"/>
          </a:p>
        </p:txBody>
      </p:sp>
      <p:sp>
        <p:nvSpPr>
          <p:cNvPr id="6" name="Text Placeholder 5">
            <a:extLst>
              <a:ext uri="{FF2B5EF4-FFF2-40B4-BE49-F238E27FC236}">
                <a16:creationId xmlns:a16="http://schemas.microsoft.com/office/drawing/2014/main" id="{3ACC6B8E-EE05-02F4-3839-F80B1D423A5E}"/>
              </a:ext>
            </a:extLst>
          </p:cNvPr>
          <p:cNvSpPr>
            <a:spLocks noGrp="1"/>
          </p:cNvSpPr>
          <p:nvPr>
            <p:ph type="body" sz="quarter" idx="14"/>
          </p:nvPr>
        </p:nvSpPr>
        <p:spPr/>
        <p:txBody>
          <a:bodyPr/>
          <a:lstStyle/>
          <a:p>
            <a:endParaRPr lang="en-US"/>
          </a:p>
        </p:txBody>
      </p:sp>
      <p:pic>
        <p:nvPicPr>
          <p:cNvPr id="8" name="Picture 7" descr="Chart, line chart&#10;&#10;Description automatically generated">
            <a:extLst>
              <a:ext uri="{FF2B5EF4-FFF2-40B4-BE49-F238E27FC236}">
                <a16:creationId xmlns:a16="http://schemas.microsoft.com/office/drawing/2014/main" id="{838C35E0-E112-6074-371B-22BE197C70D7}"/>
              </a:ext>
            </a:extLst>
          </p:cNvPr>
          <p:cNvPicPr>
            <a:picLocks noChangeAspect="1"/>
          </p:cNvPicPr>
          <p:nvPr/>
        </p:nvPicPr>
        <p:blipFill>
          <a:blip r:embed="rId2"/>
          <a:stretch>
            <a:fillRect/>
          </a:stretch>
        </p:blipFill>
        <p:spPr>
          <a:xfrm>
            <a:off x="6637020" y="2011021"/>
            <a:ext cx="4853940" cy="3436293"/>
          </a:xfrm>
          <a:prstGeom prst="rect">
            <a:avLst/>
          </a:prstGeom>
        </p:spPr>
      </p:pic>
      <p:pic>
        <p:nvPicPr>
          <p:cNvPr id="10" name="Picture 9" descr="Chart, line chart&#10;&#10;Description automatically generated">
            <a:extLst>
              <a:ext uri="{FF2B5EF4-FFF2-40B4-BE49-F238E27FC236}">
                <a16:creationId xmlns:a16="http://schemas.microsoft.com/office/drawing/2014/main" id="{3A82BD06-F8AC-6767-997A-BDB8AEAD0EE6}"/>
              </a:ext>
            </a:extLst>
          </p:cNvPr>
          <p:cNvPicPr>
            <a:picLocks noChangeAspect="1"/>
          </p:cNvPicPr>
          <p:nvPr/>
        </p:nvPicPr>
        <p:blipFill>
          <a:blip r:embed="rId3"/>
          <a:stretch>
            <a:fillRect/>
          </a:stretch>
        </p:blipFill>
        <p:spPr>
          <a:xfrm>
            <a:off x="914400" y="2010049"/>
            <a:ext cx="4861560" cy="3480553"/>
          </a:xfrm>
          <a:prstGeom prst="rect">
            <a:avLst/>
          </a:prstGeom>
        </p:spPr>
      </p:pic>
    </p:spTree>
    <p:extLst>
      <p:ext uri="{BB962C8B-B14F-4D97-AF65-F5344CB8AC3E}">
        <p14:creationId xmlns:p14="http://schemas.microsoft.com/office/powerpoint/2010/main" val="2707945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1172</Words>
  <Application>Microsoft Macintosh PowerPoint</Application>
  <PresentationFormat>Widescreen</PresentationFormat>
  <Paragraphs>84</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Franklin Gothic Demi Cond</vt:lpstr>
      <vt:lpstr>Office Theme</vt:lpstr>
      <vt:lpstr>Store Sales Forecasting</vt:lpstr>
      <vt:lpstr>Store sales in Ecuador</vt:lpstr>
      <vt:lpstr>PowerPoint Presentation</vt:lpstr>
      <vt:lpstr>PowerPoint Presentation</vt:lpstr>
      <vt:lpstr>PowerPoint Presentation</vt:lpstr>
      <vt:lpstr>PowerPoint Presentation</vt:lpstr>
      <vt:lpstr>PowerPoint Presentation</vt:lpstr>
      <vt:lpstr>We should use Inter-Quartile scaling methods since the data is left skewed, indicating that most of the sales.</vt:lpstr>
      <vt:lpstr>From the weekly and monthly average transactions chart we can infer that the month of December and Saturdays look to have the highest amount of transactions</vt:lpstr>
      <vt:lpstr>PowerPoint Presentation</vt:lpstr>
      <vt:lpstr>PowerPoint Presentation</vt:lpstr>
      <vt:lpstr>PowerPoint Presentation</vt:lpstr>
      <vt:lpstr>PowerPoint Presentation</vt:lpstr>
      <vt:lpstr>Dickey fuller test</vt:lpstr>
      <vt:lpstr>PowerPoint Presentation</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Forecasting</dc:title>
  <dc:creator>Harikrishna Dev</dc:creator>
  <cp:lastModifiedBy>Dev, Harikrishna</cp:lastModifiedBy>
  <cp:revision>690</cp:revision>
  <dcterms:created xsi:type="dcterms:W3CDTF">2023-05-03T16:05:20Z</dcterms:created>
  <dcterms:modified xsi:type="dcterms:W3CDTF">2023-05-08T07:37:43Z</dcterms:modified>
</cp:coreProperties>
</file>