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9" r:id="rId1"/>
  </p:sldMasterIdLst>
  <p:sldIdLst>
    <p:sldId id="256" r:id="rId2"/>
    <p:sldId id="257" r:id="rId3"/>
    <p:sldId id="258" r:id="rId4"/>
    <p:sldId id="260" r:id="rId5"/>
    <p:sldId id="259" r:id="rId6"/>
    <p:sldId id="261" r:id="rId7"/>
    <p:sldId id="264" r:id="rId8"/>
    <p:sldId id="266" r:id="rId9"/>
    <p:sldId id="262" r:id="rId10"/>
    <p:sldId id="269" r:id="rId11"/>
    <p:sldId id="270" r:id="rId12"/>
    <p:sldId id="263" r:id="rId13"/>
    <p:sldId id="272" r:id="rId14"/>
    <p:sldId id="265" r:id="rId15"/>
    <p:sldId id="273" r:id="rId16"/>
    <p:sldId id="276" r:id="rId17"/>
    <p:sldId id="275" r:id="rId18"/>
    <p:sldId id="267" r:id="rId19"/>
    <p:sldId id="268" r:id="rId20"/>
    <p:sldId id="274" r:id="rId21"/>
    <p:sldId id="27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78" d="100"/>
          <a:sy n="78" d="100"/>
        </p:scale>
        <p:origin x="86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74708CD-6D26-4D13-9858-C92AF0190141}" type="datetimeFigureOut">
              <a:rPr lang="en-IN" smtClean="0"/>
              <a:t>16-08-2025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B8C882-0017-4A54-8415-E8AEA1AB628D}" type="slidenum">
              <a:rPr lang="en-IN" smtClean="0"/>
              <a:t>‹#›</a:t>
            </a:fld>
            <a:endParaRPr lang="en-IN"/>
          </a:p>
        </p:txBody>
      </p:sp>
    </p:spTree>
    <p:extLst>
      <p:ext uri="{BB962C8B-B14F-4D97-AF65-F5344CB8AC3E}">
        <p14:creationId xmlns:p14="http://schemas.microsoft.com/office/powerpoint/2010/main" val="188403215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4708CD-6D26-4D13-9858-C92AF0190141}" type="datetimeFigureOut">
              <a:rPr lang="en-IN" smtClean="0"/>
              <a:t>16-08-2025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B8C882-0017-4A54-8415-E8AEA1AB628D}" type="slidenum">
              <a:rPr lang="en-IN" smtClean="0"/>
              <a:t>‹#›</a:t>
            </a:fld>
            <a:endParaRPr lang="en-IN"/>
          </a:p>
        </p:txBody>
      </p:sp>
    </p:spTree>
    <p:extLst>
      <p:ext uri="{BB962C8B-B14F-4D97-AF65-F5344CB8AC3E}">
        <p14:creationId xmlns:p14="http://schemas.microsoft.com/office/powerpoint/2010/main" val="102804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4708CD-6D26-4D13-9858-C92AF0190141}" type="datetimeFigureOut">
              <a:rPr lang="en-IN" smtClean="0"/>
              <a:t>16-08-2025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B8C882-0017-4A54-8415-E8AEA1AB628D}" type="slidenum">
              <a:rPr lang="en-IN" smtClean="0"/>
              <a:t>‹#›</a:t>
            </a:fld>
            <a:endParaRPr lang="en-IN"/>
          </a:p>
        </p:txBody>
      </p:sp>
    </p:spTree>
    <p:extLst>
      <p:ext uri="{BB962C8B-B14F-4D97-AF65-F5344CB8AC3E}">
        <p14:creationId xmlns:p14="http://schemas.microsoft.com/office/powerpoint/2010/main" val="207771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4708CD-6D26-4D13-9858-C92AF0190141}" type="datetimeFigureOut">
              <a:rPr lang="en-IN" smtClean="0"/>
              <a:t>16-08-2025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B8C882-0017-4A54-8415-E8AEA1AB628D}" type="slidenum">
              <a:rPr lang="en-IN" smtClean="0"/>
              <a:t>‹#›</a:t>
            </a:fld>
            <a:endParaRPr lang="en-IN"/>
          </a:p>
        </p:txBody>
      </p:sp>
    </p:spTree>
    <p:extLst>
      <p:ext uri="{BB962C8B-B14F-4D97-AF65-F5344CB8AC3E}">
        <p14:creationId xmlns:p14="http://schemas.microsoft.com/office/powerpoint/2010/main" val="1547911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74708CD-6D26-4D13-9858-C92AF0190141}" type="datetimeFigureOut">
              <a:rPr lang="en-IN" smtClean="0"/>
              <a:t>16-08-2025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B8C882-0017-4A54-8415-E8AEA1AB628D}" type="slidenum">
              <a:rPr lang="en-IN" smtClean="0"/>
              <a:t>‹#›</a:t>
            </a:fld>
            <a:endParaRPr lang="en-IN"/>
          </a:p>
        </p:txBody>
      </p:sp>
    </p:spTree>
    <p:extLst>
      <p:ext uri="{BB962C8B-B14F-4D97-AF65-F5344CB8AC3E}">
        <p14:creationId xmlns:p14="http://schemas.microsoft.com/office/powerpoint/2010/main" val="420363015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74708CD-6D26-4D13-9858-C92AF0190141}" type="datetimeFigureOut">
              <a:rPr lang="en-IN" smtClean="0"/>
              <a:t>16-08-2025</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83B8C882-0017-4A54-8415-E8AEA1AB628D}" type="slidenum">
              <a:rPr lang="en-IN" smtClean="0"/>
              <a:t>‹#›</a:t>
            </a:fld>
            <a:endParaRPr lang="en-IN"/>
          </a:p>
        </p:txBody>
      </p:sp>
    </p:spTree>
    <p:extLst>
      <p:ext uri="{BB962C8B-B14F-4D97-AF65-F5344CB8AC3E}">
        <p14:creationId xmlns:p14="http://schemas.microsoft.com/office/powerpoint/2010/main" val="2702862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74708CD-6D26-4D13-9858-C92AF0190141}" type="datetimeFigureOut">
              <a:rPr lang="en-IN" smtClean="0"/>
              <a:t>16-08-2025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B8C882-0017-4A54-8415-E8AEA1AB628D}"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98181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4708CD-6D26-4D13-9858-C92AF0190141}" type="datetimeFigureOut">
              <a:rPr lang="en-IN" smtClean="0"/>
              <a:t>16-08-2025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3B8C882-0017-4A54-8415-E8AEA1AB628D}" type="slidenum">
              <a:rPr lang="en-IN" smtClean="0"/>
              <a:t>‹#›</a:t>
            </a:fld>
            <a:endParaRPr lang="en-IN"/>
          </a:p>
        </p:txBody>
      </p:sp>
    </p:spTree>
    <p:extLst>
      <p:ext uri="{BB962C8B-B14F-4D97-AF65-F5344CB8AC3E}">
        <p14:creationId xmlns:p14="http://schemas.microsoft.com/office/powerpoint/2010/main" val="3790873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4708CD-6D26-4D13-9858-C92AF0190141}" type="datetimeFigureOut">
              <a:rPr lang="en-IN" smtClean="0"/>
              <a:t>16-08-2025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3B8C882-0017-4A54-8415-E8AEA1AB628D}" type="slidenum">
              <a:rPr lang="en-IN" smtClean="0"/>
              <a:t>‹#›</a:t>
            </a:fld>
            <a:endParaRPr lang="en-IN"/>
          </a:p>
        </p:txBody>
      </p:sp>
    </p:spTree>
    <p:extLst>
      <p:ext uri="{BB962C8B-B14F-4D97-AF65-F5344CB8AC3E}">
        <p14:creationId xmlns:p14="http://schemas.microsoft.com/office/powerpoint/2010/main" val="1151778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174708CD-6D26-4D13-9858-C92AF0190141}" type="datetimeFigureOut">
              <a:rPr lang="en-IN" smtClean="0"/>
              <a:t>16-08-2025</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83B8C882-0017-4A54-8415-E8AEA1AB628D}" type="slidenum">
              <a:rPr lang="en-IN" smtClean="0"/>
              <a:t>‹#›</a:t>
            </a:fld>
            <a:endParaRPr lang="en-IN"/>
          </a:p>
        </p:txBody>
      </p:sp>
    </p:spTree>
    <p:extLst>
      <p:ext uri="{BB962C8B-B14F-4D97-AF65-F5344CB8AC3E}">
        <p14:creationId xmlns:p14="http://schemas.microsoft.com/office/powerpoint/2010/main" val="231491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74708CD-6D26-4D13-9858-C92AF0190141}" type="datetimeFigureOut">
              <a:rPr lang="en-IN" smtClean="0"/>
              <a:t>16-08-2025</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83B8C882-0017-4A54-8415-E8AEA1AB628D}" type="slidenum">
              <a:rPr lang="en-IN" smtClean="0"/>
              <a:t>‹#›</a:t>
            </a:fld>
            <a:endParaRPr lang="en-IN"/>
          </a:p>
        </p:txBody>
      </p:sp>
    </p:spTree>
    <p:extLst>
      <p:ext uri="{BB962C8B-B14F-4D97-AF65-F5344CB8AC3E}">
        <p14:creationId xmlns:p14="http://schemas.microsoft.com/office/powerpoint/2010/main" val="4164509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74708CD-6D26-4D13-9858-C92AF0190141}" type="datetimeFigureOut">
              <a:rPr lang="en-IN" smtClean="0"/>
              <a:t>16-08-2025</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3B8C882-0017-4A54-8415-E8AEA1AB628D}" type="slidenum">
              <a:rPr lang="en-IN" smtClean="0"/>
              <a:t>‹#›</a:t>
            </a:fld>
            <a:endParaRPr lang="en-IN"/>
          </a:p>
        </p:txBody>
      </p:sp>
    </p:spTree>
    <p:extLst>
      <p:ext uri="{BB962C8B-B14F-4D97-AF65-F5344CB8AC3E}">
        <p14:creationId xmlns:p14="http://schemas.microsoft.com/office/powerpoint/2010/main" val="1223784176"/>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medium.com/p/d3505a0d1892" TargetMode="External"/><Relationship Id="rId2" Type="http://schemas.openxmlformats.org/officeDocument/2006/relationships/hyperlink" Target="https://medium.com/edureka/machine-learning-tutorial-f2883412fba1" TargetMode="External"/><Relationship Id="rId1" Type="http://schemas.openxmlformats.org/officeDocument/2006/relationships/slideLayout" Target="../slideLayouts/slideLayout2.xml"/><Relationship Id="rId5" Type="http://schemas.openxmlformats.org/officeDocument/2006/relationships/hyperlink" Target="https://medium.com/@techwithjulles/introduction-to-neural-networks-and-trading-basics-of-neural-networks-f5b538678485" TargetMode="External"/><Relationship Id="rId4" Type="http://schemas.openxmlformats.org/officeDocument/2006/relationships/hyperlink" Target="https://medium.com/p/9dd66f80e75c"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89B56-F396-0094-352F-7CB1867292D2}"/>
              </a:ext>
            </a:extLst>
          </p:cNvPr>
          <p:cNvSpPr>
            <a:spLocks noGrp="1"/>
          </p:cNvSpPr>
          <p:nvPr>
            <p:ph type="ctrTitle"/>
          </p:nvPr>
        </p:nvSpPr>
        <p:spPr/>
        <p:txBody>
          <a:bodyPr/>
          <a:lstStyle/>
          <a:p>
            <a:r>
              <a:rPr lang="en-IN" dirty="0"/>
              <a:t>Gen AI </a:t>
            </a:r>
          </a:p>
        </p:txBody>
      </p:sp>
      <p:sp>
        <p:nvSpPr>
          <p:cNvPr id="3" name="Subtitle 2">
            <a:extLst>
              <a:ext uri="{FF2B5EF4-FFF2-40B4-BE49-F238E27FC236}">
                <a16:creationId xmlns:a16="http://schemas.microsoft.com/office/drawing/2014/main" id="{48C217D1-A061-2CE4-6570-51EC9B716C9B}"/>
              </a:ext>
            </a:extLst>
          </p:cNvPr>
          <p:cNvSpPr>
            <a:spLocks noGrp="1"/>
          </p:cNvSpPr>
          <p:nvPr>
            <p:ph type="subTitle" idx="1"/>
          </p:nvPr>
        </p:nvSpPr>
        <p:spPr/>
        <p:txBody>
          <a:bodyPr/>
          <a:lstStyle/>
          <a:p>
            <a:r>
              <a:rPr lang="en-IN" dirty="0"/>
              <a:t>Topic 1 – Machine Learning</a:t>
            </a:r>
          </a:p>
          <a:p>
            <a:endParaRPr lang="en-IN" dirty="0"/>
          </a:p>
        </p:txBody>
      </p:sp>
    </p:spTree>
    <p:extLst>
      <p:ext uri="{BB962C8B-B14F-4D97-AF65-F5344CB8AC3E}">
        <p14:creationId xmlns:p14="http://schemas.microsoft.com/office/powerpoint/2010/main" val="1083748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FCFD3-54ED-0476-A814-5A129932CF8D}"/>
              </a:ext>
            </a:extLst>
          </p:cNvPr>
          <p:cNvSpPr>
            <a:spLocks noGrp="1"/>
          </p:cNvSpPr>
          <p:nvPr>
            <p:ph type="title"/>
          </p:nvPr>
        </p:nvSpPr>
        <p:spPr>
          <a:xfrm>
            <a:off x="1445342" y="207608"/>
            <a:ext cx="9232490" cy="1188720"/>
          </a:xfrm>
        </p:spPr>
        <p:txBody>
          <a:bodyPr/>
          <a:lstStyle/>
          <a:p>
            <a:r>
              <a:rPr lang="en-IN" dirty="0"/>
              <a:t>Regression Metrics</a:t>
            </a:r>
          </a:p>
        </p:txBody>
      </p:sp>
      <p:pic>
        <p:nvPicPr>
          <p:cNvPr id="7" name="Content Placeholder 6">
            <a:extLst>
              <a:ext uri="{FF2B5EF4-FFF2-40B4-BE49-F238E27FC236}">
                <a16:creationId xmlns:a16="http://schemas.microsoft.com/office/drawing/2014/main" id="{34627399-350F-2E6D-A623-C482099C3A55}"/>
              </a:ext>
            </a:extLst>
          </p:cNvPr>
          <p:cNvPicPr>
            <a:picLocks noGrp="1" noChangeAspect="1"/>
          </p:cNvPicPr>
          <p:nvPr>
            <p:ph idx="1"/>
          </p:nvPr>
        </p:nvPicPr>
        <p:blipFill>
          <a:blip r:embed="rId2"/>
          <a:stretch>
            <a:fillRect/>
          </a:stretch>
        </p:blipFill>
        <p:spPr>
          <a:xfrm>
            <a:off x="4031225" y="1719957"/>
            <a:ext cx="4067305" cy="4730003"/>
          </a:xfrm>
        </p:spPr>
      </p:pic>
    </p:spTree>
    <p:extLst>
      <p:ext uri="{BB962C8B-B14F-4D97-AF65-F5344CB8AC3E}">
        <p14:creationId xmlns:p14="http://schemas.microsoft.com/office/powerpoint/2010/main" val="3683428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15C0C-36DD-7C89-0B59-F7EF37AE34FB}"/>
              </a:ext>
            </a:extLst>
          </p:cNvPr>
          <p:cNvSpPr>
            <a:spLocks noGrp="1"/>
          </p:cNvSpPr>
          <p:nvPr>
            <p:ph type="title"/>
          </p:nvPr>
        </p:nvSpPr>
        <p:spPr>
          <a:xfrm>
            <a:off x="1710813" y="315763"/>
            <a:ext cx="8898193" cy="1188720"/>
          </a:xfrm>
        </p:spPr>
        <p:txBody>
          <a:bodyPr/>
          <a:lstStyle/>
          <a:p>
            <a:r>
              <a:rPr lang="en-IN" dirty="0"/>
              <a:t>Classification metrics</a:t>
            </a:r>
          </a:p>
        </p:txBody>
      </p:sp>
      <p:pic>
        <p:nvPicPr>
          <p:cNvPr id="1026" name="Picture 2" descr="Model Evaluation Metrics: A Comprehensive Guide for Beginners | by Yash |  Medium">
            <a:extLst>
              <a:ext uri="{FF2B5EF4-FFF2-40B4-BE49-F238E27FC236}">
                <a16:creationId xmlns:a16="http://schemas.microsoft.com/office/drawing/2014/main" id="{78CA500C-450F-DF30-4582-BB385C0C9E0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69010" y="1662113"/>
            <a:ext cx="5947617" cy="4954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979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1C61-894A-755C-EE6F-B9E6E32A1B5C}"/>
              </a:ext>
            </a:extLst>
          </p:cNvPr>
          <p:cNvSpPr>
            <a:spLocks noGrp="1"/>
          </p:cNvSpPr>
          <p:nvPr>
            <p:ph type="title"/>
          </p:nvPr>
        </p:nvSpPr>
        <p:spPr>
          <a:xfrm>
            <a:off x="1209368" y="250724"/>
            <a:ext cx="9389806" cy="1188720"/>
          </a:xfrm>
        </p:spPr>
        <p:txBody>
          <a:bodyPr/>
          <a:lstStyle/>
          <a:p>
            <a:r>
              <a:rPr lang="en-IN" dirty="0"/>
              <a:t>Overfitting &amp; Regularization</a:t>
            </a:r>
          </a:p>
        </p:txBody>
      </p:sp>
      <p:sp>
        <p:nvSpPr>
          <p:cNvPr id="3" name="Content Placeholder 2">
            <a:extLst>
              <a:ext uri="{FF2B5EF4-FFF2-40B4-BE49-F238E27FC236}">
                <a16:creationId xmlns:a16="http://schemas.microsoft.com/office/drawing/2014/main" id="{1CCFE994-B0AE-846A-9D28-62890D9963B7}"/>
              </a:ext>
            </a:extLst>
          </p:cNvPr>
          <p:cNvSpPr>
            <a:spLocks noGrp="1"/>
          </p:cNvSpPr>
          <p:nvPr>
            <p:ph idx="1"/>
          </p:nvPr>
        </p:nvSpPr>
        <p:spPr>
          <a:xfrm>
            <a:off x="1209368" y="1661653"/>
            <a:ext cx="9389805" cy="4945624"/>
          </a:xfrm>
        </p:spPr>
        <p:txBody>
          <a:bodyPr/>
          <a:lstStyle/>
          <a:p>
            <a:r>
              <a:rPr lang="en-IN" u="sng" dirty="0"/>
              <a:t>Underfitting</a:t>
            </a:r>
            <a:r>
              <a:rPr lang="en-IN" dirty="0"/>
              <a:t> :  The tendency of model that doesn’t learn the patterns in the data (Weakly learns). This can be identified by the performance of the model on training and test data.</a:t>
            </a:r>
          </a:p>
          <a:p>
            <a:r>
              <a:rPr lang="en-IN" u="sng" dirty="0"/>
              <a:t>Overfitting</a:t>
            </a:r>
            <a:r>
              <a:rPr lang="en-IN" dirty="0"/>
              <a:t> :  </a:t>
            </a:r>
            <a:r>
              <a:rPr lang="en-US" dirty="0">
                <a:solidFill>
                  <a:srgbClr val="242424"/>
                </a:solidFill>
                <a:latin typeface="source-serif-pro"/>
              </a:rPr>
              <a:t>T</a:t>
            </a:r>
            <a:r>
              <a:rPr lang="en-US" b="0" i="0" dirty="0">
                <a:solidFill>
                  <a:srgbClr val="242424"/>
                </a:solidFill>
                <a:effectLst/>
                <a:latin typeface="source-serif-pro"/>
              </a:rPr>
              <a:t>he tendency of the model that memorizes the pattern in which data set is dispersed in multi-dimensional space rather than understanding and thereby being specific to that pattern/data </a:t>
            </a:r>
            <a:r>
              <a:rPr lang="en-US" b="1" i="0" dirty="0">
                <a:solidFill>
                  <a:srgbClr val="242424"/>
                </a:solidFill>
                <a:effectLst/>
                <a:latin typeface="source-serif-pro"/>
              </a:rPr>
              <a:t>. </a:t>
            </a:r>
            <a:r>
              <a:rPr lang="en-US" i="0" dirty="0">
                <a:solidFill>
                  <a:srgbClr val="242424"/>
                </a:solidFill>
                <a:effectLst/>
                <a:latin typeface="source-serif-pro"/>
              </a:rPr>
              <a:t>This can be identified by the performance of the model on training and test data</a:t>
            </a:r>
            <a:r>
              <a:rPr lang="en-US" b="1" i="0" dirty="0">
                <a:solidFill>
                  <a:srgbClr val="242424"/>
                </a:solidFill>
                <a:effectLst/>
                <a:latin typeface="source-serif-pro"/>
              </a:rPr>
              <a:t> </a:t>
            </a:r>
          </a:p>
          <a:p>
            <a:pPr marL="0" indent="0" algn="ctr">
              <a:buNone/>
            </a:pPr>
            <a:endParaRPr lang="en-IN" dirty="0"/>
          </a:p>
        </p:txBody>
      </p:sp>
      <p:pic>
        <p:nvPicPr>
          <p:cNvPr id="4" name="Picture 3">
            <a:extLst>
              <a:ext uri="{FF2B5EF4-FFF2-40B4-BE49-F238E27FC236}">
                <a16:creationId xmlns:a16="http://schemas.microsoft.com/office/drawing/2014/main" id="{82415DEE-9E80-FEC5-2B4C-6444BA2EA60B}"/>
              </a:ext>
            </a:extLst>
          </p:cNvPr>
          <p:cNvPicPr>
            <a:picLocks noChangeAspect="1"/>
          </p:cNvPicPr>
          <p:nvPr/>
        </p:nvPicPr>
        <p:blipFill>
          <a:blip r:embed="rId2"/>
          <a:stretch>
            <a:fillRect/>
          </a:stretch>
        </p:blipFill>
        <p:spPr>
          <a:xfrm>
            <a:off x="4011561" y="3414252"/>
            <a:ext cx="4493342" cy="3370007"/>
          </a:xfrm>
          <a:prstGeom prst="rect">
            <a:avLst/>
          </a:prstGeom>
        </p:spPr>
      </p:pic>
    </p:spTree>
    <p:extLst>
      <p:ext uri="{BB962C8B-B14F-4D97-AF65-F5344CB8AC3E}">
        <p14:creationId xmlns:p14="http://schemas.microsoft.com/office/powerpoint/2010/main" val="3799541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81A0C-08F7-11FC-D810-726B08653B66}"/>
              </a:ext>
            </a:extLst>
          </p:cNvPr>
          <p:cNvSpPr>
            <a:spLocks noGrp="1"/>
          </p:cNvSpPr>
          <p:nvPr>
            <p:ph type="title"/>
          </p:nvPr>
        </p:nvSpPr>
        <p:spPr>
          <a:xfrm>
            <a:off x="1386348" y="128950"/>
            <a:ext cx="9576620" cy="1188720"/>
          </a:xfrm>
        </p:spPr>
        <p:txBody>
          <a:bodyPr/>
          <a:lstStyle/>
          <a:p>
            <a:r>
              <a:rPr lang="en-IN" dirty="0"/>
              <a:t>Why and How to detect Overfitting</a:t>
            </a:r>
          </a:p>
        </p:txBody>
      </p:sp>
      <p:sp>
        <p:nvSpPr>
          <p:cNvPr id="3" name="Content Placeholder 2">
            <a:extLst>
              <a:ext uri="{FF2B5EF4-FFF2-40B4-BE49-F238E27FC236}">
                <a16:creationId xmlns:a16="http://schemas.microsoft.com/office/drawing/2014/main" id="{9026203B-3EB0-B7FD-BF6A-29CC399A783A}"/>
              </a:ext>
            </a:extLst>
          </p:cNvPr>
          <p:cNvSpPr>
            <a:spLocks noGrp="1"/>
          </p:cNvSpPr>
          <p:nvPr>
            <p:ph idx="1"/>
          </p:nvPr>
        </p:nvSpPr>
        <p:spPr>
          <a:xfrm>
            <a:off x="1386347" y="1494504"/>
            <a:ext cx="9576619" cy="5152102"/>
          </a:xfrm>
        </p:spPr>
        <p:txBody>
          <a:bodyPr/>
          <a:lstStyle/>
          <a:p>
            <a:r>
              <a:rPr lang="en-IN" b="1" dirty="0"/>
              <a:t>WHY</a:t>
            </a:r>
            <a:r>
              <a:rPr lang="en-IN" dirty="0"/>
              <a:t> : </a:t>
            </a:r>
            <a:r>
              <a:rPr lang="en-US" dirty="0"/>
              <a:t>You only get accurate predictions if the machine learning model generalizes to all types of data within its domain. Overfitting occurs when the model cannot generalize and fits too closely to the training dataset instead. Overfitting happens due to several reasons, such as:</a:t>
            </a:r>
          </a:p>
          <a:p>
            <a:pPr lvl="1"/>
            <a:r>
              <a:rPr lang="en-US" dirty="0"/>
              <a:t> The training data size is too small and does not contain enough data samples to accurately represent all possible input data values.</a:t>
            </a:r>
          </a:p>
          <a:p>
            <a:pPr lvl="1"/>
            <a:r>
              <a:rPr lang="en-US" dirty="0"/>
              <a:t>The training data contains large amounts of irrelevant information, called noisy data.</a:t>
            </a:r>
          </a:p>
          <a:p>
            <a:pPr lvl="1"/>
            <a:r>
              <a:rPr lang="en-US" dirty="0"/>
              <a:t>The model trains for too long on a single sample set of data.</a:t>
            </a:r>
          </a:p>
          <a:p>
            <a:pPr lvl="1"/>
            <a:r>
              <a:rPr lang="en-US" dirty="0"/>
              <a:t>The model complexity is high, so it learns the noise within the training data.</a:t>
            </a:r>
          </a:p>
          <a:p>
            <a:r>
              <a:rPr lang="en-US" b="1" dirty="0"/>
              <a:t>HOW</a:t>
            </a:r>
            <a:r>
              <a:rPr lang="en-US" dirty="0"/>
              <a:t> : The best method to detect overfit models is by testing the machine learning models on more data with </a:t>
            </a:r>
            <a:r>
              <a:rPr lang="en-US" dirty="0" err="1"/>
              <a:t>with</a:t>
            </a:r>
            <a:r>
              <a:rPr lang="en-US" dirty="0"/>
              <a:t> comprehensive representation of possible input data values and types. </a:t>
            </a:r>
          </a:p>
          <a:p>
            <a:r>
              <a:rPr lang="en-US" dirty="0"/>
              <a:t>Typically, part of the training data is used as test data to check for overfitting. A high error rate in the testing data indicates overfitting. One method of testing for overfitting is given below.</a:t>
            </a:r>
            <a:endParaRPr lang="en-IN" dirty="0"/>
          </a:p>
        </p:txBody>
      </p:sp>
    </p:spTree>
    <p:extLst>
      <p:ext uri="{BB962C8B-B14F-4D97-AF65-F5344CB8AC3E}">
        <p14:creationId xmlns:p14="http://schemas.microsoft.com/office/powerpoint/2010/main" val="2535838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AF6E9-5EF1-05E3-F540-FDE5C6243F9A}"/>
              </a:ext>
            </a:extLst>
          </p:cNvPr>
          <p:cNvSpPr>
            <a:spLocks noGrp="1"/>
          </p:cNvSpPr>
          <p:nvPr>
            <p:ph type="title"/>
          </p:nvPr>
        </p:nvSpPr>
        <p:spPr>
          <a:xfrm>
            <a:off x="1445341" y="246937"/>
            <a:ext cx="9045677" cy="1188720"/>
          </a:xfrm>
        </p:spPr>
        <p:txBody>
          <a:bodyPr/>
          <a:lstStyle/>
          <a:p>
            <a:r>
              <a:rPr lang="en-IN" dirty="0"/>
              <a:t>Overfitting &amp; Regularization</a:t>
            </a:r>
          </a:p>
        </p:txBody>
      </p:sp>
      <p:sp>
        <p:nvSpPr>
          <p:cNvPr id="3" name="Content Placeholder 2">
            <a:extLst>
              <a:ext uri="{FF2B5EF4-FFF2-40B4-BE49-F238E27FC236}">
                <a16:creationId xmlns:a16="http://schemas.microsoft.com/office/drawing/2014/main" id="{B959DD02-CA5B-C182-70CC-A7CBAE3C6AC3}"/>
              </a:ext>
            </a:extLst>
          </p:cNvPr>
          <p:cNvSpPr>
            <a:spLocks noGrp="1"/>
          </p:cNvSpPr>
          <p:nvPr>
            <p:ph idx="1"/>
          </p:nvPr>
        </p:nvSpPr>
        <p:spPr>
          <a:xfrm>
            <a:off x="1445341" y="1691148"/>
            <a:ext cx="9045677" cy="4847304"/>
          </a:xfrm>
        </p:spPr>
        <p:txBody>
          <a:bodyPr/>
          <a:lstStyle/>
          <a:p>
            <a:r>
              <a:rPr lang="en-IN" dirty="0"/>
              <a:t>Regularization – Solution for Overfitting</a:t>
            </a:r>
          </a:p>
          <a:p>
            <a:r>
              <a:rPr lang="en-US" dirty="0"/>
              <a:t>Regularization is a technique used in machine learning to prevent overfitting and improve the generalization performance of models. In essence, regularization adds a penalty term to the loss function, discouraging the model from learning overly complex patterns that may not generalize well to unseen data. This helps create simpler, more robust models.</a:t>
            </a:r>
          </a:p>
          <a:p>
            <a:endParaRPr lang="en-IN" dirty="0"/>
          </a:p>
        </p:txBody>
      </p:sp>
      <p:pic>
        <p:nvPicPr>
          <p:cNvPr id="4" name="Picture 3">
            <a:extLst>
              <a:ext uri="{FF2B5EF4-FFF2-40B4-BE49-F238E27FC236}">
                <a16:creationId xmlns:a16="http://schemas.microsoft.com/office/drawing/2014/main" id="{9F24F6CE-29AB-D259-E777-480ED96DBF5E}"/>
              </a:ext>
            </a:extLst>
          </p:cNvPr>
          <p:cNvPicPr>
            <a:picLocks noChangeAspect="1"/>
          </p:cNvPicPr>
          <p:nvPr/>
        </p:nvPicPr>
        <p:blipFill>
          <a:blip r:embed="rId2"/>
          <a:stretch>
            <a:fillRect/>
          </a:stretch>
        </p:blipFill>
        <p:spPr>
          <a:xfrm>
            <a:off x="3185652" y="3460549"/>
            <a:ext cx="5373659" cy="3150514"/>
          </a:xfrm>
          <a:prstGeom prst="rect">
            <a:avLst/>
          </a:prstGeom>
        </p:spPr>
      </p:pic>
    </p:spTree>
    <p:extLst>
      <p:ext uri="{BB962C8B-B14F-4D97-AF65-F5344CB8AC3E}">
        <p14:creationId xmlns:p14="http://schemas.microsoft.com/office/powerpoint/2010/main" val="3336705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0EF61-3C23-DC1F-7435-3610A3D0A3B9}"/>
              </a:ext>
            </a:extLst>
          </p:cNvPr>
          <p:cNvSpPr>
            <a:spLocks noGrp="1"/>
          </p:cNvSpPr>
          <p:nvPr>
            <p:ph type="title"/>
          </p:nvPr>
        </p:nvSpPr>
        <p:spPr>
          <a:xfrm>
            <a:off x="1317523" y="109285"/>
            <a:ext cx="9665109" cy="1188720"/>
          </a:xfrm>
        </p:spPr>
        <p:txBody>
          <a:bodyPr/>
          <a:lstStyle/>
          <a:p>
            <a:r>
              <a:rPr lang="en-IN" dirty="0"/>
              <a:t>Other approaches to prevent overfitting</a:t>
            </a:r>
          </a:p>
        </p:txBody>
      </p:sp>
      <p:sp>
        <p:nvSpPr>
          <p:cNvPr id="3" name="Content Placeholder 2">
            <a:extLst>
              <a:ext uri="{FF2B5EF4-FFF2-40B4-BE49-F238E27FC236}">
                <a16:creationId xmlns:a16="http://schemas.microsoft.com/office/drawing/2014/main" id="{F783F233-FC80-668F-A6D7-55B887047FF2}"/>
              </a:ext>
            </a:extLst>
          </p:cNvPr>
          <p:cNvSpPr>
            <a:spLocks noGrp="1"/>
          </p:cNvSpPr>
          <p:nvPr>
            <p:ph idx="1"/>
          </p:nvPr>
        </p:nvSpPr>
        <p:spPr>
          <a:xfrm>
            <a:off x="1317523" y="1494504"/>
            <a:ext cx="9665109" cy="5142270"/>
          </a:xfrm>
        </p:spPr>
        <p:txBody>
          <a:bodyPr>
            <a:normAutofit/>
          </a:bodyPr>
          <a:lstStyle/>
          <a:p>
            <a:r>
              <a:rPr lang="en-US" b="1" dirty="0"/>
              <a:t>Early stopping </a:t>
            </a:r>
            <a:r>
              <a:rPr lang="en-US" dirty="0"/>
              <a:t>: Early stopping pauses the training phase before the machine learning model learns the noise in the data. However, getting the timing right is important; else the model will still not give accurate results.</a:t>
            </a:r>
          </a:p>
          <a:p>
            <a:r>
              <a:rPr lang="en-US" b="1" dirty="0" err="1"/>
              <a:t>Ensembling</a:t>
            </a:r>
            <a:r>
              <a:rPr lang="en-US" dirty="0"/>
              <a:t> : </a:t>
            </a:r>
            <a:r>
              <a:rPr lang="en-US" dirty="0" err="1"/>
              <a:t>Ensembling</a:t>
            </a:r>
            <a:r>
              <a:rPr lang="en-US" dirty="0"/>
              <a:t> combines predictions from several separate machine learning algorithms. Some models are called weak learners because their results are often inaccurate. Ensemble methods combine all the weak learners to get more accurate results. They use multiple models to analyze sample data and pick the most accurate outcomes. The two main ensemble methods are bagging and boosting. Boosting trains different machine learning models one after another to get the final result, while bagging trains them in parallel.</a:t>
            </a:r>
          </a:p>
          <a:p>
            <a:r>
              <a:rPr lang="en-US" b="1" dirty="0"/>
              <a:t>Data augmentation </a:t>
            </a:r>
            <a:r>
              <a:rPr lang="en-US" dirty="0"/>
              <a:t>: Data augmentation is a machine learning technique that changes the sample data slightly every time the model processes it. You can do this by changing the input data in small ways. When done in moderation, data augmentation makes the training sets appear unique to the model and prevents the model from learning their characteristics. For example, applying transformations such as translation, flipping, and rotation to input images.</a:t>
            </a:r>
            <a:endParaRPr lang="en-IN" dirty="0"/>
          </a:p>
        </p:txBody>
      </p:sp>
    </p:spTree>
    <p:extLst>
      <p:ext uri="{BB962C8B-B14F-4D97-AF65-F5344CB8AC3E}">
        <p14:creationId xmlns:p14="http://schemas.microsoft.com/office/powerpoint/2010/main" val="1431286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378229-E546-CA79-C828-437AC47FA1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7ABF48-77B8-65E0-4973-70F553CF4BF9}"/>
              </a:ext>
            </a:extLst>
          </p:cNvPr>
          <p:cNvSpPr>
            <a:spLocks noGrp="1"/>
          </p:cNvSpPr>
          <p:nvPr>
            <p:ph type="title"/>
          </p:nvPr>
        </p:nvSpPr>
        <p:spPr>
          <a:xfrm>
            <a:off x="1681316" y="256769"/>
            <a:ext cx="8898194" cy="1188720"/>
          </a:xfrm>
        </p:spPr>
        <p:txBody>
          <a:bodyPr/>
          <a:lstStyle/>
          <a:p>
            <a:r>
              <a:rPr lang="en-US" dirty="0"/>
              <a:t>Grid Search Cross validation</a:t>
            </a:r>
            <a:endParaRPr lang="en-IN" dirty="0"/>
          </a:p>
        </p:txBody>
      </p:sp>
      <p:pic>
        <p:nvPicPr>
          <p:cNvPr id="1026" name="Picture 2" descr="3.1. Cross-validation: evaluating estimator performance — scikit-learn  1.7.1 documentation">
            <a:extLst>
              <a:ext uri="{FF2B5EF4-FFF2-40B4-BE49-F238E27FC236}">
                <a16:creationId xmlns:a16="http://schemas.microsoft.com/office/drawing/2014/main" id="{06156C75-807E-984A-EADD-1DDA75B4562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81317" y="1711325"/>
            <a:ext cx="8790038" cy="488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325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7A833B-B90D-B907-38CE-F6A6C78E18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AD23DD-40CF-3567-3246-B4D975C2AD96}"/>
              </a:ext>
            </a:extLst>
          </p:cNvPr>
          <p:cNvSpPr>
            <a:spLocks noGrp="1"/>
          </p:cNvSpPr>
          <p:nvPr>
            <p:ph type="title"/>
          </p:nvPr>
        </p:nvSpPr>
        <p:spPr>
          <a:xfrm>
            <a:off x="1317523" y="109285"/>
            <a:ext cx="9665109" cy="1188720"/>
          </a:xfrm>
        </p:spPr>
        <p:txBody>
          <a:bodyPr/>
          <a:lstStyle/>
          <a:p>
            <a:r>
              <a:rPr lang="en-IN" dirty="0"/>
              <a:t>Some best cases to use the models</a:t>
            </a:r>
          </a:p>
        </p:txBody>
      </p:sp>
      <p:sp>
        <p:nvSpPr>
          <p:cNvPr id="3" name="Content Placeholder 2">
            <a:extLst>
              <a:ext uri="{FF2B5EF4-FFF2-40B4-BE49-F238E27FC236}">
                <a16:creationId xmlns:a16="http://schemas.microsoft.com/office/drawing/2014/main" id="{176174D7-1AB5-4DC1-F844-5A284696F6DC}"/>
              </a:ext>
            </a:extLst>
          </p:cNvPr>
          <p:cNvSpPr>
            <a:spLocks noGrp="1"/>
          </p:cNvSpPr>
          <p:nvPr>
            <p:ph idx="1"/>
          </p:nvPr>
        </p:nvSpPr>
        <p:spPr>
          <a:xfrm>
            <a:off x="1317523" y="1494504"/>
            <a:ext cx="9665109" cy="5142270"/>
          </a:xfrm>
        </p:spPr>
        <p:txBody>
          <a:bodyPr>
            <a:normAutofit/>
          </a:bodyPr>
          <a:lstStyle/>
          <a:p>
            <a:r>
              <a:rPr lang="en-US" b="1" dirty="0"/>
              <a:t>Decision Trees </a:t>
            </a:r>
            <a:r>
              <a:rPr lang="en-US" dirty="0"/>
              <a:t>: </a:t>
            </a:r>
          </a:p>
          <a:p>
            <a:pPr lvl="1"/>
            <a:r>
              <a:rPr lang="en-US" dirty="0"/>
              <a:t>Best for Classification cases with minimal processing, easy prototype. </a:t>
            </a:r>
          </a:p>
          <a:p>
            <a:pPr lvl="1"/>
            <a:r>
              <a:rPr lang="en-US" dirty="0"/>
              <a:t>This model is easy for interpretation and visualization</a:t>
            </a:r>
          </a:p>
          <a:p>
            <a:r>
              <a:rPr lang="en-US" b="1" dirty="0"/>
              <a:t>SVM</a:t>
            </a:r>
            <a:r>
              <a:rPr lang="en-US" dirty="0"/>
              <a:t> : </a:t>
            </a:r>
          </a:p>
          <a:p>
            <a:pPr lvl="1"/>
            <a:r>
              <a:rPr lang="en-US" dirty="0"/>
              <a:t>Best for high dimensional data (sparse data)</a:t>
            </a:r>
          </a:p>
          <a:p>
            <a:pPr lvl="1"/>
            <a:r>
              <a:rPr lang="en-US" dirty="0"/>
              <a:t>Best for very less data.</a:t>
            </a:r>
          </a:p>
          <a:p>
            <a:pPr lvl="1"/>
            <a:r>
              <a:rPr lang="en-US" dirty="0"/>
              <a:t>The most balanced model (chances of overfitting are very minimal)</a:t>
            </a:r>
          </a:p>
          <a:p>
            <a:r>
              <a:rPr lang="en-US" b="1" dirty="0"/>
              <a:t>Random Forest/ Ensemble </a:t>
            </a:r>
            <a:r>
              <a:rPr lang="en-US" dirty="0"/>
              <a:t>: </a:t>
            </a:r>
          </a:p>
          <a:p>
            <a:pPr lvl="1"/>
            <a:r>
              <a:rPr lang="en-US" dirty="0"/>
              <a:t>A powerful, high-accuracy model</a:t>
            </a:r>
          </a:p>
          <a:p>
            <a:pPr lvl="1"/>
            <a:r>
              <a:rPr lang="en-US" dirty="0"/>
              <a:t>An Ensemble model, a collection of models.</a:t>
            </a:r>
          </a:p>
          <a:p>
            <a:pPr lvl="1"/>
            <a:r>
              <a:rPr lang="en-US" dirty="0"/>
              <a:t>A robust model that works well without heavy tuning</a:t>
            </a:r>
          </a:p>
        </p:txBody>
      </p:sp>
    </p:spTree>
    <p:extLst>
      <p:ext uri="{BB962C8B-B14F-4D97-AF65-F5344CB8AC3E}">
        <p14:creationId xmlns:p14="http://schemas.microsoft.com/office/powerpoint/2010/main" val="2373757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3BD1D-A64A-5D6B-1F4C-8FF7849BD421}"/>
              </a:ext>
            </a:extLst>
          </p:cNvPr>
          <p:cNvSpPr>
            <a:spLocks noGrp="1"/>
          </p:cNvSpPr>
          <p:nvPr>
            <p:ph type="title"/>
          </p:nvPr>
        </p:nvSpPr>
        <p:spPr>
          <a:xfrm>
            <a:off x="1514168" y="335428"/>
            <a:ext cx="8986684" cy="1188720"/>
          </a:xfrm>
        </p:spPr>
        <p:txBody>
          <a:bodyPr/>
          <a:lstStyle/>
          <a:p>
            <a:r>
              <a:rPr lang="en-IN" dirty="0"/>
              <a:t>Neural Networks</a:t>
            </a:r>
          </a:p>
        </p:txBody>
      </p:sp>
      <p:sp>
        <p:nvSpPr>
          <p:cNvPr id="3" name="Content Placeholder 2">
            <a:extLst>
              <a:ext uri="{FF2B5EF4-FFF2-40B4-BE49-F238E27FC236}">
                <a16:creationId xmlns:a16="http://schemas.microsoft.com/office/drawing/2014/main" id="{A1E91964-388E-8A9A-0291-2D5392319BDB}"/>
              </a:ext>
            </a:extLst>
          </p:cNvPr>
          <p:cNvSpPr>
            <a:spLocks noGrp="1"/>
          </p:cNvSpPr>
          <p:nvPr>
            <p:ph idx="1"/>
          </p:nvPr>
        </p:nvSpPr>
        <p:spPr>
          <a:xfrm>
            <a:off x="1514168" y="1730478"/>
            <a:ext cx="8986684" cy="4886632"/>
          </a:xfrm>
        </p:spPr>
        <p:txBody>
          <a:bodyPr/>
          <a:lstStyle/>
          <a:p>
            <a:r>
              <a:rPr lang="en-US" dirty="0"/>
              <a:t>Neural Networks are a subset of machine learning inspired by the structure and functioning of the human brain. They are composed of interconnected layers of nodes (also called neurons) designed to recognize patterns and solve complex computational problems.</a:t>
            </a:r>
          </a:p>
          <a:p>
            <a:pPr marL="0" indent="0">
              <a:buNone/>
            </a:pPr>
            <a:endParaRPr lang="en-US" dirty="0"/>
          </a:p>
          <a:p>
            <a:r>
              <a:rPr lang="en-US" dirty="0"/>
              <a:t>Key Components:</a:t>
            </a:r>
          </a:p>
          <a:p>
            <a:pPr lvl="1"/>
            <a:r>
              <a:rPr lang="en-US" dirty="0"/>
              <a:t>Input Layer: Receives input data (e.g., images, text, or numerical data).Passes data to subsequent layers for processing.</a:t>
            </a:r>
          </a:p>
          <a:p>
            <a:pPr lvl="1"/>
            <a:r>
              <a:rPr lang="en-US" dirty="0"/>
              <a:t>Hidden Layers: Consist of multiple layers of neurons. Perform computations using weights, biases, and activation functions. Extract and transform features from the input.</a:t>
            </a:r>
          </a:p>
          <a:p>
            <a:pPr lvl="1"/>
            <a:r>
              <a:rPr lang="en-US" dirty="0"/>
              <a:t>Output Layer: Produces the final result (e.g., class label, numerical value).Number of neurons corresponds to the desired output dimensions.</a:t>
            </a:r>
            <a:endParaRPr lang="en-IN" dirty="0"/>
          </a:p>
        </p:txBody>
      </p:sp>
    </p:spTree>
    <p:extLst>
      <p:ext uri="{BB962C8B-B14F-4D97-AF65-F5344CB8AC3E}">
        <p14:creationId xmlns:p14="http://schemas.microsoft.com/office/powerpoint/2010/main" val="3153050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EB32D-CD76-B4A6-8E58-559030E2A8EB}"/>
              </a:ext>
            </a:extLst>
          </p:cNvPr>
          <p:cNvSpPr>
            <a:spLocks noGrp="1"/>
          </p:cNvSpPr>
          <p:nvPr>
            <p:ph type="title"/>
          </p:nvPr>
        </p:nvSpPr>
        <p:spPr>
          <a:xfrm>
            <a:off x="1543665" y="286266"/>
            <a:ext cx="9242322" cy="1188720"/>
          </a:xfrm>
        </p:spPr>
        <p:txBody>
          <a:bodyPr/>
          <a:lstStyle/>
          <a:p>
            <a:r>
              <a:rPr lang="en-IN" dirty="0"/>
              <a:t>Neural Networks</a:t>
            </a:r>
          </a:p>
        </p:txBody>
      </p:sp>
      <p:pic>
        <p:nvPicPr>
          <p:cNvPr id="6" name="Content Placeholder 5">
            <a:extLst>
              <a:ext uri="{FF2B5EF4-FFF2-40B4-BE49-F238E27FC236}">
                <a16:creationId xmlns:a16="http://schemas.microsoft.com/office/drawing/2014/main" id="{5A040E4E-7AFA-C684-A703-16CC5091A59A}"/>
              </a:ext>
            </a:extLst>
          </p:cNvPr>
          <p:cNvPicPr>
            <a:picLocks noGrp="1" noChangeAspect="1"/>
          </p:cNvPicPr>
          <p:nvPr>
            <p:ph idx="1"/>
          </p:nvPr>
        </p:nvPicPr>
        <p:blipFill>
          <a:blip r:embed="rId2"/>
          <a:srcRect b="16293"/>
          <a:stretch/>
        </p:blipFill>
        <p:spPr>
          <a:xfrm>
            <a:off x="3028335" y="1720849"/>
            <a:ext cx="5889523" cy="4502969"/>
          </a:xfrm>
          <a:prstGeom prst="rect">
            <a:avLst/>
          </a:prstGeom>
        </p:spPr>
      </p:pic>
    </p:spTree>
    <p:extLst>
      <p:ext uri="{BB962C8B-B14F-4D97-AF65-F5344CB8AC3E}">
        <p14:creationId xmlns:p14="http://schemas.microsoft.com/office/powerpoint/2010/main" val="4078146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5F883-74FD-9340-9192-88399C2222BA}"/>
              </a:ext>
            </a:extLst>
          </p:cNvPr>
          <p:cNvSpPr>
            <a:spLocks noGrp="1"/>
          </p:cNvSpPr>
          <p:nvPr>
            <p:ph type="title"/>
          </p:nvPr>
        </p:nvSpPr>
        <p:spPr>
          <a:xfrm>
            <a:off x="838200" y="99654"/>
            <a:ext cx="10515600" cy="1325563"/>
          </a:xfrm>
        </p:spPr>
        <p:txBody>
          <a:bodyPr/>
          <a:lstStyle/>
          <a:p>
            <a:r>
              <a:rPr lang="en-IN" dirty="0"/>
              <a:t>What is AI, ML and Deep Learning?</a:t>
            </a:r>
          </a:p>
        </p:txBody>
      </p:sp>
      <p:pic>
        <p:nvPicPr>
          <p:cNvPr id="1026" name="Picture 2" descr="AI, ML, DL and GenAI. AI: Artificial Intelligence, ML… | by Ghazala Sultan  | Medium">
            <a:extLst>
              <a:ext uri="{FF2B5EF4-FFF2-40B4-BE49-F238E27FC236}">
                <a16:creationId xmlns:a16="http://schemas.microsoft.com/office/drawing/2014/main" id="{B9F21765-2899-DF0E-C9EB-85D131EC152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3897" y="1648260"/>
            <a:ext cx="10009239" cy="4933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2129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9D4BA-EEC4-AE3A-74D7-ED3E9C7D04B5}"/>
              </a:ext>
            </a:extLst>
          </p:cNvPr>
          <p:cNvSpPr>
            <a:spLocks noGrp="1"/>
          </p:cNvSpPr>
          <p:nvPr>
            <p:ph type="title"/>
          </p:nvPr>
        </p:nvSpPr>
        <p:spPr>
          <a:xfrm>
            <a:off x="1445342" y="138782"/>
            <a:ext cx="9222658" cy="1188720"/>
          </a:xfrm>
        </p:spPr>
        <p:txBody>
          <a:bodyPr/>
          <a:lstStyle/>
          <a:p>
            <a:r>
              <a:rPr lang="en-US" dirty="0"/>
              <a:t>What are Neural Networks Used for?</a:t>
            </a:r>
            <a:endParaRPr lang="en-IN" dirty="0"/>
          </a:p>
        </p:txBody>
      </p:sp>
      <p:sp>
        <p:nvSpPr>
          <p:cNvPr id="3" name="Content Placeholder 2">
            <a:extLst>
              <a:ext uri="{FF2B5EF4-FFF2-40B4-BE49-F238E27FC236}">
                <a16:creationId xmlns:a16="http://schemas.microsoft.com/office/drawing/2014/main" id="{2D6B2B46-F37F-5D3C-20D7-81F40C2D75FF}"/>
              </a:ext>
            </a:extLst>
          </p:cNvPr>
          <p:cNvSpPr>
            <a:spLocks noGrp="1"/>
          </p:cNvSpPr>
          <p:nvPr>
            <p:ph idx="1"/>
          </p:nvPr>
        </p:nvSpPr>
        <p:spPr>
          <a:xfrm>
            <a:off x="1445342" y="1484671"/>
            <a:ext cx="9222658" cy="5122605"/>
          </a:xfrm>
        </p:spPr>
        <p:txBody>
          <a:bodyPr/>
          <a:lstStyle/>
          <a:p>
            <a:r>
              <a:rPr lang="en-US" b="1" dirty="0"/>
              <a:t>Image recognition </a:t>
            </a:r>
            <a:r>
              <a:rPr lang="en-US" dirty="0"/>
              <a:t>: Platforms like Facebook employ neural networks for tasks such as photo tagging. By analyzing millions of images, these networks can identify and tag individuals in photos with remarkable accuracy.</a:t>
            </a:r>
          </a:p>
          <a:p>
            <a:r>
              <a:rPr lang="en-US" b="1" dirty="0"/>
              <a:t>Speech recognition </a:t>
            </a:r>
            <a:r>
              <a:rPr lang="en-US" dirty="0"/>
              <a:t>:  Virtual assistants like Siri and Alexa utilize neural networks to understand and process voice commands. By training on vast datasets of human speech from various languages, accents, and dialects, they can comprehend and respond to user requests in real-time.</a:t>
            </a:r>
          </a:p>
          <a:p>
            <a:r>
              <a:rPr lang="en-US" b="1" dirty="0"/>
              <a:t>Medical diagnosis </a:t>
            </a:r>
            <a:r>
              <a:rPr lang="en-US" dirty="0"/>
              <a:t>: In the healthcare sector, neural networks are revolutionizing diagnostics. By analyzing medical images, they can detect anomalies, tumors, or diseases, often with greater accuracy than human experts. This is especially valuable in early disease detection, potentially saving lives.</a:t>
            </a:r>
          </a:p>
          <a:p>
            <a:r>
              <a:rPr lang="en-US" b="1" dirty="0"/>
              <a:t>Financial forecasting </a:t>
            </a:r>
            <a:r>
              <a:rPr lang="en-US" dirty="0"/>
              <a:t>: Neural networks analyze vast amounts of financial data, from stock prices to global economic indicators, to forecast market movements and help investors make informed decisions.</a:t>
            </a:r>
            <a:endParaRPr lang="en-IN" dirty="0"/>
          </a:p>
        </p:txBody>
      </p:sp>
    </p:spTree>
    <p:extLst>
      <p:ext uri="{BB962C8B-B14F-4D97-AF65-F5344CB8AC3E}">
        <p14:creationId xmlns:p14="http://schemas.microsoft.com/office/powerpoint/2010/main" val="1427106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7D752-6A14-751B-BB91-B5156910B1F4}"/>
              </a:ext>
            </a:extLst>
          </p:cNvPr>
          <p:cNvSpPr>
            <a:spLocks noGrp="1"/>
          </p:cNvSpPr>
          <p:nvPr>
            <p:ph type="title"/>
          </p:nvPr>
        </p:nvSpPr>
        <p:spPr>
          <a:xfrm>
            <a:off x="1681316" y="256769"/>
            <a:ext cx="8898194" cy="1188720"/>
          </a:xfrm>
        </p:spPr>
        <p:txBody>
          <a:bodyPr/>
          <a:lstStyle/>
          <a:p>
            <a:r>
              <a:rPr lang="en-US" dirty="0"/>
              <a:t>Reference links</a:t>
            </a:r>
            <a:endParaRPr lang="en-IN" dirty="0"/>
          </a:p>
        </p:txBody>
      </p:sp>
      <p:sp>
        <p:nvSpPr>
          <p:cNvPr id="3" name="Content Placeholder 2">
            <a:extLst>
              <a:ext uri="{FF2B5EF4-FFF2-40B4-BE49-F238E27FC236}">
                <a16:creationId xmlns:a16="http://schemas.microsoft.com/office/drawing/2014/main" id="{6ACCBB3F-4294-1673-6172-761710ED6F74}"/>
              </a:ext>
            </a:extLst>
          </p:cNvPr>
          <p:cNvSpPr>
            <a:spLocks noGrp="1"/>
          </p:cNvSpPr>
          <p:nvPr>
            <p:ph idx="1"/>
          </p:nvPr>
        </p:nvSpPr>
        <p:spPr>
          <a:xfrm>
            <a:off x="1681316" y="1710813"/>
            <a:ext cx="8898194" cy="4890417"/>
          </a:xfrm>
        </p:spPr>
        <p:txBody>
          <a:bodyPr/>
          <a:lstStyle/>
          <a:p>
            <a:r>
              <a:rPr lang="en-US" dirty="0"/>
              <a:t>Machine Learning, AI and Deep Learning : </a:t>
            </a:r>
            <a:r>
              <a:rPr lang="en-US" dirty="0">
                <a:hlinkClick r:id="rId2"/>
              </a:rPr>
              <a:t>https://medium.com/edureka/machine-learning-tutorial-f2883412fba1</a:t>
            </a:r>
            <a:r>
              <a:rPr lang="en-US" dirty="0"/>
              <a:t> </a:t>
            </a:r>
          </a:p>
          <a:p>
            <a:r>
              <a:rPr lang="en-US" dirty="0"/>
              <a:t>Data Normalization : </a:t>
            </a:r>
            <a:r>
              <a:rPr lang="en-US" dirty="0">
                <a:hlinkClick r:id="rId3"/>
              </a:rPr>
              <a:t>https://medium.com/p/d3505a0d1892</a:t>
            </a:r>
            <a:r>
              <a:rPr lang="en-US" dirty="0"/>
              <a:t> </a:t>
            </a:r>
          </a:p>
          <a:p>
            <a:r>
              <a:rPr lang="en-US" dirty="0"/>
              <a:t>Machine Learning in detail : </a:t>
            </a:r>
            <a:r>
              <a:rPr lang="en-US" dirty="0">
                <a:hlinkClick r:id="rId4"/>
              </a:rPr>
              <a:t>https://medium.com/p/9dd66f80e75c</a:t>
            </a:r>
            <a:r>
              <a:rPr lang="en-US" dirty="0"/>
              <a:t> </a:t>
            </a:r>
          </a:p>
          <a:p>
            <a:r>
              <a:rPr lang="en-US" dirty="0"/>
              <a:t>Neural Networks :  </a:t>
            </a:r>
            <a:r>
              <a:rPr lang="en-US" dirty="0">
                <a:hlinkClick r:id="rId5"/>
              </a:rPr>
              <a:t>https://medium.com/@techwithjulles/introduction-to-neural-networks-and-trading-basics-of-neural-networks-f5b538678485</a:t>
            </a:r>
            <a:r>
              <a:rPr lang="en-US" dirty="0"/>
              <a:t> </a:t>
            </a:r>
            <a:endParaRPr lang="en-IN" dirty="0"/>
          </a:p>
        </p:txBody>
      </p:sp>
    </p:spTree>
    <p:extLst>
      <p:ext uri="{BB962C8B-B14F-4D97-AF65-F5344CB8AC3E}">
        <p14:creationId xmlns:p14="http://schemas.microsoft.com/office/powerpoint/2010/main" val="2462149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63E47-1C8E-FD9C-D4D5-96CA9FEF0FE9}"/>
              </a:ext>
            </a:extLst>
          </p:cNvPr>
          <p:cNvSpPr>
            <a:spLocks noGrp="1"/>
          </p:cNvSpPr>
          <p:nvPr>
            <p:ph type="title"/>
          </p:nvPr>
        </p:nvSpPr>
        <p:spPr>
          <a:xfrm>
            <a:off x="838200" y="168479"/>
            <a:ext cx="10515600" cy="1325563"/>
          </a:xfrm>
        </p:spPr>
        <p:txBody>
          <a:bodyPr/>
          <a:lstStyle/>
          <a:p>
            <a:r>
              <a:rPr lang="en-IN" dirty="0"/>
              <a:t>What is Machine Learning (ML) ?</a:t>
            </a:r>
          </a:p>
        </p:txBody>
      </p:sp>
      <p:sp>
        <p:nvSpPr>
          <p:cNvPr id="3" name="Content Placeholder 2">
            <a:extLst>
              <a:ext uri="{FF2B5EF4-FFF2-40B4-BE49-F238E27FC236}">
                <a16:creationId xmlns:a16="http://schemas.microsoft.com/office/drawing/2014/main" id="{580EB793-6176-F6B3-F518-C3A8D7D98EE9}"/>
              </a:ext>
            </a:extLst>
          </p:cNvPr>
          <p:cNvSpPr>
            <a:spLocks noGrp="1"/>
          </p:cNvSpPr>
          <p:nvPr>
            <p:ph idx="1"/>
          </p:nvPr>
        </p:nvSpPr>
        <p:spPr>
          <a:xfrm>
            <a:off x="838200" y="1494042"/>
            <a:ext cx="10636045" cy="5289755"/>
          </a:xfrm>
        </p:spPr>
        <p:txBody>
          <a:bodyPr>
            <a:normAutofit/>
          </a:bodyPr>
          <a:lstStyle/>
          <a:p>
            <a:pPr marL="0" lvl="0" indent="0">
              <a:lnSpc>
                <a:spcPct val="107000"/>
              </a:lnSpc>
              <a:buNone/>
            </a:pPr>
            <a:endParaRPr lang="en-US" sz="1800" b="1" u="sng"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Machine Learning is the field of study that gives computers the capability to learn without being explicitly programmed. Below are the sub-divisions in Machine Learning:</a:t>
            </a:r>
          </a:p>
          <a:p>
            <a:pPr marL="0" lvl="0" indent="0">
              <a:lnSpc>
                <a:spcPct val="107000"/>
              </a:lnSpc>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Supervised Machine Learning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indent="228600">
              <a:lnSpc>
                <a:spcPct val="107000"/>
              </a:lnSpc>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Classification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indent="228600">
              <a:lnSpc>
                <a:spcPct val="107000"/>
              </a:lnSpc>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Regression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Unsupervised Machine Learning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Association Rule Mining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Clustering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Reinforcement Learning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Solving Puzzles or Mazes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Text Summarization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64104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3FFC9-B5D9-71A6-A5AA-8BABC2942933}"/>
              </a:ext>
            </a:extLst>
          </p:cNvPr>
          <p:cNvSpPr>
            <a:spLocks noGrp="1"/>
          </p:cNvSpPr>
          <p:nvPr>
            <p:ph type="title"/>
          </p:nvPr>
        </p:nvSpPr>
        <p:spPr>
          <a:xfrm>
            <a:off x="838200" y="188144"/>
            <a:ext cx="10515600" cy="1325563"/>
          </a:xfrm>
        </p:spPr>
        <p:txBody>
          <a:bodyPr>
            <a:normAutofit fontScale="90000"/>
          </a:bodyPr>
          <a:lstStyle/>
          <a:p>
            <a:r>
              <a:rPr lang="en-IN" sz="3600" dirty="0"/>
              <a:t>Supervised (VS) Unsupervised (VS) Reinforcement Learning</a:t>
            </a:r>
          </a:p>
        </p:txBody>
      </p:sp>
      <p:pic>
        <p:nvPicPr>
          <p:cNvPr id="4" name="Content Placeholder 3">
            <a:extLst>
              <a:ext uri="{FF2B5EF4-FFF2-40B4-BE49-F238E27FC236}">
                <a16:creationId xmlns:a16="http://schemas.microsoft.com/office/drawing/2014/main" id="{239F9306-8DBC-E81C-406A-1F6F1E8A5745}"/>
              </a:ext>
            </a:extLst>
          </p:cNvPr>
          <p:cNvPicPr>
            <a:picLocks noGrp="1" noChangeAspect="1"/>
          </p:cNvPicPr>
          <p:nvPr>
            <p:ph idx="1"/>
          </p:nvPr>
        </p:nvPicPr>
        <p:blipFill>
          <a:blip r:embed="rId2"/>
          <a:stretch>
            <a:fillRect/>
          </a:stretch>
        </p:blipFill>
        <p:spPr>
          <a:xfrm>
            <a:off x="1577622" y="1586681"/>
            <a:ext cx="9036755" cy="5083175"/>
          </a:xfrm>
          <a:prstGeom prst="rect">
            <a:avLst/>
          </a:prstGeom>
        </p:spPr>
      </p:pic>
    </p:spTree>
    <p:extLst>
      <p:ext uri="{BB962C8B-B14F-4D97-AF65-F5344CB8AC3E}">
        <p14:creationId xmlns:p14="http://schemas.microsoft.com/office/powerpoint/2010/main" val="3362420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4F514-DB49-4ECD-8AB7-2642EA6C82BD}"/>
              </a:ext>
            </a:extLst>
          </p:cNvPr>
          <p:cNvSpPr>
            <a:spLocks noGrp="1"/>
          </p:cNvSpPr>
          <p:nvPr>
            <p:ph type="title"/>
          </p:nvPr>
        </p:nvSpPr>
        <p:spPr>
          <a:xfrm>
            <a:off x="838200" y="178312"/>
            <a:ext cx="10515600" cy="1325563"/>
          </a:xfrm>
        </p:spPr>
        <p:txBody>
          <a:bodyPr/>
          <a:lstStyle/>
          <a:p>
            <a:r>
              <a:rPr lang="en-IN" dirty="0"/>
              <a:t>A Use-Case</a:t>
            </a:r>
          </a:p>
        </p:txBody>
      </p:sp>
      <p:sp>
        <p:nvSpPr>
          <p:cNvPr id="3" name="Content Placeholder 2">
            <a:extLst>
              <a:ext uri="{FF2B5EF4-FFF2-40B4-BE49-F238E27FC236}">
                <a16:creationId xmlns:a16="http://schemas.microsoft.com/office/drawing/2014/main" id="{25E74B6D-0492-9CC3-5CF2-A1532C4456F2}"/>
              </a:ext>
            </a:extLst>
          </p:cNvPr>
          <p:cNvSpPr>
            <a:spLocks noGrp="1"/>
          </p:cNvSpPr>
          <p:nvPr>
            <p:ph idx="1"/>
          </p:nvPr>
        </p:nvSpPr>
        <p:spPr>
          <a:xfrm>
            <a:off x="838200" y="1503876"/>
            <a:ext cx="10515600" cy="5175812"/>
          </a:xfrm>
        </p:spPr>
        <p:txBody>
          <a:bodyPr/>
          <a:lstStyle/>
          <a:p>
            <a:pPr marL="0" indent="0">
              <a:lnSpc>
                <a:spcPct val="1070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Consider a Scenario of Box Office Prediction of movie.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following variables would define the Box Office Collections: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Prediction of Box office collections is a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Supervised Scenario</a:t>
            </a:r>
          </a:p>
          <a:p>
            <a:pPr marL="342900" indent="-342900">
              <a:lnSpc>
                <a:spcPct val="107000"/>
              </a:lnSpc>
              <a:buAutoNum type="arabicPeriod"/>
            </a:pPr>
            <a:r>
              <a:rPr lang="en-US" kern="100" dirty="0">
                <a:latin typeface="Calibri" panose="020F0502020204030204" pitchFamily="34" charset="0"/>
                <a:ea typeface="Calibri" panose="020F0502020204030204" pitchFamily="34" charset="0"/>
                <a:cs typeface="Times New Roman" panose="02020603050405020304" pitchFamily="18" charset="0"/>
              </a:rPr>
              <a:t>Hero, Director, Cast, Past history of Hero/Director, Avg Collections, Genre </a:t>
            </a:r>
            <a:r>
              <a:rPr lang="en-US" kern="100" dirty="0" err="1">
                <a:latin typeface="Calibri" panose="020F0502020204030204" pitchFamily="34" charset="0"/>
                <a:ea typeface="Calibri" panose="020F0502020204030204" pitchFamily="34" charset="0"/>
                <a:cs typeface="Times New Roman" panose="02020603050405020304" pitchFamily="18" charset="0"/>
              </a:rPr>
              <a:t>etc</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2. Understanding/Grouping Movies/Actors based on these attributes could be a Clustering Model which is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Unsupervised Scenario</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3AF5D04A-F115-EFE5-159B-DA5B0ABE8E58}"/>
              </a:ext>
            </a:extLst>
          </p:cNvPr>
          <p:cNvPicPr>
            <a:picLocks noChangeAspect="1"/>
          </p:cNvPicPr>
          <p:nvPr/>
        </p:nvPicPr>
        <p:blipFill>
          <a:blip r:embed="rId2"/>
          <a:stretch>
            <a:fillRect/>
          </a:stretch>
        </p:blipFill>
        <p:spPr>
          <a:xfrm>
            <a:off x="1315014" y="4237703"/>
            <a:ext cx="3355309" cy="2343829"/>
          </a:xfrm>
          <a:prstGeom prst="rect">
            <a:avLst/>
          </a:prstGeom>
        </p:spPr>
      </p:pic>
      <p:pic>
        <p:nvPicPr>
          <p:cNvPr id="5" name="Picture 4">
            <a:extLst>
              <a:ext uri="{FF2B5EF4-FFF2-40B4-BE49-F238E27FC236}">
                <a16:creationId xmlns:a16="http://schemas.microsoft.com/office/drawing/2014/main" id="{68AB8A4B-702D-B7AE-EB5C-20D91CC6A534}"/>
              </a:ext>
            </a:extLst>
          </p:cNvPr>
          <p:cNvPicPr>
            <a:picLocks noChangeAspect="1"/>
          </p:cNvPicPr>
          <p:nvPr/>
        </p:nvPicPr>
        <p:blipFill>
          <a:blip r:embed="rId3"/>
          <a:stretch>
            <a:fillRect/>
          </a:stretch>
        </p:blipFill>
        <p:spPr>
          <a:xfrm>
            <a:off x="7620000" y="4107828"/>
            <a:ext cx="3256986" cy="2492591"/>
          </a:xfrm>
          <a:prstGeom prst="rect">
            <a:avLst/>
          </a:prstGeom>
        </p:spPr>
      </p:pic>
    </p:spTree>
    <p:extLst>
      <p:ext uri="{BB962C8B-B14F-4D97-AF65-F5344CB8AC3E}">
        <p14:creationId xmlns:p14="http://schemas.microsoft.com/office/powerpoint/2010/main" val="3572763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6727A-8CF6-525C-D7C6-AA80BEE26D1A}"/>
              </a:ext>
            </a:extLst>
          </p:cNvPr>
          <p:cNvSpPr>
            <a:spLocks noGrp="1"/>
          </p:cNvSpPr>
          <p:nvPr>
            <p:ph type="title"/>
          </p:nvPr>
        </p:nvSpPr>
        <p:spPr>
          <a:xfrm>
            <a:off x="1268361" y="197776"/>
            <a:ext cx="9999407" cy="1188720"/>
          </a:xfrm>
        </p:spPr>
        <p:txBody>
          <a:bodyPr/>
          <a:lstStyle/>
          <a:p>
            <a:r>
              <a:rPr lang="en-IN" dirty="0"/>
              <a:t>DATA</a:t>
            </a:r>
          </a:p>
        </p:txBody>
      </p:sp>
      <p:sp>
        <p:nvSpPr>
          <p:cNvPr id="3" name="Content Placeholder 2">
            <a:extLst>
              <a:ext uri="{FF2B5EF4-FFF2-40B4-BE49-F238E27FC236}">
                <a16:creationId xmlns:a16="http://schemas.microsoft.com/office/drawing/2014/main" id="{7244E61B-5BA8-C563-9ADC-E927983031FC}"/>
              </a:ext>
            </a:extLst>
          </p:cNvPr>
          <p:cNvSpPr>
            <a:spLocks noGrp="1"/>
          </p:cNvSpPr>
          <p:nvPr>
            <p:ph idx="1"/>
          </p:nvPr>
        </p:nvSpPr>
        <p:spPr>
          <a:xfrm>
            <a:off x="1268361" y="1602658"/>
            <a:ext cx="9999407" cy="4965290"/>
          </a:xfrm>
        </p:spPr>
        <p:txBody>
          <a:bodyPr/>
          <a:lstStyle/>
          <a:p>
            <a:r>
              <a:rPr lang="en-IN" dirty="0"/>
              <a:t>Numerical and Categorical</a:t>
            </a:r>
          </a:p>
          <a:p>
            <a:r>
              <a:rPr lang="en-IN" dirty="0"/>
              <a:t>Numerical</a:t>
            </a:r>
          </a:p>
          <a:p>
            <a:pPr lvl="1"/>
            <a:r>
              <a:rPr lang="en-IN" dirty="0"/>
              <a:t>Discrete</a:t>
            </a:r>
          </a:p>
          <a:p>
            <a:pPr lvl="1"/>
            <a:r>
              <a:rPr lang="en-IN" dirty="0"/>
              <a:t>Continuous</a:t>
            </a:r>
          </a:p>
          <a:p>
            <a:r>
              <a:rPr lang="en-IN" dirty="0"/>
              <a:t>Categorical</a:t>
            </a:r>
          </a:p>
          <a:p>
            <a:pPr lvl="1"/>
            <a:r>
              <a:rPr lang="en-IN" dirty="0"/>
              <a:t>Nominal</a:t>
            </a:r>
          </a:p>
          <a:p>
            <a:pPr lvl="1"/>
            <a:r>
              <a:rPr lang="en-IN" dirty="0"/>
              <a:t>Ordinal</a:t>
            </a:r>
          </a:p>
        </p:txBody>
      </p:sp>
      <p:pic>
        <p:nvPicPr>
          <p:cNvPr id="4" name="Picture 3">
            <a:extLst>
              <a:ext uri="{FF2B5EF4-FFF2-40B4-BE49-F238E27FC236}">
                <a16:creationId xmlns:a16="http://schemas.microsoft.com/office/drawing/2014/main" id="{78F910C8-5F64-D581-320E-96CC195157E9}"/>
              </a:ext>
            </a:extLst>
          </p:cNvPr>
          <p:cNvPicPr>
            <a:picLocks noChangeAspect="1"/>
          </p:cNvPicPr>
          <p:nvPr/>
        </p:nvPicPr>
        <p:blipFill>
          <a:blip r:embed="rId2"/>
          <a:stretch>
            <a:fillRect/>
          </a:stretch>
        </p:blipFill>
        <p:spPr>
          <a:xfrm>
            <a:off x="4400243" y="1709737"/>
            <a:ext cx="6867525" cy="3438525"/>
          </a:xfrm>
          <a:prstGeom prst="rect">
            <a:avLst/>
          </a:prstGeom>
        </p:spPr>
      </p:pic>
    </p:spTree>
    <p:extLst>
      <p:ext uri="{BB962C8B-B14F-4D97-AF65-F5344CB8AC3E}">
        <p14:creationId xmlns:p14="http://schemas.microsoft.com/office/powerpoint/2010/main" val="54752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B4CF9-EDA1-5BCA-82D5-D1E97B88807B}"/>
              </a:ext>
            </a:extLst>
          </p:cNvPr>
          <p:cNvSpPr>
            <a:spLocks noGrp="1"/>
          </p:cNvSpPr>
          <p:nvPr>
            <p:ph type="title"/>
          </p:nvPr>
        </p:nvSpPr>
        <p:spPr>
          <a:xfrm>
            <a:off x="1366683" y="325596"/>
            <a:ext cx="9409471" cy="1188720"/>
          </a:xfrm>
        </p:spPr>
        <p:txBody>
          <a:bodyPr/>
          <a:lstStyle/>
          <a:p>
            <a:r>
              <a:rPr lang="en-IN" dirty="0"/>
              <a:t>Data normalization</a:t>
            </a:r>
          </a:p>
        </p:txBody>
      </p:sp>
      <p:sp>
        <p:nvSpPr>
          <p:cNvPr id="3" name="Content Placeholder 2">
            <a:extLst>
              <a:ext uri="{FF2B5EF4-FFF2-40B4-BE49-F238E27FC236}">
                <a16:creationId xmlns:a16="http://schemas.microsoft.com/office/drawing/2014/main" id="{992D0311-9A34-696C-3AFC-AFC0FCBCC84B}"/>
              </a:ext>
            </a:extLst>
          </p:cNvPr>
          <p:cNvSpPr>
            <a:spLocks noGrp="1"/>
          </p:cNvSpPr>
          <p:nvPr>
            <p:ph idx="1"/>
          </p:nvPr>
        </p:nvSpPr>
        <p:spPr>
          <a:xfrm>
            <a:off x="1366683" y="1877962"/>
            <a:ext cx="9409471" cy="4522838"/>
          </a:xfrm>
        </p:spPr>
        <p:txBody>
          <a:bodyPr/>
          <a:lstStyle/>
          <a:p>
            <a:r>
              <a:rPr lang="en-IN" dirty="0"/>
              <a:t>Numerical Variables:</a:t>
            </a:r>
          </a:p>
          <a:p>
            <a:pPr lvl="1"/>
            <a:r>
              <a:rPr lang="en-IN" dirty="0"/>
              <a:t>Standardization: Scaling the values in the range of [-3,3] based on mean and standard deviation of the variable. Converts any distribution to Normal Distribution (Which is Ideal Distribution for ML)</a:t>
            </a:r>
          </a:p>
          <a:p>
            <a:pPr lvl="1"/>
            <a:r>
              <a:rPr lang="en-IN" dirty="0"/>
              <a:t>Normalization: Also called as Min-Max Scaler, Scales the values to [0,1] based on the minimum and maximum value of the variable. </a:t>
            </a:r>
          </a:p>
          <a:p>
            <a:r>
              <a:rPr lang="en-IN" dirty="0"/>
              <a:t>Categorical Variables:</a:t>
            </a:r>
          </a:p>
          <a:p>
            <a:pPr lvl="1"/>
            <a:r>
              <a:rPr lang="en-IN" dirty="0"/>
              <a:t>One Hot Encoding:  An encoding where each class is treated independent and is treated as a vector/variable</a:t>
            </a:r>
          </a:p>
          <a:p>
            <a:pPr lvl="1"/>
            <a:r>
              <a:rPr lang="en-IN" dirty="0"/>
              <a:t>Label Encoding:  An encoding where each class is represented with a unique integer</a:t>
            </a:r>
          </a:p>
        </p:txBody>
      </p:sp>
    </p:spTree>
    <p:extLst>
      <p:ext uri="{BB962C8B-B14F-4D97-AF65-F5344CB8AC3E}">
        <p14:creationId xmlns:p14="http://schemas.microsoft.com/office/powerpoint/2010/main" val="2571470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92368-B69B-D412-6505-671ED4BBD054}"/>
              </a:ext>
            </a:extLst>
          </p:cNvPr>
          <p:cNvSpPr>
            <a:spLocks noGrp="1"/>
          </p:cNvSpPr>
          <p:nvPr>
            <p:ph type="title"/>
          </p:nvPr>
        </p:nvSpPr>
        <p:spPr>
          <a:xfrm>
            <a:off x="1691147" y="305931"/>
            <a:ext cx="8878529" cy="1050921"/>
          </a:xfrm>
        </p:spPr>
        <p:txBody>
          <a:bodyPr/>
          <a:lstStyle/>
          <a:p>
            <a:r>
              <a:rPr lang="en-IN" dirty="0"/>
              <a:t>Data normalization</a:t>
            </a:r>
          </a:p>
        </p:txBody>
      </p:sp>
      <p:pic>
        <p:nvPicPr>
          <p:cNvPr id="8" name="Content Placeholder 7">
            <a:extLst>
              <a:ext uri="{FF2B5EF4-FFF2-40B4-BE49-F238E27FC236}">
                <a16:creationId xmlns:a16="http://schemas.microsoft.com/office/drawing/2014/main" id="{83BDCB84-3D7E-92CA-6D1A-682C243E6F81}"/>
              </a:ext>
            </a:extLst>
          </p:cNvPr>
          <p:cNvPicPr>
            <a:picLocks noGrp="1" noChangeAspect="1"/>
          </p:cNvPicPr>
          <p:nvPr>
            <p:ph idx="1"/>
          </p:nvPr>
        </p:nvPicPr>
        <p:blipFill>
          <a:blip r:embed="rId2"/>
          <a:stretch>
            <a:fillRect/>
          </a:stretch>
        </p:blipFill>
        <p:spPr>
          <a:xfrm>
            <a:off x="2271252" y="1602658"/>
            <a:ext cx="7059561" cy="5056098"/>
          </a:xfrm>
          <a:prstGeom prst="rect">
            <a:avLst/>
          </a:prstGeom>
        </p:spPr>
      </p:pic>
    </p:spTree>
    <p:extLst>
      <p:ext uri="{BB962C8B-B14F-4D97-AF65-F5344CB8AC3E}">
        <p14:creationId xmlns:p14="http://schemas.microsoft.com/office/powerpoint/2010/main" val="3136470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43AEA-E6A9-7A46-6642-A5E5241F17E9}"/>
              </a:ext>
            </a:extLst>
          </p:cNvPr>
          <p:cNvSpPr>
            <a:spLocks noGrp="1"/>
          </p:cNvSpPr>
          <p:nvPr>
            <p:ph type="title"/>
          </p:nvPr>
        </p:nvSpPr>
        <p:spPr>
          <a:xfrm>
            <a:off x="1042219" y="290924"/>
            <a:ext cx="9645446" cy="1188720"/>
          </a:xfrm>
        </p:spPr>
        <p:txBody>
          <a:bodyPr/>
          <a:lstStyle/>
          <a:p>
            <a:r>
              <a:rPr lang="en-IN" dirty="0"/>
              <a:t>Supervised Machine Learning</a:t>
            </a:r>
          </a:p>
        </p:txBody>
      </p:sp>
      <p:sp>
        <p:nvSpPr>
          <p:cNvPr id="3" name="Content Placeholder 2">
            <a:extLst>
              <a:ext uri="{FF2B5EF4-FFF2-40B4-BE49-F238E27FC236}">
                <a16:creationId xmlns:a16="http://schemas.microsoft.com/office/drawing/2014/main" id="{FF95AF59-15F6-BFF9-DDF1-4A18957F072A}"/>
              </a:ext>
            </a:extLst>
          </p:cNvPr>
          <p:cNvSpPr>
            <a:spLocks noGrp="1"/>
          </p:cNvSpPr>
          <p:nvPr>
            <p:ph idx="1"/>
          </p:nvPr>
        </p:nvSpPr>
        <p:spPr>
          <a:xfrm>
            <a:off x="1042220" y="1770487"/>
            <a:ext cx="9743768" cy="4796589"/>
          </a:xfrm>
        </p:spPr>
        <p:txBody>
          <a:bodyPr/>
          <a:lstStyle/>
          <a:p>
            <a:r>
              <a:rPr lang="en-IN" u="sng" dirty="0"/>
              <a:t>Classification</a:t>
            </a:r>
            <a:r>
              <a:rPr lang="en-IN" dirty="0"/>
              <a:t>:</a:t>
            </a:r>
          </a:p>
          <a:p>
            <a:pPr lvl="1"/>
            <a:r>
              <a:rPr lang="en-IN" dirty="0"/>
              <a:t>A Task where a model learns to classify a record to any of the trained target classes</a:t>
            </a:r>
          </a:p>
          <a:p>
            <a:pPr lvl="1"/>
            <a:r>
              <a:rPr lang="en-IN" dirty="0"/>
              <a:t>Models like Decision Tree Classifier, Logistic Regression, SVM Classifier, KNN and Ensemble models are used for Classification Tasks</a:t>
            </a:r>
          </a:p>
          <a:p>
            <a:pPr lvl="1"/>
            <a:r>
              <a:rPr lang="en-IN" dirty="0"/>
              <a:t>Some Metrics to measure the performance of the Classification include </a:t>
            </a:r>
            <a:r>
              <a:rPr lang="en-IN" b="1" dirty="0"/>
              <a:t>Accuracy, Precision, Recall, F1 Score</a:t>
            </a:r>
            <a:r>
              <a:rPr lang="en-IN" dirty="0"/>
              <a:t>.</a:t>
            </a:r>
          </a:p>
          <a:p>
            <a:r>
              <a:rPr lang="en-IN" u="sng" dirty="0"/>
              <a:t>Regression</a:t>
            </a:r>
            <a:r>
              <a:rPr lang="en-IN" dirty="0"/>
              <a:t>:</a:t>
            </a:r>
          </a:p>
          <a:p>
            <a:pPr lvl="1"/>
            <a:r>
              <a:rPr lang="en-IN" dirty="0"/>
              <a:t>A Task where a model learns to predict a continuous numerical value of a record </a:t>
            </a:r>
          </a:p>
          <a:p>
            <a:pPr lvl="1"/>
            <a:r>
              <a:rPr lang="en-IN" dirty="0"/>
              <a:t>Models like Linear Regression, Decision Tree Regressor, SVM Regressor, KNN and Ensemble models are used for Regression Tasks</a:t>
            </a:r>
          </a:p>
          <a:p>
            <a:pPr lvl="1"/>
            <a:r>
              <a:rPr lang="en-IN" dirty="0"/>
              <a:t>Some Metrics to measure the performance of the Regression include </a:t>
            </a:r>
            <a:r>
              <a:rPr lang="en-IN" b="1" dirty="0"/>
              <a:t>MSE( Mean Squared Error), </a:t>
            </a:r>
          </a:p>
          <a:p>
            <a:pPr marL="228600" lvl="1" indent="0">
              <a:buNone/>
            </a:pPr>
            <a:r>
              <a:rPr lang="en-IN" b="1" dirty="0"/>
              <a:t>RMSE(Root Mean Squared Error),   MAPE(Mean Absolute Percentage Error),   MAE(Mean Absolute Error)</a:t>
            </a:r>
            <a:r>
              <a:rPr lang="en-IN" dirty="0"/>
              <a:t> etc.</a:t>
            </a:r>
          </a:p>
        </p:txBody>
      </p:sp>
    </p:spTree>
    <p:extLst>
      <p:ext uri="{BB962C8B-B14F-4D97-AF65-F5344CB8AC3E}">
        <p14:creationId xmlns:p14="http://schemas.microsoft.com/office/powerpoint/2010/main" val="2731974625"/>
      </p:ext>
    </p:extLst>
  </p:cSld>
  <p:clrMapOvr>
    <a:masterClrMapping/>
  </p:clrMapOvr>
</p:sld>
</file>

<file path=ppt/theme/theme1.xml><?xml version="1.0" encoding="utf-8"?>
<a:theme xmlns:a="http://schemas.openxmlformats.org/drawingml/2006/main" name="Parcel">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1229</TotalTime>
  <Words>1410</Words>
  <Application>Microsoft Office PowerPoint</Application>
  <PresentationFormat>Widescreen</PresentationFormat>
  <Paragraphs>99</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Gill Sans MT</vt:lpstr>
      <vt:lpstr>source-serif-pro</vt:lpstr>
      <vt:lpstr>Parcel</vt:lpstr>
      <vt:lpstr>Gen AI </vt:lpstr>
      <vt:lpstr>What is AI, ML and Deep Learning?</vt:lpstr>
      <vt:lpstr>What is Machine Learning (ML) ?</vt:lpstr>
      <vt:lpstr>Supervised (VS) Unsupervised (VS) Reinforcement Learning</vt:lpstr>
      <vt:lpstr>A Use-Case</vt:lpstr>
      <vt:lpstr>DATA</vt:lpstr>
      <vt:lpstr>Data normalization</vt:lpstr>
      <vt:lpstr>Data normalization</vt:lpstr>
      <vt:lpstr>Supervised Machine Learning</vt:lpstr>
      <vt:lpstr>Regression Metrics</vt:lpstr>
      <vt:lpstr>Classification metrics</vt:lpstr>
      <vt:lpstr>Overfitting &amp; Regularization</vt:lpstr>
      <vt:lpstr>Why and How to detect Overfitting</vt:lpstr>
      <vt:lpstr>Overfitting &amp; Regularization</vt:lpstr>
      <vt:lpstr>Other approaches to prevent overfitting</vt:lpstr>
      <vt:lpstr>Grid Search Cross validation</vt:lpstr>
      <vt:lpstr>Some best cases to use the models</vt:lpstr>
      <vt:lpstr>Neural Networks</vt:lpstr>
      <vt:lpstr>Neural Networks</vt:lpstr>
      <vt:lpstr>What are Neural Networks Used for?</vt:lpstr>
      <vt:lpstr>Reference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NAGA VENKATA SAI GADAMSETTY</dc:creator>
  <cp:lastModifiedBy>NAGA VENKATA SAI GADAMSETTY</cp:lastModifiedBy>
  <cp:revision>17</cp:revision>
  <dcterms:created xsi:type="dcterms:W3CDTF">2024-12-25T06:25:20Z</dcterms:created>
  <dcterms:modified xsi:type="dcterms:W3CDTF">2025-08-16T02:32:28Z</dcterms:modified>
</cp:coreProperties>
</file>