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arikrishnalhk/EdunetSkillbuild.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Harikrishna Latkari</a:t>
            </a:r>
          </a:p>
          <a:p>
            <a:r>
              <a:rPr lang="en-US" sz="2000" b="1" dirty="0">
                <a:solidFill>
                  <a:schemeClr val="accent1">
                    <a:lumMod val="75000"/>
                  </a:schemeClr>
                </a:solidFill>
                <a:latin typeface="Arial"/>
                <a:cs typeface="Arial"/>
              </a:rPr>
              <a:t>Student Name : Harikrishna Latkari</a:t>
            </a:r>
          </a:p>
          <a:p>
            <a:r>
              <a:rPr lang="en-US" sz="2000" b="1" dirty="0">
                <a:solidFill>
                  <a:schemeClr val="accent1">
                    <a:lumMod val="75000"/>
                  </a:schemeClr>
                </a:solidFill>
                <a:latin typeface="Arial"/>
                <a:cs typeface="Arial"/>
              </a:rPr>
              <a:t>College Name &amp; Department : Malla Reddy Institute Of Technology,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b="1" dirty="0"/>
              <a:t>Traditional encryption makes hidden data detectable, posing security risks. Steganography conceals data within images to ensure confidentiality, but challenges like maintaining image quality, imperceptibility, and robustness remain. This project aims to develop a secure and efficient steganographic technique for data hiding.</a:t>
            </a:r>
            <a:endParaRPr lang="en-IN"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
            </a:pPr>
            <a:r>
              <a:rPr lang="en-IN" b="1" dirty="0"/>
              <a:t>Python</a:t>
            </a:r>
          </a:p>
          <a:p>
            <a:pPr>
              <a:buFont typeface="Wingdings" panose="05000000000000000000" pitchFamily="2" charset="2"/>
              <a:buChar char="§"/>
            </a:pPr>
            <a:r>
              <a:rPr lang="en-IN" b="1" dirty="0"/>
              <a:t>OpenCV</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Wingdings" panose="05000000000000000000" pitchFamily="2" charset="2"/>
              <a:buChar char="§"/>
            </a:pPr>
            <a:r>
              <a:rPr lang="en-IN" sz="2000" b="1" dirty="0"/>
              <a:t>Direct Pixel Manipulation</a:t>
            </a:r>
          </a:p>
          <a:p>
            <a:pPr>
              <a:buFont typeface="Wingdings" panose="05000000000000000000" pitchFamily="2" charset="2"/>
              <a:buChar char="§"/>
            </a:pPr>
            <a:r>
              <a:rPr lang="en-IN" sz="2000" b="1" dirty="0"/>
              <a:t>Custom Character Encoding &amp; Decoding</a:t>
            </a:r>
          </a:p>
          <a:p>
            <a:pPr>
              <a:buFont typeface="Wingdings" panose="05000000000000000000" pitchFamily="2" charset="2"/>
              <a:buChar char="§"/>
            </a:pPr>
            <a:r>
              <a:rPr lang="en-IN" sz="2000" b="1" dirty="0"/>
              <a:t>Pixel Traversal Pattern</a:t>
            </a:r>
          </a:p>
          <a:p>
            <a:pPr>
              <a:buFont typeface="Wingdings" panose="05000000000000000000" pitchFamily="2" charset="2"/>
              <a:buChar char="§"/>
            </a:pPr>
            <a:r>
              <a:rPr lang="en-IN" sz="2000" b="1" dirty="0"/>
              <a:t>Simple Password-Based Authentication:</a:t>
            </a:r>
            <a:endParaRPr lang="en-IN" sz="2000" dirty="0"/>
          </a:p>
          <a:p>
            <a:pPr>
              <a:buFont typeface="Wingdings" panose="05000000000000000000" pitchFamily="2" charset="2"/>
              <a:buChar char="§"/>
            </a:pPr>
            <a:r>
              <a:rPr lang="en-US" sz="2000" b="1" dirty="0"/>
              <a:t>Automation </a:t>
            </a:r>
            <a:r>
              <a:rPr lang="en-IN" sz="2000" b="1" dirty="0"/>
              <a:t>Warning for Oversized Messages:</a:t>
            </a:r>
            <a:endParaRPr lang="en-IN" sz="2000" dirty="0"/>
          </a:p>
          <a:p>
            <a:pPr>
              <a:buFont typeface="Wingdings" panose="05000000000000000000" pitchFamily="2" charset="2"/>
              <a:buChar char="§"/>
            </a:pPr>
            <a:r>
              <a:rPr lang="en-US" sz="2000" b="1" dirty="0"/>
              <a:t>Handling of Image Bounds:</a:t>
            </a:r>
          </a:p>
          <a:p>
            <a:pPr>
              <a:buFont typeface="Wingdings" panose="05000000000000000000" pitchFamily="2" charset="2"/>
              <a:buChar char="§"/>
            </a:pPr>
            <a:r>
              <a:rPr lang="en-IN" sz="2000" b="1" dirty="0"/>
              <a:t>Modified Image is Auto-Opened:</a:t>
            </a:r>
            <a:endParaRPr lang="en-IN" sz="2000" dirty="0"/>
          </a:p>
          <a:p>
            <a:pPr>
              <a:buFont typeface="Wingdings" panose="05000000000000000000" pitchFamily="2" charset="2"/>
              <a:buChar char="§"/>
            </a:pPr>
            <a:endParaRPr lang="en-US" sz="2000" dirty="0"/>
          </a:p>
          <a:p>
            <a:pPr>
              <a:buFont typeface="Wingdings" panose="05000000000000000000" pitchFamily="2" charset="2"/>
              <a:buChar char="§"/>
            </a:pPr>
            <a:endParaRPr lang="en-IN" sz="2000" dirty="0"/>
          </a:p>
          <a:p>
            <a:pPr>
              <a:buFont typeface="Wingdings" panose="05000000000000000000" pitchFamily="2" charset="2"/>
              <a:buChar char="§"/>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b="1" dirty="0"/>
              <a:t>The end users of this project and code can include individuals and organizations that require secure, covert communication and data protection. </a:t>
            </a:r>
            <a:endParaRPr lang="en-IN" b="1"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5E47987-51DD-47D8-82CB-3239C1041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343B51BC-A337-4FC1-8BEC-2C71D3B3F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F06EB04D-98C2-4D74-86BC-1E95ECF55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5FE21824-8381-405C-BDEF-3859DE644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4" name="Rectangle 23">
            <a:extLst>
              <a:ext uri="{FF2B5EF4-FFF2-40B4-BE49-F238E27FC236}">
                <a16:creationId xmlns:a16="http://schemas.microsoft.com/office/drawing/2014/main" id="{6EA7B49C-1DDA-4A36-B615-CCE52D770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349BF0E-90A2-447D-851A-A1C4FC5E5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11" y="638175"/>
            <a:ext cx="3682784"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700218" y="1656292"/>
            <a:ext cx="3150659" cy="2085869"/>
          </a:xfrm>
        </p:spPr>
        <p:txBody>
          <a:bodyPr vert="horz" lIns="91440" tIns="45720" rIns="91440" bIns="45720" rtlCol="0" anchor="b">
            <a:normAutofit/>
          </a:bodyPr>
          <a:lstStyle/>
          <a:p>
            <a:r>
              <a:rPr lang="en-US" sz="3600" dirty="0">
                <a:solidFill>
                  <a:srgbClr val="FFFFFF"/>
                </a:solidFill>
              </a:rPr>
              <a:t>Results</a:t>
            </a:r>
          </a:p>
        </p:txBody>
      </p:sp>
      <p:sp>
        <p:nvSpPr>
          <p:cNvPr id="28" name="Rectangle 27">
            <a:extLst>
              <a:ext uri="{FF2B5EF4-FFF2-40B4-BE49-F238E27FC236}">
                <a16:creationId xmlns:a16="http://schemas.microsoft.com/office/drawing/2014/main" id="{5B432A1A-7A25-4237-B64F-E0244D852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9">
            <a:extLst>
              <a:ext uri="{FF2B5EF4-FFF2-40B4-BE49-F238E27FC236}">
                <a16:creationId xmlns:a16="http://schemas.microsoft.com/office/drawing/2014/main" id="{371419D3-21C1-47D3-9BB6-2E08FCE81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Rectangle 31">
            <a:extLst>
              <a:ext uri="{FF2B5EF4-FFF2-40B4-BE49-F238E27FC236}">
                <a16:creationId xmlns:a16="http://schemas.microsoft.com/office/drawing/2014/main" id="{99383C2D-F910-444C-AFBF-2A6C72EBA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4" name="Rectangle 33">
            <a:extLst>
              <a:ext uri="{FF2B5EF4-FFF2-40B4-BE49-F238E27FC236}">
                <a16:creationId xmlns:a16="http://schemas.microsoft.com/office/drawing/2014/main" id="{8AC7279F-774B-48BD-8EC4-E7346A34A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2242" y="627940"/>
            <a:ext cx="3704425" cy="2837094"/>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 program&#10;&#10;AI-generated content may be incorrect.">
            <a:extLst>
              <a:ext uri="{FF2B5EF4-FFF2-40B4-BE49-F238E27FC236}">
                <a16:creationId xmlns:a16="http://schemas.microsoft.com/office/drawing/2014/main" id="{CBEDCC7D-1983-4664-3A90-163E63D1ED3B}"/>
              </a:ext>
            </a:extLst>
          </p:cNvPr>
          <p:cNvPicPr>
            <a:picLocks noChangeAspect="1"/>
          </p:cNvPicPr>
          <p:nvPr/>
        </p:nvPicPr>
        <p:blipFill>
          <a:blip r:embed="rId2"/>
          <a:stretch>
            <a:fillRect/>
          </a:stretch>
        </p:blipFill>
        <p:spPr>
          <a:xfrm>
            <a:off x="4411999" y="1098667"/>
            <a:ext cx="3356919" cy="1888266"/>
          </a:xfrm>
          <a:prstGeom prst="rect">
            <a:avLst/>
          </a:prstGeom>
        </p:spPr>
      </p:pic>
      <p:sp>
        <p:nvSpPr>
          <p:cNvPr id="36" name="Rectangle 35">
            <a:extLst>
              <a:ext uri="{FF2B5EF4-FFF2-40B4-BE49-F238E27FC236}">
                <a16:creationId xmlns:a16="http://schemas.microsoft.com/office/drawing/2014/main" id="{7DDFE527-440F-4625-B425-54376B60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2736" y="627940"/>
            <a:ext cx="3704425" cy="2847329"/>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AI-generated content may be incorrect.">
            <a:extLst>
              <a:ext uri="{FF2B5EF4-FFF2-40B4-BE49-F238E27FC236}">
                <a16:creationId xmlns:a16="http://schemas.microsoft.com/office/drawing/2014/main" id="{0376DAF7-C5F8-743F-E4B8-2361150884A9}"/>
              </a:ext>
            </a:extLst>
          </p:cNvPr>
          <p:cNvPicPr>
            <a:picLocks noChangeAspect="1"/>
          </p:cNvPicPr>
          <p:nvPr/>
        </p:nvPicPr>
        <p:blipFill>
          <a:blip r:embed="rId3"/>
          <a:stretch>
            <a:fillRect/>
          </a:stretch>
        </p:blipFill>
        <p:spPr>
          <a:xfrm>
            <a:off x="8223232" y="1094271"/>
            <a:ext cx="3372551" cy="1897059"/>
          </a:xfrm>
          <a:prstGeom prst="rect">
            <a:avLst/>
          </a:prstGeom>
        </p:spPr>
      </p:pic>
      <p:sp>
        <p:nvSpPr>
          <p:cNvPr id="38" name="Rectangle 37">
            <a:extLst>
              <a:ext uri="{FF2B5EF4-FFF2-40B4-BE49-F238E27FC236}">
                <a16:creationId xmlns:a16="http://schemas.microsoft.com/office/drawing/2014/main" id="{8C2E4842-085B-4316-A26B-BFB4CF21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62" y="3572039"/>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AI-generated content may be incorrect.">
            <a:extLst>
              <a:ext uri="{FF2B5EF4-FFF2-40B4-BE49-F238E27FC236}">
                <a16:creationId xmlns:a16="http://schemas.microsoft.com/office/drawing/2014/main" id="{7B5107F2-738F-943A-8741-4BBAD3BD03C2}"/>
              </a:ext>
            </a:extLst>
          </p:cNvPr>
          <p:cNvPicPr>
            <a:picLocks noGrp="1" noChangeAspect="1"/>
          </p:cNvPicPr>
          <p:nvPr>
            <p:ph idx="1"/>
          </p:nvPr>
        </p:nvPicPr>
        <p:blipFill>
          <a:blip r:embed="rId4"/>
          <a:stretch>
            <a:fillRect/>
          </a:stretch>
        </p:blipFill>
        <p:spPr>
          <a:xfrm>
            <a:off x="4411999" y="4041795"/>
            <a:ext cx="3356919" cy="1888266"/>
          </a:xfrm>
          <a:prstGeom prst="rect">
            <a:avLst/>
          </a:prstGeom>
        </p:spPr>
      </p:pic>
      <p:sp>
        <p:nvSpPr>
          <p:cNvPr id="40" name="Rectangle 39">
            <a:extLst>
              <a:ext uri="{FF2B5EF4-FFF2-40B4-BE49-F238E27FC236}">
                <a16:creationId xmlns:a16="http://schemas.microsoft.com/office/drawing/2014/main" id="{E8015A85-E7C2-4028-A775-8B61DA2C2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3247" y="3572038"/>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AI-generated content may be incorrect.">
            <a:extLst>
              <a:ext uri="{FF2B5EF4-FFF2-40B4-BE49-F238E27FC236}">
                <a16:creationId xmlns:a16="http://schemas.microsoft.com/office/drawing/2014/main" id="{A15219FC-1596-2EC7-E22B-27B7C77C48F3}"/>
              </a:ext>
            </a:extLst>
          </p:cNvPr>
          <p:cNvPicPr>
            <a:picLocks noChangeAspect="1"/>
          </p:cNvPicPr>
          <p:nvPr/>
        </p:nvPicPr>
        <p:blipFill>
          <a:blip r:embed="rId5"/>
          <a:stretch>
            <a:fillRect/>
          </a:stretch>
        </p:blipFill>
        <p:spPr>
          <a:xfrm>
            <a:off x="8223232" y="4037399"/>
            <a:ext cx="3372551" cy="189705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b="1" dirty="0"/>
              <a:t>This project successfully implements a secure data hiding technique using steganography, ensuring confidential communication. By embedding messages within images, it provides an undetectable and password-protected method for data security. The approach maintains image quality while preventing unauthorized access to hidden information. It is useful for various applications, including cybersecurity, journalism, and corporate data protection. Overall, this technique enhances secure communication by combining steganography with encryption principles.</a:t>
            </a:r>
            <a:endParaRPr lang="en-IN" b="1"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https://github.com/harikrishnalhk/EdunetSkillbuild.git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49</TotalTime>
  <Words>254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latkari harikrishna</cp:lastModifiedBy>
  <cp:revision>26</cp:revision>
  <dcterms:created xsi:type="dcterms:W3CDTF">2021-05-26T16:50:10Z</dcterms:created>
  <dcterms:modified xsi:type="dcterms:W3CDTF">2025-02-21T08:36:44Z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