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3"/>
  </p:notesMasterIdLst>
  <p:sldIdLst>
    <p:sldId id="256" r:id="rId5"/>
    <p:sldId id="2146847054" r:id="rId6"/>
    <p:sldId id="262" r:id="rId7"/>
    <p:sldId id="2146847066" r:id="rId8"/>
    <p:sldId id="2146847067" r:id="rId9"/>
    <p:sldId id="2146847068" r:id="rId10"/>
    <p:sldId id="263" r:id="rId11"/>
    <p:sldId id="2146847069" r:id="rId12"/>
    <p:sldId id="2146847070" r:id="rId13"/>
    <p:sldId id="2146847071" r:id="rId14"/>
    <p:sldId id="265" r:id="rId15"/>
    <p:sldId id="2146847074" r:id="rId16"/>
    <p:sldId id="2146847073" r:id="rId17"/>
    <p:sldId id="2146847072" r:id="rId18"/>
    <p:sldId id="2146847057" r:id="rId19"/>
    <p:sldId id="2146847063" r:id="rId20"/>
    <p:sldId id="2146847064" r:id="rId21"/>
    <p:sldId id="2146847065" r:id="rId22"/>
    <p:sldId id="2146847060" r:id="rId23"/>
    <p:sldId id="2146847078" r:id="rId24"/>
    <p:sldId id="2146847079" r:id="rId25"/>
    <p:sldId id="2146847080" r:id="rId26"/>
    <p:sldId id="2146847062" r:id="rId27"/>
    <p:sldId id="2146847061" r:id="rId28"/>
    <p:sldId id="2146847055" r:id="rId29"/>
    <p:sldId id="2146847075" r:id="rId30"/>
    <p:sldId id="2146847076" r:id="rId31"/>
    <p:sldId id="25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 : Harikrishna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Limmada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Harikrishna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Limmada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 : Kakinada Sri Aditya Degree College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 :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Bachelor of Computer Applications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260A6D-D980-3774-BA17-979F7B0BC7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776925"/>
            <a:ext cx="10860665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String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 provides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predefined character sets and text manipulation utilities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contains constants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string.ascii_letters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string.digits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string.punctuation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easy text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sz="2000" dirty="0"/>
              <a:t>This module can be useful for </a:t>
            </a:r>
            <a:r>
              <a:rPr lang="en-US" sz="2000" b="1" dirty="0"/>
              <a:t>validating, filtering, and formatting secret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/>
              <a:t> before embedding them.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4.It helps in tasks like </a:t>
            </a:r>
            <a:r>
              <a:rPr lang="en-US" sz="2000" b="1" dirty="0"/>
              <a:t>removing whitespace, checking character types, and encoding messages</a:t>
            </a:r>
            <a:r>
              <a:rPr lang="en-US" sz="20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</a:t>
            </a:r>
            <a:r>
              <a:rPr lang="en-US" sz="2000" dirty="0"/>
              <a:t> Although not explicitly used in the code, it can improve </a:t>
            </a:r>
            <a:r>
              <a:rPr lang="en-US" sz="2000" b="1" dirty="0"/>
              <a:t>message encryption and input validation</a:t>
            </a:r>
            <a:r>
              <a:rPr lang="en-US" sz="2000" dirty="0"/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1️⃣ Hidden Data Inside Images (Steganography)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This project uses </a:t>
            </a:r>
            <a:r>
              <a:rPr lang="en-US" sz="2000" b="1" dirty="0"/>
              <a:t>image pixels to secretly store data</a:t>
            </a:r>
            <a:r>
              <a:rPr lang="en-US" sz="2000" dirty="0"/>
              <a:t>, making it invisible to the human eye.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Unlike encryption, where data looks scrambled, steganography keeps the image looking normal.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The secret message is </a:t>
            </a:r>
            <a:r>
              <a:rPr lang="en-US" sz="2000" b="1" dirty="0"/>
              <a:t>embedded into RGB values of pixels</a:t>
            </a:r>
            <a:r>
              <a:rPr lang="en-US" sz="2000" dirty="0"/>
              <a:t>, making it highly discreet.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Attackers cannot detect the hidden message without knowing </a:t>
            </a:r>
            <a:r>
              <a:rPr lang="en-US" sz="2000" b="1" dirty="0"/>
              <a:t>how and where it is stored</a:t>
            </a: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It is widely used in </a:t>
            </a:r>
            <a:r>
              <a:rPr lang="en-US" sz="2000" b="1" dirty="0"/>
              <a:t>cybersecurity, watermarking, and secure communication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2️⃣ Password-Protected Decryption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The hidden message can only be </a:t>
            </a:r>
            <a:r>
              <a:rPr lang="en-US" sz="2000" b="1" dirty="0"/>
              <a:t>retrieved using the correct password</a:t>
            </a:r>
            <a:r>
              <a:rPr lang="en-US" sz="2000" dirty="0"/>
              <a:t>, adding security.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If an unauthorized user tries to decrypt it, they won’t be able to see the secret message.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This feature makes it </a:t>
            </a:r>
            <a:r>
              <a:rPr lang="en-US" sz="2000" b="1" dirty="0"/>
              <a:t>safer than traditional steganography</a:t>
            </a:r>
            <a:r>
              <a:rPr lang="en-US" sz="2000" dirty="0"/>
              <a:t>, which lacks access control.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It can be improved by adding </a:t>
            </a:r>
            <a:r>
              <a:rPr lang="en-US" sz="2000" b="1" dirty="0"/>
              <a:t>encryption before embedding</a:t>
            </a:r>
            <a:r>
              <a:rPr lang="en-US" sz="2000" dirty="0"/>
              <a:t>, making it even more secure.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Password-based access ensures </a:t>
            </a:r>
            <a:r>
              <a:rPr lang="en-US" sz="2000" b="1" dirty="0"/>
              <a:t>only intended recipients can decode the hidden data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00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3️⃣ Practical Real-World Applications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This technique is used in </a:t>
            </a:r>
            <a:r>
              <a:rPr lang="en-US" sz="2000" b="1" dirty="0"/>
              <a:t>military, journalism, and espionage</a:t>
            </a:r>
            <a:r>
              <a:rPr lang="en-US" sz="2000" dirty="0"/>
              <a:t> for secure message passing.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It helps </a:t>
            </a:r>
            <a:r>
              <a:rPr lang="en-US" sz="2000" b="1" dirty="0"/>
              <a:t>bypass censorship</a:t>
            </a:r>
            <a:r>
              <a:rPr lang="en-US" sz="2000" dirty="0"/>
              <a:t> by embedding messages inside innocent-looking images.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Companies use it for </a:t>
            </a:r>
            <a:r>
              <a:rPr lang="en-US" sz="2000" b="1" dirty="0"/>
              <a:t>digital watermarking</a:t>
            </a:r>
            <a:r>
              <a:rPr lang="en-US" sz="2000" dirty="0"/>
              <a:t> to prevent image and document piracy.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Cybercriminals sometimes use steganography to </a:t>
            </a:r>
            <a:r>
              <a:rPr lang="en-US" sz="2000" b="1" dirty="0"/>
              <a:t>hide malware or secret commands</a:t>
            </a:r>
            <a:r>
              <a:rPr lang="en-US" sz="2000" dirty="0"/>
              <a:t> inside images.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It is an essential tool for </a:t>
            </a:r>
            <a:r>
              <a:rPr lang="en-US" sz="2000" b="1" dirty="0"/>
              <a:t>covert communication in cybersecurity and intelligence fields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1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4️⃣ Simple Yet Powerful with Python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The project is implemented using </a:t>
            </a:r>
            <a:r>
              <a:rPr lang="en-US" sz="2000" b="1" dirty="0"/>
              <a:t>Python and OpenCV</a:t>
            </a:r>
            <a:r>
              <a:rPr lang="en-US" sz="2000" dirty="0"/>
              <a:t>, making it lightweight and efficient.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It doesn’t require special hardware and works on </a:t>
            </a:r>
            <a:r>
              <a:rPr lang="en-US" sz="2000" b="1" dirty="0"/>
              <a:t>any computer with basic image processing capabilities</a:t>
            </a: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The logic is simple, but the </a:t>
            </a:r>
            <a:r>
              <a:rPr lang="en-US" sz="2000" b="1" dirty="0"/>
              <a:t>concept is powerful and widely used in cybersecurity</a:t>
            </a: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Python’s flexibility allows for easy </a:t>
            </a:r>
            <a:r>
              <a:rPr lang="en-US" sz="2000" b="1" dirty="0"/>
              <a:t>integration with encryption techniques for added security</a:t>
            </a: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It is an excellent learning project for </a:t>
            </a:r>
            <a:r>
              <a:rPr lang="en-US" sz="2000" b="1" dirty="0"/>
              <a:t>understanding steganography, cryptography, and image processing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622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Government &amp; Intelligence Agencies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for </a:t>
            </a:r>
            <a:r>
              <a:rPr lang="en-US" b="1" dirty="0"/>
              <a:t>covert communication</a:t>
            </a:r>
            <a:r>
              <a:rPr lang="en-US" dirty="0"/>
              <a:t> and espionage.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Intelligence agencies use it to </a:t>
            </a:r>
            <a:r>
              <a:rPr lang="en-US" b="1" dirty="0"/>
              <a:t>hide messages in images, audio, or video files</a:t>
            </a:r>
            <a:r>
              <a:rPr lang="en-US" dirty="0"/>
              <a:t> to avoid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The CIA, NSA, and other intelligence bodies have used steganography in classified communications.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ECD8-67A0-6602-F471-12A4CCCD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D22E-500F-2B62-3BEE-6ABECC9E9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2. Cybersecurity &amp; Ethical Hackers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Penetration testers and security professionals use steganography for </a:t>
            </a:r>
            <a:r>
              <a:rPr lang="en-IN" b="1" dirty="0"/>
              <a:t>data hiding techniques and red teaming</a:t>
            </a:r>
            <a:r>
              <a:rPr lang="en-IN" dirty="0"/>
              <a:t> exercises.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to </a:t>
            </a:r>
            <a:r>
              <a:rPr lang="en-IN" b="1" dirty="0"/>
              <a:t>test data exfiltration</a:t>
            </a:r>
            <a:r>
              <a:rPr lang="en-IN" dirty="0"/>
              <a:t> in cybersecurity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Example: Ethical hackers </a:t>
            </a:r>
            <a:r>
              <a:rPr lang="en-IN" dirty="0" err="1"/>
              <a:t>analyze</a:t>
            </a:r>
            <a:r>
              <a:rPr lang="en-IN" dirty="0"/>
              <a:t> steganographic methods to </a:t>
            </a:r>
            <a:r>
              <a:rPr lang="en-IN" b="1" dirty="0"/>
              <a:t>detect cyber threats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284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071D-3261-FD13-7492-CE2D13B4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43C9-FBEE-BB12-5D74-14872EF5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3. Digital Forensics &amp; Law Enforcement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by forensic investigators to </a:t>
            </a:r>
            <a:r>
              <a:rPr lang="en-IN" b="1" dirty="0" err="1"/>
              <a:t>analyze</a:t>
            </a:r>
            <a:r>
              <a:rPr lang="en-IN" b="1" dirty="0"/>
              <a:t> hidden messages</a:t>
            </a:r>
            <a:r>
              <a:rPr lang="en-IN" dirty="0"/>
              <a:t> in digital evidence.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Helps in </a:t>
            </a:r>
            <a:r>
              <a:rPr lang="en-IN" b="1" dirty="0"/>
              <a:t>tracking illegal activities</a:t>
            </a:r>
            <a:r>
              <a:rPr lang="en-IN" dirty="0"/>
              <a:t> and decoding hidden information in seized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Example: The FBI uses forensic tools to detect </a:t>
            </a:r>
            <a:r>
              <a:rPr lang="en-IN" b="1" dirty="0"/>
              <a:t>steganographic data in cybercrime investigations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38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814A-04AD-98C7-3138-A82ED71A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6504-ABD7-9275-D642-5DEC0366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669" y="1232452"/>
            <a:ext cx="11029615" cy="4673324"/>
          </a:xfrm>
        </p:spPr>
        <p:txBody>
          <a:bodyPr/>
          <a:lstStyle/>
          <a:p>
            <a:r>
              <a:rPr lang="en-US" b="1" dirty="0"/>
              <a:t>4. Military &amp; Defense Organizations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in </a:t>
            </a:r>
            <a:r>
              <a:rPr lang="en-US" b="1" dirty="0"/>
              <a:t>covert operations</a:t>
            </a:r>
            <a:r>
              <a:rPr lang="en-US" dirty="0"/>
              <a:t> to send hidden commands and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communication methods during </a:t>
            </a:r>
            <a:r>
              <a:rPr lang="en-US" b="1" dirty="0"/>
              <a:t>military intelligence operations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The </a:t>
            </a:r>
            <a:r>
              <a:rPr lang="en-US" b="1" dirty="0"/>
              <a:t>U.S. Department of Defense</a:t>
            </a:r>
            <a:r>
              <a:rPr lang="en-US" dirty="0"/>
              <a:t> has explored steganography for classified data transmission.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8164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A computer screen with a black screen&#10;&#10;AI-generated content may be incorrect.">
            <a:extLst>
              <a:ext uri="{FF2B5EF4-FFF2-40B4-BE49-F238E27FC236}">
                <a16:creationId xmlns:a16="http://schemas.microsoft.com/office/drawing/2014/main" id="{BD6FA575-C04F-018F-F3E7-4677E7A98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82244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DFD917-6B90-C860-1C74-4991B3900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586886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379384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 descr="A computer screen shot of a person using a computer&#10;&#10;AI-generated content may be incorrect.">
            <a:extLst>
              <a:ext uri="{FF2B5EF4-FFF2-40B4-BE49-F238E27FC236}">
                <a16:creationId xmlns:a16="http://schemas.microsoft.com/office/drawing/2014/main" id="{5C7E8D3F-7843-11B9-A80A-D16BC1141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82244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151707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E6EC69FF-EC7A-D67A-95B2-72165FBCF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82244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236163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 a world where </a:t>
            </a:r>
            <a:r>
              <a:rPr lang="en-US" b="1" dirty="0"/>
              <a:t>data security and privacy</a:t>
            </a:r>
            <a:r>
              <a:rPr lang="en-US" dirty="0"/>
              <a:t> are paramount, steganography offers a </a:t>
            </a:r>
            <a:r>
              <a:rPr lang="en-US" b="1" dirty="0"/>
              <a:t>powerful yet discreet</a:t>
            </a:r>
            <a:r>
              <a:rPr lang="en-US" dirty="0"/>
              <a:t> solution for secure communication.</a:t>
            </a:r>
          </a:p>
          <a:p>
            <a:pPr marL="342900" indent="-342900">
              <a:buAutoNum type="arabicPeriod"/>
            </a:pPr>
            <a:r>
              <a:rPr lang="en-US" dirty="0"/>
              <a:t>This project successfully </a:t>
            </a:r>
            <a:r>
              <a:rPr lang="en-US" b="1" dirty="0"/>
              <a:t>hides sensitive information inside images</a:t>
            </a:r>
            <a:r>
              <a:rPr lang="en-US" dirty="0"/>
              <a:t> without altering their visual appearance, making it nearly undetectable.</a:t>
            </a:r>
          </a:p>
          <a:p>
            <a:pPr marL="342900" indent="-342900">
              <a:buAutoNum type="arabicPeriod"/>
            </a:pPr>
            <a:r>
              <a:rPr lang="en-US" dirty="0"/>
              <a:t>Unlike traditional encryption, which can attract unwanted attention, </a:t>
            </a:r>
            <a:r>
              <a:rPr lang="en-US" b="1" dirty="0"/>
              <a:t>steganography keeps data hidden in plain sight</a:t>
            </a:r>
            <a:r>
              <a:rPr lang="en-US" dirty="0"/>
              <a:t>, ensuring covert communication.</a:t>
            </a:r>
          </a:p>
          <a:p>
            <a:pPr marL="342900" indent="-342900">
              <a:buAutoNum type="arabicPeriod"/>
            </a:pPr>
            <a:r>
              <a:rPr lang="en-US" dirty="0"/>
              <a:t>The implementation of </a:t>
            </a:r>
            <a:r>
              <a:rPr lang="en-US" b="1" dirty="0"/>
              <a:t>password-protected decryption</a:t>
            </a:r>
            <a:r>
              <a:rPr lang="en-US" dirty="0"/>
              <a:t> adds an extra layer of security, restricting unauthorized access.</a:t>
            </a:r>
          </a:p>
          <a:p>
            <a:pPr marL="342900" indent="-342900">
              <a:buAutoNum type="arabicPeriod"/>
            </a:pPr>
            <a:r>
              <a:rPr lang="en-US" dirty="0"/>
              <a:t>By leveraging </a:t>
            </a:r>
            <a:r>
              <a:rPr lang="en-US" b="1" dirty="0"/>
              <a:t>Python and OpenCV</a:t>
            </a:r>
            <a:r>
              <a:rPr lang="en-US" dirty="0"/>
              <a:t>, the project demonstrates an efficient and accessible approach to </a:t>
            </a:r>
            <a:r>
              <a:rPr lang="en-US" b="1" dirty="0"/>
              <a:t>digital data concealment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https://github.com/harikrishnalimmada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IN" dirty="0"/>
          </a:p>
          <a:p>
            <a:r>
              <a:rPr lang="en-US" b="1" dirty="0"/>
              <a:t>1️⃣ Advanced Cryptographic Integration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Combining steganography with </a:t>
            </a:r>
            <a:r>
              <a:rPr lang="en-US" b="1" dirty="0"/>
              <a:t>AES or RSA encryption</a:t>
            </a:r>
            <a:r>
              <a:rPr lang="en-US" dirty="0"/>
              <a:t> enhances security.</a:t>
            </a:r>
          </a:p>
          <a:p>
            <a:pPr>
              <a:buFont typeface="+mj-lt"/>
              <a:buAutoNum type="arabicPeriod"/>
            </a:pPr>
            <a:r>
              <a:rPr lang="en-US" dirty="0"/>
              <a:t>Encrypted data can be embedded inside images, making it nearly </a:t>
            </a:r>
            <a:r>
              <a:rPr lang="en-US" b="1" dirty="0"/>
              <a:t>impossible to detect or decrypt</a:t>
            </a:r>
            <a:r>
              <a:rPr lang="en-US" dirty="0"/>
              <a:t> without the key.</a:t>
            </a:r>
          </a:p>
          <a:p>
            <a:pPr>
              <a:buFont typeface="+mj-lt"/>
              <a:buAutoNum type="arabicPeriod"/>
            </a:pPr>
            <a:r>
              <a:rPr lang="en-US" dirty="0"/>
              <a:t>This method is useful for </a:t>
            </a:r>
            <a:r>
              <a:rPr lang="en-US" b="1" dirty="0"/>
              <a:t>highly confidential data transfers</a:t>
            </a:r>
            <a:r>
              <a:rPr lang="en-US" dirty="0"/>
              <a:t> in cybersecurity and espionage.</a:t>
            </a:r>
          </a:p>
          <a:p>
            <a:pPr>
              <a:buFont typeface="+mj-lt"/>
              <a:buAutoNum type="arabicPeriod"/>
            </a:pPr>
            <a:r>
              <a:rPr lang="en-US" dirty="0"/>
              <a:t>Blockchain technology can be integrated to </a:t>
            </a:r>
            <a:r>
              <a:rPr lang="en-US" b="1" dirty="0"/>
              <a:t>verify and track hidden messages securely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Future advancements may include </a:t>
            </a:r>
            <a:r>
              <a:rPr lang="en-US" b="1" dirty="0"/>
              <a:t>quantum cryptography-based steganography</a:t>
            </a:r>
            <a:r>
              <a:rPr lang="en-US" dirty="0"/>
              <a:t> for ultra-secure communication.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2️⃣ AI-Powered Steganalysis and Detection Resistance</a:t>
            </a:r>
          </a:p>
          <a:p>
            <a:pPr>
              <a:buFont typeface="+mj-lt"/>
              <a:buAutoNum type="arabicPeriod"/>
            </a:pPr>
            <a:r>
              <a:rPr lang="en-IN" dirty="0"/>
              <a:t>AI and deep learning are being used to </a:t>
            </a:r>
            <a:r>
              <a:rPr lang="en-IN" b="1" dirty="0"/>
              <a:t>detect steganography-based attacks</a:t>
            </a:r>
            <a:r>
              <a:rPr lang="en-IN" dirty="0"/>
              <a:t> in cybersecurity.</a:t>
            </a:r>
          </a:p>
          <a:p>
            <a:pPr>
              <a:buFont typeface="+mj-lt"/>
              <a:buAutoNum type="arabicPeriod"/>
            </a:pPr>
            <a:r>
              <a:rPr lang="en-IN" dirty="0"/>
              <a:t>Advanced algorithms can help </a:t>
            </a:r>
            <a:r>
              <a:rPr lang="en-IN" b="1" dirty="0"/>
              <a:t>optimize data hiding techniques</a:t>
            </a:r>
            <a:r>
              <a:rPr lang="en-IN" dirty="0"/>
              <a:t> to avoid detection by modern tools.</a:t>
            </a:r>
          </a:p>
          <a:p>
            <a:pPr>
              <a:buFont typeface="+mj-lt"/>
              <a:buAutoNum type="arabicPeriod"/>
            </a:pPr>
            <a:r>
              <a:rPr lang="en-IN" dirty="0"/>
              <a:t>Generative AI models can </a:t>
            </a:r>
            <a:r>
              <a:rPr lang="en-IN" b="1" dirty="0"/>
              <a:t>dynamically modify pixel patterns</a:t>
            </a:r>
            <a:r>
              <a:rPr lang="en-IN" dirty="0"/>
              <a:t>, making hidden messages undetectable.</a:t>
            </a:r>
          </a:p>
          <a:p>
            <a:pPr>
              <a:buFont typeface="+mj-lt"/>
              <a:buAutoNum type="arabicPeriod"/>
            </a:pPr>
            <a:r>
              <a:rPr lang="en-IN" dirty="0"/>
              <a:t>Future steganography techniques may </a:t>
            </a:r>
            <a:r>
              <a:rPr lang="en-IN" b="1" dirty="0"/>
              <a:t>adapt to different image formats dynamically</a:t>
            </a:r>
            <a:r>
              <a:rPr lang="en-IN" dirty="0"/>
              <a:t> to avoid steganalysis.</a:t>
            </a:r>
          </a:p>
          <a:p>
            <a:pPr>
              <a:buFont typeface="+mj-lt"/>
              <a:buAutoNum type="arabicPeriod"/>
            </a:pPr>
            <a:r>
              <a:rPr lang="en-IN" dirty="0"/>
              <a:t>AI-driven steganography can create </a:t>
            </a:r>
            <a:r>
              <a:rPr lang="en-IN" b="1" dirty="0"/>
              <a:t>self-learning systems</a:t>
            </a:r>
            <a:r>
              <a:rPr lang="en-IN" dirty="0"/>
              <a:t> for </a:t>
            </a:r>
            <a:r>
              <a:rPr lang="en-IN" b="1" dirty="0"/>
              <a:t>adaptive, undetectable data hiding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3662792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3️⃣ Steganography in IoT &amp; Cloud Security</a:t>
            </a:r>
          </a:p>
          <a:p>
            <a:pPr>
              <a:buFont typeface="+mj-lt"/>
              <a:buAutoNum type="arabicPeriod"/>
            </a:pPr>
            <a:r>
              <a:rPr lang="en-IN" dirty="0"/>
              <a:t>IoT devices can use </a:t>
            </a:r>
            <a:r>
              <a:rPr lang="en-IN" b="1" dirty="0"/>
              <a:t>steganography for secure firmware updates and command transmission</a:t>
            </a:r>
            <a:r>
              <a:rPr lang="en-IN" dirty="0"/>
              <a:t>.</a:t>
            </a:r>
          </a:p>
          <a:p>
            <a:pPr>
              <a:buFont typeface="+mj-lt"/>
              <a:buAutoNum type="arabicPeriod"/>
            </a:pPr>
            <a:r>
              <a:rPr lang="en-IN" dirty="0"/>
              <a:t>Cloud security can benefit from </a:t>
            </a:r>
            <a:r>
              <a:rPr lang="en-IN" b="1" dirty="0"/>
              <a:t>embedding sensitive metadata inside multimedia files</a:t>
            </a:r>
            <a:r>
              <a:rPr lang="en-IN" dirty="0"/>
              <a:t> to prevent leaks.</a:t>
            </a:r>
          </a:p>
          <a:p>
            <a:pPr>
              <a:buFont typeface="+mj-lt"/>
              <a:buAutoNum type="arabicPeriod"/>
            </a:pPr>
            <a:r>
              <a:rPr lang="en-IN" dirty="0"/>
              <a:t>Steganography can help </a:t>
            </a:r>
            <a:r>
              <a:rPr lang="en-IN" b="1" dirty="0"/>
              <a:t>prevent man-in-the-middle (MITM) attacks</a:t>
            </a:r>
            <a:r>
              <a:rPr lang="en-IN" dirty="0"/>
              <a:t> by hiding authentication data.</a:t>
            </a:r>
          </a:p>
          <a:p>
            <a:pPr>
              <a:buFont typeface="+mj-lt"/>
              <a:buAutoNum type="arabicPeriod"/>
            </a:pPr>
            <a:r>
              <a:rPr lang="en-IN" dirty="0"/>
              <a:t>Secure cloud storage can use steganography to </a:t>
            </a:r>
            <a:r>
              <a:rPr lang="en-IN" b="1" dirty="0"/>
              <a:t>hide confidential files inside innocuous-looking media</a:t>
            </a:r>
            <a:r>
              <a:rPr lang="en-IN" dirty="0"/>
              <a:t>.</a:t>
            </a:r>
          </a:p>
          <a:p>
            <a:pPr>
              <a:buFont typeface="+mj-lt"/>
              <a:buAutoNum type="arabicPeriod"/>
            </a:pPr>
            <a:r>
              <a:rPr lang="en-IN" dirty="0"/>
              <a:t>Future developments may include </a:t>
            </a:r>
            <a:r>
              <a:rPr lang="en-IN" b="1" dirty="0"/>
              <a:t>AI-based adaptive steganography for IoT security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412866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b="1" dirty="0"/>
              <a:t>1. Enhancing Image Steganography Security Against Attacks</a:t>
            </a:r>
          </a:p>
          <a:p>
            <a:r>
              <a:rPr lang="en-US" dirty="0"/>
              <a:t>Many existing steganographic techniques are prone to </a:t>
            </a:r>
            <a:r>
              <a:rPr lang="en-US" b="1" dirty="0"/>
              <a:t>steganalysis attacks</a:t>
            </a:r>
            <a:r>
              <a:rPr lang="en-US" dirty="0"/>
              <a:t> that can detect hidden data. There is a need for an </a:t>
            </a:r>
            <a:r>
              <a:rPr lang="en-US" b="1" dirty="0"/>
              <a:t>improved algorithm</a:t>
            </a:r>
            <a:r>
              <a:rPr lang="en-US" dirty="0"/>
              <a:t> that enhances </a:t>
            </a:r>
            <a:r>
              <a:rPr lang="en-US" b="1" dirty="0"/>
              <a:t>security, imperceptibility, and robustness</a:t>
            </a:r>
            <a:r>
              <a:rPr lang="en-US" dirty="0"/>
              <a:t> against detection tools and machine learning-based steganalysis.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b="1" dirty="0"/>
              <a:t>2. Efficient Data Hiding with Minimal Image Distortion</a:t>
            </a:r>
          </a:p>
          <a:p>
            <a:r>
              <a:rPr lang="en-US" dirty="0"/>
              <a:t>Hiding data in images often leads to noticeable distortions or quality degradation, making them susceptible to detection. Developing an </a:t>
            </a:r>
            <a:r>
              <a:rPr lang="en-US" b="1" dirty="0"/>
              <a:t>optimized steganographic method</a:t>
            </a:r>
            <a:r>
              <a:rPr lang="en-US" dirty="0"/>
              <a:t> that embeds data </a:t>
            </a:r>
            <a:r>
              <a:rPr lang="en-US" b="1" dirty="0"/>
              <a:t>without compromising visual quality</a:t>
            </a:r>
            <a:r>
              <a:rPr lang="en-US" dirty="0"/>
              <a:t> or increasing image size significantly is crucial for practical applications.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65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b="1" dirty="0"/>
              <a:t>3. Prevention of Unauthorized Data Extraction</a:t>
            </a:r>
          </a:p>
          <a:p>
            <a:r>
              <a:rPr lang="en-US" dirty="0"/>
              <a:t>Sensitive data, when stored or transmitted, is vulnerable to unauthorized access and forensic analysis. A </a:t>
            </a:r>
            <a:r>
              <a:rPr lang="en-US" b="1" dirty="0"/>
              <a:t>robust steganographic approach</a:t>
            </a:r>
            <a:r>
              <a:rPr lang="en-US" dirty="0"/>
              <a:t> is required to prevent malicious actors from detecting, extracting, or modifying hidden data within images, ensuring </a:t>
            </a:r>
            <a:r>
              <a:rPr lang="en-US" b="1" dirty="0"/>
              <a:t>secure storage and transmission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06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b="1" dirty="0"/>
              <a:t>4. Data Privacy in Digital Communication</a:t>
            </a:r>
          </a:p>
          <a:p>
            <a:r>
              <a:rPr lang="en-US" dirty="0"/>
              <a:t>With the rise of cyber threats and data breaches, traditional encryption methods are often susceptible to detection and interception. There is a need for an </a:t>
            </a:r>
            <a:r>
              <a:rPr lang="en-US" b="1" dirty="0"/>
              <a:t>invisible yet secure</a:t>
            </a:r>
            <a:r>
              <a:rPr lang="en-US" dirty="0"/>
              <a:t> method to hide sensitive information within digital images to ensure </a:t>
            </a:r>
            <a:r>
              <a:rPr lang="en-US" b="1" dirty="0"/>
              <a:t>covert communication</a:t>
            </a:r>
            <a:r>
              <a:rPr lang="en-US" dirty="0"/>
              <a:t> and </a:t>
            </a:r>
            <a:r>
              <a:rPr lang="en-US" b="1" dirty="0"/>
              <a:t>data confidentiality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139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/>
              <a:t>🖥️ Programming Language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code is written in </a:t>
            </a:r>
            <a:r>
              <a:rPr lang="en-US" b="1" dirty="0"/>
              <a:t>Python</a:t>
            </a:r>
            <a:r>
              <a:rPr lang="en-US" dirty="0"/>
              <a:t>, a popular programming language known for its simplicity and strong support for image processing and security applications.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694755-AC17-870E-DEDD-9A2FFE4F62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838480"/>
            <a:ext cx="1072601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OpenCV (cv2)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is a powerful library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processing and computer vision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allows reading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cv2.imread()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modifying, and saving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cv2.imwrite()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images efficiently.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project, it is used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 secret messages in image pixels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modifying their RGB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supports multiple image formats (JPG, PNG, BMP) and provides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pixel manipulation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widely used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steganography, AI, face recognition, and object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8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D9A74C2-80E2-3DA1-E318-EF36B84BCB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838480"/>
            <a:ext cx="1129508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OS (Operating System)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OS module enables Python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 with the operating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execute system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project,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("start encryptedImage.jpg")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used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encrypted image automatically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in file handling, directory navigation,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of system tasks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module provides cross-platform compatibility and allows execution of shell commands within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useful for managing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files, processes, and system operations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programmatically.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677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157</TotalTime>
  <Words>1430</Words>
  <Application>Microsoft Office PowerPoint</Application>
  <PresentationFormat>Widescreen</PresentationFormat>
  <Paragraphs>137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Problem Statement</vt:lpstr>
      <vt:lpstr>Problem Statement</vt:lpstr>
      <vt:lpstr>Problem Statement</vt:lpstr>
      <vt:lpstr>Technology  used</vt:lpstr>
      <vt:lpstr>Technology  used</vt:lpstr>
      <vt:lpstr>Technology  used</vt:lpstr>
      <vt:lpstr>Technology  used</vt:lpstr>
      <vt:lpstr>Wow factors</vt:lpstr>
      <vt:lpstr>Wow factors</vt:lpstr>
      <vt:lpstr>Wow factors</vt:lpstr>
      <vt:lpstr>Wow factors</vt:lpstr>
      <vt:lpstr>End users</vt:lpstr>
      <vt:lpstr>End users</vt:lpstr>
      <vt:lpstr>End users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Meter Preter</cp:lastModifiedBy>
  <cp:revision>37</cp:revision>
  <dcterms:created xsi:type="dcterms:W3CDTF">2021-05-26T16:50:10Z</dcterms:created>
  <dcterms:modified xsi:type="dcterms:W3CDTF">2025-02-24T12:10:35Z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