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rawings/vmlDrawing3.vml" ContentType="application/vnd.openxmlformats-officedocument.vmlDrawing"/>
  <Override PartName="/ppt/slides/slide13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type="screen4x3" cy="9144000" cx="6858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FF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05" autoAdjust="0"/>
    <p:restoredTop sz="94624" autoAdjust="0"/>
  </p:normalViewPr>
  <p:slideViewPr>
    <p:cSldViewPr>
      <p:cViewPr varScale="1">
        <p:scale>
          <a:sx n="52" d="100"/>
          <a:sy n="52" d="100"/>
        </p:scale>
        <p:origin x="-2274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AppData\Local\Temp\Temp1_archive.zip\turnover.csv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D:\Admin\Documents\SRI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[turnover.csv]Sheet1!PivotTable1</c:name>
    <c:fmtId val="-1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'SANGEETHA PROJECT'!$B$3:$B$4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PROJECT'!$B$5:$B$14</c:f>
            </c:numRef>
          </c:val>
        </c:ser>
        <c:ser>
          <c:idx val="1"/>
          <c:order val="1"/>
          <c:tx>
            <c:strRef>
              <c:f>'SANGEETHA PROJECT'!$C$3:$C$4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PROJECT'!$C$5:$C$14</c:f>
            </c:numRef>
          </c:val>
        </c:ser>
        <c:ser>
          <c:idx val="2"/>
          <c:order val="2"/>
          <c:tx>
            <c:strRef>
              <c:f>'SANGEETHA PROJECT'!$D$3:$D$4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PROJECT'!$D$5:$D$14</c:f>
            </c:numRef>
          </c:val>
        </c:ser>
        <c:ser>
          <c:idx val="3"/>
          <c:order val="3"/>
          <c:tx>
            <c:strRef>
              <c:f>'SANGEETHA PROJECT'!$E$3:$E$4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PROJECT'!$E$5:$E$14</c:f>
            </c:numRef>
          </c:val>
        </c:ser>
        <c:ser>
          <c:idx val="4"/>
          <c:order val="4"/>
          <c:tx>
            <c:strRef>
              <c:f>'SANGEETHA PROJECT'!$F$3:$F$4</c:f>
            </c:strRef>
          </c:tx>
          <c:invertIfNegative val="0"/>
          <c:cat>
            <c:multiLvlStrRef>
              <c:f>'SANGEETHA PROJECT'!$A$5:$A$14</c:f>
            </c:multiLvlStrRef>
          </c:cat>
          <c:val>
            <c:numRef>
              <c:f>'SANGEETHA PROJECT'!$F$5:$F$14</c:f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221696"/>
        <c:axId val="100223232"/>
      </c:barChart>
      <c:catAx>
        <c:axId val="100221696"/>
        <c:scaling>
          <c:orientation val="minMax"/>
        </c:scaling>
        <c:delete val="0"/>
        <c:axPos val="b"/>
        <c:majorTickMark val="out"/>
        <c:minorTickMark val="none"/>
        <c:tickLblPos val="nextTo"/>
        <c:crossAx val="100223232"/>
        <c:crosses val="autoZero"/>
        <c:auto val="1"/>
        <c:lblAlgn val="ctr"/>
        <c:lblOffset val="100"/>
        <c:noMultiLvlLbl val="0"/>
      </c:catAx>
      <c:valAx>
        <c:axId val="1002232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22169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Sheet1!$B$1:$B$3</c:f>
              <c:strCache>
                <c:ptCount val="1"/>
                <c:pt idx="0">
                  <c:v>(ALL) COLUMN LABELS ZONE A</c:v>
                </c:pt>
              </c:strCache>
            </c:strRef>
          </c:tx>
          <c:dLbls>
            <c:dLbl>
              <c:idx val="7"/>
              <c:numFmt formatCode="0.00%" sourceLinked="0"/>
              <c:spPr/>
              <c:txPr>
                <a:bodyPr/>
                <a:lstStyle/>
                <a:p>
                  <a:pPr>
                    <a:defRPr/>
                  </a:pPr>
                  <a:endParaRPr lang="en-US"/>
                </a:p>
              </c:txPr>
              <c:dLblPos val="bestFit"/>
              <c:showLegendKey val="1"/>
              <c:showVal val="1"/>
              <c:showCatName val="0"/>
              <c:showSerName val="0"/>
              <c:showPercent val="1"/>
              <c:showBubbleSize val="0"/>
            </c:dLbl>
            <c:numFmt formatCode="General" sourceLinked="0"/>
            <c:dLblPos val="bestFit"/>
            <c:showLegendKey val="1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Sheet1!$B$4:$B$14</c:f>
              <c:numCache>
                <c:formatCode>General</c:formatCode>
                <c:ptCount val="11"/>
                <c:pt idx="0">
                  <c:v>98.0</c:v>
                </c:pt>
                <c:pt idx="1">
                  <c:v>97.0</c:v>
                </c:pt>
                <c:pt idx="2">
                  <c:v>89.0</c:v>
                </c:pt>
                <c:pt idx="3">
                  <c:v>78.0</c:v>
                </c:pt>
                <c:pt idx="4">
                  <c:v>87.0</c:v>
                </c:pt>
                <c:pt idx="5">
                  <c:v>94.0</c:v>
                </c:pt>
                <c:pt idx="6">
                  <c:v>95.0</c:v>
                </c:pt>
                <c:pt idx="7">
                  <c:v>86.0</c:v>
                </c:pt>
                <c:pt idx="8">
                  <c:v>75.0</c:v>
                </c:pt>
                <c:pt idx="9">
                  <c:v>84.0</c:v>
                </c:pt>
                <c:pt idx="10">
                  <c:v>883.0</c:v>
                </c:pt>
              </c:numCache>
            </c:numRef>
          </c:val>
        </c:ser>
        <c:ser>
          <c:idx val="1"/>
          <c:order val="1"/>
          <c:tx>
            <c:strRef>
              <c:f>Sheet1!$C$1:$C$3</c:f>
              <c:strCache>
                <c:ptCount val="1"/>
                <c:pt idx="0">
                  <c:v>(ALL) COLUMN LABELS ZONE B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Sheet1!$C$4:$C$14</c:f>
              <c:numCache>
                <c:formatCode>General</c:formatCode>
                <c:ptCount val="11"/>
                <c:pt idx="0">
                  <c:v>78.0</c:v>
                </c:pt>
                <c:pt idx="1">
                  <c:v>88.0</c:v>
                </c:pt>
                <c:pt idx="2">
                  <c:v>99.0</c:v>
                </c:pt>
                <c:pt idx="3">
                  <c:v>95.0</c:v>
                </c:pt>
                <c:pt idx="4">
                  <c:v>94.0</c:v>
                </c:pt>
                <c:pt idx="5">
                  <c:v>96.0</c:v>
                </c:pt>
                <c:pt idx="6">
                  <c:v>84.0</c:v>
                </c:pt>
                <c:pt idx="7">
                  <c:v>87.0</c:v>
                </c:pt>
                <c:pt idx="8">
                  <c:v>87.0</c:v>
                </c:pt>
                <c:pt idx="9">
                  <c:v>89.0</c:v>
                </c:pt>
                <c:pt idx="10">
                  <c:v>897.0</c:v>
                </c:pt>
              </c:numCache>
            </c:numRef>
          </c:val>
        </c:ser>
        <c:ser>
          <c:idx val="2"/>
          <c:order val="2"/>
          <c:tx>
            <c:strRef>
              <c:f>Sheet1!$D$1:$D$3</c:f>
              <c:strCache>
                <c:ptCount val="1"/>
                <c:pt idx="0">
                  <c:v>(ALL) COLUMN LABELS ZONE C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Sheet1!$D$4:$D$14</c:f>
              <c:numCache>
                <c:formatCode>General</c:formatCode>
                <c:ptCount val="11"/>
                <c:pt idx="0">
                  <c:v>91.0</c:v>
                </c:pt>
                <c:pt idx="1">
                  <c:v>87.0</c:v>
                </c:pt>
                <c:pt idx="2">
                  <c:v>94.0</c:v>
                </c:pt>
                <c:pt idx="3">
                  <c:v>68.0</c:v>
                </c:pt>
                <c:pt idx="4">
                  <c:v>57.0</c:v>
                </c:pt>
                <c:pt idx="5">
                  <c:v>84.0</c:v>
                </c:pt>
                <c:pt idx="6">
                  <c:v>95.0</c:v>
                </c:pt>
                <c:pt idx="7">
                  <c:v>68.0</c:v>
                </c:pt>
                <c:pt idx="8">
                  <c:v>57.0</c:v>
                </c:pt>
                <c:pt idx="9">
                  <c:v>84.0</c:v>
                </c:pt>
                <c:pt idx="10">
                  <c:v>785.0</c:v>
                </c:pt>
              </c:numCache>
            </c:numRef>
          </c:val>
        </c:ser>
        <c:ser>
          <c:idx val="3"/>
          <c:order val="3"/>
          <c:tx>
            <c:strRef>
              <c:f>Sheet1!$E$1:$E$3</c:f>
              <c:strCache>
                <c:ptCount val="1"/>
                <c:pt idx="0">
                  <c:v>(ALL) COLUMN LABELS GRAND TOTAL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Sheet1!$A$4:$A$14</c:f>
              <c:strCache>
                <c:ptCount val="11"/>
                <c:pt idx="0">
                  <c:v>RR</c:v>
                </c:pt>
                <c:pt idx="1">
                  <c:v>PXI</c:v>
                </c:pt>
                <c:pt idx="2">
                  <c:v>SRH</c:v>
                </c:pt>
                <c:pt idx="3">
                  <c:v>MI</c:v>
                </c:pt>
                <c:pt idx="4">
                  <c:v>RCB</c:v>
                </c:pt>
                <c:pt idx="5">
                  <c:v>CSK</c:v>
                </c:pt>
                <c:pt idx="6">
                  <c:v>KKR</c:v>
                </c:pt>
                <c:pt idx="7">
                  <c:v>GT</c:v>
                </c:pt>
                <c:pt idx="8">
                  <c:v>DC</c:v>
                </c:pt>
                <c:pt idx="9">
                  <c:v>RPS</c:v>
                </c:pt>
                <c:pt idx="10">
                  <c:v>GRAND TOTAL</c:v>
                </c:pt>
              </c:strCache>
            </c:strRef>
          </c:cat>
          <c:val>
            <c:numRef>
              <c:f>Sheet1!$E$4:$E$14</c:f>
              <c:numCache>
                <c:formatCode>General</c:formatCode>
                <c:ptCount val="11"/>
                <c:pt idx="0">
                  <c:v>267.0</c:v>
                </c:pt>
                <c:pt idx="1">
                  <c:v>272.0</c:v>
                </c:pt>
                <c:pt idx="2">
                  <c:v>282.0</c:v>
                </c:pt>
                <c:pt idx="3">
                  <c:v>241.0</c:v>
                </c:pt>
                <c:pt idx="4">
                  <c:v>238.0</c:v>
                </c:pt>
                <c:pt idx="5">
                  <c:v>274.0</c:v>
                </c:pt>
                <c:pt idx="6">
                  <c:v>274.0</c:v>
                </c:pt>
                <c:pt idx="7">
                  <c:v>241.0</c:v>
                </c:pt>
                <c:pt idx="8">
                  <c:v>219.0</c:v>
                </c:pt>
                <c:pt idx="9">
                  <c:v>257.0</c:v>
                </c:pt>
                <c:pt idx="10">
                  <c:v>2565.0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l"/>
      <c:layout/>
      <c:overlay val="1"/>
    </c:legend>
    <c:plotVisOnly val="1"/>
    <c:dispBlanksAs val="gap"/>
    <c:showDLblsOverMax val="0"/>
  </c:chart>
  <c:externalData r:id="rId1"/>
</c:chartSpace>
</file>

<file path=ppt/drawings/_rels/vmlDrawing3.vml.rels><?xml version="1.0" encoding="UTF-8" standalone="yes"?>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8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ight Triangle 9"/>
          <p:cNvSpPr/>
          <p:nvPr/>
        </p:nvSpPr>
        <p:spPr>
          <a:xfrm>
            <a:off x="-1" y="6218863"/>
            <a:ext cx="6863317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14350" y="2336802"/>
            <a:ext cx="5829300" cy="243968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14350" y="4815476"/>
            <a:ext cx="5829300" cy="1599605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4" name="Group 1"/>
          <p:cNvGrpSpPr/>
          <p:nvPr/>
        </p:nvGrpSpPr>
        <p:grpSpPr>
          <a:xfrm>
            <a:off x="-2824" y="6604000"/>
            <a:ext cx="6860824" cy="2549451"/>
            <a:chOff x="-3765" y="4832896"/>
            <a:chExt cx="9147765" cy="2032192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9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59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9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975106"/>
            <a:ext cx="6172200" cy="584809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Vertical Title 1"/>
          <p:cNvSpPr>
            <a:spLocks noGrp="1"/>
          </p:cNvSpPr>
          <p:nvPr>
            <p:ph type="title" orient="vert"/>
          </p:nvPr>
        </p:nvSpPr>
        <p:spPr>
          <a:xfrm>
            <a:off x="5133010" y="366187"/>
            <a:ext cx="1333103" cy="745701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8"/>
            <a:ext cx="4743450" cy="745701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  <p:sp>
        <p:nvSpPr>
          <p:cNvPr id="1048604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41782" y="1412949"/>
            <a:ext cx="5829300" cy="24384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2942035" y="3908949"/>
            <a:ext cx="3429000" cy="1939851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  <p:sp>
        <p:nvSpPr>
          <p:cNvPr id="1048654" name="Chevron 6"/>
          <p:cNvSpPr/>
          <p:nvPr/>
        </p:nvSpPr>
        <p:spPr>
          <a:xfrm>
            <a:off x="2727510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55" name="Chevron 7"/>
          <p:cNvSpPr/>
          <p:nvPr/>
        </p:nvSpPr>
        <p:spPr>
          <a:xfrm>
            <a:off x="2587698" y="4007296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975105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  <p:sp>
        <p:nvSpPr>
          <p:cNvPr id="1048661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6172200" cy="1524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342900" y="7213600"/>
            <a:ext cx="303014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3"/>
          </p:nvPr>
        </p:nvSpPr>
        <p:spPr>
          <a:xfrm>
            <a:off x="3483770" y="7213600"/>
            <a:ext cx="3031331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5" name="Content Placeholder 4"/>
          <p:cNvSpPr>
            <a:spLocks noGrp="1"/>
          </p:cNvSpPr>
          <p:nvPr>
            <p:ph sz="quarter" idx="2"/>
          </p:nvPr>
        </p:nvSpPr>
        <p:spPr>
          <a:xfrm>
            <a:off x="342900" y="1925726"/>
            <a:ext cx="303014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925726"/>
            <a:ext cx="3031331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6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6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59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59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  <p:sp>
        <p:nvSpPr>
          <p:cNvPr id="1048598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7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85800" y="6502400"/>
            <a:ext cx="5611332" cy="6096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2"/>
          </p:nvPr>
        </p:nvSpPr>
        <p:spPr>
          <a:xfrm>
            <a:off x="3314700" y="7140136"/>
            <a:ext cx="2980944" cy="12192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1"/>
          </p:nvPr>
        </p:nvSpPr>
        <p:spPr>
          <a:xfrm>
            <a:off x="685800" y="365760"/>
            <a:ext cx="5609844" cy="6096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>
          <a:xfrm>
            <a:off x="5045274" y="8543925"/>
            <a:ext cx="1440180" cy="487680"/>
          </a:xfrm>
        </p:spPr>
        <p:txBody>
          <a:bodyPr/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GB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 spd="med">
    <p:wheel spokes="8"/>
  </p:transition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924" y="7257870"/>
            <a:ext cx="5372100" cy="864309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4" name="Picture Placeholder 2"/>
          <p:cNvSpPr>
            <a:spLocks noGrp="1"/>
          </p:cNvSpPr>
          <p:nvPr>
            <p:ph type="pic" idx="1"/>
          </p:nvPr>
        </p:nvSpPr>
        <p:spPr>
          <a:xfrm>
            <a:off x="171450" y="253291"/>
            <a:ext cx="6515100" cy="585216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85054" y="8543926"/>
            <a:ext cx="1763011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171450" y="6486830"/>
            <a:ext cx="6056574" cy="750229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Freeform 7"/>
          <p:cNvSpPr/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0" name="Freeform 8"/>
          <p:cNvSpPr/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41" name="Right Triangle 9"/>
          <p:cNvSpPr/>
          <p:nvPr/>
        </p:nvSpPr>
        <p:spPr bwMode="auto">
          <a:xfrm>
            <a:off x="-4532" y="7721671"/>
            <a:ext cx="2551736" cy="1441157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6927" y="7716985"/>
            <a:ext cx="2554132" cy="1445844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2" name="Chevron 11"/>
          <p:cNvSpPr/>
          <p:nvPr/>
        </p:nvSpPr>
        <p:spPr>
          <a:xfrm>
            <a:off x="6498084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43" name="Chevron 12"/>
          <p:cNvSpPr/>
          <p:nvPr/>
        </p:nvSpPr>
        <p:spPr>
          <a:xfrm>
            <a:off x="6358272" y="6651253"/>
            <a:ext cx="13716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  <p:transition spd="med">
    <p:wheel spokes="8"/>
  </p:transition>
  <p:timing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537328" y="6669325"/>
            <a:ext cx="2851502" cy="192414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-40170" y="7713364"/>
            <a:ext cx="2851502" cy="1117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4532" y="7721671"/>
            <a:ext cx="2551736" cy="1441157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6927" y="7716985"/>
            <a:ext cx="2554132" cy="1445844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342900" y="1975105"/>
            <a:ext cx="6172200" cy="6034617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5045274" y="8543925"/>
            <a:ext cx="1440180" cy="48768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710A5D72-A80D-459F-B278-10B0BBCF444F}" type="datetimeFigureOut">
              <a:rPr lang="en-US" smtClean="0"/>
              <a:t>8/30/2024</a:t>
            </a:fld>
            <a:endParaRPr lang="en-GB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85054" y="8543926"/>
            <a:ext cx="1763011" cy="486833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6485454" y="8543926"/>
            <a:ext cx="274320" cy="486833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90C58F9F-4891-4090-B8CF-A9DE4668567B}" type="slidenum">
              <a:rPr lang="en-GB" smtClean="0"/>
              <a:t>‹#›</a:t>
            </a:fld>
            <a:endParaRPr lang="en-GB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heel spokes="8"/>
  </p:transition>
  <p:timing/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6032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792" rtl="0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536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package" Target="../embeddings/Microsoft_Office_Excel_2007_Workbook1.xlsx"/><Relationship Id="rId2" Type="http://schemas.openxmlformats.org/officeDocument/2006/relationships/image" Target="../media/image16.emf"/><Relationship Id="rId3" Type="http://schemas.openxmlformats.org/officeDocument/2006/relationships/slideLayout" Target="../slideLayouts/slideLayout2.xml"/><Relationship Id="rId4" Type="http://schemas.openxmlformats.org/officeDocument/2006/relationships/vmlDrawing" Target="../drawings/vmlDrawing3.v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chart" Target="../charts/chart2.xml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589339" y="571474"/>
            <a:ext cx="5829300" cy="2357453"/>
          </a:xfr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p>
            <a:pPr algn="ctr"/>
            <a:r>
              <a:rPr b="1" dirty="0" sz="5000" lang="en-GB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EMPLOYEE DATASET USING EXCEL</a:t>
            </a:r>
            <a:endParaRPr b="1" dirty="0" sz="5000" lang="en-GB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214290" y="3143240"/>
            <a:ext cx="6429420" cy="285752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numCol="1">
            <a:normAutofit fontScale="30612" lnSpcReduction="20000"/>
            <a:scene3d>
              <a:camera prst="orthographicFront"/>
              <a:lightRig dir="t" rig="balanced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p>
            <a:pPr algn="l"/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STUDENT  </a:t>
            </a:r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NAME    </a:t>
            </a:r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   </a:t>
            </a:r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: 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H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A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R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I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 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K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R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I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S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H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N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A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N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 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C</a:t>
            </a:r>
            <a:endParaRPr b="0" cap="all" dirty="0" sz="5500" lang="en-US" smtClean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0000" dir="5400000" dist="500" endPos="48000" rotWithShape="0" stA="55000" sy="-10000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ROLL NO               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  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: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12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2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C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M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A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1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6</a:t>
            </a:r>
            <a:endParaRPr b="0" cap="all" dirty="0" sz="5500" lang="en-US" smtClean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0000" dir="5400000" dist="500" endPos="48000" rotWithShape="0" stA="55000" sy="-10000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REG NO         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            : 31221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4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0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4</a:t>
            </a:r>
            <a:r>
              <a:rPr altLang="en-IN"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1</a:t>
            </a:r>
            <a:endParaRPr altLang="en-US" lang="zh-CN"/>
          </a:p>
          <a:p>
            <a:pPr algn="l"/>
            <a:r>
              <a:rPr b="0" cap="all" dirty="0" sz="5500" lang="en-US" err="1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Naan</a:t>
            </a:r>
            <a:endParaRPr b="0" cap="all" dirty="0" sz="5500" lang="en-US" smtClean="0">
              <a:solidFill>
                <a:schemeClr val="tx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0000" dir="5400000" dist="500" endPos="48000" rotWithShape="0" stA="55000" sy="-100000"/>
              </a:effectLst>
              <a:latin typeface="+mj-lt"/>
              <a:ea typeface="+mj-ea"/>
              <a:cs typeface="+mj-cs"/>
            </a:endParaRPr>
          </a:p>
          <a:p>
            <a:pPr algn="l"/>
            <a:r>
              <a:rPr b="0" cap="all" dirty="0" sz="5500" lang="en-US" err="1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mudhalvan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id         : </a:t>
            </a:r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	asunm1473312214041	     </a:t>
            </a:r>
            <a:endParaRPr altLang="en-US" lang="zh-CN"/>
          </a:p>
          <a:p>
            <a:pPr algn="l"/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DEPARTMENT</a:t>
            </a:r>
            <a:r>
              <a:rPr b="0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        </a:t>
            </a:r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  :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B.COM (COMMERCE)</a:t>
            </a:r>
          </a:p>
          <a:p>
            <a:pPr algn="l"/>
            <a:r>
              <a:rPr b="0" cap="all" dirty="0" sz="5500" lang="en-GB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COLLEGE	        :</a:t>
            </a:r>
            <a:r>
              <a:rPr b="0" cap="all" dirty="0" sz="5500" lang="en-US" smtClean="0">
                <a:solidFill>
                  <a:schemeClr val="tx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 ST. THOMAS of arts  &amp; science </a:t>
            </a:r>
          </a:p>
          <a:p>
            <a:pPr indent="-274320" marL="274320"/>
            <a:r>
              <a:rPr b="0" cap="all" dirty="0" sz="4900" lang="en-US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  <a:sym typeface="Wingdings"/>
              </a:rPr>
              <a:t> 			                                       </a:t>
            </a:r>
            <a:endParaRPr b="0" cap="all" dirty="0" sz="4900" lang="en-GB" smtClean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0000" dir="5400000" dist="500" endPos="48000" rotWithShape="0" stA="55000" sy="-100000"/>
              </a:effectLst>
              <a:latin typeface="+mj-lt"/>
              <a:ea typeface="+mj-ea"/>
              <a:cs typeface="+mj-cs"/>
              <a:sym typeface="Wingdings"/>
            </a:endParaRPr>
          </a:p>
          <a:p>
            <a:pPr algn="l"/>
            <a:r>
              <a:rPr b="0" cap="all" dirty="0" sz="4900" lang="en-US" smtClean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0000" dir="5400000" dist="500" endPos="48000" rotWithShape="0" stA="55000" sy="-100000"/>
                </a:effectLst>
                <a:latin typeface="+mj-lt"/>
                <a:ea typeface="+mj-ea"/>
                <a:cs typeface="+mj-cs"/>
              </a:rPr>
              <a:t> </a:t>
            </a:r>
            <a:endParaRPr b="0" cap="all" dirty="0" sz="4900" lang="en-GB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0000" dir="5400000" dist="500" endPos="48000" rotWithShape="0" stA="55000" sy="-100000"/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Click="0" advTm="3000">
    <p:wheel spokes="8"/>
  </p:transition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1852" lnSpcReduction="20000"/>
          </a:bodyPr>
          <a:p>
            <a:r>
              <a:rPr dirty="0" sz="6700" lang="en-GB" smtClean="0"/>
              <a:t>Step: 1 </a:t>
            </a:r>
            <a:r>
              <a:rPr dirty="0" sz="6700" lang="en-GB" smtClean="0">
                <a:sym typeface="Wingdings"/>
              </a:rPr>
              <a:t>Dataset Collection</a:t>
            </a:r>
          </a:p>
          <a:p>
            <a:r>
              <a:rPr dirty="0" sz="6700" lang="en-GB" smtClean="0">
                <a:sym typeface="Wingdings"/>
              </a:rPr>
              <a:t>Step: 2 Dataset Preparation</a:t>
            </a:r>
          </a:p>
          <a:p>
            <a:pPr indent="0" marL="1798638">
              <a:buFont typeface="Wingdings" pitchFamily="2" charset="2"/>
              <a:buChar char="v"/>
            </a:pPr>
            <a:r>
              <a:rPr dirty="0" sz="6700" lang="en-GB" smtClean="0">
                <a:sym typeface="Wingdings"/>
              </a:rPr>
              <a:t>Cleaning</a:t>
            </a:r>
          </a:p>
          <a:p>
            <a:pPr indent="0" marL="1798638">
              <a:buFont typeface="Wingdings" pitchFamily="2" charset="2"/>
              <a:buChar char="v"/>
            </a:pPr>
            <a:r>
              <a:rPr dirty="0" sz="6700" lang="en-GB" smtClean="0">
                <a:sym typeface="Wingdings"/>
              </a:rPr>
              <a:t>Filtering</a:t>
            </a:r>
          </a:p>
          <a:p>
            <a:pPr indent="0" marL="1798638">
              <a:buFont typeface="Wingdings" pitchFamily="2" charset="2"/>
              <a:buChar char="v"/>
            </a:pPr>
            <a:r>
              <a:rPr dirty="0" sz="6700" lang="en-GB" smtClean="0">
                <a:sym typeface="Wingdings"/>
              </a:rPr>
              <a:t>Conditional </a:t>
            </a:r>
            <a:r>
              <a:rPr dirty="0" sz="6700" lang="en-GB" err="1" smtClean="0">
                <a:sym typeface="Wingdings"/>
              </a:rPr>
              <a:t>Formating</a:t>
            </a:r>
            <a:endParaRPr dirty="0" sz="6700" lang="en-GB" smtClean="0">
              <a:sym typeface="Wingdings"/>
            </a:endParaRPr>
          </a:p>
          <a:p>
            <a:pPr indent="0" marL="1798638">
              <a:buFont typeface="Wingdings" pitchFamily="2" charset="2"/>
              <a:buChar char="v"/>
            </a:pPr>
            <a:r>
              <a:rPr dirty="0" sz="6700" lang="en-GB" smtClean="0">
                <a:sym typeface="Wingdings"/>
              </a:rPr>
              <a:t>Insert Pivot table</a:t>
            </a:r>
          </a:p>
          <a:p>
            <a:pPr indent="0" marL="1798638">
              <a:buFont typeface="Wingdings" pitchFamily="2" charset="2"/>
              <a:buChar char="v"/>
            </a:pPr>
            <a:r>
              <a:rPr dirty="0" sz="6700" lang="en-GB" smtClean="0">
                <a:sym typeface="Wingdings"/>
              </a:rPr>
              <a:t>Insert graphs for final result</a:t>
            </a:r>
          </a:p>
          <a:p>
            <a:pPr indent="269875" marL="0"/>
            <a:r>
              <a:rPr dirty="0" sz="6700" lang="en-GB" smtClean="0">
                <a:sym typeface="Wingdings"/>
              </a:rPr>
              <a:t>Step: 3 </a:t>
            </a:r>
            <a:r>
              <a:rPr dirty="0" sz="6700" lang="en-GB" smtClean="0">
                <a:sym typeface="Wingdings"/>
              </a:rPr>
              <a:t>Employee’s data </a:t>
            </a:r>
            <a:r>
              <a:rPr dirty="0" sz="6700" lang="en-GB" smtClean="0">
                <a:sym typeface="Wingdings"/>
              </a:rPr>
              <a:t>		calculated</a:t>
            </a:r>
          </a:p>
          <a:p>
            <a:pPr indent="269875" marL="0">
              <a:buNone/>
            </a:pPr>
            <a:endParaRPr dirty="0" lang="en-GB" smtClean="0">
              <a:sym typeface="Wingdings"/>
            </a:endParaRPr>
          </a:p>
        </p:txBody>
      </p:sp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dirty="0" sz="54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</p:spTree>
  </p:cSld>
  <p:clrMapOvr>
    <a:masterClrMapping/>
  </p:clrMapOvr>
  <p:transition spd="slow" advClick="0" advTm="3000">
    <p:randomBar/>
  </p:transition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375026" y="2095483"/>
            <a:ext cx="6172200" cy="6000760"/>
          </a:xfrm>
        </p:spPr>
        <p:txBody>
          <a:bodyPr>
            <a:noAutofit/>
          </a:bodyPr>
          <a:p>
            <a:endParaRPr dirty="0" sz="3200" lang="en-GB" smtClean="0"/>
          </a:p>
          <a:p>
            <a:r>
              <a:rPr dirty="0" sz="3200" lang="en-GB" smtClean="0"/>
              <a:t>Step: 4 </a:t>
            </a:r>
            <a:r>
              <a:rPr dirty="0" sz="3200" lang="en-GB" smtClean="0">
                <a:sym typeface="Wingdings"/>
              </a:rPr>
              <a:t> Insert Pivot table for given dataset</a:t>
            </a:r>
          </a:p>
          <a:p>
            <a:r>
              <a:rPr dirty="0" sz="3200" lang="en-GB" smtClean="0">
                <a:sym typeface="Wingdings"/>
              </a:rPr>
              <a:t>Step: 5  Insert Graph chart for showing final report of Employee’s </a:t>
            </a:r>
            <a:r>
              <a:rPr dirty="0" sz="3200" lang="en-GB" smtClean="0">
                <a:sym typeface="Wingdings"/>
              </a:rPr>
              <a:t>data</a:t>
            </a:r>
            <a:endParaRPr dirty="0" sz="3200" lang="en-GB" smtClean="0">
              <a:sym typeface="Wingdings"/>
            </a:endParaRPr>
          </a:p>
          <a:p>
            <a:r>
              <a:rPr dirty="0" sz="3200" lang="en-GB" smtClean="0">
                <a:sym typeface="Wingdings"/>
              </a:rPr>
              <a:t>Step: 6 Summarization of employee’s </a:t>
            </a:r>
            <a:r>
              <a:rPr dirty="0" sz="3200" lang="en-GB" smtClean="0">
                <a:sym typeface="Wingdings"/>
              </a:rPr>
              <a:t>data based </a:t>
            </a:r>
            <a:r>
              <a:rPr dirty="0" sz="3200" lang="en-GB" smtClean="0">
                <a:sym typeface="Wingdings"/>
              </a:rPr>
              <a:t>on their way, Grey wage,  Education, Gender....Data visualization using Bar Chart.</a:t>
            </a:r>
            <a:endParaRPr dirty="0" sz="3200" lang="en-GB"/>
          </a:p>
        </p:txBody>
      </p:sp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714356" y="1142976"/>
            <a:ext cx="5800744" cy="1214446"/>
          </a:xfrm>
        </p:spPr>
        <p:txBody>
          <a:bodyPr>
            <a:normAutofit/>
          </a:bodyPr>
          <a:p>
            <a:pPr algn="ctr"/>
            <a:r>
              <a:rPr dirty="0" sz="48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MODELING:</a:t>
            </a:r>
          </a:p>
        </p:txBody>
      </p:sp>
      <p:pic>
        <p:nvPicPr>
          <p:cNvPr id="2097165" name="Picture 3" descr="download (4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2143125" cy="2133600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ircle/>
  </p:transition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342900" y="642911"/>
            <a:ext cx="6172200" cy="714379"/>
          </a:xfrm>
        </p:spPr>
        <p:txBody>
          <a:bodyPr>
            <a:noAutofit/>
          </a:bodyPr>
          <a:p>
            <a:pPr algn="ctr"/>
            <a:r>
              <a:rPr dirty="0" sz="54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RESULT</a:t>
            </a:r>
            <a:r>
              <a:rPr dirty="0" sz="54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EMPLOYES</a:t>
            </a:r>
            <a:endParaRPr dirty="0" sz="5400" lang="en-GB" smtClean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24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GB" smtClean="0"/>
          </a:p>
          <a:p>
            <a:endParaRPr dirty="0" lang="en-GB"/>
          </a:p>
        </p:txBody>
      </p:sp>
      <p:graphicFrame>
        <p:nvGraphicFramePr>
          <p:cNvPr id="4194304" name="Object 2"/>
          <p:cNvGraphicFramePr>
            <a:graphicFrameLocks noChangeAspect="1"/>
          </p:cNvGraphicFramePr>
          <p:nvPr/>
        </p:nvGraphicFramePr>
        <p:xfrm>
          <a:off x="423004" y="1857356"/>
          <a:ext cx="6356520" cy="542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" spid="_x0000_s1026" imgH="2676409" imgW="4571991" progId="Excel.Sheet.12">
                  <p:embed/>
                </p:oleObj>
              </mc:Choice>
              <mc:Fallback>
                <p:oleObj name="Worksheet" r:id="rId1" spid="" imgH="2676409" imgW="4571991" progId="Excel.Sheet.12">
                  <p:embed/>
                  <p:pic>
                    <p:nvPicPr>
                      <p:cNvPr id="2097166" name=""/>
                      <p:cNvPicPr>
                        <a:picLocks/>
                      </p:cNvPicPr>
                      <p:nvPr/>
                    </p:nvPicPr>
                    <p:blipFill>
                      <a:blip xmlns:r="http://schemas.openxmlformats.org/officeDocument/2006/relationships" r:embed="rId2"/>
                      <a:stretch>
                        <a:fillRect/>
                      </a:stretch>
                    </p:blipFill>
                    <p:spPr>
                      <a:xfrm>
                        <a:off x="422275" y="1857375"/>
                        <a:ext cx="6357937" cy="5429250"/>
                      </a:xfrm>
                      <a:prstGeom prst="rect"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 advClick="0" advTm="3000">
    <p:blinds dir="vert"/>
  </p:transition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Content Placeholder 12"/>
          <p:cNvGraphicFramePr>
            <a:graphicFrameLocks noGrp="1"/>
          </p:cNvGraphicFramePr>
          <p:nvPr>
            <p:ph idx="1"/>
          </p:nvPr>
        </p:nvGraphicFramePr>
        <p:xfrm flipH="1">
          <a:off x="308612" y="8309317"/>
          <a:ext cx="34289" cy="1234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342900" y="714348"/>
            <a:ext cx="6172200" cy="1175836"/>
          </a:xfrm>
        </p:spPr>
        <p:txBody>
          <a:bodyPr>
            <a:normAutofit fontScale="90244"/>
          </a:bodyPr>
          <a:p>
            <a: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r>
              <a:rPr dirty="0" sz="4900" lang="en-GB" smtClean="0"/>
              <a:t>EMPLOYEES</a:t>
            </a:r>
            <a:r>
              <a:rPr dirty="0" sz="4400" lang="en-GB" smtClean="0"/>
              <a:t> DATA</a:t>
            </a:r>
            <a:r>
              <a:rPr dirty="0" sz="4400" lang="en-GB" smtClean="0"/>
              <a:t/>
            </a:r>
            <a:br>
              <a:rPr dirty="0" sz="4400" lang="en-GB" smtClean="0"/>
            </a:br>
            <a: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</a:br>
            <a:endParaRPr dirty="0" lang="en-GB" smtClean="0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4194306" name="Chart 6"/>
          <p:cNvGraphicFramePr>
            <a:graphicFrameLocks/>
          </p:cNvGraphicFramePr>
          <p:nvPr/>
        </p:nvGraphicFramePr>
        <p:xfrm>
          <a:off x="285728" y="1643042"/>
          <a:ext cx="6572272" cy="5500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 advClick="0" advTm="3000">
    <p:newsflash/>
  </p:transition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4" descr="download (1)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464984" y="7143769"/>
            <a:ext cx="1192049" cy="1714512"/>
          </a:xfrm>
          <a:prstGeom prst="rect"/>
        </p:spPr>
      </p:pic>
      <p:sp>
        <p:nvSpPr>
          <p:cNvPr id="1048626" name="Content Placeholder 2"/>
          <p:cNvSpPr>
            <a:spLocks noGrp="1"/>
          </p:cNvSpPr>
          <p:nvPr>
            <p:ph idx="1"/>
          </p:nvPr>
        </p:nvSpPr>
        <p:spPr>
          <a:xfrm>
            <a:off x="342900" y="3214679"/>
            <a:ext cx="6172200" cy="4714908"/>
          </a:xfrm>
        </p:spPr>
        <p:txBody>
          <a:bodyPr>
            <a:normAutofit/>
          </a:bodyPr>
          <a:p>
            <a:r>
              <a:rPr dirty="0" sz="3200" lang="en-GB" smtClean="0">
                <a:sym typeface="Wingdings"/>
              </a:rPr>
              <a:t>This Project explain the employee’s </a:t>
            </a:r>
            <a:r>
              <a:rPr dirty="0" sz="3200" lang="en-GB" smtClean="0">
                <a:sym typeface="Wingdings"/>
              </a:rPr>
              <a:t>from different data </a:t>
            </a:r>
            <a:r>
              <a:rPr dirty="0" sz="3200" lang="en-GB" smtClean="0">
                <a:sym typeface="Wingdings"/>
              </a:rPr>
              <a:t>i</a:t>
            </a:r>
            <a:r>
              <a:rPr dirty="0" sz="3200" lang="en-GB" smtClean="0">
                <a:sym typeface="Wingdings"/>
              </a:rPr>
              <a:t>ndustries </a:t>
            </a:r>
            <a:r>
              <a:rPr dirty="0" sz="3200" lang="en-GB" smtClean="0">
                <a:sym typeface="Wingdings"/>
              </a:rPr>
              <a:t>like way, </a:t>
            </a:r>
            <a:r>
              <a:rPr dirty="0" sz="3200" lang="en-GB" err="1" smtClean="0">
                <a:sym typeface="Wingdings"/>
              </a:rPr>
              <a:t>greywages</a:t>
            </a:r>
            <a:r>
              <a:rPr dirty="0" sz="3200" lang="en-GB" smtClean="0">
                <a:sym typeface="Wingdings"/>
              </a:rPr>
              <a:t>, education, gender, data visualisation, etc., with using of excel.</a:t>
            </a:r>
          </a:p>
          <a:p>
            <a:r>
              <a:rPr dirty="0" sz="3200" lang="en-GB" smtClean="0">
                <a:sym typeface="Wingdings"/>
              </a:rPr>
              <a:t>This is benefit for organisation growth and Employee’s work improvement.</a:t>
            </a:r>
          </a:p>
        </p:txBody>
      </p:sp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571480" y="214282"/>
            <a:ext cx="4943488" cy="1848362"/>
          </a:xfrm>
        </p:spPr>
        <p:txBody>
          <a:bodyPr>
            <a:normAutofit/>
          </a:bodyPr>
          <a:p>
            <a:pPr algn="ctr"/>
            <a:r>
              <a:rPr dirty="0" sz="54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CONCLUSION:</a:t>
            </a:r>
          </a:p>
        </p:txBody>
      </p:sp>
      <p:pic>
        <p:nvPicPr>
          <p:cNvPr id="2097168" name="Picture 3" descr="images (5)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43446" y="1285852"/>
            <a:ext cx="1982381" cy="2019300"/>
          </a:xfrm>
          <a:prstGeom prst="rect"/>
        </p:spPr>
      </p:pic>
    </p:spTree>
  </p:cSld>
  <p:clrMapOvr>
    <a:masterClrMapping/>
  </p:clrMapOvr>
  <p:transition spd="slow" advClick="0" advTm="3000">
    <p:blinds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342900" y="2762239"/>
            <a:ext cx="6229350" cy="3333773"/>
          </a:xfrm>
        </p:spPr>
        <p:txBody>
          <a:bodyPr>
            <a:norm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algn="ctr"/>
            <a:r>
              <a:rPr b="1" dirty="0" sz="5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</a:t>
            </a:r>
            <a:r>
              <a:rPr dirty="0" sz="5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dirty="0" sz="5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5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various industries analysis with using of Excel</a:t>
            </a:r>
            <a:endParaRPr dirty="0" sz="36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 advClick="0" advTm="3000">
    <p:strips dir="ld"/>
  </p:transition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750075" y="2580640"/>
            <a:ext cx="4661330" cy="5852160"/>
          </a:xfrm>
        </p:spPr>
        <p:txBody>
          <a:bodyPr>
            <a:noAutofit/>
          </a:bodyPr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Problem Statement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Project Overview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End users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Our solution and Proposition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Dataset description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Modelling  Approach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Results and Discussion</a:t>
            </a:r>
          </a:p>
          <a:p>
            <a:pPr>
              <a:lnSpc>
                <a:spcPct val="80000"/>
              </a:lnSpc>
            </a:pPr>
            <a:r>
              <a:rPr dirty="0" sz="3200" lang="en-GB" smtClean="0">
                <a:sym typeface="Wingdings"/>
              </a:rPr>
              <a:t>Conclusion</a:t>
            </a:r>
          </a:p>
        </p:txBody>
      </p:sp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714356" y="928662"/>
            <a:ext cx="5765025" cy="1524000"/>
          </a:xfrm>
        </p:spPr>
        <p:txBody>
          <a:bodyPr>
            <a:normAutofit/>
          </a:bodyPr>
          <a:p>
            <a:pPr algn="ctr"/>
            <a:r>
              <a:rPr dirty="0" sz="66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AGENTA</a:t>
            </a:r>
            <a:endParaRPr dirty="0" sz="6600" lang="en-GB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52" name="Picture 3" descr="agenta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214818" y="6000760"/>
            <a:ext cx="2214563" cy="2070100"/>
          </a:xfrm>
          <a:prstGeom prst="ellipse"/>
          <a:ln w="63500" cap="rnd">
            <a:solidFill>
              <a:srgbClr val="333333"/>
            </a:solidFill>
          </a:ln>
          <a:effectLst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 spd="slow" advClick="0" advTm="3000">
    <p:zoom dir="in"/>
  </p:transition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342900" y="4071934"/>
            <a:ext cx="6172200" cy="3738590"/>
          </a:xfrm>
        </p:spPr>
        <p:txBody>
          <a:bodyPr>
            <a:noAutofit/>
          </a:bodyPr>
          <a:p>
            <a:pPr algn="just">
              <a:buNone/>
            </a:pPr>
            <a:r>
              <a:rPr dirty="0" sz="4000" lang="en-GB" smtClean="0">
                <a:solidFill>
                  <a:srgbClr val="002060"/>
                </a:solidFill>
              </a:rPr>
              <a:t>			</a:t>
            </a:r>
            <a:r>
              <a:rPr dirty="0" sz="36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stated the </a:t>
            </a:r>
            <a:r>
              <a:rPr dirty="0" sz="36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employee’s data from </a:t>
            </a:r>
            <a:r>
              <a:rPr dirty="0" sz="36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industries analysis with using of Excel</a:t>
            </a:r>
            <a:endParaRPr dirty="0" sz="4000" lang="en-GB" smtClean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endParaRPr dirty="0" sz="3600" lang="en-GB"/>
          </a:p>
        </p:txBody>
      </p:sp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42918" y="1071538"/>
            <a:ext cx="5872182" cy="857256"/>
          </a:xfrm>
        </p:spPr>
        <p:txBody>
          <a:bodyPr>
            <a:normAutofit fontScale="90000"/>
          </a:bodyPr>
          <a:p>
            <a:r>
              <a:rPr dirty="0" sz="5400" lang="en-GB" smtClean="0">
                <a:solidFill>
                  <a:srgbClr val="002060"/>
                </a:solidFill>
              </a:rPr>
              <a:t>	</a:t>
            </a:r>
            <a:r>
              <a:rPr dirty="0" sz="4800" lang="en-GB" smtClean="0"/>
              <a:t/>
            </a:r>
            <a:br>
              <a:rPr dirty="0" sz="4800" lang="en-GB" smtClean="0"/>
            </a:br>
            <a:r>
              <a:rPr dirty="0" sz="5400" lang="en-GB" smtClean="0">
                <a:solidFill>
                  <a:srgbClr val="002060"/>
                </a:solidFill>
              </a:rPr>
              <a:t/>
            </a:r>
            <a:br>
              <a:rPr dirty="0" sz="5400" lang="en-GB" smtClean="0">
                <a:solidFill>
                  <a:srgbClr val="002060"/>
                </a:solidFill>
              </a:rPr>
            </a:br>
            <a:r>
              <a:rPr dirty="0" sz="5400" lang="en-GB" smtClean="0"/>
              <a:t>   </a:t>
            </a:r>
            <a:r>
              <a:rPr dirty="0" sz="56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PROBLEM STATEMENT</a:t>
            </a:r>
            <a:endParaRPr dirty="0" sz="5600" lang="en-GB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53" name="Picture 3" descr="Problem statement.jpg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429264" y="1857356"/>
            <a:ext cx="964413" cy="1714512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  <p:pic>
        <p:nvPicPr>
          <p:cNvPr id="2097154" name="Picture 4" descr="images.jp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0711" y="6953269"/>
            <a:ext cx="1232306" cy="1685863"/>
          </a:xfrm>
          <a:prstGeom prst="rect"/>
          <a:effectLst>
            <a:reflection algn="bl" blurRad="6350" dir="5400000" dist="101600" endA="275" endPos="40000" rotWithShape="0" stA="50000" sy="-100000"/>
          </a:effectLst>
          <a:scene3d>
            <a:camera prst="isometricOffAxis2Left"/>
            <a:lightRig dir="t" rig="threePt"/>
          </a:scene3d>
        </p:spPr>
      </p:pic>
    </p:spTree>
  </p:cSld>
  <p:clrMapOvr>
    <a:masterClrMapping/>
  </p:clrMapOvr>
  <p:transition spd="slow" advClick="0" advTm="3000">
    <p:split dir="in" orient="vert"/>
  </p:transition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4" descr="images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97091" y="6945220"/>
            <a:ext cx="1146575" cy="2198781"/>
          </a:xfrm>
          <a:prstGeom prst="ellipse"/>
          <a:ln>
            <a:noFill/>
          </a:ln>
          <a:effectLst>
            <a:softEdge rad="112500"/>
          </a:effectLst>
        </p:spPr>
      </p:pic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342900" y="3238492"/>
            <a:ext cx="6172200" cy="5194309"/>
          </a:xfrm>
        </p:spPr>
        <p:txBody>
          <a:bodyPr>
            <a:normAutofit/>
          </a:bodyPr>
          <a:p>
            <a:r>
              <a:rPr dirty="0" lang="en-GB" smtClean="0"/>
              <a:t>			</a:t>
            </a:r>
            <a:r>
              <a:rPr dirty="0" sz="48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shows the employee’s </a:t>
            </a:r>
            <a:r>
              <a:rPr dirty="0" sz="48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 </a:t>
            </a:r>
            <a:r>
              <a:rPr dirty="0" sz="48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industries with using of excel</a:t>
            </a:r>
            <a:endParaRPr dirty="0" sz="32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428736" y="1000100"/>
            <a:ext cx="5086364" cy="1785950"/>
          </a:xfrm>
        </p:spPr>
        <p:txBody>
          <a:bodyPr>
            <a:noAutofit/>
          </a:bodyPr>
          <a:p>
            <a:pPr algn="ctr"/>
            <a:r>
              <a:rPr dirty="0" sz="54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PROJECT OVERVIEW:</a:t>
            </a:r>
            <a:endParaRPr dirty="0" sz="5400" lang="en-GB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56" name="Picture 3" descr="images (2)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" y="1142978"/>
            <a:ext cx="1119211" cy="2146305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plus/>
  </p:transition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342900" y="2857488"/>
            <a:ext cx="6172200" cy="4500594"/>
          </a:xfrm>
        </p:spPr>
        <p:txBody>
          <a:bodyPr>
            <a:noAutofit/>
          </a:bodyPr>
          <a:p>
            <a:r>
              <a:rPr dirty="0" sz="2800" lang="en-GB" smtClean="0"/>
              <a:t>Organisation peoples are the end user of this analysis which named as employee’s </a:t>
            </a:r>
            <a:r>
              <a:rPr dirty="0" sz="2800" lang="en-GB" smtClean="0"/>
              <a:t>data from </a:t>
            </a:r>
            <a:r>
              <a:rPr dirty="0" sz="2800" lang="en-GB" smtClean="0"/>
              <a:t>different industries with using excel.</a:t>
            </a:r>
          </a:p>
          <a:p>
            <a:r>
              <a:rPr dirty="0" sz="2800" lang="en-GB" smtClean="0"/>
              <a:t>Ex: </a:t>
            </a:r>
          </a:p>
          <a:p>
            <a:pPr>
              <a:buNone/>
            </a:pPr>
            <a:r>
              <a:rPr dirty="0" sz="2800" lang="en-GB" smtClean="0"/>
              <a:t>		Managers					</a:t>
            </a:r>
          </a:p>
          <a:p>
            <a:pPr>
              <a:buNone/>
            </a:pPr>
            <a:r>
              <a:rPr dirty="0" sz="2800" lang="en-GB" smtClean="0"/>
              <a:t>		Employers</a:t>
            </a:r>
          </a:p>
          <a:p>
            <a:pPr>
              <a:buNone/>
            </a:pPr>
            <a:r>
              <a:rPr dirty="0" sz="2800" lang="en-GB" smtClean="0"/>
              <a:t>		Employees</a:t>
            </a:r>
            <a:endParaRPr dirty="0" sz="2800" lang="en-GB"/>
          </a:p>
        </p:txBody>
      </p:sp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357166" y="428596"/>
            <a:ext cx="6143668" cy="2286016"/>
          </a:xfrm>
        </p:spPr>
        <p:txBody>
          <a:bodyPr>
            <a:normAutofit/>
          </a:bodyPr>
          <a:p>
            <a:pPr algn="ctr"/>
            <a:r>
              <a:rPr dirty="0" sz="48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WHO ARE THE END USER?</a:t>
            </a:r>
            <a:endParaRPr dirty="0" sz="4800" lang="en-GB">
              <a:solidFill>
                <a:srgbClr val="7030A0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2097157" name="Picture 8" descr="images (1)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14950" y="5000627"/>
            <a:ext cx="1071570" cy="1439837"/>
          </a:xfrm>
          <a:prstGeom prst="ellipse"/>
          <a:ln w="63500" cap="rnd">
            <a:solidFill>
              <a:srgbClr val="333333"/>
            </a:solidFill>
          </a:ln>
          <a:effectLst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97158" name="Picture 9" descr="employee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696892" y="6572265"/>
            <a:ext cx="2803942" cy="1809763"/>
          </a:xfrm>
          <a:prstGeom prst="rect"/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blinds/>
  </p:transition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342900" y="3714744"/>
            <a:ext cx="6172200" cy="4718056"/>
          </a:xfrm>
        </p:spPr>
        <p:txBody>
          <a:bodyPr>
            <a:normAutofit/>
          </a:bodyPr>
          <a:p>
            <a:r>
              <a:rPr dirty="0" sz="2800" lang="en-GB" smtClean="0"/>
              <a:t>Filtering – Remove missing values</a:t>
            </a:r>
          </a:p>
          <a:p>
            <a:r>
              <a:rPr dirty="0" sz="2800" lang="en-US" smtClean="0"/>
              <a:t>Sorting – Smallest to Biggest</a:t>
            </a:r>
            <a:endParaRPr dirty="0" sz="2800" lang="en-GB" smtClean="0"/>
          </a:p>
          <a:p>
            <a:r>
              <a:rPr dirty="0" sz="2800" lang="en-GB" smtClean="0"/>
              <a:t>Conditional Formatting – Remove blank values</a:t>
            </a:r>
          </a:p>
          <a:p>
            <a:r>
              <a:rPr dirty="0" sz="2800" lang="en-GB" smtClean="0"/>
              <a:t>Pivot table -  Summary of employee’s salary</a:t>
            </a:r>
          </a:p>
          <a:p>
            <a:r>
              <a:rPr dirty="0" sz="2800" lang="en-US" smtClean="0"/>
              <a:t>Groups – Final reports</a:t>
            </a:r>
            <a:endParaRPr dirty="0" sz="2800" lang="en-GB"/>
          </a:p>
        </p:txBody>
      </p:sp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342900" y="357159"/>
            <a:ext cx="6172200" cy="1714511"/>
          </a:xfrm>
        </p:spPr>
        <p:txBody>
          <a:bodyPr>
            <a:noAutofit/>
          </a:bodyPr>
          <a:p>
            <a:pPr algn="ctr"/>
            <a: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OUR SOLUTION AND ITS VALUE PROPOSITION</a:t>
            </a:r>
          </a:p>
        </p:txBody>
      </p:sp>
      <p:pic>
        <p:nvPicPr>
          <p:cNvPr id="2097159" name="Picture 3" descr="images (3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786322" y="6643702"/>
            <a:ext cx="1785950" cy="1904981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097160" name="Picture 4" descr="download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43513" y="2190732"/>
            <a:ext cx="1361788" cy="1452573"/>
          </a:xfrm>
          <a:prstGeom prst="ellipse"/>
          <a:ln w="63500" cap="rnd">
            <a:solidFill>
              <a:srgbClr val="333333"/>
            </a:solidFill>
          </a:ln>
          <a:effectLst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97161" name="Picture 5" descr="download.jpg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rcRect l="55001"/>
          <a:stretch>
            <a:fillRect/>
          </a:stretch>
        </p:blipFill>
        <p:spPr>
          <a:xfrm flipH="1">
            <a:off x="1" y="1809731"/>
            <a:ext cx="964389" cy="2133600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 advClick="0" advTm="3000">
    <p:checker/>
  </p:transition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482182" y="2762237"/>
            <a:ext cx="6032918" cy="5670563"/>
          </a:xfrm>
        </p:spPr>
        <p:txBody>
          <a:bodyPr>
            <a:normAutofit/>
          </a:bodyPr>
          <a:p>
            <a:r>
              <a:rPr dirty="0" lang="en-GB" err="1" smtClean="0"/>
              <a:t>Kaggle</a:t>
            </a:r>
            <a:r>
              <a:rPr dirty="0" lang="en-GB" smtClean="0"/>
              <a:t> - Employee Dataset</a:t>
            </a:r>
          </a:p>
          <a:p>
            <a:r>
              <a:rPr dirty="0" lang="en-GB" smtClean="0"/>
              <a:t>36 features</a:t>
            </a:r>
          </a:p>
          <a:p>
            <a:r>
              <a:rPr dirty="0" lang="en-GB" smtClean="0"/>
              <a:t>Considering features are below;</a:t>
            </a:r>
          </a:p>
          <a:p>
            <a:pPr indent="-360363" marL="1708150">
              <a:buFont typeface="Wingdings" pitchFamily="2" charset="2"/>
              <a:buChar char="Ø"/>
            </a:pPr>
            <a:r>
              <a:rPr dirty="0" lang="en-US" smtClean="0"/>
              <a:t>Profession</a:t>
            </a:r>
            <a:endParaRPr dirty="0" lang="en-GB" smtClean="0"/>
          </a:p>
          <a:p>
            <a:pPr indent="-360363" marL="1708150">
              <a:buFont typeface="Wingdings" pitchFamily="2" charset="2"/>
              <a:buChar char="Ø"/>
            </a:pPr>
            <a:r>
              <a:rPr dirty="0" lang="en-US" smtClean="0"/>
              <a:t>Industries</a:t>
            </a:r>
            <a:endParaRPr dirty="0" lang="en-GB" smtClean="0"/>
          </a:p>
          <a:p>
            <a:pPr indent="-360363" marL="1708150">
              <a:buFont typeface="Wingdings" pitchFamily="2" charset="2"/>
              <a:buChar char="Ø"/>
            </a:pPr>
            <a:r>
              <a:rPr dirty="0" lang="en-GB" smtClean="0"/>
              <a:t>Business</a:t>
            </a:r>
          </a:p>
          <a:p>
            <a:pPr indent="-360363" marL="1708150">
              <a:buFont typeface="Wingdings" pitchFamily="2" charset="2"/>
              <a:buChar char="Ø"/>
            </a:pPr>
            <a:r>
              <a:rPr dirty="0" lang="en-GB" smtClean="0"/>
              <a:t>Gender</a:t>
            </a:r>
          </a:p>
          <a:p>
            <a:pPr indent="-360363" marL="1708150">
              <a:buFont typeface="Wingdings" pitchFamily="2" charset="2"/>
              <a:buChar char="Ø"/>
            </a:pPr>
            <a:r>
              <a:rPr dirty="0" lang="en-US" smtClean="0"/>
              <a:t>Way</a:t>
            </a:r>
            <a:endParaRPr dirty="0" lang="en-GB" smtClean="0"/>
          </a:p>
          <a:p>
            <a:pPr indent="-360363" marL="1708150">
              <a:buFont typeface="Wingdings" pitchFamily="2" charset="2"/>
              <a:buChar char="Ø"/>
            </a:pPr>
            <a:r>
              <a:rPr dirty="0" lang="en-US" smtClean="0"/>
              <a:t>Grey wages</a:t>
            </a:r>
            <a:endParaRPr dirty="0" lang="en-GB" smtClean="0"/>
          </a:p>
          <a:p>
            <a:pPr indent="-360363" marL="1708150">
              <a:buFont typeface="Wingdings" pitchFamily="2" charset="2"/>
              <a:buChar char="Ø"/>
            </a:pPr>
            <a:r>
              <a:rPr dirty="0" lang="en-GB" smtClean="0"/>
              <a:t>Annual income income, etc.,		</a:t>
            </a:r>
          </a:p>
        </p:txBody>
      </p:sp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244"/>
          </a:bodyPr>
          <a:p>
            <a:pPr algn="ctr"/>
            <a:r>
              <a:rPr dirty="0" sz="60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DATASET DESCRIPTION</a:t>
            </a:r>
            <a:r>
              <a:rPr dirty="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</p:txBody>
      </p:sp>
      <p:pic>
        <p:nvPicPr>
          <p:cNvPr id="2097162" name="Picture 3" descr="download (1)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00570" y="4357686"/>
            <a:ext cx="1850231" cy="2463800"/>
          </a:xfrm>
          <a:prstGeom prst="rect"/>
          <a:ln w="38100" cap="sq">
            <a:solidFill>
              <a:srgbClr val="000000"/>
            </a:solidFill>
            <a:prstDash val="solid"/>
            <a:miter lim="800000"/>
          </a:ln>
          <a:effectLst>
            <a:outerShdw algn="tl" blurRad="50800" dir="2700000" dist="38100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 advClick="0" advTm="3000">
    <p:comb/>
  </p:transition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4" descr="images (2).jp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14291" y="6477016"/>
            <a:ext cx="803678" cy="1487209"/>
          </a:xfrm>
          <a:prstGeom prst="ellipse"/>
          <a:ln>
            <a:noFill/>
          </a:ln>
          <a:effectLst>
            <a:softEdge rad="112500"/>
          </a:effectLst>
        </p:spPr>
      </p:pic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342900" y="3333741"/>
            <a:ext cx="6172200" cy="5099059"/>
          </a:xfrm>
        </p:spPr>
        <p:txBody>
          <a:bodyPr>
            <a:normAutofit/>
          </a:bodyPr>
          <a:p>
            <a:pPr algn="just"/>
            <a:r>
              <a:rPr dirty="0" sz="4400" lang="en-GB" smtClean="0"/>
              <a:t>Employee’s </a:t>
            </a:r>
            <a:r>
              <a:rPr dirty="0" sz="4400" lang="en-GB" smtClean="0"/>
              <a:t>data </a:t>
            </a:r>
            <a:r>
              <a:rPr dirty="0" sz="4400" lang="en-GB" smtClean="0"/>
              <a:t>has been calculated using excel is considered.</a:t>
            </a:r>
            <a:endParaRPr dirty="0" sz="4400" lang="en-GB"/>
          </a:p>
        </p:txBody>
      </p:sp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226314" y="304800"/>
            <a:ext cx="6345958" cy="2052622"/>
          </a:xfrm>
        </p:spPr>
        <p:txBody>
          <a:bodyPr>
            <a:normAutofit/>
          </a:bodyPr>
          <a:p>
            <a:pPr algn="ctr"/>
            <a:r>
              <a:rPr dirty="0" sz="48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THE “WOW” IN OUR </a:t>
            </a:r>
            <a:r>
              <a:rPr dirty="0" sz="4800" lang="en-GB" smtClean="0">
                <a:solidFill>
                  <a:srgbClr val="7030A0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SOLUTION</a:t>
            </a:r>
            <a:endParaRPr dirty="0" lang="en-GB"/>
          </a:p>
        </p:txBody>
      </p:sp>
      <p:pic>
        <p:nvPicPr>
          <p:cNvPr id="2097164" name="Picture 3" descr="download (3).png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11207" y="5524507"/>
            <a:ext cx="1607344" cy="2857500"/>
          </a:xfrm>
          <a:prstGeom prst="rect"/>
        </p:spPr>
      </p:pic>
    </p:spTree>
  </p:cSld>
  <p:clrMapOvr>
    <a:masterClrMapping/>
  </p:clrMapOvr>
  <p:transition spd="slow" advClick="0" advTm="3000">
    <p:split/>
  </p:transition>
  <p:timing/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lastClr="000000" val="windowText"/>
      </a:dk1>
      <a:lt1>
        <a:sysClr lastClr="FFFFFF" val="window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r="5400000" dist="381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dir="t" rig="glow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DATASET USING EXCEL</dc:title>
  <dc:creator>UDR-STUDENT</dc:creator>
  <cp:lastModifiedBy>Admin</cp:lastModifiedBy>
  <dcterms:created xsi:type="dcterms:W3CDTF">2024-08-20T23:11:20Z</dcterms:created>
  <dcterms:modified xsi:type="dcterms:W3CDTF">2024-08-30T16:24:44Z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5634c81dab6f456ca0311f062a666f6f</vt:lpwstr>
  </property>
</Properties>
</file>