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1"/>
  </p:notesMasterIdLst>
  <p:sldIdLst>
    <p:sldId id="270" r:id="rId2"/>
    <p:sldId id="271" r:id="rId3"/>
    <p:sldId id="274" r:id="rId4"/>
    <p:sldId id="265" r:id="rId5"/>
    <p:sldId id="277" r:id="rId6"/>
    <p:sldId id="266" r:id="rId7"/>
    <p:sldId id="267" r:id="rId8"/>
    <p:sldId id="268"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0" d="100"/>
          <a:sy n="80" d="100"/>
        </p:scale>
        <p:origin x="6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527B6-BB3A-4374-9971-58A0D5A665B7}" type="datetimeFigureOut">
              <a:rPr lang="en-US" smtClean="0"/>
              <a:t>6/27/2023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81251-533D-4B7B-AE78-3BE34A0F5F86}" type="slidenum">
              <a:rPr lang="en-US" smtClean="0"/>
              <a:t>‹#›</a:t>
            </a:fld>
            <a:endParaRPr lang="en-US"/>
          </a:p>
        </p:txBody>
      </p:sp>
    </p:spTree>
    <p:extLst>
      <p:ext uri="{BB962C8B-B14F-4D97-AF65-F5344CB8AC3E}">
        <p14:creationId xmlns:p14="http://schemas.microsoft.com/office/powerpoint/2010/main" val="137866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E81251-533D-4B7B-AE78-3BE34A0F5F86}" type="slidenum">
              <a:rPr lang="en-US" smtClean="0"/>
              <a:t>7</a:t>
            </a:fld>
            <a:endParaRPr lang="en-US"/>
          </a:p>
        </p:txBody>
      </p:sp>
    </p:spTree>
    <p:extLst>
      <p:ext uri="{BB962C8B-B14F-4D97-AF65-F5344CB8AC3E}">
        <p14:creationId xmlns:p14="http://schemas.microsoft.com/office/powerpoint/2010/main" val="438396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6D5F38-F1D7-406A-A96F-B7B95DE27AE8}"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3E47E6-5EFD-4313-AF87-3AD8B7023655}" type="slidenum">
              <a:rPr lang="en-US" smtClean="0"/>
              <a:t>‹#›</a:t>
            </a:fld>
            <a:endParaRPr lang="en-US"/>
          </a:p>
        </p:txBody>
      </p:sp>
    </p:spTree>
    <p:extLst>
      <p:ext uri="{BB962C8B-B14F-4D97-AF65-F5344CB8AC3E}">
        <p14:creationId xmlns:p14="http://schemas.microsoft.com/office/powerpoint/2010/main" val="3754603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6D5F38-F1D7-406A-A96F-B7B95DE27AE8}"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3E47E6-5EFD-4313-AF87-3AD8B7023655}" type="slidenum">
              <a:rPr lang="en-US" smtClean="0"/>
              <a:t>‹#›</a:t>
            </a:fld>
            <a:endParaRPr lang="en-US"/>
          </a:p>
        </p:txBody>
      </p:sp>
    </p:spTree>
    <p:extLst>
      <p:ext uri="{BB962C8B-B14F-4D97-AF65-F5344CB8AC3E}">
        <p14:creationId xmlns:p14="http://schemas.microsoft.com/office/powerpoint/2010/main" val="921760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6D5F38-F1D7-406A-A96F-B7B95DE27AE8}"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3E47E6-5EFD-4313-AF87-3AD8B7023655}" type="slidenum">
              <a:rPr lang="en-US" smtClean="0"/>
              <a:t>‹#›</a:t>
            </a:fld>
            <a:endParaRPr lang="en-US"/>
          </a:p>
        </p:txBody>
      </p:sp>
    </p:spTree>
    <p:extLst>
      <p:ext uri="{BB962C8B-B14F-4D97-AF65-F5344CB8AC3E}">
        <p14:creationId xmlns:p14="http://schemas.microsoft.com/office/powerpoint/2010/main" val="2089709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6D5F38-F1D7-406A-A96F-B7B95DE27AE8}"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3E47E6-5EFD-4313-AF87-3AD8B7023655}" type="slidenum">
              <a:rPr lang="en-US" smtClean="0"/>
              <a:t>‹#›</a:t>
            </a:fld>
            <a:endParaRPr lang="en-US"/>
          </a:p>
        </p:txBody>
      </p:sp>
    </p:spTree>
    <p:extLst>
      <p:ext uri="{BB962C8B-B14F-4D97-AF65-F5344CB8AC3E}">
        <p14:creationId xmlns:p14="http://schemas.microsoft.com/office/powerpoint/2010/main" val="4106063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6D5F38-F1D7-406A-A96F-B7B95DE27AE8}"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3E47E6-5EFD-4313-AF87-3AD8B7023655}" type="slidenum">
              <a:rPr lang="en-US" smtClean="0"/>
              <a:t>‹#›</a:t>
            </a:fld>
            <a:endParaRPr lang="en-US"/>
          </a:p>
        </p:txBody>
      </p:sp>
    </p:spTree>
    <p:extLst>
      <p:ext uri="{BB962C8B-B14F-4D97-AF65-F5344CB8AC3E}">
        <p14:creationId xmlns:p14="http://schemas.microsoft.com/office/powerpoint/2010/main" val="57782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6D5F38-F1D7-406A-A96F-B7B95DE27AE8}"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3E47E6-5EFD-4313-AF87-3AD8B7023655}" type="slidenum">
              <a:rPr lang="en-US" smtClean="0"/>
              <a:t>‹#›</a:t>
            </a:fld>
            <a:endParaRPr lang="en-US"/>
          </a:p>
        </p:txBody>
      </p:sp>
    </p:spTree>
    <p:extLst>
      <p:ext uri="{BB962C8B-B14F-4D97-AF65-F5344CB8AC3E}">
        <p14:creationId xmlns:p14="http://schemas.microsoft.com/office/powerpoint/2010/main" val="2445690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6D5F38-F1D7-406A-A96F-B7B95DE27AE8}" type="datetimeFigureOut">
              <a:rPr lang="en-US" smtClean="0"/>
              <a:t>6/27/2023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3E47E6-5EFD-4313-AF87-3AD8B7023655}" type="slidenum">
              <a:rPr lang="en-US" smtClean="0"/>
              <a:t>‹#›</a:t>
            </a:fld>
            <a:endParaRPr lang="en-US"/>
          </a:p>
        </p:txBody>
      </p:sp>
    </p:spTree>
    <p:extLst>
      <p:ext uri="{BB962C8B-B14F-4D97-AF65-F5344CB8AC3E}">
        <p14:creationId xmlns:p14="http://schemas.microsoft.com/office/powerpoint/2010/main" val="137843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6D5F38-F1D7-406A-A96F-B7B95DE27AE8}" type="datetimeFigureOut">
              <a:rPr lang="en-US" smtClean="0"/>
              <a:t>6/27/2023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3E47E6-5EFD-4313-AF87-3AD8B7023655}" type="slidenum">
              <a:rPr lang="en-US" smtClean="0"/>
              <a:t>‹#›</a:t>
            </a:fld>
            <a:endParaRPr lang="en-US"/>
          </a:p>
        </p:txBody>
      </p:sp>
    </p:spTree>
    <p:extLst>
      <p:ext uri="{BB962C8B-B14F-4D97-AF65-F5344CB8AC3E}">
        <p14:creationId xmlns:p14="http://schemas.microsoft.com/office/powerpoint/2010/main" val="3193829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6D5F38-F1D7-406A-A96F-B7B95DE27AE8}" type="datetimeFigureOut">
              <a:rPr lang="en-US" smtClean="0"/>
              <a:t>6/27/2023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3E47E6-5EFD-4313-AF87-3AD8B7023655}" type="slidenum">
              <a:rPr lang="en-US" smtClean="0"/>
              <a:t>‹#›</a:t>
            </a:fld>
            <a:endParaRPr lang="en-US"/>
          </a:p>
        </p:txBody>
      </p:sp>
    </p:spTree>
    <p:extLst>
      <p:ext uri="{BB962C8B-B14F-4D97-AF65-F5344CB8AC3E}">
        <p14:creationId xmlns:p14="http://schemas.microsoft.com/office/powerpoint/2010/main" val="1609045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6D5F38-F1D7-406A-A96F-B7B95DE27AE8}"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3E47E6-5EFD-4313-AF87-3AD8B7023655}" type="slidenum">
              <a:rPr lang="en-US" smtClean="0"/>
              <a:t>‹#›</a:t>
            </a:fld>
            <a:endParaRPr lang="en-US"/>
          </a:p>
        </p:txBody>
      </p:sp>
    </p:spTree>
    <p:extLst>
      <p:ext uri="{BB962C8B-B14F-4D97-AF65-F5344CB8AC3E}">
        <p14:creationId xmlns:p14="http://schemas.microsoft.com/office/powerpoint/2010/main" val="108440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6D5F38-F1D7-406A-A96F-B7B95DE27AE8}"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3E47E6-5EFD-4313-AF87-3AD8B7023655}" type="slidenum">
              <a:rPr lang="en-US" smtClean="0"/>
              <a:t>‹#›</a:t>
            </a:fld>
            <a:endParaRPr lang="en-US"/>
          </a:p>
        </p:txBody>
      </p:sp>
    </p:spTree>
    <p:extLst>
      <p:ext uri="{BB962C8B-B14F-4D97-AF65-F5344CB8AC3E}">
        <p14:creationId xmlns:p14="http://schemas.microsoft.com/office/powerpoint/2010/main" val="1175009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6D5F38-F1D7-406A-A96F-B7B95DE27AE8}" type="datetimeFigureOut">
              <a:rPr lang="en-US" smtClean="0"/>
              <a:t>6/27/2023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3E47E6-5EFD-4313-AF87-3AD8B7023655}" type="slidenum">
              <a:rPr lang="en-US" smtClean="0"/>
              <a:t>‹#›</a:t>
            </a:fld>
            <a:endParaRPr lang="en-US"/>
          </a:p>
        </p:txBody>
      </p:sp>
    </p:spTree>
    <p:extLst>
      <p:ext uri="{BB962C8B-B14F-4D97-AF65-F5344CB8AC3E}">
        <p14:creationId xmlns:p14="http://schemas.microsoft.com/office/powerpoint/2010/main" val="97864276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flipV="1">
            <a:off x="5011615" y="2891021"/>
            <a:ext cx="7877908" cy="369332"/>
          </a:xfrm>
          <a:prstGeom prst="rect">
            <a:avLst/>
          </a:prstGeom>
          <a:noFill/>
        </p:spPr>
        <p:txBody>
          <a:bodyPr wrap="square" rtlCol="0">
            <a:spAutoFit/>
          </a:bodyPr>
          <a:lstStyle/>
          <a:p>
            <a:endParaRPr lang="en-US" dirty="0">
              <a:solidFill>
                <a:schemeClr val="bg1"/>
              </a:solidFill>
            </a:endParaRPr>
          </a:p>
        </p:txBody>
      </p:sp>
      <p:pic>
        <p:nvPicPr>
          <p:cNvPr id="10" name="Picture 9"/>
          <p:cNvPicPr>
            <a:picLocks noChangeAspect="1"/>
          </p:cNvPicPr>
          <p:nvPr/>
        </p:nvPicPr>
        <p:blipFill>
          <a:blip r:embed="rId2"/>
          <a:stretch>
            <a:fillRect/>
          </a:stretch>
        </p:blipFill>
        <p:spPr>
          <a:xfrm>
            <a:off x="-34772" y="-1774"/>
            <a:ext cx="12226772" cy="6859774"/>
          </a:xfrm>
          <a:prstGeom prst="rect">
            <a:avLst/>
          </a:prstGeom>
        </p:spPr>
      </p:pic>
      <p:sp>
        <p:nvSpPr>
          <p:cNvPr id="11" name="TextBox 10"/>
          <p:cNvSpPr txBox="1"/>
          <p:nvPr/>
        </p:nvSpPr>
        <p:spPr>
          <a:xfrm>
            <a:off x="5616527" y="3153225"/>
            <a:ext cx="45719" cy="369332"/>
          </a:xfrm>
          <a:prstGeom prst="rect">
            <a:avLst/>
          </a:prstGeom>
          <a:noFill/>
        </p:spPr>
        <p:txBody>
          <a:bodyPr wrap="square" rtlCol="0">
            <a:spAutoFit/>
          </a:bodyPr>
          <a:lstStyle/>
          <a:p>
            <a:endParaRPr lang="en-US" dirty="0"/>
          </a:p>
        </p:txBody>
      </p:sp>
      <p:sp>
        <p:nvSpPr>
          <p:cNvPr id="12" name="TextBox 11"/>
          <p:cNvSpPr txBox="1"/>
          <p:nvPr/>
        </p:nvSpPr>
        <p:spPr>
          <a:xfrm>
            <a:off x="11753558" y="3022123"/>
            <a:ext cx="45719" cy="369332"/>
          </a:xfrm>
          <a:prstGeom prst="rect">
            <a:avLst/>
          </a:prstGeom>
          <a:noFill/>
        </p:spPr>
        <p:txBody>
          <a:bodyPr wrap="square" rtlCol="0">
            <a:spAutoFit/>
          </a:bodyPr>
          <a:lstStyle/>
          <a:p>
            <a:endParaRPr lang="en-US" dirty="0">
              <a:solidFill>
                <a:schemeClr val="bg1"/>
              </a:solidFill>
            </a:endParaRPr>
          </a:p>
        </p:txBody>
      </p:sp>
      <p:sp>
        <p:nvSpPr>
          <p:cNvPr id="13" name="TextBox 12"/>
          <p:cNvSpPr txBox="1"/>
          <p:nvPr/>
        </p:nvSpPr>
        <p:spPr>
          <a:xfrm>
            <a:off x="10181493" y="2087726"/>
            <a:ext cx="2883876" cy="369332"/>
          </a:xfrm>
          <a:prstGeom prst="rect">
            <a:avLst/>
          </a:prstGeom>
          <a:noFill/>
        </p:spPr>
        <p:txBody>
          <a:bodyPr wrap="square" rtlCol="0">
            <a:spAutoFit/>
          </a:bodyPr>
          <a:lstStyle/>
          <a:p>
            <a:r>
              <a:rPr lang="en-US" dirty="0"/>
              <a:t>H</a:t>
            </a:r>
          </a:p>
        </p:txBody>
      </p:sp>
      <p:sp>
        <p:nvSpPr>
          <p:cNvPr id="14" name="TextBox 13"/>
          <p:cNvSpPr txBox="1"/>
          <p:nvPr/>
        </p:nvSpPr>
        <p:spPr>
          <a:xfrm>
            <a:off x="3441896" y="2475523"/>
            <a:ext cx="7614139" cy="1569660"/>
          </a:xfrm>
          <a:prstGeom prst="rect">
            <a:avLst/>
          </a:prstGeom>
          <a:noFill/>
        </p:spPr>
        <p:txBody>
          <a:bodyPr wrap="square" rtlCol="0">
            <a:spAutoFit/>
          </a:bodyPr>
          <a:lstStyle/>
          <a:p>
            <a:r>
              <a:rPr lang="en-US" sz="4800" b="1" i="1" dirty="0">
                <a:solidFill>
                  <a:schemeClr val="bg1"/>
                </a:solidFill>
              </a:rPr>
              <a:t>LEAF DISEASE CLASSIFICATION USING CNN</a:t>
            </a:r>
          </a:p>
        </p:txBody>
      </p:sp>
      <p:sp>
        <p:nvSpPr>
          <p:cNvPr id="15" name="TextBox 14"/>
          <p:cNvSpPr txBox="1"/>
          <p:nvPr/>
        </p:nvSpPr>
        <p:spPr>
          <a:xfrm>
            <a:off x="9654539" y="5302176"/>
            <a:ext cx="5914291" cy="814595"/>
          </a:xfrm>
          <a:prstGeom prst="rect">
            <a:avLst/>
          </a:prstGeom>
          <a:noFill/>
        </p:spPr>
        <p:txBody>
          <a:bodyPr wrap="square" rtlCol="0">
            <a:spAutoFit/>
          </a:bodyPr>
          <a:lstStyle/>
          <a:p>
            <a:endParaRPr lang="en-US" dirty="0"/>
          </a:p>
        </p:txBody>
      </p:sp>
      <p:sp>
        <p:nvSpPr>
          <p:cNvPr id="16" name="TextBox 15"/>
          <p:cNvSpPr txBox="1"/>
          <p:nvPr/>
        </p:nvSpPr>
        <p:spPr>
          <a:xfrm>
            <a:off x="8950569" y="5154168"/>
            <a:ext cx="4598376" cy="1138773"/>
          </a:xfrm>
          <a:prstGeom prst="rect">
            <a:avLst/>
          </a:prstGeom>
          <a:noFill/>
        </p:spPr>
        <p:txBody>
          <a:bodyPr wrap="square" rtlCol="0">
            <a:spAutoFit/>
          </a:bodyPr>
          <a:lstStyle/>
          <a:p>
            <a:r>
              <a:rPr lang="en-US" sz="2800" b="1" i="1" dirty="0">
                <a:solidFill>
                  <a:schemeClr val="bg1"/>
                </a:solidFill>
              </a:rPr>
              <a:t>PRESENTED BY:</a:t>
            </a:r>
          </a:p>
          <a:p>
            <a:r>
              <a:rPr lang="en-US" sz="2000" b="1" i="1" dirty="0">
                <a:solidFill>
                  <a:schemeClr val="bg1"/>
                </a:solidFill>
              </a:rPr>
              <a:t>         HARIKRISHNAN  J</a:t>
            </a:r>
          </a:p>
          <a:p>
            <a:r>
              <a:rPr lang="en-US" sz="2000" b="1" i="1" dirty="0">
                <a:solidFill>
                  <a:schemeClr val="bg1"/>
                </a:solidFill>
              </a:rPr>
              <a:t>         DEVAKUMAR  E</a:t>
            </a:r>
          </a:p>
        </p:txBody>
      </p:sp>
      <p:sp>
        <p:nvSpPr>
          <p:cNvPr id="17" name="TextBox 16"/>
          <p:cNvSpPr txBox="1"/>
          <p:nvPr/>
        </p:nvSpPr>
        <p:spPr>
          <a:xfrm>
            <a:off x="10561908" y="5019551"/>
            <a:ext cx="650631" cy="369332"/>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80B7453A-0D6A-5A47-2CEC-8E83010CB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441" y="536351"/>
            <a:ext cx="9774621" cy="885825"/>
          </a:xfrm>
          <a:prstGeom prst="rect">
            <a:avLst/>
          </a:prstGeom>
        </p:spPr>
      </p:pic>
    </p:spTree>
    <p:extLst>
      <p:ext uri="{BB962C8B-B14F-4D97-AF65-F5344CB8AC3E}">
        <p14:creationId xmlns:p14="http://schemas.microsoft.com/office/powerpoint/2010/main" val="2117623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7999"/>
          </a:xfrm>
          <a:prstGeom prst="rect">
            <a:avLst/>
          </a:prstGeom>
        </p:spPr>
      </p:pic>
      <p:sp>
        <p:nvSpPr>
          <p:cNvPr id="4" name="TextBox 3"/>
          <p:cNvSpPr txBox="1"/>
          <p:nvPr/>
        </p:nvSpPr>
        <p:spPr>
          <a:xfrm rot="10800000" flipV="1">
            <a:off x="2789695" y="2261440"/>
            <a:ext cx="7997124" cy="3046988"/>
          </a:xfrm>
          <a:prstGeom prst="rect">
            <a:avLst/>
          </a:prstGeom>
          <a:noFill/>
        </p:spPr>
        <p:txBody>
          <a:bodyPr wrap="square" rtlCol="0">
            <a:spAutoFit/>
          </a:bodyPr>
          <a:lstStyle/>
          <a:p>
            <a:pPr marL="342900" indent="-342900">
              <a:buFont typeface="Wingdings" panose="05000000000000000000" pitchFamily="2" charset="2"/>
              <a:buChar char="v"/>
            </a:pPr>
            <a:r>
              <a:rPr lang="en-US" sz="2800" b="1" i="1" dirty="0">
                <a:solidFill>
                  <a:schemeClr val="bg1"/>
                </a:solidFill>
              </a:rPr>
              <a:t> Leaf diseases pose a significant threat to agricultural productivity, and timely identification and management are crucial for crop health. </a:t>
            </a:r>
          </a:p>
          <a:p>
            <a:pPr marL="342900" indent="-342900">
              <a:buFont typeface="Wingdings" panose="05000000000000000000" pitchFamily="2" charset="2"/>
              <a:buChar char="v"/>
            </a:pPr>
            <a:r>
              <a:rPr lang="en-US" sz="2800" b="1" i="1" dirty="0">
                <a:solidFill>
                  <a:schemeClr val="bg1"/>
                </a:solidFill>
              </a:rPr>
              <a:t>In this presentation, we will explore the concept of leaf disease classification using Convolutional Neural Networks (CNNs).</a:t>
            </a:r>
          </a:p>
          <a:p>
            <a:endParaRPr lang="en-US" sz="2400" b="1" dirty="0">
              <a:solidFill>
                <a:schemeClr val="bg1"/>
              </a:solidFill>
            </a:endParaRPr>
          </a:p>
        </p:txBody>
      </p:sp>
      <p:sp>
        <p:nvSpPr>
          <p:cNvPr id="6" name="TextBox 5"/>
          <p:cNvSpPr txBox="1"/>
          <p:nvPr/>
        </p:nvSpPr>
        <p:spPr>
          <a:xfrm>
            <a:off x="2789695" y="1226406"/>
            <a:ext cx="3456122" cy="646331"/>
          </a:xfrm>
          <a:prstGeom prst="rect">
            <a:avLst/>
          </a:prstGeom>
          <a:noFill/>
        </p:spPr>
        <p:txBody>
          <a:bodyPr wrap="square" rtlCol="0">
            <a:spAutoFit/>
          </a:bodyPr>
          <a:lstStyle/>
          <a:p>
            <a:r>
              <a:rPr lang="en-US" sz="3600" b="1" i="1" dirty="0">
                <a:solidFill>
                  <a:schemeClr val="bg1"/>
                </a:solidFill>
              </a:rPr>
              <a:t>INTRODUCTION</a:t>
            </a:r>
          </a:p>
        </p:txBody>
      </p:sp>
    </p:spTree>
    <p:extLst>
      <p:ext uri="{BB962C8B-B14F-4D97-AF65-F5344CB8AC3E}">
        <p14:creationId xmlns:p14="http://schemas.microsoft.com/office/powerpoint/2010/main" val="2432792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8000"/>
          </a:xfrm>
          <a:prstGeom prst="rect">
            <a:avLst/>
          </a:prstGeom>
        </p:spPr>
      </p:pic>
      <p:sp>
        <p:nvSpPr>
          <p:cNvPr id="4" name="TextBox 3"/>
          <p:cNvSpPr txBox="1"/>
          <p:nvPr/>
        </p:nvSpPr>
        <p:spPr>
          <a:xfrm>
            <a:off x="2100021" y="970151"/>
            <a:ext cx="5765370" cy="1200329"/>
          </a:xfrm>
          <a:prstGeom prst="rect">
            <a:avLst/>
          </a:prstGeom>
          <a:noFill/>
        </p:spPr>
        <p:txBody>
          <a:bodyPr wrap="square" rtlCol="0">
            <a:spAutoFit/>
          </a:bodyPr>
          <a:lstStyle/>
          <a:p>
            <a:r>
              <a:rPr lang="en-US" b="1" dirty="0">
                <a:solidFill>
                  <a:schemeClr val="bg1"/>
                </a:solidFill>
              </a:rPr>
              <a:t> </a:t>
            </a:r>
            <a:r>
              <a:rPr lang="en-US" sz="3600" b="1" i="1" dirty="0">
                <a:solidFill>
                  <a:schemeClr val="bg1"/>
                </a:solidFill>
              </a:rPr>
              <a:t>OVERVIEW OF LEAF DISEASE CLASSIFICATION</a:t>
            </a:r>
          </a:p>
        </p:txBody>
      </p:sp>
      <p:sp>
        <p:nvSpPr>
          <p:cNvPr id="5" name="TextBox 4"/>
          <p:cNvSpPr txBox="1"/>
          <p:nvPr/>
        </p:nvSpPr>
        <p:spPr>
          <a:xfrm flipV="1">
            <a:off x="3518115" y="3856450"/>
            <a:ext cx="5935851" cy="369332"/>
          </a:xfrm>
          <a:prstGeom prst="rect">
            <a:avLst/>
          </a:prstGeom>
          <a:noFill/>
        </p:spPr>
        <p:txBody>
          <a:bodyPr wrap="square" rtlCol="0">
            <a:spAutoFit/>
          </a:bodyPr>
          <a:lstStyle/>
          <a:p>
            <a:endParaRPr lang="en-US" dirty="0">
              <a:solidFill>
                <a:schemeClr val="bg1"/>
              </a:solidFill>
            </a:endParaRPr>
          </a:p>
        </p:txBody>
      </p:sp>
      <p:sp>
        <p:nvSpPr>
          <p:cNvPr id="6" name="TextBox 5"/>
          <p:cNvSpPr txBox="1"/>
          <p:nvPr/>
        </p:nvSpPr>
        <p:spPr>
          <a:xfrm>
            <a:off x="2100021" y="2456067"/>
            <a:ext cx="7818894" cy="3539430"/>
          </a:xfrm>
          <a:prstGeom prst="rect">
            <a:avLst/>
          </a:prstGeom>
          <a:noFill/>
        </p:spPr>
        <p:txBody>
          <a:bodyPr wrap="square" rtlCol="0">
            <a:spAutoFit/>
          </a:bodyPr>
          <a:lstStyle/>
          <a:p>
            <a:pPr marL="285750" indent="-285750">
              <a:buFont typeface="Wingdings" panose="05000000000000000000" pitchFamily="2" charset="2"/>
              <a:buChar char="v"/>
            </a:pPr>
            <a:r>
              <a:rPr lang="en-US" sz="3200" i="1" dirty="0">
                <a:solidFill>
                  <a:schemeClr val="bg1"/>
                </a:solidFill>
              </a:rPr>
              <a:t>Leaf disease classification is a process that involves identifying and categorizing diseases affecting plant leaves.</a:t>
            </a:r>
          </a:p>
          <a:p>
            <a:pPr marL="285750" indent="-285750">
              <a:buFont typeface="Wingdings" panose="05000000000000000000" pitchFamily="2" charset="2"/>
              <a:buChar char="v"/>
            </a:pPr>
            <a:r>
              <a:rPr lang="en-US" sz="3200" i="1" dirty="0">
                <a:solidFill>
                  <a:schemeClr val="bg1"/>
                </a:solidFill>
              </a:rPr>
              <a:t> It plays a crucial role in plant pathology and agriculture by aiding in early detection, management, and treatment of plant diseases</a:t>
            </a:r>
            <a:r>
              <a:rPr lang="en-US" dirty="0">
                <a:solidFill>
                  <a:schemeClr val="bg1"/>
                </a:solidFill>
              </a:rPr>
              <a:t>. </a:t>
            </a:r>
          </a:p>
        </p:txBody>
      </p:sp>
    </p:spTree>
    <p:extLst>
      <p:ext uri="{BB962C8B-B14F-4D97-AF65-F5344CB8AC3E}">
        <p14:creationId xmlns:p14="http://schemas.microsoft.com/office/powerpoint/2010/main" val="316041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600122" cy="6858000"/>
          </a:xfrm>
          <a:prstGeom prst="rect">
            <a:avLst/>
          </a:prstGeom>
        </p:spPr>
      </p:pic>
      <p:sp>
        <p:nvSpPr>
          <p:cNvPr id="3" name="TextBox 2"/>
          <p:cNvSpPr txBox="1"/>
          <p:nvPr/>
        </p:nvSpPr>
        <p:spPr>
          <a:xfrm flipH="1">
            <a:off x="1797802" y="883404"/>
            <a:ext cx="6075335" cy="1077218"/>
          </a:xfrm>
          <a:prstGeom prst="rect">
            <a:avLst/>
          </a:prstGeom>
          <a:noFill/>
        </p:spPr>
        <p:txBody>
          <a:bodyPr wrap="square" rtlCol="0">
            <a:spAutoFit/>
          </a:bodyPr>
          <a:lstStyle/>
          <a:p>
            <a:r>
              <a:rPr lang="en-US" sz="3200" b="1" i="1" dirty="0">
                <a:solidFill>
                  <a:schemeClr val="bg1"/>
                </a:solidFill>
              </a:rPr>
              <a:t>CONVOLUTIONAL NEURAL NETWORKS(CNNs)</a:t>
            </a:r>
          </a:p>
        </p:txBody>
      </p:sp>
      <p:sp>
        <p:nvSpPr>
          <p:cNvPr id="5" name="TextBox 4"/>
          <p:cNvSpPr txBox="1"/>
          <p:nvPr/>
        </p:nvSpPr>
        <p:spPr>
          <a:xfrm>
            <a:off x="1797802" y="2317082"/>
            <a:ext cx="10120393" cy="3539430"/>
          </a:xfrm>
          <a:prstGeom prst="rect">
            <a:avLst/>
          </a:prstGeom>
          <a:noFill/>
        </p:spPr>
        <p:txBody>
          <a:bodyPr wrap="square" rtlCol="0">
            <a:spAutoFit/>
          </a:bodyPr>
          <a:lstStyle/>
          <a:p>
            <a:pPr marL="285750" indent="-285750">
              <a:buFont typeface="Wingdings" panose="05000000000000000000" pitchFamily="2" charset="2"/>
              <a:buChar char="v"/>
            </a:pPr>
            <a:r>
              <a:rPr lang="en-US" sz="2800" i="1" dirty="0">
                <a:solidFill>
                  <a:schemeClr val="bg1"/>
                </a:solidFill>
              </a:rPr>
              <a:t>Convolutional neural networks (CNNs) are a type of deep learning model commonly used for image and video processing tasks. </a:t>
            </a:r>
          </a:p>
          <a:p>
            <a:pPr marL="285750" indent="-285750">
              <a:buFont typeface="Wingdings" panose="05000000000000000000" pitchFamily="2" charset="2"/>
              <a:buChar char="v"/>
            </a:pPr>
            <a:r>
              <a:rPr lang="en-US" sz="2800" i="1" dirty="0">
                <a:solidFill>
                  <a:schemeClr val="bg1"/>
                </a:solidFill>
              </a:rPr>
              <a:t>They are particularly effective in tasks such as image classification, object detection, and image segmentation.</a:t>
            </a:r>
          </a:p>
          <a:p>
            <a:pPr marL="285750" indent="-285750">
              <a:buFont typeface="Wingdings" panose="05000000000000000000" pitchFamily="2" charset="2"/>
              <a:buChar char="v"/>
            </a:pPr>
            <a:r>
              <a:rPr lang="en-US" sz="2800" i="1" dirty="0">
                <a:solidFill>
                  <a:schemeClr val="bg1"/>
                </a:solidFill>
              </a:rPr>
              <a:t>CNNs are designed to mimic the visual processing capabilities of the human brain.</a:t>
            </a:r>
          </a:p>
          <a:p>
            <a:pPr marL="285750" indent="-285750">
              <a:buFont typeface="Wingdings" panose="05000000000000000000" pitchFamily="2" charset="2"/>
              <a:buChar char="v"/>
            </a:pPr>
            <a:r>
              <a:rPr lang="en-US" sz="2800" i="1" dirty="0">
                <a:solidFill>
                  <a:schemeClr val="bg1"/>
                </a:solidFill>
              </a:rPr>
              <a:t> They consist of multiple layers, including convolutional layers, pooling layers, and fully connected layers. </a:t>
            </a:r>
          </a:p>
        </p:txBody>
      </p:sp>
    </p:spTree>
    <p:extLst>
      <p:ext uri="{BB962C8B-B14F-4D97-AF65-F5344CB8AC3E}">
        <p14:creationId xmlns:p14="http://schemas.microsoft.com/office/powerpoint/2010/main" val="607788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1"/>
            <a:ext cx="12192000" cy="6679768"/>
          </a:xfrm>
          <a:prstGeom prst="rect">
            <a:avLst/>
          </a:prstGeom>
        </p:spPr>
      </p:pic>
      <p:sp>
        <p:nvSpPr>
          <p:cNvPr id="4" name="TextBox 3"/>
          <p:cNvSpPr txBox="1"/>
          <p:nvPr/>
        </p:nvSpPr>
        <p:spPr>
          <a:xfrm rot="10800000" flipV="1">
            <a:off x="1596326" y="746874"/>
            <a:ext cx="6385301" cy="830997"/>
          </a:xfrm>
          <a:prstGeom prst="rect">
            <a:avLst/>
          </a:prstGeom>
          <a:noFill/>
        </p:spPr>
        <p:txBody>
          <a:bodyPr wrap="square" rtlCol="0">
            <a:spAutoFit/>
          </a:bodyPr>
          <a:lstStyle/>
          <a:p>
            <a:r>
              <a:rPr lang="en-US" sz="4800" b="1" i="1" dirty="0">
                <a:solidFill>
                  <a:schemeClr val="bg1"/>
                </a:solidFill>
              </a:rPr>
              <a:t>CASE STUDIES</a:t>
            </a:r>
          </a:p>
        </p:txBody>
      </p:sp>
      <p:sp>
        <p:nvSpPr>
          <p:cNvPr id="5" name="TextBox 4"/>
          <p:cNvSpPr txBox="1"/>
          <p:nvPr/>
        </p:nvSpPr>
        <p:spPr>
          <a:xfrm>
            <a:off x="1503019" y="2007502"/>
            <a:ext cx="9903417" cy="3539430"/>
          </a:xfrm>
          <a:prstGeom prst="rect">
            <a:avLst/>
          </a:prstGeom>
          <a:noFill/>
        </p:spPr>
        <p:txBody>
          <a:bodyPr wrap="square" rtlCol="0">
            <a:spAutoFit/>
          </a:bodyPr>
          <a:lstStyle/>
          <a:p>
            <a:pPr marL="285750" indent="-285750">
              <a:buFont typeface="Wingdings" panose="05000000000000000000" pitchFamily="2" charset="2"/>
              <a:buChar char="v"/>
            </a:pPr>
            <a:r>
              <a:rPr lang="en-US" sz="2800" b="1" i="1" dirty="0">
                <a:solidFill>
                  <a:schemeClr val="bg1"/>
                </a:solidFill>
              </a:rPr>
              <a:t>This research focused on the detection and classification of citrus diseases using CNNs.</a:t>
            </a:r>
          </a:p>
          <a:p>
            <a:pPr marL="285750" indent="-285750">
              <a:buFont typeface="Wingdings" panose="05000000000000000000" pitchFamily="2" charset="2"/>
              <a:buChar char="v"/>
            </a:pPr>
            <a:r>
              <a:rPr lang="en-US" sz="2800" b="1" i="1" dirty="0">
                <a:solidFill>
                  <a:schemeClr val="bg1"/>
                </a:solidFill>
              </a:rPr>
              <a:t> We developed a CNN model trained on a dataset containing images of healthy and diseased citrus leaves. </a:t>
            </a:r>
          </a:p>
          <a:p>
            <a:pPr marL="285750" indent="-285750">
              <a:buFont typeface="Wingdings" panose="05000000000000000000" pitchFamily="2" charset="2"/>
              <a:buChar char="v"/>
            </a:pPr>
            <a:r>
              <a:rPr lang="en-US" sz="2800" b="1" i="1" dirty="0">
                <a:solidFill>
                  <a:schemeClr val="bg1"/>
                </a:solidFill>
              </a:rPr>
              <a:t>The model achieved high accuracy in distinguishing between different diseases, such as citrus canker and citrus greening.</a:t>
            </a:r>
          </a:p>
          <a:p>
            <a:pPr marL="285750" indent="-285750">
              <a:buFont typeface="Wingdings" panose="05000000000000000000" pitchFamily="2" charset="2"/>
              <a:buChar char="v"/>
            </a:pPr>
            <a:r>
              <a:rPr lang="en-US" sz="2800" b="1" i="1" dirty="0">
                <a:solidFill>
                  <a:schemeClr val="bg1"/>
                </a:solidFill>
              </a:rPr>
              <a:t>These case studies demonstrate the effectiveness of CNNs in leaf disease classification. </a:t>
            </a:r>
          </a:p>
        </p:txBody>
      </p:sp>
    </p:spTree>
    <p:extLst>
      <p:ext uri="{BB962C8B-B14F-4D97-AF65-F5344CB8AC3E}">
        <p14:creationId xmlns:p14="http://schemas.microsoft.com/office/powerpoint/2010/main" val="3408514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491633" cy="6858000"/>
          </a:xfrm>
          <a:prstGeom prst="rect">
            <a:avLst/>
          </a:prstGeom>
        </p:spPr>
      </p:pic>
      <p:sp>
        <p:nvSpPr>
          <p:cNvPr id="4" name="TextBox 3"/>
          <p:cNvSpPr txBox="1"/>
          <p:nvPr/>
        </p:nvSpPr>
        <p:spPr>
          <a:xfrm rot="10800000" flipV="1">
            <a:off x="1506136" y="1029838"/>
            <a:ext cx="5300421" cy="1323439"/>
          </a:xfrm>
          <a:prstGeom prst="rect">
            <a:avLst/>
          </a:prstGeom>
          <a:noFill/>
        </p:spPr>
        <p:txBody>
          <a:bodyPr wrap="square" rtlCol="0">
            <a:spAutoFit/>
          </a:bodyPr>
          <a:lstStyle/>
          <a:p>
            <a:r>
              <a:rPr lang="en-US" sz="8000" b="1" i="1" dirty="0">
                <a:solidFill>
                  <a:schemeClr val="bg1"/>
                </a:solidFill>
              </a:rPr>
              <a:t>FEATURES</a:t>
            </a:r>
          </a:p>
        </p:txBody>
      </p:sp>
      <p:sp>
        <p:nvSpPr>
          <p:cNvPr id="5" name="TextBox 4"/>
          <p:cNvSpPr txBox="1"/>
          <p:nvPr/>
        </p:nvSpPr>
        <p:spPr>
          <a:xfrm>
            <a:off x="1627322" y="2479730"/>
            <a:ext cx="7702657" cy="4031873"/>
          </a:xfrm>
          <a:prstGeom prst="rect">
            <a:avLst/>
          </a:prstGeom>
          <a:noFill/>
        </p:spPr>
        <p:txBody>
          <a:bodyPr wrap="square" rtlCol="0">
            <a:spAutoFit/>
          </a:bodyPr>
          <a:lstStyle/>
          <a:p>
            <a:pPr marL="285750" indent="-285750">
              <a:buFont typeface="Wingdings" panose="05000000000000000000" pitchFamily="2" charset="2"/>
              <a:buChar char="v"/>
            </a:pPr>
            <a:r>
              <a:rPr lang="en-US" sz="3200" b="1" i="1" dirty="0">
                <a:solidFill>
                  <a:schemeClr val="bg1"/>
                </a:solidFill>
              </a:rPr>
              <a:t>Leaf disease classification has practical applications in agriculture, enabling early detection of diseases in crops. </a:t>
            </a:r>
          </a:p>
          <a:p>
            <a:pPr marL="285750" indent="-285750">
              <a:buFont typeface="Wingdings" panose="05000000000000000000" pitchFamily="2" charset="2"/>
              <a:buChar char="v"/>
            </a:pPr>
            <a:r>
              <a:rPr lang="en-US" sz="3200" b="1" i="1" dirty="0">
                <a:solidFill>
                  <a:schemeClr val="bg1"/>
                </a:solidFill>
              </a:rPr>
              <a:t>It assists farmers in implementing targeted disease management strategies, optimizing resource allocation, and reducing economic losses caused by crop diseases.</a:t>
            </a:r>
          </a:p>
        </p:txBody>
      </p:sp>
    </p:spTree>
    <p:extLst>
      <p:ext uri="{BB962C8B-B14F-4D97-AF65-F5344CB8AC3E}">
        <p14:creationId xmlns:p14="http://schemas.microsoft.com/office/powerpoint/2010/main" val="378582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12192000" cy="6858000"/>
          </a:xfrm>
          <a:prstGeom prst="rect">
            <a:avLst/>
          </a:prstGeom>
        </p:spPr>
      </p:pic>
      <p:sp>
        <p:nvSpPr>
          <p:cNvPr id="3" name="TextBox 2"/>
          <p:cNvSpPr txBox="1"/>
          <p:nvPr/>
        </p:nvSpPr>
        <p:spPr>
          <a:xfrm>
            <a:off x="4943959" y="2185261"/>
            <a:ext cx="184731" cy="369332"/>
          </a:xfrm>
          <a:prstGeom prst="rect">
            <a:avLst/>
          </a:prstGeom>
          <a:noFill/>
        </p:spPr>
        <p:txBody>
          <a:bodyPr wrap="none" rtlCol="0">
            <a:spAutoFit/>
          </a:bodyPr>
          <a:lstStyle/>
          <a:p>
            <a:endParaRPr lang="en-US" dirty="0"/>
          </a:p>
        </p:txBody>
      </p:sp>
      <p:sp>
        <p:nvSpPr>
          <p:cNvPr id="4" name="TextBox 3"/>
          <p:cNvSpPr txBox="1"/>
          <p:nvPr/>
        </p:nvSpPr>
        <p:spPr>
          <a:xfrm>
            <a:off x="573437" y="630965"/>
            <a:ext cx="5067946" cy="923330"/>
          </a:xfrm>
          <a:prstGeom prst="rect">
            <a:avLst/>
          </a:prstGeom>
          <a:noFill/>
        </p:spPr>
        <p:txBody>
          <a:bodyPr wrap="square" rtlCol="0">
            <a:spAutoFit/>
          </a:bodyPr>
          <a:lstStyle/>
          <a:p>
            <a:r>
              <a:rPr lang="en-US" sz="5400" b="1" dirty="0">
                <a:solidFill>
                  <a:schemeClr val="bg1"/>
                </a:solidFill>
              </a:rPr>
              <a:t> </a:t>
            </a:r>
            <a:r>
              <a:rPr lang="en-US" sz="5400" b="1" i="1" dirty="0">
                <a:solidFill>
                  <a:schemeClr val="bg1"/>
                </a:solidFill>
              </a:rPr>
              <a:t>LIMITATIONS</a:t>
            </a:r>
            <a:r>
              <a:rPr lang="en-US" sz="5400" b="1" dirty="0">
                <a:solidFill>
                  <a:schemeClr val="bg1"/>
                </a:solidFill>
              </a:rPr>
              <a:t> </a:t>
            </a:r>
          </a:p>
        </p:txBody>
      </p:sp>
      <p:sp>
        <p:nvSpPr>
          <p:cNvPr id="5" name="TextBox 4"/>
          <p:cNvSpPr txBox="1"/>
          <p:nvPr/>
        </p:nvSpPr>
        <p:spPr>
          <a:xfrm>
            <a:off x="743918" y="1890794"/>
            <a:ext cx="11065790" cy="4401205"/>
          </a:xfrm>
          <a:prstGeom prst="rect">
            <a:avLst/>
          </a:prstGeom>
          <a:noFill/>
        </p:spPr>
        <p:txBody>
          <a:bodyPr wrap="square" rtlCol="0">
            <a:spAutoFit/>
          </a:bodyPr>
          <a:lstStyle/>
          <a:p>
            <a:pPr marL="285750" indent="-285750">
              <a:buFont typeface="Wingdings" panose="05000000000000000000" pitchFamily="2" charset="2"/>
              <a:buChar char="v"/>
            </a:pPr>
            <a:r>
              <a:rPr lang="en-US" sz="4000" dirty="0">
                <a:solidFill>
                  <a:schemeClr val="bg1"/>
                </a:solidFill>
              </a:rPr>
              <a:t> </a:t>
            </a:r>
            <a:r>
              <a:rPr lang="en-US" sz="4000" i="1" dirty="0">
                <a:solidFill>
                  <a:schemeClr val="bg1"/>
                </a:solidFill>
              </a:rPr>
              <a:t>CNNs require a large and diverse dataset for training in order to achieve optimal performance.</a:t>
            </a:r>
          </a:p>
          <a:p>
            <a:pPr marL="285750" indent="-285750">
              <a:buFont typeface="Wingdings" panose="05000000000000000000" pitchFamily="2" charset="2"/>
              <a:buChar char="v"/>
            </a:pPr>
            <a:r>
              <a:rPr lang="en-US" sz="4000" i="1" dirty="0">
                <a:solidFill>
                  <a:schemeClr val="bg1"/>
                </a:solidFill>
              </a:rPr>
              <a:t> However, obtaining a comprehensive dataset of labeled leaf disease images can be challenging.</a:t>
            </a:r>
          </a:p>
          <a:p>
            <a:pPr marL="285750" indent="-285750">
              <a:buFont typeface="Wingdings" panose="05000000000000000000" pitchFamily="2" charset="2"/>
              <a:buChar char="v"/>
            </a:pPr>
            <a:r>
              <a:rPr lang="en-US" sz="4000" i="1" dirty="0">
                <a:solidFill>
                  <a:schemeClr val="bg1"/>
                </a:solidFill>
              </a:rPr>
              <a:t> Limited dataset size and class imbalance can impact the model's ability to generalize well to unseen data</a:t>
            </a:r>
            <a:r>
              <a:rPr lang="en-US" i="1" dirty="0">
                <a:solidFill>
                  <a:schemeClr val="bg1"/>
                </a:solidFill>
              </a:rPr>
              <a:t>.</a:t>
            </a:r>
          </a:p>
        </p:txBody>
      </p:sp>
    </p:spTree>
    <p:extLst>
      <p:ext uri="{BB962C8B-B14F-4D97-AF65-F5344CB8AC3E}">
        <p14:creationId xmlns:p14="http://schemas.microsoft.com/office/powerpoint/2010/main" val="1923976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rot="10800000">
            <a:off x="-85241" y="1"/>
            <a:ext cx="12192000" cy="6857999"/>
          </a:xfrm>
          <a:prstGeom prst="rect">
            <a:avLst/>
          </a:prstGeom>
        </p:spPr>
      </p:pic>
      <p:sp>
        <p:nvSpPr>
          <p:cNvPr id="5" name="TextBox 4"/>
          <p:cNvSpPr txBox="1"/>
          <p:nvPr/>
        </p:nvSpPr>
        <p:spPr>
          <a:xfrm>
            <a:off x="3797085" y="1394892"/>
            <a:ext cx="3828081" cy="369332"/>
          </a:xfrm>
          <a:prstGeom prst="rect">
            <a:avLst/>
          </a:prstGeom>
          <a:noFill/>
        </p:spPr>
        <p:txBody>
          <a:bodyPr wrap="square" rtlCol="0">
            <a:spAutoFit/>
          </a:bodyPr>
          <a:lstStyle/>
          <a:p>
            <a:endParaRPr lang="en-US" dirty="0">
              <a:solidFill>
                <a:schemeClr val="bg1"/>
              </a:solidFill>
            </a:endParaRPr>
          </a:p>
        </p:txBody>
      </p:sp>
      <p:sp>
        <p:nvSpPr>
          <p:cNvPr id="6" name="TextBox 5"/>
          <p:cNvSpPr txBox="1"/>
          <p:nvPr/>
        </p:nvSpPr>
        <p:spPr>
          <a:xfrm>
            <a:off x="4096719" y="1579558"/>
            <a:ext cx="3828081" cy="369332"/>
          </a:xfrm>
          <a:prstGeom prst="rect">
            <a:avLst/>
          </a:prstGeom>
          <a:noFill/>
        </p:spPr>
        <p:txBody>
          <a:bodyPr wrap="square" rtlCol="0">
            <a:spAutoFit/>
          </a:bodyPr>
          <a:lstStyle/>
          <a:p>
            <a:endParaRPr lang="en-US" dirty="0">
              <a:solidFill>
                <a:schemeClr val="bg1"/>
              </a:solidFill>
            </a:endParaRPr>
          </a:p>
        </p:txBody>
      </p:sp>
      <p:sp>
        <p:nvSpPr>
          <p:cNvPr id="7" name="TextBox 6"/>
          <p:cNvSpPr txBox="1"/>
          <p:nvPr/>
        </p:nvSpPr>
        <p:spPr>
          <a:xfrm>
            <a:off x="958313" y="1348725"/>
            <a:ext cx="3704094" cy="830997"/>
          </a:xfrm>
          <a:prstGeom prst="rect">
            <a:avLst/>
          </a:prstGeom>
          <a:noFill/>
        </p:spPr>
        <p:txBody>
          <a:bodyPr wrap="square" rtlCol="0">
            <a:spAutoFit/>
          </a:bodyPr>
          <a:lstStyle/>
          <a:p>
            <a:r>
              <a:rPr lang="en-US" sz="4800" b="1" i="1" dirty="0">
                <a:solidFill>
                  <a:schemeClr val="bg1"/>
                </a:solidFill>
              </a:rPr>
              <a:t>CONCLUSION</a:t>
            </a:r>
          </a:p>
        </p:txBody>
      </p:sp>
      <p:sp>
        <p:nvSpPr>
          <p:cNvPr id="8" name="TextBox 7"/>
          <p:cNvSpPr txBox="1"/>
          <p:nvPr/>
        </p:nvSpPr>
        <p:spPr>
          <a:xfrm>
            <a:off x="3068664" y="3428999"/>
            <a:ext cx="6834753" cy="2491354"/>
          </a:xfrm>
          <a:prstGeom prst="rect">
            <a:avLst/>
          </a:prstGeom>
          <a:noFill/>
        </p:spPr>
        <p:txBody>
          <a:bodyPr wrap="square" rtlCol="0">
            <a:spAutoFit/>
          </a:bodyPr>
          <a:lstStyle/>
          <a:p>
            <a:endParaRPr lang="en-US" dirty="0"/>
          </a:p>
        </p:txBody>
      </p:sp>
      <p:sp>
        <p:nvSpPr>
          <p:cNvPr id="9" name="TextBox 8"/>
          <p:cNvSpPr txBox="1"/>
          <p:nvPr/>
        </p:nvSpPr>
        <p:spPr>
          <a:xfrm>
            <a:off x="991892" y="2862281"/>
            <a:ext cx="10445857" cy="3108543"/>
          </a:xfrm>
          <a:prstGeom prst="rect">
            <a:avLst/>
          </a:prstGeom>
          <a:noFill/>
        </p:spPr>
        <p:txBody>
          <a:bodyPr wrap="square" rtlCol="0">
            <a:spAutoFit/>
          </a:bodyPr>
          <a:lstStyle/>
          <a:p>
            <a:pPr marL="285750" indent="-285750">
              <a:buFont typeface="Wingdings" panose="05000000000000000000" pitchFamily="2" charset="2"/>
              <a:buChar char="v"/>
            </a:pPr>
            <a:r>
              <a:rPr lang="en-US" sz="2800" i="1" dirty="0">
                <a:solidFill>
                  <a:schemeClr val="bg1"/>
                </a:solidFill>
              </a:rPr>
              <a:t>The integration of CNNs into leaf disease classification has the potential to revolutionize agricultural practices, making them more efficient, sustainable, and resilient. </a:t>
            </a:r>
          </a:p>
          <a:p>
            <a:pPr marL="285750" indent="-285750">
              <a:buFont typeface="Wingdings" panose="05000000000000000000" pitchFamily="2" charset="2"/>
              <a:buChar char="v"/>
            </a:pPr>
            <a:r>
              <a:rPr lang="en-US" sz="2800" i="1" dirty="0">
                <a:solidFill>
                  <a:schemeClr val="bg1"/>
                </a:solidFill>
              </a:rPr>
              <a:t>As technology advances and datasets grow, we can expect further advancements in this field, leading to more accurate and reliable automated disease identification systems that empower farmers and contribute to global food security.</a:t>
            </a:r>
          </a:p>
        </p:txBody>
      </p:sp>
    </p:spTree>
    <p:extLst>
      <p:ext uri="{BB962C8B-B14F-4D97-AF65-F5344CB8AC3E}">
        <p14:creationId xmlns:p14="http://schemas.microsoft.com/office/powerpoint/2010/main" val="126918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13892"/>
          </a:xfrm>
          <a:prstGeom prst="rect">
            <a:avLst/>
          </a:prstGeom>
        </p:spPr>
      </p:pic>
    </p:spTree>
    <p:extLst>
      <p:ext uri="{BB962C8B-B14F-4D97-AF65-F5344CB8AC3E}">
        <p14:creationId xmlns:p14="http://schemas.microsoft.com/office/powerpoint/2010/main" val="4164666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863</TotalTime>
  <Words>410</Words>
  <Application>Microsoft Office PowerPoint</Application>
  <PresentationFormat>Widescreen</PresentationFormat>
  <Paragraphs>32</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student</dc:creator>
  <cp:lastModifiedBy>jeevanraj s</cp:lastModifiedBy>
  <cp:revision>62</cp:revision>
  <dcterms:created xsi:type="dcterms:W3CDTF">2023-05-19T06:27:48Z</dcterms:created>
  <dcterms:modified xsi:type="dcterms:W3CDTF">2023-06-27T16:58:12Z</dcterms:modified>
</cp:coreProperties>
</file>