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7DFAF-1D19-94F4-C3CD-BA2407494E17}" v="109" dt="2024-03-31T14:47:46.21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01806" y="333259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282328" y="490425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819400" y="1909762"/>
            <a:ext cx="7334250" cy="1590179"/>
          </a:xfrm>
          <a:prstGeom prst="rect">
            <a:avLst/>
          </a:prstGeom>
        </p:spPr>
        <p:txBody>
          <a:bodyPr vert="horz" wrap="square" lIns="0" tIns="12700" rIns="0" bIns="0" rtlCol="0" anchor="t">
            <a:spAutoFit/>
          </a:bodyPr>
          <a:lstStyle/>
          <a:p>
            <a:pPr marL="12700">
              <a:spcBef>
                <a:spcPts val="100"/>
              </a:spcBef>
            </a:pPr>
            <a:r>
              <a:rPr lang="en-IN" sz="3600" dirty="0">
                <a:latin typeface="Arial Black" panose="020B0A04020102020204" pitchFamily="34" charset="0"/>
              </a:rPr>
              <a:t>HARI KRISHNA MOORTHY M</a:t>
            </a:r>
          </a:p>
          <a:p>
            <a:pPr marL="12700">
              <a:spcBef>
                <a:spcPts val="100"/>
              </a:spcBef>
            </a:pPr>
            <a:r>
              <a:rPr lang="en-IN" sz="2000" dirty="0">
                <a:latin typeface="Arial Black"/>
                <a:cs typeface="Trebuchet MS"/>
              </a:rPr>
              <a:t>REGISTRATION NUMBER: 211521243061</a:t>
            </a:r>
            <a:endParaRPr lang="en-IN" sz="3600" dirty="0">
              <a:latin typeface="Arial Black"/>
              <a:cs typeface="Trebuchet MS"/>
            </a:endParaRPr>
          </a:p>
          <a:p>
            <a:pPr marL="12700">
              <a:spcBef>
                <a:spcPts val="100"/>
              </a:spcBef>
            </a:pPr>
            <a:endParaRPr lang="en-IN" sz="2000" dirty="0">
              <a:latin typeface="Arial Black"/>
              <a:cs typeface="Trebuchet MS"/>
            </a:endParaRPr>
          </a:p>
          <a:p>
            <a:pPr marL="12700">
              <a:spcBef>
                <a:spcPts val="100"/>
              </a:spcBef>
            </a:pPr>
            <a:endParaRPr lang="en-US"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67222" y="1338528"/>
            <a:ext cx="1075129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t>
            </a:r>
            <a:r>
              <a:rPr kumimoji="0" lang="en-US" altLang="en-US" sz="2800" b="0" i="0" u="none" strike="noStrike" cap="none" normalizeH="0" baseline="0" dirty="0" err="1">
                <a:ln>
                  <a:noFill/>
                </a:ln>
                <a:solidFill>
                  <a:schemeClr val="tx1"/>
                </a:solidFill>
                <a:effectLst/>
                <a:latin typeface="Arial" panose="020B0604020202020204" pitchFamily="34" charset="0"/>
              </a:rPr>
              <a:t>GenAI</a:t>
            </a:r>
            <a:r>
              <a:rPr kumimoji="0" lang="en-US" altLang="en-US" sz="2800" b="0" i="0" u="none" strike="noStrike" cap="none" normalizeH="0" baseline="0" dirty="0">
                <a:ln>
                  <a:noFill/>
                </a:ln>
                <a:solidFill>
                  <a:schemeClr val="tx1"/>
                </a:solidFill>
                <a:effectLst/>
                <a:latin typeface="Arial" panose="020B0604020202020204" pitchFamily="34" charset="0"/>
              </a:rPr>
              <a:t>-powered recipe generation platform has revolutionized the culinary landscape, driving increased user engagement and creativity. Users benefit from personalized culinary experiences tailored to their preferences and dietary needs, leading to positive feedback and satisfaction. The platform's commitment to cultural sensitivity and inclusivity has earned widespread acclaim, fostering a diverse and respectful community. As its user base expands and industry recognition grows, the platform cements its position as a leader in AI-driven culinary innovation, promising further advancements in the future.</a:t>
            </a: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980950" y="2217390"/>
            <a:ext cx="9110788" cy="1938992"/>
          </a:xfrm>
          <a:prstGeom prst="rect">
            <a:avLst/>
          </a:prstGeom>
          <a:noFill/>
        </p:spPr>
        <p:txBody>
          <a:bodyPr wrap="square" rtlCol="0">
            <a:spAutoFit/>
          </a:bodyPr>
          <a:lstStyle/>
          <a:p>
            <a:pPr algn="l"/>
            <a:r>
              <a:rPr lang="en-US" sz="4000" b="0" i="0" dirty="0">
                <a:solidFill>
                  <a:srgbClr val="444444"/>
                </a:solidFill>
                <a:effectLst/>
                <a:latin typeface="Georgia" panose="02040502050405020303" pitchFamily="18" charset="0"/>
              </a:rPr>
              <a:t>Culinary Creativity Unleashed: Gen AI-Powered Recipe Revolution</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39775" y="1433338"/>
            <a:ext cx="10376559" cy="461665"/>
          </a:xfrm>
          <a:prstGeom prst="rect">
            <a:avLst/>
          </a:prstGeom>
          <a:noFill/>
        </p:spPr>
        <p:txBody>
          <a:bodyPr wrap="none" rtlCol="0">
            <a:spAutoFit/>
          </a:bodyPr>
          <a:lstStyle/>
          <a:p>
            <a:pPr algn="l"/>
            <a:r>
              <a:rPr lang="en-US" sz="2400" dirty="0"/>
              <a:t>TOPIC: Culinary Creativity Unleashed: Gen AI-Powered Recipe Revolution</a:t>
            </a:r>
            <a:r>
              <a:rPr lang="en-US" sz="2400" b="0" i="0" dirty="0">
                <a:solidFill>
                  <a:srgbClr val="444444"/>
                </a:solidFill>
                <a:effectLst/>
                <a:latin typeface="Georgia" panose="02040502050405020303" pitchFamily="18" charset="0"/>
              </a:rPr>
              <a:t> </a:t>
            </a: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2308324"/>
          </a:xfrm>
          <a:prstGeom prst="rect">
            <a:avLst/>
          </a:prstGeom>
          <a:noFill/>
        </p:spPr>
        <p:txBody>
          <a:bodyPr wrap="square" rtlCol="0">
            <a:spAutoFit/>
          </a:bodyPr>
          <a:lstStyle/>
          <a:p>
            <a:r>
              <a:rPr lang="en-US" dirty="0">
                <a:solidFill>
                  <a:schemeClr val="tx1">
                    <a:lumMod val="95000"/>
                    <a:lumOff val="5000"/>
                  </a:schemeClr>
                </a:solidFill>
                <a:latin typeface="Söhne"/>
              </a:rPr>
              <a:t>T</a:t>
            </a:r>
            <a:r>
              <a:rPr lang="en-US" b="0" i="0" dirty="0">
                <a:solidFill>
                  <a:schemeClr val="tx1">
                    <a:lumMod val="95000"/>
                    <a:lumOff val="5000"/>
                  </a:schemeClr>
                </a:solidFill>
                <a:effectLst/>
                <a:latin typeface="Söhne"/>
              </a:rPr>
              <a:t>he </a:t>
            </a:r>
            <a:r>
              <a:rPr lang="en-US" b="0" i="0" dirty="0" err="1">
                <a:solidFill>
                  <a:schemeClr val="tx1">
                    <a:lumMod val="95000"/>
                    <a:lumOff val="5000"/>
                  </a:schemeClr>
                </a:solidFill>
                <a:effectLst/>
                <a:latin typeface="Söhne"/>
              </a:rPr>
              <a:t>GenAI</a:t>
            </a:r>
            <a:r>
              <a:rPr lang="en-US" b="0" i="0" dirty="0">
                <a:solidFill>
                  <a:schemeClr val="tx1">
                    <a:lumMod val="95000"/>
                    <a:lumOff val="5000"/>
                  </a:schemeClr>
                </a:solidFill>
                <a:effectLst/>
                <a:latin typeface="Söhne"/>
              </a:rPr>
              <a:t>-powered recipe revolution aims to unleash culinary creativity by leveraging artificial intelligence algorithms. However, challenges such as quality assurance, cultural sensitivity, and user engagement need to be addressed. Ethical considerations regarding culinary heritage and inclusivity must also be taken into account. Overcoming these hurdles will pave the way for a future where AI-driven recipes enrich culinary experiences worldwide. Embracing innovation while preserving tradition is key to navigating this exciting culinary frontier.</a:t>
            </a:r>
            <a:endParaRPr lang="en-IN"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52065" y="2136338"/>
            <a:ext cx="7659400" cy="2862322"/>
          </a:xfrm>
          <a:prstGeom prst="rect">
            <a:avLst/>
          </a:prstGeom>
          <a:noFill/>
        </p:spPr>
        <p:txBody>
          <a:bodyPr wrap="square" rtlCol="0">
            <a:spAutoFit/>
          </a:bodyPr>
          <a:lstStyle/>
          <a:p>
            <a:r>
              <a:rPr lang="en-US" dirty="0"/>
              <a:t>The Culinary Creativity Unleashed project focuses on leveraging </a:t>
            </a:r>
            <a:r>
              <a:rPr lang="en-US" dirty="0" err="1"/>
              <a:t>GenAI</a:t>
            </a:r>
            <a:r>
              <a:rPr lang="en-US" dirty="0"/>
              <a:t> technology to revolutionize recipe creation and culinary experiences. It involves research, development, and implementation of AI-driven recipe generation algorithms tailored for diverse preferences and cultural influences. Quality assurance mechanisms and user feedback loops ensure the accuracy and relevance of AI-generated recipes. Ethical considerations guide the project's approach to preserving culinary heritage and promoting inclusivity. Through outreach and education, the project aims to empower cooks of all levels to embrace and contribute to this innovative culinary frontier.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558164" y="1946255"/>
            <a:ext cx="7519035" cy="2862322"/>
          </a:xfrm>
          <a:prstGeom prst="rect">
            <a:avLst/>
          </a:prstGeom>
          <a:noFill/>
        </p:spPr>
        <p:txBody>
          <a:bodyPr wrap="square" rtlCol="0">
            <a:spAutoFit/>
          </a:bodyPr>
          <a:lstStyle/>
          <a:p>
            <a:r>
              <a:rPr lang="en-US" dirty="0">
                <a:solidFill>
                  <a:schemeClr val="tx1">
                    <a:lumMod val="95000"/>
                    <a:lumOff val="5000"/>
                  </a:schemeClr>
                </a:solidFill>
              </a:rPr>
              <a:t>The end users for the Culinary Creativity Unleashed project include home cooks, professional chefs, food enthusiasts, culinary educators, and industry stakeholders. These individuals seek innovative recipe solutions, diverse flavor experiences, and streamlined menu development processes. </a:t>
            </a:r>
            <a:r>
              <a:rPr lang="en-US" dirty="0" err="1">
                <a:solidFill>
                  <a:schemeClr val="tx1">
                    <a:lumMod val="95000"/>
                    <a:lumOff val="5000"/>
                  </a:schemeClr>
                </a:solidFill>
              </a:rPr>
              <a:t>GenAI</a:t>
            </a:r>
            <a:r>
              <a:rPr lang="en-US" dirty="0">
                <a:solidFill>
                  <a:schemeClr val="tx1">
                    <a:lumMod val="95000"/>
                    <a:lumOff val="5000"/>
                  </a:schemeClr>
                </a:solidFill>
              </a:rPr>
              <a:t>-powered recipe generation caters to cultural and dietary preferences, offering personalized culinary experiences. The project aims to empower users of all levels to explore and experiment with new ingredients and techniques. Through collaboration and engagement, it contributes to a more inclusive and dynamic culinary landscape.</a:t>
            </a:r>
            <a:endParaRPr lang="en-IN"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1310" y="18523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890262" y="2095500"/>
            <a:ext cx="6691888" cy="3416320"/>
          </a:xfrm>
          <a:prstGeom prst="rect">
            <a:avLst/>
          </a:prstGeom>
          <a:noFill/>
        </p:spPr>
        <p:txBody>
          <a:bodyPr wrap="square" rtlCol="0">
            <a:spAutoFit/>
          </a:bodyPr>
          <a:lstStyle/>
          <a:p>
            <a:r>
              <a:rPr lang="en-US" dirty="0">
                <a:solidFill>
                  <a:schemeClr val="bg2">
                    <a:lumMod val="10000"/>
                  </a:schemeClr>
                </a:solidFill>
              </a:rPr>
              <a:t>Our </a:t>
            </a:r>
            <a:r>
              <a:rPr lang="en-US" dirty="0" err="1">
                <a:solidFill>
                  <a:schemeClr val="bg2">
                    <a:lumMod val="10000"/>
                  </a:schemeClr>
                </a:solidFill>
              </a:rPr>
              <a:t>GenAI</a:t>
            </a:r>
            <a:r>
              <a:rPr lang="en-US" dirty="0">
                <a:solidFill>
                  <a:schemeClr val="bg2">
                    <a:lumMod val="10000"/>
                  </a:schemeClr>
                </a:solidFill>
              </a:rPr>
              <a:t>-powered recipe generation platform provides personalized culinary experiences tailored to individual tastes, dietary needs, and cultural preferences. By leveraging advanced algorithms, we offer a diverse range of ingredients and cooking techniques, inspiring users to innovate in their kitchens. Our solution streamlines the recipe development process, saving time and resources for both home cooks and professional chefs. We prioritize cultural sensitivity and inclusivity, ensuring that our recipes respect and celebrate diverse culinary traditions. Through continuous refinement based on user feedback, we deliver an ever-evolving culinary experience that meets the evolving needs of our users.</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395389"/>
            <a:ext cx="7347332" cy="2585323"/>
          </a:xfrm>
          <a:prstGeom prst="rect">
            <a:avLst/>
          </a:prstGeom>
          <a:noFill/>
        </p:spPr>
        <p:txBody>
          <a:bodyPr wrap="square" rtlCol="0">
            <a:spAutoFit/>
          </a:bodyPr>
          <a:lstStyle/>
          <a:p>
            <a:r>
              <a:rPr lang="en-US" dirty="0"/>
              <a:t>Our </a:t>
            </a:r>
            <a:r>
              <a:rPr lang="en-US" dirty="0" err="1"/>
              <a:t>GenAI</a:t>
            </a:r>
            <a:r>
              <a:rPr lang="en-US" dirty="0"/>
              <a:t>-powered recipe generation platform doesn't just provide recipes; it unlocks a world of culinary possibilities tailored specifically to each user. Imagine effortlessly discovering new flavor combinations and cooking techniques perfectly suited to your tastes and dietary preferences, all with just a few clicks. With our platform, you'll experience the excitement of culinary innovation without the stress of trial and error. Say goodbye to recipe ruts and hello to a culinary adventure personalized just for you. Get ready to unleash your inner chef and wow your taste buds like never before!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32168"/>
            <a:ext cx="6477000" cy="4734629"/>
          </a:xfrm>
          <a:prstGeom prst="rect">
            <a:avLst/>
          </a:prstGeom>
        </p:spPr>
        <p:txBody>
          <a:bodyPr vert="horz" wrap="square" lIns="0" tIns="12700" rIns="0" bIns="0" rtlCol="0">
            <a:spAutoFit/>
          </a:bodyPr>
          <a:lstStyle/>
          <a:p>
            <a:pPr algn="l">
              <a:buFont typeface="+mj-lt"/>
              <a:buAutoNum type="arabicPeriod"/>
            </a:pPr>
            <a:r>
              <a:rPr lang="en-US" sz="2400" b="1" i="0" dirty="0">
                <a:solidFill>
                  <a:schemeClr val="tx1">
                    <a:lumMod val="95000"/>
                    <a:lumOff val="5000"/>
                  </a:schemeClr>
                </a:solidFill>
                <a:effectLst/>
                <a:latin typeface="Söhne"/>
              </a:rPr>
              <a:t>Data Preprocessing</a:t>
            </a:r>
            <a:r>
              <a:rPr lang="en-US" sz="2400" b="0" i="0" dirty="0">
                <a:solidFill>
                  <a:schemeClr val="tx1">
                    <a:lumMod val="95000"/>
                    <a:lumOff val="5000"/>
                  </a:schemeClr>
                </a:solidFill>
                <a:effectLst/>
                <a:latin typeface="Söhne"/>
              </a:rPr>
              <a:t>: Clean and standardize the data, and apply augmentation techniques to increase diversity.</a:t>
            </a:r>
          </a:p>
          <a:p>
            <a:pPr algn="l">
              <a:buFont typeface="+mj-lt"/>
              <a:buAutoNum type="arabicPeriod"/>
            </a:pPr>
            <a:r>
              <a:rPr lang="en-US" sz="2400" b="1" i="0" dirty="0">
                <a:solidFill>
                  <a:schemeClr val="tx1">
                    <a:lumMod val="95000"/>
                    <a:lumOff val="5000"/>
                  </a:schemeClr>
                </a:solidFill>
                <a:effectLst/>
                <a:latin typeface="Söhne"/>
              </a:rPr>
              <a:t>Feature Selection and Engineering</a:t>
            </a:r>
            <a:r>
              <a:rPr lang="en-US" sz="2400" b="0" i="0" dirty="0">
                <a:solidFill>
                  <a:schemeClr val="tx1">
                    <a:lumMod val="95000"/>
                    <a:lumOff val="5000"/>
                  </a:schemeClr>
                </a:solidFill>
                <a:effectLst/>
                <a:latin typeface="Söhne"/>
              </a:rPr>
              <a:t>: Extract relevant features and reduce dimensionality for better representation.</a:t>
            </a:r>
          </a:p>
          <a:p>
            <a:pPr algn="l">
              <a:buFont typeface="+mj-lt"/>
              <a:buAutoNum type="arabicPeriod"/>
            </a:pPr>
            <a:r>
              <a:rPr lang="en-US" sz="2400" b="1" i="0" dirty="0">
                <a:solidFill>
                  <a:schemeClr val="tx1">
                    <a:lumMod val="95000"/>
                    <a:lumOff val="5000"/>
                  </a:schemeClr>
                </a:solidFill>
                <a:effectLst/>
                <a:latin typeface="Söhne"/>
              </a:rPr>
              <a:t>Model Training</a:t>
            </a:r>
            <a:r>
              <a:rPr lang="en-US" sz="2400" b="0" i="0" dirty="0">
                <a:solidFill>
                  <a:schemeClr val="tx1">
                    <a:lumMod val="95000"/>
                    <a:lumOff val="5000"/>
                  </a:schemeClr>
                </a:solidFill>
                <a:effectLst/>
                <a:latin typeface="Söhne"/>
              </a:rPr>
              <a:t>: Choose suitable models and optimize hyperparameters to effectively learn patterns.</a:t>
            </a:r>
          </a:p>
          <a:p>
            <a:pPr algn="l">
              <a:buFont typeface="+mj-lt"/>
              <a:buAutoNum type="arabicPeriod"/>
            </a:pPr>
            <a:r>
              <a:rPr lang="en-US" sz="2400" b="1" i="0" dirty="0">
                <a:solidFill>
                  <a:schemeClr val="tx1">
                    <a:lumMod val="95000"/>
                    <a:lumOff val="5000"/>
                  </a:schemeClr>
                </a:solidFill>
                <a:effectLst/>
                <a:latin typeface="Söhne"/>
              </a:rPr>
              <a:t>Model Evaluation</a:t>
            </a:r>
            <a:r>
              <a:rPr lang="en-US" sz="2400" b="0" i="0" dirty="0">
                <a:solidFill>
                  <a:schemeClr val="tx1">
                    <a:lumMod val="95000"/>
                    <a:lumOff val="5000"/>
                  </a:schemeClr>
                </a:solidFill>
                <a:effectLst/>
                <a:latin typeface="Söhne"/>
              </a:rPr>
              <a:t>: Assess model performance using various metrics and cross-validation techniques to ensure generalization.</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741</Words>
  <Application>Microsoft Office PowerPoint</Application>
  <PresentationFormat>Widescreen</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Mohaseena I</cp:lastModifiedBy>
  <cp:revision>44</cp:revision>
  <dcterms:created xsi:type="dcterms:W3CDTF">2024-03-30T07:02:28Z</dcterms:created>
  <dcterms:modified xsi:type="dcterms:W3CDTF">2024-03-31T14:48:49Z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