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Economica"/>
      <p:regular r:id="rId32"/>
      <p:bold r:id="rId33"/>
      <p:italic r:id="rId34"/>
      <p:boldItalic r:id="rId35"/>
    </p:embeddedFont>
    <p:embeddedFont>
      <p:font typeface="Roboto"/>
      <p:regular r:id="rId36"/>
      <p:bold r:id="rId37"/>
      <p:italic r:id="rId38"/>
      <p:boldItalic r:id="rId39"/>
    </p:embeddedFont>
    <p:embeddedFont>
      <p:font typeface="Open Sans"/>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587">
          <p15:clr>
            <a:srgbClr val="747775"/>
          </p15:clr>
        </p15:guide>
        <p15:guide id="2" pos="238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B4D07D2-61B6-410A-A2FB-AB5AB6560B0A}">
  <a:tblStyle styleId="{8B4D07D2-61B6-410A-A2FB-AB5AB6560B0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587" orient="horz"/>
        <p:guide pos="2381"/>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OpenSans-regular.fntdata"/><Relationship Id="rId20" Type="http://schemas.openxmlformats.org/officeDocument/2006/relationships/slide" Target="slides/slide14.xml"/><Relationship Id="rId42" Type="http://schemas.openxmlformats.org/officeDocument/2006/relationships/font" Target="fonts/OpenSans-italic.fntdata"/><Relationship Id="rId41" Type="http://schemas.openxmlformats.org/officeDocument/2006/relationships/font" Target="fonts/OpenSans-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OpenSans-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conomica-bold.fntdata"/><Relationship Id="rId10" Type="http://schemas.openxmlformats.org/officeDocument/2006/relationships/slide" Target="slides/slide4.xml"/><Relationship Id="rId32" Type="http://schemas.openxmlformats.org/officeDocument/2006/relationships/font" Target="fonts/Economica-regular.fntdata"/><Relationship Id="rId13" Type="http://schemas.openxmlformats.org/officeDocument/2006/relationships/slide" Target="slides/slide7.xml"/><Relationship Id="rId35" Type="http://schemas.openxmlformats.org/officeDocument/2006/relationships/font" Target="fonts/Economica-boldItalic.fntdata"/><Relationship Id="rId12" Type="http://schemas.openxmlformats.org/officeDocument/2006/relationships/slide" Target="slides/slide6.xml"/><Relationship Id="rId34" Type="http://schemas.openxmlformats.org/officeDocument/2006/relationships/font" Target="fonts/Economica-italic.fntdata"/><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2cff03858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2cff03858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2cff03858b_3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2cff03858b_3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2d10f8b8d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2d10f8b8d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a082887a2_1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0a082887a2_1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0a082887a2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0a082887a2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a082887a2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0a082887a2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2cff03858b_3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2cff03858b_3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cff03858b_3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cff03858b_3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cff03858b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cff03858b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2cefa5afd2_2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2cefa5afd2_2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2cc35fa9f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2cc35fa9f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2cff03858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2cff03858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2cff03858b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2cff03858b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2cefa5afd2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2cefa5afd2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cefa5afd2_2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cefa5afd2_2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2cefa5afd2_2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2cefa5afd2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2cff03858b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2cff03858b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2cc35fa9f1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2cc35fa9f1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2cc35fa9f1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2cc35fa9f1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2cdb76348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2cdb76348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0a082887a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0a082887a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0a082887a2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0a082887a2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0a082887a2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0a082887a2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0a082887a2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0a082887a2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951380"/>
            <a:ext cx="3054600" cy="15372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b="1" lang="en-GB" sz="3980">
                <a:latin typeface="Times New Roman"/>
                <a:ea typeface="Times New Roman"/>
                <a:cs typeface="Times New Roman"/>
                <a:sym typeface="Times New Roman"/>
              </a:rPr>
              <a:t>Importance of Feature Selection</a:t>
            </a:r>
            <a:endParaRPr b="1" sz="3980">
              <a:latin typeface="Times New Roman"/>
              <a:ea typeface="Times New Roman"/>
              <a:cs typeface="Times New Roman"/>
              <a:sym typeface="Times New Roman"/>
            </a:endParaRPr>
          </a:p>
        </p:txBody>
      </p:sp>
      <p:sp>
        <p:nvSpPr>
          <p:cNvPr id="63" name="Google Shape;63;p13"/>
          <p:cNvSpPr txBox="1"/>
          <p:nvPr>
            <p:ph idx="1" type="subTitle"/>
          </p:nvPr>
        </p:nvSpPr>
        <p:spPr>
          <a:xfrm>
            <a:off x="3044700" y="3488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 </a:t>
            </a:r>
            <a:endParaRPr/>
          </a:p>
        </p:txBody>
      </p:sp>
      <p:sp>
        <p:nvSpPr>
          <p:cNvPr id="64" name="Google Shape;64;p13"/>
          <p:cNvSpPr txBox="1"/>
          <p:nvPr/>
        </p:nvSpPr>
        <p:spPr>
          <a:xfrm>
            <a:off x="0" y="3288625"/>
            <a:ext cx="46107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Times New Roman"/>
                <a:ea typeface="Times New Roman"/>
                <a:cs typeface="Times New Roman"/>
                <a:sym typeface="Times New Roman"/>
              </a:rPr>
              <a:t>Group Members</a:t>
            </a:r>
            <a:endParaRPr b="1">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graphicFrame>
        <p:nvGraphicFramePr>
          <p:cNvPr id="65" name="Google Shape;65;p13"/>
          <p:cNvGraphicFramePr/>
          <p:nvPr/>
        </p:nvGraphicFramePr>
        <p:xfrm>
          <a:off x="111800" y="3288620"/>
          <a:ext cx="3000000" cy="3000000"/>
        </p:xfrm>
        <a:graphic>
          <a:graphicData uri="http://schemas.openxmlformats.org/drawingml/2006/table">
            <a:tbl>
              <a:tblPr>
                <a:noFill/>
                <a:tableStyleId>{8B4D07D2-61B6-410A-A2FB-AB5AB6560B0A}</a:tableStyleId>
              </a:tblPr>
              <a:tblGrid>
                <a:gridCol w="1312150"/>
                <a:gridCol w="1312150"/>
              </a:tblGrid>
              <a:tr h="324100">
                <a:tc>
                  <a:txBody>
                    <a:bodyPr/>
                    <a:lstStyle/>
                    <a:p>
                      <a:pPr indent="0" lvl="0" marL="0" rtl="0" algn="l">
                        <a:spcBef>
                          <a:spcPts val="0"/>
                        </a:spcBef>
                        <a:spcAft>
                          <a:spcPts val="0"/>
                        </a:spcAft>
                        <a:buNone/>
                      </a:pPr>
                      <a:r>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4100">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Archa V R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:Reg. No. 35922007</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4100">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Harikrishnan S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 Reg. No. 35922014</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24100">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Jumana Sherin </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 Reg. No. 35922018</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r h="388900">
                <a:tc>
                  <a:txBody>
                    <a:bodyPr/>
                    <a:lstStyle/>
                    <a:p>
                      <a:pPr indent="0" lvl="0" marL="0" rtl="0" algn="l">
                        <a:spcBef>
                          <a:spcPts val="0"/>
                        </a:spcBef>
                        <a:spcAft>
                          <a:spcPts val="0"/>
                        </a:spcAft>
                        <a:buClr>
                          <a:schemeClr val="dk1"/>
                        </a:buClr>
                        <a:buSzPts val="1100"/>
                        <a:buFont typeface="Arial"/>
                        <a:buNone/>
                      </a:pPr>
                      <a:r>
                        <a:rPr lang="en-GB" sz="1000">
                          <a:solidFill>
                            <a:schemeClr val="dk1"/>
                          </a:solidFill>
                          <a:latin typeface="Times New Roman"/>
                          <a:ea typeface="Times New Roman"/>
                          <a:cs typeface="Times New Roman"/>
                          <a:sym typeface="Times New Roman"/>
                        </a:rPr>
                        <a:t>Sneha Elizabeth S</a:t>
                      </a:r>
                      <a:endParaRPr sz="1000">
                        <a:solidFill>
                          <a:schemeClr val="dk1"/>
                        </a:solidFill>
                      </a:endParaRPr>
                    </a:p>
                    <a:p>
                      <a:pPr indent="0" lvl="0" marL="0" rtl="0" algn="l">
                        <a:spcBef>
                          <a:spcPts val="0"/>
                        </a:spcBef>
                        <a:spcAft>
                          <a:spcPts val="0"/>
                        </a:spcAft>
                        <a:buNone/>
                      </a:pPr>
                      <a:r>
                        <a:t/>
                      </a:r>
                      <a:endParaRPr sz="1000">
                        <a:solidFill>
                          <a:schemeClr val="dk1"/>
                        </a:solidFill>
                        <a:latin typeface="Times New Roman"/>
                        <a:ea typeface="Times New Roman"/>
                        <a:cs typeface="Times New Roman"/>
                        <a:sym typeface="Times New Roman"/>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000">
                          <a:solidFill>
                            <a:schemeClr val="dk1"/>
                          </a:solidFill>
                        </a:rPr>
                        <a:t>:</a:t>
                      </a:r>
                      <a:r>
                        <a:rPr lang="en-GB" sz="1000">
                          <a:solidFill>
                            <a:schemeClr val="dk1"/>
                          </a:solidFill>
                          <a:latin typeface="Times New Roman"/>
                          <a:ea typeface="Times New Roman"/>
                          <a:cs typeface="Times New Roman"/>
                          <a:sym typeface="Times New Roman"/>
                        </a:rPr>
                        <a:t> Reg. No. 35922024</a:t>
                      </a:r>
                      <a:endParaRPr sz="1500"/>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93300" y="3447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Comparing Advantages</a:t>
            </a:r>
            <a:endParaRPr>
              <a:latin typeface="Times New Roman"/>
              <a:ea typeface="Times New Roman"/>
              <a:cs typeface="Times New Roman"/>
              <a:sym typeface="Times New Roman"/>
            </a:endParaRPr>
          </a:p>
        </p:txBody>
      </p:sp>
      <p:graphicFrame>
        <p:nvGraphicFramePr>
          <p:cNvPr id="119" name="Google Shape;119;p22"/>
          <p:cNvGraphicFramePr/>
          <p:nvPr/>
        </p:nvGraphicFramePr>
        <p:xfrm>
          <a:off x="919725" y="1225225"/>
          <a:ext cx="3000000" cy="3000000"/>
        </p:xfrm>
        <a:graphic>
          <a:graphicData uri="http://schemas.openxmlformats.org/drawingml/2006/table">
            <a:tbl>
              <a:tblPr>
                <a:noFill/>
                <a:tableStyleId>{8B4D07D2-61B6-410A-A2FB-AB5AB6560B0A}</a:tableStyleId>
              </a:tblPr>
              <a:tblGrid>
                <a:gridCol w="2069900"/>
                <a:gridCol w="2191400"/>
                <a:gridCol w="2272575"/>
              </a:tblGrid>
              <a:tr h="742725">
                <a:tc>
                  <a:txBody>
                    <a:bodyPr/>
                    <a:lstStyle/>
                    <a:p>
                      <a:pPr indent="0" lvl="0" marL="457200" rtl="0" algn="l">
                        <a:spcBef>
                          <a:spcPts val="0"/>
                        </a:spcBef>
                        <a:spcAft>
                          <a:spcPts val="0"/>
                        </a:spcAft>
                        <a:buNone/>
                      </a:pPr>
                      <a:r>
                        <a:rPr b="1" lang="en-GB"/>
                        <a:t>Decision Tree</a:t>
                      </a:r>
                      <a:endParaRPr b="1"/>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457200" rtl="0" algn="l">
                        <a:spcBef>
                          <a:spcPts val="0"/>
                        </a:spcBef>
                        <a:spcAft>
                          <a:spcPts val="0"/>
                        </a:spcAft>
                        <a:buNone/>
                      </a:pPr>
                      <a:r>
                        <a:rPr b="1" lang="en-GB"/>
                        <a:t>Random Forest</a:t>
                      </a:r>
                      <a:endParaRPr b="1"/>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457200" rtl="0" algn="l">
                        <a:spcBef>
                          <a:spcPts val="0"/>
                        </a:spcBef>
                        <a:spcAft>
                          <a:spcPts val="0"/>
                        </a:spcAft>
                        <a:buNone/>
                      </a:pPr>
                      <a:r>
                        <a:rPr b="1" lang="en-GB"/>
                        <a:t>Recursive Feature Elimination</a:t>
                      </a:r>
                      <a:endParaRPr b="1"/>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r h="2495700">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Interpretability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Handling both categorical and numerical data.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Nonlinear relationships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Scalability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Flexibility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Little data preparation</a:t>
                      </a:r>
                      <a:endParaRPr>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Robustness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Handling missing values and outliers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Versatility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Scalability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Accuracy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Feature Importance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Resilience to noisy data</a:t>
                      </a:r>
                      <a:endParaRPr>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Robustness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Improved model performance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Versatility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Compatibility with various models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Flexibility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Feature ranking</a:t>
                      </a:r>
                      <a:endParaRPr sz="1200">
                        <a:solidFill>
                          <a:schemeClr val="dk1"/>
                        </a:solidFill>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Comparison of Disadvantages</a:t>
            </a:r>
            <a:endParaRPr>
              <a:latin typeface="Times New Roman"/>
              <a:ea typeface="Times New Roman"/>
              <a:cs typeface="Times New Roman"/>
              <a:sym typeface="Times New Roman"/>
            </a:endParaRPr>
          </a:p>
        </p:txBody>
      </p:sp>
      <p:graphicFrame>
        <p:nvGraphicFramePr>
          <p:cNvPr id="125" name="Google Shape;125;p23"/>
          <p:cNvGraphicFramePr/>
          <p:nvPr/>
        </p:nvGraphicFramePr>
        <p:xfrm>
          <a:off x="968350" y="1411025"/>
          <a:ext cx="3000000" cy="3000000"/>
        </p:xfrm>
        <a:graphic>
          <a:graphicData uri="http://schemas.openxmlformats.org/drawingml/2006/table">
            <a:tbl>
              <a:tblPr>
                <a:noFill/>
                <a:tableStyleId>{8B4D07D2-61B6-410A-A2FB-AB5AB6560B0A}</a:tableStyleId>
              </a:tblPr>
              <a:tblGrid>
                <a:gridCol w="1921550"/>
                <a:gridCol w="2067350"/>
                <a:gridCol w="2237450"/>
              </a:tblGrid>
              <a:tr h="746025">
                <a:tc>
                  <a:txBody>
                    <a:bodyPr/>
                    <a:lstStyle/>
                    <a:p>
                      <a:pPr indent="0" lvl="0" marL="457200" rtl="0" algn="l">
                        <a:spcBef>
                          <a:spcPts val="0"/>
                        </a:spcBef>
                        <a:spcAft>
                          <a:spcPts val="0"/>
                        </a:spcAft>
                        <a:buNone/>
                      </a:pPr>
                      <a:r>
                        <a:rPr b="1" lang="en-GB">
                          <a:latin typeface="Times New Roman"/>
                          <a:ea typeface="Times New Roman"/>
                          <a:cs typeface="Times New Roman"/>
                          <a:sym typeface="Times New Roman"/>
                        </a:rPr>
                        <a:t>Decision Tree</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457200" rtl="0" algn="l">
                        <a:spcBef>
                          <a:spcPts val="0"/>
                        </a:spcBef>
                        <a:spcAft>
                          <a:spcPts val="0"/>
                        </a:spcAft>
                        <a:buNone/>
                      </a:pPr>
                      <a:r>
                        <a:rPr b="1" lang="en-GB">
                          <a:latin typeface="Times New Roman"/>
                          <a:ea typeface="Times New Roman"/>
                          <a:cs typeface="Times New Roman"/>
                          <a:sym typeface="Times New Roman"/>
                        </a:rPr>
                        <a:t>Random Forest </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457200" rtl="0" algn="l">
                        <a:spcBef>
                          <a:spcPts val="0"/>
                        </a:spcBef>
                        <a:spcAft>
                          <a:spcPts val="0"/>
                        </a:spcAft>
                        <a:buNone/>
                      </a:pPr>
                      <a:r>
                        <a:rPr b="1" lang="en-GB">
                          <a:latin typeface="Times New Roman"/>
                          <a:ea typeface="Times New Roman"/>
                          <a:cs typeface="Times New Roman"/>
                          <a:sym typeface="Times New Roman"/>
                        </a:rPr>
                        <a:t>Recursive Feature Elimination</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r h="2506775">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Overfitting</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Instability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Bias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Limited expressiveness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Imbalanced classes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Greedy nature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Inconsistency with small changes</a:t>
                      </a:r>
                      <a:endParaRPr>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Overfitting</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Complexity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Bias towards categorical variables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Computationally expensive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Memory usage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Lack of transparency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Poor performance on rare events</a:t>
                      </a:r>
                      <a:endParaRPr sz="1200">
                        <a:solidFill>
                          <a:schemeClr val="dk1"/>
                        </a:solidFill>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Computational complexity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Hyperparameter tuning</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Performance metric dependency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Model dependence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Feature interactions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Large feature sets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Subjectivity</a:t>
                      </a:r>
                      <a:endParaRPr>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Classifier</a:t>
            </a:r>
            <a:endParaRPr>
              <a:latin typeface="Times New Roman"/>
              <a:ea typeface="Times New Roman"/>
              <a:cs typeface="Times New Roman"/>
              <a:sym typeface="Times New Roman"/>
            </a:endParaRPr>
          </a:p>
        </p:txBody>
      </p:sp>
      <p:sp>
        <p:nvSpPr>
          <p:cNvPr id="131" name="Google Shape;131;p24"/>
          <p:cNvSpPr txBox="1"/>
          <p:nvPr/>
        </p:nvSpPr>
        <p:spPr>
          <a:xfrm>
            <a:off x="311700" y="1414225"/>
            <a:ext cx="7316100" cy="2665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b="1" lang="en-GB" sz="1200">
                <a:solidFill>
                  <a:schemeClr val="dk1"/>
                </a:solidFill>
                <a:latin typeface="Times New Roman"/>
                <a:ea typeface="Times New Roman"/>
                <a:cs typeface="Times New Roman"/>
                <a:sym typeface="Times New Roman"/>
              </a:rPr>
              <a:t>In machine learning, classifiers are algorithms that are used to assign a label or class to a given input data point based on its features. They are used in supervised learning, where the training data has known labels or classes, and the goal is to learn a mapping from the input features to the output labels.</a:t>
            </a:r>
            <a:endParaRPr b="1" sz="1200">
              <a:solidFill>
                <a:schemeClr val="dk1"/>
              </a:solidFill>
              <a:latin typeface="Times New Roman"/>
              <a:ea typeface="Times New Roman"/>
              <a:cs typeface="Times New Roman"/>
              <a:sym typeface="Times New Roman"/>
            </a:endParaRPr>
          </a:p>
          <a:p>
            <a:pPr indent="0" lvl="0" marL="0" rtl="0" algn="l">
              <a:lnSpc>
                <a:spcPct val="115000"/>
              </a:lnSpc>
              <a:spcBef>
                <a:spcPts val="1500"/>
              </a:spcBef>
              <a:spcAft>
                <a:spcPts val="0"/>
              </a:spcAft>
              <a:buClr>
                <a:schemeClr val="dk1"/>
              </a:buClr>
              <a:buSzPts val="1100"/>
              <a:buFont typeface="Arial"/>
              <a:buNone/>
            </a:pPr>
            <a:r>
              <a:rPr lang="en-GB" sz="1200">
                <a:solidFill>
                  <a:schemeClr val="dk1"/>
                </a:solidFill>
                <a:latin typeface="Times New Roman"/>
                <a:ea typeface="Times New Roman"/>
                <a:cs typeface="Times New Roman"/>
                <a:sym typeface="Times New Roman"/>
              </a:rPr>
              <a:t>Classifiers can be used for a variety of tasks such as image classification, text classification, spam filtering, fraud detection, and medical diagnosis. They can be broadly categorized into two types: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1500"/>
              </a:spcBef>
              <a:spcAft>
                <a:spcPts val="0"/>
              </a:spcAft>
              <a:buClr>
                <a:schemeClr val="dk1"/>
              </a:buClr>
              <a:buSzPts val="1200"/>
              <a:buFont typeface="Times New Roman"/>
              <a:buAutoNum type="arabicPeriod"/>
            </a:pPr>
            <a:r>
              <a:rPr b="1" lang="en-GB" sz="1200">
                <a:solidFill>
                  <a:schemeClr val="dk1"/>
                </a:solidFill>
                <a:latin typeface="Times New Roman"/>
                <a:ea typeface="Times New Roman"/>
                <a:cs typeface="Times New Roman"/>
                <a:sym typeface="Times New Roman"/>
              </a:rPr>
              <a:t>Binary classifiers:</a:t>
            </a:r>
            <a:r>
              <a:rPr lang="en-GB" sz="1200">
                <a:solidFill>
                  <a:schemeClr val="dk1"/>
                </a:solidFill>
                <a:latin typeface="Times New Roman"/>
                <a:ea typeface="Times New Roman"/>
                <a:cs typeface="Times New Roman"/>
                <a:sym typeface="Times New Roman"/>
              </a:rPr>
              <a:t> These classifiers assign a binary label, typically 0 or 1, to each input data point. For example, a binary classifier could be used to classify email messages as spam or not spam.</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b="1" lang="en-GB" sz="1200">
                <a:solidFill>
                  <a:schemeClr val="dk1"/>
                </a:solidFill>
                <a:latin typeface="Times New Roman"/>
                <a:ea typeface="Times New Roman"/>
                <a:cs typeface="Times New Roman"/>
                <a:sym typeface="Times New Roman"/>
              </a:rPr>
              <a:t>Multi-class classifiers: </a:t>
            </a:r>
            <a:r>
              <a:rPr lang="en-GB" sz="1200">
                <a:solidFill>
                  <a:schemeClr val="dk1"/>
                </a:solidFill>
                <a:latin typeface="Times New Roman"/>
                <a:ea typeface="Times New Roman"/>
                <a:cs typeface="Times New Roman"/>
                <a:sym typeface="Times New Roman"/>
              </a:rPr>
              <a:t>These classifiers assign one of several possible labels or classes to each input data point. For example, a multi-class classifier could be used to classify images into different categories such as dogs, cats, or birds.</a:t>
            </a:r>
            <a:endParaRPr sz="1200">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Support Vector Machine</a:t>
            </a:r>
            <a:endParaRPr>
              <a:latin typeface="Times New Roman"/>
              <a:ea typeface="Times New Roman"/>
              <a:cs typeface="Times New Roman"/>
              <a:sym typeface="Times New Roman"/>
            </a:endParaRPr>
          </a:p>
        </p:txBody>
      </p:sp>
      <p:sp>
        <p:nvSpPr>
          <p:cNvPr id="137" name="Google Shape;137;p25"/>
          <p:cNvSpPr txBox="1"/>
          <p:nvPr>
            <p:ph idx="1" type="body"/>
          </p:nvPr>
        </p:nvSpPr>
        <p:spPr>
          <a:xfrm>
            <a:off x="1090625" y="1454750"/>
            <a:ext cx="7038900" cy="2911200"/>
          </a:xfrm>
          <a:prstGeom prst="rect">
            <a:avLst/>
          </a:prstGeom>
        </p:spPr>
        <p:txBody>
          <a:bodyPr anchorCtr="0" anchor="t" bIns="91425" lIns="91425" spcFirstLastPara="1" rIns="91425" wrap="square" tIns="91425">
            <a:normAutofit fontScale="25000"/>
          </a:bodyPr>
          <a:lstStyle/>
          <a:p>
            <a:pPr indent="0" lvl="0" marL="0" rtl="0" algn="l">
              <a:spcBef>
                <a:spcPts val="0"/>
              </a:spcBef>
              <a:spcAft>
                <a:spcPts val="0"/>
              </a:spcAft>
              <a:buNone/>
            </a:pPr>
            <a:r>
              <a:rPr b="1" lang="en-GB" sz="5600">
                <a:latin typeface="Times New Roman"/>
                <a:ea typeface="Times New Roman"/>
                <a:cs typeface="Times New Roman"/>
                <a:sym typeface="Times New Roman"/>
              </a:rPr>
              <a:t>SVM stands for Support Vector Machines, which is a supervised learning algorithm used for classification, regression, and outlier detection tasks in machine learning.</a:t>
            </a:r>
            <a:endParaRPr b="1" sz="5600">
              <a:latin typeface="Times New Roman"/>
              <a:ea typeface="Times New Roman"/>
              <a:cs typeface="Times New Roman"/>
              <a:sym typeface="Times New Roman"/>
            </a:endParaRPr>
          </a:p>
          <a:p>
            <a:pPr indent="0" lvl="0" marL="0" rtl="0" algn="l">
              <a:spcBef>
                <a:spcPts val="1500"/>
              </a:spcBef>
              <a:spcAft>
                <a:spcPts val="0"/>
              </a:spcAft>
              <a:buNone/>
            </a:pPr>
            <a:r>
              <a:rPr lang="en-GB" sz="4800">
                <a:solidFill>
                  <a:srgbClr val="000000"/>
                </a:solidFill>
                <a:latin typeface="Times New Roman"/>
                <a:ea typeface="Times New Roman"/>
                <a:cs typeface="Times New Roman"/>
                <a:sym typeface="Times New Roman"/>
              </a:rPr>
              <a:t>The main idea behind SVM is to find the hyperplane that best separates the data points into different classes. In a two-class classification problem, the hyperplane is the decision boundary that maximizes the margin, which is the distance between the hyperplane and the closest data points from each class. SVM can handle both linearly separable and non-linearly separable data by using different types of kernels to transform the data into a higher dimensional space.</a:t>
            </a:r>
            <a:endParaRPr sz="4800">
              <a:solidFill>
                <a:srgbClr val="000000"/>
              </a:solidFill>
              <a:latin typeface="Times New Roman"/>
              <a:ea typeface="Times New Roman"/>
              <a:cs typeface="Times New Roman"/>
              <a:sym typeface="Times New Roman"/>
            </a:endParaRPr>
          </a:p>
          <a:p>
            <a:pPr indent="0" lvl="0" marL="0" rtl="0" algn="l">
              <a:spcBef>
                <a:spcPts val="1500"/>
              </a:spcBef>
              <a:spcAft>
                <a:spcPts val="1500"/>
              </a:spcAft>
              <a:buNone/>
            </a:pPr>
            <a:r>
              <a:rPr lang="en-GB" sz="4800">
                <a:solidFill>
                  <a:srgbClr val="000000"/>
                </a:solidFill>
                <a:latin typeface="Times New Roman"/>
                <a:ea typeface="Times New Roman"/>
                <a:cs typeface="Times New Roman"/>
                <a:sym typeface="Times New Roman"/>
              </a:rPr>
              <a:t>The SVM algorithm works by finding the optimal solution of a constrained optimization problem, which involves minimizing the classification error and maximizing the margin. The optimization problem can be solved using different techniques such as quadratic programming, gradient descent, or interior point methods.</a:t>
            </a:r>
            <a:endParaRPr sz="4800">
              <a:solidFill>
                <a:srgbClr val="000000"/>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Decision Tree Classifier</a:t>
            </a:r>
            <a:endParaRPr>
              <a:latin typeface="Times New Roman"/>
              <a:ea typeface="Times New Roman"/>
              <a:cs typeface="Times New Roman"/>
              <a:sym typeface="Times New Roman"/>
            </a:endParaRPr>
          </a:p>
        </p:txBody>
      </p:sp>
      <p:sp>
        <p:nvSpPr>
          <p:cNvPr id="143" name="Google Shape;143;p26"/>
          <p:cNvSpPr txBox="1"/>
          <p:nvPr>
            <p:ph idx="1" type="body"/>
          </p:nvPr>
        </p:nvSpPr>
        <p:spPr>
          <a:xfrm>
            <a:off x="1252850" y="1332425"/>
            <a:ext cx="7038900" cy="29112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b="1" lang="en-GB" sz="5600">
                <a:latin typeface="Times New Roman"/>
                <a:ea typeface="Times New Roman"/>
                <a:cs typeface="Times New Roman"/>
                <a:sym typeface="Times New Roman"/>
              </a:rPr>
              <a:t>A decision tree classifier is a type of supervised machine learning algorithm that is commonly used for classification tasks. The algorithm works by recursively partitioning the data into subsets based on the values of different features, in order to create a tree-like model that can be used for classification.</a:t>
            </a:r>
            <a:endParaRPr b="1" sz="5600">
              <a:latin typeface="Times New Roman"/>
              <a:ea typeface="Times New Roman"/>
              <a:cs typeface="Times New Roman"/>
              <a:sym typeface="Times New Roman"/>
            </a:endParaRPr>
          </a:p>
          <a:p>
            <a:pPr indent="0" lvl="0" marL="0" rtl="0" algn="l">
              <a:spcBef>
                <a:spcPts val="1500"/>
              </a:spcBef>
              <a:spcAft>
                <a:spcPts val="0"/>
              </a:spcAft>
              <a:buNone/>
            </a:pPr>
            <a:r>
              <a:rPr lang="en-GB" sz="4800">
                <a:latin typeface="Times New Roman"/>
                <a:ea typeface="Times New Roman"/>
                <a:cs typeface="Times New Roman"/>
                <a:sym typeface="Times New Roman"/>
              </a:rPr>
              <a:t>At each node of the decision tree, the algorithm selects the feature that provides the most information gain, which is typically calculated using measures such as entropy or Gini impurity. The feature with the highest information gain is used to split the data into two or more subsets, which are then processed recursively until a stopping criterion is met (e.g. a maximum depth of the tree is reached or a minimum number of instances in a leaf node is reached).</a:t>
            </a:r>
            <a:endParaRPr sz="4800">
              <a:latin typeface="Times New Roman"/>
              <a:ea typeface="Times New Roman"/>
              <a:cs typeface="Times New Roman"/>
              <a:sym typeface="Times New Roman"/>
            </a:endParaRPr>
          </a:p>
          <a:p>
            <a:pPr indent="0" lvl="0" marL="0" rtl="0" algn="l">
              <a:spcBef>
                <a:spcPts val="1500"/>
              </a:spcBef>
              <a:spcAft>
                <a:spcPts val="1500"/>
              </a:spcAft>
              <a:buNone/>
            </a:pPr>
            <a:r>
              <a:rPr lang="en-GB" sz="4800">
                <a:latin typeface="Times New Roman"/>
                <a:ea typeface="Times New Roman"/>
                <a:cs typeface="Times New Roman"/>
                <a:sym typeface="Times New Roman"/>
              </a:rPr>
              <a:t>Once the decision tree has been constructed, it can be used to predict the class of new instances by traversing the tree from the root node to a leaf node, using the values of the features to determine which path to take at each node. The class assigned to the leaf node reached by the traversal is the predicted class of the new instance.</a:t>
            </a:r>
            <a:endParaRPr sz="48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KNN</a:t>
            </a:r>
            <a:endParaRPr>
              <a:latin typeface="Times New Roman"/>
              <a:ea typeface="Times New Roman"/>
              <a:cs typeface="Times New Roman"/>
              <a:sym typeface="Times New Roman"/>
            </a:endParaRPr>
          </a:p>
        </p:txBody>
      </p:sp>
      <p:sp>
        <p:nvSpPr>
          <p:cNvPr id="149" name="Google Shape;149;p2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400">
                <a:solidFill>
                  <a:srgbClr val="000000"/>
                </a:solidFill>
                <a:latin typeface="Times New Roman"/>
                <a:ea typeface="Times New Roman"/>
                <a:cs typeface="Times New Roman"/>
                <a:sym typeface="Times New Roman"/>
              </a:rPr>
              <a:t>KNN (K-Nearest Neighbors) is a simple, non-parametric algorithm used for classification and regression tasks. The basic idea behind the KNN algorithm is to find the K nearest data points to a new data point in the feature space, and then use the majority class (in the case of classification) of those K neighbors to predict the class or value of the new data point.</a:t>
            </a:r>
            <a:endParaRPr b="1" sz="14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In the KNN algorithm, the distance between two data points is typically measured using Euclidean distance or some other distance metric. The value of K is a hyperparameter that must be chosen before training the algorithm, and it determines how many neighbors to consider when making a prediction.</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00FF00"/>
              </a:solidFill>
              <a:highlight>
                <a:schemeClr val="dk1"/>
              </a:highlight>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442175" y="5535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Comparison of </a:t>
            </a:r>
            <a:r>
              <a:rPr lang="en-GB">
                <a:latin typeface="Times New Roman"/>
                <a:ea typeface="Times New Roman"/>
                <a:cs typeface="Times New Roman"/>
                <a:sym typeface="Times New Roman"/>
              </a:rPr>
              <a:t>Advantages</a:t>
            </a:r>
            <a:endParaRPr>
              <a:latin typeface="Times New Roman"/>
              <a:ea typeface="Times New Roman"/>
              <a:cs typeface="Times New Roman"/>
              <a:sym typeface="Times New Roman"/>
            </a:endParaRPr>
          </a:p>
        </p:txBody>
      </p:sp>
      <p:graphicFrame>
        <p:nvGraphicFramePr>
          <p:cNvPr id="155" name="Google Shape;155;p28"/>
          <p:cNvGraphicFramePr/>
          <p:nvPr/>
        </p:nvGraphicFramePr>
        <p:xfrm>
          <a:off x="1351000" y="1687575"/>
          <a:ext cx="3000000" cy="3000000"/>
        </p:xfrm>
        <a:graphic>
          <a:graphicData uri="http://schemas.openxmlformats.org/drawingml/2006/table">
            <a:tbl>
              <a:tblPr>
                <a:noFill/>
                <a:tableStyleId>{8B4D07D2-61B6-410A-A2FB-AB5AB6560B0A}</a:tableStyleId>
              </a:tblPr>
              <a:tblGrid>
                <a:gridCol w="1981125"/>
                <a:gridCol w="2491425"/>
                <a:gridCol w="1309150"/>
              </a:tblGrid>
              <a:tr h="444350">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  </a:t>
                      </a:r>
                      <a:r>
                        <a:rPr b="1" lang="en-GB">
                          <a:latin typeface="Times New Roman"/>
                          <a:ea typeface="Times New Roman"/>
                          <a:cs typeface="Times New Roman"/>
                          <a:sym typeface="Times New Roman"/>
                        </a:rPr>
                        <a:t>Support Vector Machine</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457200" rtl="0" algn="l">
                        <a:spcBef>
                          <a:spcPts val="0"/>
                        </a:spcBef>
                        <a:spcAft>
                          <a:spcPts val="0"/>
                        </a:spcAft>
                        <a:buNone/>
                      </a:pPr>
                      <a:r>
                        <a:rPr b="1" lang="en-GB">
                          <a:latin typeface="Times New Roman"/>
                          <a:ea typeface="Times New Roman"/>
                          <a:cs typeface="Times New Roman"/>
                          <a:sym typeface="Times New Roman"/>
                        </a:rPr>
                        <a:t>Decision Tree</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457200" rtl="0" algn="l">
                        <a:spcBef>
                          <a:spcPts val="0"/>
                        </a:spcBef>
                        <a:spcAft>
                          <a:spcPts val="0"/>
                        </a:spcAft>
                        <a:buNone/>
                      </a:pPr>
                      <a:r>
                        <a:rPr b="1" lang="en-GB">
                          <a:latin typeface="Times New Roman"/>
                          <a:ea typeface="Times New Roman"/>
                          <a:cs typeface="Times New Roman"/>
                          <a:sym typeface="Times New Roman"/>
                        </a:rPr>
                        <a:t>K-Nearest Neighbors</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r h="2544850">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Effective in high-dimensional spaces.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Good generalization performance.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Robust to noise.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Versatility.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Effective with small datasets.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Control overfitting</a:t>
                      </a:r>
                      <a:endParaRPr sz="1200">
                        <a:solidFill>
                          <a:schemeClr val="dk1"/>
                        </a:solidFill>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Easy to interpret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Fast to train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Handle both categorical and numerical data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Robust to noise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Non-parametric</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Feature selection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Can be used for both classification and regression</a:t>
                      </a:r>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Simple to understand and implement</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No training required</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Robust to noisy data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Versatile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Non-parametric</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Adaptability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High accuracy</a:t>
                      </a:r>
                      <a:endParaRPr sz="12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9"/>
          <p:cNvSpPr txBox="1"/>
          <p:nvPr>
            <p:ph type="title"/>
          </p:nvPr>
        </p:nvSpPr>
        <p:spPr>
          <a:xfrm>
            <a:off x="53535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Comparison of </a:t>
            </a:r>
            <a:r>
              <a:rPr lang="en-GB">
                <a:latin typeface="Times New Roman"/>
                <a:ea typeface="Times New Roman"/>
                <a:cs typeface="Times New Roman"/>
                <a:sym typeface="Times New Roman"/>
              </a:rPr>
              <a:t>Disadvantages</a:t>
            </a:r>
            <a:endParaRPr>
              <a:latin typeface="Times New Roman"/>
              <a:ea typeface="Times New Roman"/>
              <a:cs typeface="Times New Roman"/>
              <a:sym typeface="Times New Roman"/>
            </a:endParaRPr>
          </a:p>
        </p:txBody>
      </p:sp>
      <p:graphicFrame>
        <p:nvGraphicFramePr>
          <p:cNvPr id="161" name="Google Shape;161;p29"/>
          <p:cNvGraphicFramePr/>
          <p:nvPr/>
        </p:nvGraphicFramePr>
        <p:xfrm>
          <a:off x="1350975" y="1575775"/>
          <a:ext cx="3000000" cy="3000000"/>
        </p:xfrm>
        <a:graphic>
          <a:graphicData uri="http://schemas.openxmlformats.org/drawingml/2006/table">
            <a:tbl>
              <a:tblPr>
                <a:noFill/>
                <a:tableStyleId>{8B4D07D2-61B6-410A-A2FB-AB5AB6560B0A}</a:tableStyleId>
              </a:tblPr>
              <a:tblGrid>
                <a:gridCol w="1967150"/>
                <a:gridCol w="2477450"/>
                <a:gridCol w="1667450"/>
              </a:tblGrid>
              <a:tr h="450575">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Support Vector Machine</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Decision Tree</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0" lvl="0" marL="0" rtl="0" algn="l">
                        <a:spcBef>
                          <a:spcPts val="0"/>
                        </a:spcBef>
                        <a:spcAft>
                          <a:spcPts val="0"/>
                        </a:spcAft>
                        <a:buNone/>
                      </a:pPr>
                      <a:r>
                        <a:rPr b="1" lang="en-GB">
                          <a:latin typeface="Times New Roman"/>
                          <a:ea typeface="Times New Roman"/>
                          <a:cs typeface="Times New Roman"/>
                          <a:sym typeface="Times New Roman"/>
                        </a:rPr>
                        <a:t>K-Nearest Neighbors</a:t>
                      </a:r>
                      <a:endParaRPr b="1">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r h="2580575">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Sensitivity to parameter settings.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Computationally intensive.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Limited interpretability.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Data scaling.</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Binary classification.</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Imbalanced datasets.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Memory-intensive.</a:t>
                      </a:r>
                      <a:endParaRPr sz="1200">
                        <a:solidFill>
                          <a:schemeClr val="dk1"/>
                        </a:solidFill>
                        <a:latin typeface="Times New Roman"/>
                        <a:ea typeface="Times New Roman"/>
                        <a:cs typeface="Times New Roman"/>
                        <a:sym typeface="Times New Roman"/>
                      </a:endParaRPr>
                    </a:p>
                    <a:p>
                      <a:pPr indent="0" lvl="0" marL="0" rtl="0" algn="l">
                        <a:spcBef>
                          <a:spcPts val="1500"/>
                        </a:spcBef>
                        <a:spcAft>
                          <a:spcPts val="0"/>
                        </a:spcAft>
                        <a:buNone/>
                      </a:pPr>
                      <a:r>
                        <a:t/>
                      </a:r>
                      <a:endParaRPr>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Overfitting</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Instability</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Bias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Limited expressiveness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Imbalanced classes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Greedy nature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Inconsistency with small changes</a:t>
                      </a:r>
                      <a:endParaRPr>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c>
                  <a:txBody>
                    <a:bodyPr/>
                    <a:lstStyle/>
                    <a:p>
                      <a:pPr indent="-304800" lvl="0" marL="457200" rtl="0" algn="l">
                        <a:lnSpc>
                          <a:spcPct val="115000"/>
                        </a:lnSpc>
                        <a:spcBef>
                          <a:spcPts val="150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Sensitivity to feature scaling</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Computationally intensive</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Choice of K</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Not suitable for high-dimensional data</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Imbalanced datasets</a:t>
                      </a:r>
                      <a:endParaRPr sz="1200">
                        <a:solidFill>
                          <a:schemeClr val="dk1"/>
                        </a:solidFill>
                        <a:latin typeface="Times New Roman"/>
                        <a:ea typeface="Times New Roman"/>
                        <a:cs typeface="Times New Roman"/>
                        <a:sym typeface="Times New Roman"/>
                      </a:endParaRPr>
                    </a:p>
                    <a:p>
                      <a:pPr indent="-304800" lvl="0" marL="457200" rtl="0" algn="l">
                        <a:lnSpc>
                          <a:spcPct val="115000"/>
                        </a:lnSpc>
                        <a:spcBef>
                          <a:spcPts val="0"/>
                        </a:spcBef>
                        <a:spcAft>
                          <a:spcPts val="0"/>
                        </a:spcAft>
                        <a:buClr>
                          <a:schemeClr val="dk1"/>
                        </a:buClr>
                        <a:buSzPts val="1200"/>
                        <a:buFont typeface="Times New Roman"/>
                        <a:buAutoNum type="arabicPeriod"/>
                      </a:pPr>
                      <a:r>
                        <a:rPr lang="en-GB" sz="1200">
                          <a:solidFill>
                            <a:schemeClr val="dk1"/>
                          </a:solidFill>
                          <a:latin typeface="Times New Roman"/>
                          <a:ea typeface="Times New Roman"/>
                          <a:cs typeface="Times New Roman"/>
                          <a:sym typeface="Times New Roman"/>
                        </a:rPr>
                        <a:t>Requires labeled data</a:t>
                      </a:r>
                      <a:endParaRPr>
                        <a:latin typeface="Times New Roman"/>
                        <a:ea typeface="Times New Roman"/>
                        <a:cs typeface="Times New Roman"/>
                        <a:sym typeface="Times New Roman"/>
                      </a:endParaRPr>
                    </a:p>
                  </a:txBody>
                  <a:tcPr marT="91425" marB="91425" marR="91425" marL="91425">
                    <a:lnL cap="flat" cmpd="sng" w="38100">
                      <a:solidFill>
                        <a:srgbClr val="CCA677"/>
                      </a:solidFill>
                      <a:prstDash val="solid"/>
                      <a:round/>
                      <a:headEnd len="sm" w="sm" type="none"/>
                      <a:tailEnd len="sm" w="sm" type="none"/>
                    </a:lnL>
                    <a:lnR cap="flat" cmpd="sng" w="38100">
                      <a:solidFill>
                        <a:srgbClr val="CCA677"/>
                      </a:solidFill>
                      <a:prstDash val="solid"/>
                      <a:round/>
                      <a:headEnd len="sm" w="sm" type="none"/>
                      <a:tailEnd len="sm" w="sm" type="none"/>
                    </a:lnR>
                    <a:lnT cap="flat" cmpd="sng" w="38100">
                      <a:solidFill>
                        <a:srgbClr val="CCA677"/>
                      </a:solidFill>
                      <a:prstDash val="solid"/>
                      <a:round/>
                      <a:headEnd len="sm" w="sm" type="none"/>
                      <a:tailEnd len="sm" w="sm" type="none"/>
                    </a:lnT>
                    <a:lnB cap="flat" cmpd="sng" w="38100">
                      <a:solidFill>
                        <a:srgbClr val="CCA677"/>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Confusion Matrix </a:t>
            </a:r>
            <a:endParaRPr>
              <a:latin typeface="Times New Roman"/>
              <a:ea typeface="Times New Roman"/>
              <a:cs typeface="Times New Roman"/>
              <a:sym typeface="Times New Roman"/>
            </a:endParaRPr>
          </a:p>
        </p:txBody>
      </p:sp>
      <p:sp>
        <p:nvSpPr>
          <p:cNvPr id="167" name="Google Shape;167;p30"/>
          <p:cNvSpPr txBox="1"/>
          <p:nvPr>
            <p:ph idx="1" type="body"/>
          </p:nvPr>
        </p:nvSpPr>
        <p:spPr>
          <a:xfrm>
            <a:off x="311700" y="1225225"/>
            <a:ext cx="8272200" cy="3672900"/>
          </a:xfrm>
          <a:prstGeom prst="rect">
            <a:avLst/>
          </a:prstGeom>
        </p:spPr>
        <p:txBody>
          <a:bodyPr anchorCtr="0" anchor="t" bIns="91425" lIns="91425" spcFirstLastPara="1" rIns="91425" wrap="square" tIns="91425">
            <a:normAutofit fontScale="77500" lnSpcReduction="20000"/>
          </a:bodyPr>
          <a:lstStyle/>
          <a:p>
            <a:pPr indent="-317182"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T</a:t>
            </a:r>
            <a:r>
              <a:rPr lang="en-GB">
                <a:latin typeface="Times New Roman"/>
                <a:ea typeface="Times New Roman"/>
                <a:cs typeface="Times New Roman"/>
                <a:sym typeface="Times New Roman"/>
              </a:rPr>
              <a:t>able that is used to evaluate the performance of a classification model by comparing its predicted output with the actual output.</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H</a:t>
            </a:r>
            <a:r>
              <a:rPr lang="en-GB">
                <a:latin typeface="Times New Roman"/>
                <a:ea typeface="Times New Roman"/>
                <a:cs typeface="Times New Roman"/>
                <a:sym typeface="Times New Roman"/>
              </a:rPr>
              <a:t>elps us to understand how well the model is performing by providing us with information on the number of correct and incorrect predictions.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latin typeface="Times New Roman"/>
                <a:ea typeface="Times New Roman"/>
                <a:cs typeface="Times New Roman"/>
                <a:sym typeface="Times New Roman"/>
              </a:rPr>
              <a:t>The confusion matrix is typically represented as a table with four cells, with each cell representing one of the four possible outcomes of a binary classification problem:</a:t>
            </a:r>
            <a:endParaRPr>
              <a:latin typeface="Times New Roman"/>
              <a:ea typeface="Times New Roman"/>
              <a:cs typeface="Times New Roman"/>
              <a:sym typeface="Times New Roman"/>
            </a:endParaRPr>
          </a:p>
          <a:p>
            <a:pPr indent="-317182" lvl="0" marL="457200" rtl="0" algn="l">
              <a:spcBef>
                <a:spcPts val="1200"/>
              </a:spcBef>
              <a:spcAft>
                <a:spcPts val="0"/>
              </a:spcAft>
              <a:buSzPct val="100000"/>
              <a:buFont typeface="Times New Roman"/>
              <a:buChar char="●"/>
            </a:pPr>
            <a:r>
              <a:rPr lang="en-GB">
                <a:latin typeface="Times New Roman"/>
                <a:ea typeface="Times New Roman"/>
                <a:cs typeface="Times New Roman"/>
                <a:sym typeface="Times New Roman"/>
              </a:rPr>
              <a:t>True Positive (TP): the model correctly predicted a positive (e.g. a person has a disease)</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False Positive (FP): the model incorrectly predicted a positive (e.g. a person does not have a disease but the model predicted that they do)</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True Negative (TN): the model correctly predicted a negative (e.g. a person does not have a disease)</a:t>
            </a:r>
            <a:endParaRPr>
              <a:latin typeface="Times New Roman"/>
              <a:ea typeface="Times New Roman"/>
              <a:cs typeface="Times New Roman"/>
              <a:sym typeface="Times New Roman"/>
            </a:endParaRPr>
          </a:p>
          <a:p>
            <a:pPr indent="-317182"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False Negative (FN): the model incorrectly predicted a negative (e.g. a person has a disease but the model predicted that they do not)</a:t>
            </a:r>
            <a:endParaRPr>
              <a:latin typeface="Times New Roman"/>
              <a:ea typeface="Times New Roman"/>
              <a:cs typeface="Times New Roman"/>
              <a:sym typeface="Times New Roman"/>
            </a:endParaRPr>
          </a:p>
          <a:p>
            <a:pPr indent="0" lvl="0" marL="0" rtl="0" algn="l">
              <a:lnSpc>
                <a:spcPct val="100000"/>
              </a:lnSpc>
              <a:spcBef>
                <a:spcPts val="1200"/>
              </a:spcBef>
              <a:spcAft>
                <a:spcPts val="0"/>
              </a:spcAft>
              <a:buNone/>
            </a:pPr>
            <a:r>
              <a:rPr b="1" lang="en-GB" sz="1400">
                <a:latin typeface="Times New Roman"/>
                <a:ea typeface="Times New Roman"/>
                <a:cs typeface="Times New Roman"/>
                <a:sym typeface="Times New Roman"/>
              </a:rPr>
              <a:t>Accuracy = (TP + TN) / (TP + TN + FP + FN)</a:t>
            </a:r>
            <a:endParaRPr b="1" sz="1400">
              <a:latin typeface="Times New Roman"/>
              <a:ea typeface="Times New Roman"/>
              <a:cs typeface="Times New Roman"/>
              <a:sym typeface="Times New Roman"/>
            </a:endParaRPr>
          </a:p>
          <a:p>
            <a:pPr indent="0" lvl="0" marL="0" rtl="0" algn="l">
              <a:spcBef>
                <a:spcPts val="0"/>
              </a:spcBef>
              <a:spcAft>
                <a:spcPts val="1200"/>
              </a:spcAft>
              <a:buNone/>
            </a:pPr>
            <a:r>
              <a:t/>
            </a:r>
            <a:endParaRPr>
              <a:latin typeface="Times New Roman"/>
              <a:ea typeface="Times New Roman"/>
              <a:cs typeface="Times New Roman"/>
              <a:sym typeface="Times New Roman"/>
            </a:endParaRPr>
          </a:p>
        </p:txBody>
      </p:sp>
      <p:sp>
        <p:nvSpPr>
          <p:cNvPr id="168" name="Google Shape;168;p30"/>
          <p:cNvSpPr txBox="1"/>
          <p:nvPr/>
        </p:nvSpPr>
        <p:spPr>
          <a:xfrm>
            <a:off x="6216925" y="1291475"/>
            <a:ext cx="252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Open Sans"/>
              <a:ea typeface="Open Sans"/>
              <a:cs typeface="Open Sans"/>
              <a:sym typeface="Open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1"/>
          <p:cNvSpPr txBox="1"/>
          <p:nvPr>
            <p:ph type="title"/>
          </p:nvPr>
        </p:nvSpPr>
        <p:spPr>
          <a:xfrm>
            <a:off x="152400" y="163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Confusion Matrix : Iris </a:t>
            </a:r>
            <a:endParaRPr>
              <a:latin typeface="Times New Roman"/>
              <a:ea typeface="Times New Roman"/>
              <a:cs typeface="Times New Roman"/>
              <a:sym typeface="Times New Roman"/>
            </a:endParaRPr>
          </a:p>
        </p:txBody>
      </p:sp>
      <p:pic>
        <p:nvPicPr>
          <p:cNvPr id="174" name="Google Shape;174;p31"/>
          <p:cNvPicPr preferRelativeResize="0"/>
          <p:nvPr/>
        </p:nvPicPr>
        <p:blipFill>
          <a:blip r:embed="rId3">
            <a:alphaModFix/>
          </a:blip>
          <a:stretch>
            <a:fillRect/>
          </a:stretch>
        </p:blipFill>
        <p:spPr>
          <a:xfrm>
            <a:off x="152400" y="994188"/>
            <a:ext cx="4521600" cy="3391200"/>
          </a:xfrm>
          <a:prstGeom prst="rect">
            <a:avLst/>
          </a:prstGeom>
          <a:noFill/>
          <a:ln>
            <a:noFill/>
          </a:ln>
        </p:spPr>
      </p:pic>
      <p:sp>
        <p:nvSpPr>
          <p:cNvPr id="175" name="Google Shape;175;p31"/>
          <p:cNvSpPr txBox="1"/>
          <p:nvPr/>
        </p:nvSpPr>
        <p:spPr>
          <a:xfrm>
            <a:off x="152400" y="4463900"/>
            <a:ext cx="34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Best Case</a:t>
            </a:r>
            <a:endParaRPr>
              <a:latin typeface="Open Sans"/>
              <a:ea typeface="Open Sans"/>
              <a:cs typeface="Open Sans"/>
              <a:sym typeface="Open Sans"/>
            </a:endParaRPr>
          </a:p>
        </p:txBody>
      </p:sp>
      <p:pic>
        <p:nvPicPr>
          <p:cNvPr id="176" name="Google Shape;176;p31"/>
          <p:cNvPicPr preferRelativeResize="0"/>
          <p:nvPr/>
        </p:nvPicPr>
        <p:blipFill>
          <a:blip r:embed="rId4">
            <a:alphaModFix/>
          </a:blip>
          <a:stretch>
            <a:fillRect/>
          </a:stretch>
        </p:blipFill>
        <p:spPr>
          <a:xfrm>
            <a:off x="4623575" y="994625"/>
            <a:ext cx="4520426" cy="3390325"/>
          </a:xfrm>
          <a:prstGeom prst="rect">
            <a:avLst/>
          </a:prstGeom>
          <a:noFill/>
          <a:ln>
            <a:noFill/>
          </a:ln>
        </p:spPr>
      </p:pic>
      <p:sp>
        <p:nvSpPr>
          <p:cNvPr id="177" name="Google Shape;177;p31"/>
          <p:cNvSpPr txBox="1"/>
          <p:nvPr/>
        </p:nvSpPr>
        <p:spPr>
          <a:xfrm>
            <a:off x="4873825" y="4463900"/>
            <a:ext cx="34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Worst</a:t>
            </a:r>
            <a:r>
              <a:rPr lang="en-GB">
                <a:latin typeface="Open Sans"/>
                <a:ea typeface="Open Sans"/>
                <a:cs typeface="Open Sans"/>
                <a:sym typeface="Open Sans"/>
              </a:rPr>
              <a:t> Case</a:t>
            </a:r>
            <a:endParaRPr>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Feature Selection</a:t>
            </a:r>
            <a:endParaRPr>
              <a:latin typeface="Times New Roman"/>
              <a:ea typeface="Times New Roman"/>
              <a:cs typeface="Times New Roman"/>
              <a:sym typeface="Times New Roman"/>
            </a:endParaRPr>
          </a:p>
        </p:txBody>
      </p:sp>
      <p:sp>
        <p:nvSpPr>
          <p:cNvPr id="71" name="Google Shape;71;p1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latin typeface="Times New Roman"/>
                <a:ea typeface="Times New Roman"/>
                <a:cs typeface="Times New Roman"/>
                <a:sym typeface="Times New Roman"/>
              </a:rPr>
              <a:t>Feature selection is the process of selecting a subset of relevant features or variables from a larger set of features that are available in a dataset. It is the process of identifying the most important and informative features that contribute to the predictive performance of a machine learning model.</a:t>
            </a:r>
            <a:endParaRPr b="1" sz="1400">
              <a:latin typeface="Times New Roman"/>
              <a:ea typeface="Times New Roman"/>
              <a:cs typeface="Times New Roman"/>
              <a:sym typeface="Times New Roman"/>
            </a:endParaRPr>
          </a:p>
          <a:p>
            <a:pPr indent="0" lvl="0" marL="0" rtl="0" algn="l">
              <a:spcBef>
                <a:spcPts val="1200"/>
              </a:spcBef>
              <a:spcAft>
                <a:spcPts val="1200"/>
              </a:spcAft>
              <a:buNone/>
            </a:pPr>
            <a:r>
              <a:rPr lang="en-GB" sz="1300">
                <a:latin typeface="Times New Roman"/>
                <a:ea typeface="Times New Roman"/>
                <a:cs typeface="Times New Roman"/>
                <a:sym typeface="Times New Roman"/>
              </a:rPr>
              <a:t>The goal of feature selection is to improve the performance of a model by reducing the dimensionality of the dataset, while maintaining or improving the accuracy of the model.</a:t>
            </a:r>
            <a:endParaRPr sz="1300">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87600" y="82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Confusion Matrix : Diabetes</a:t>
            </a:r>
            <a:endParaRPr>
              <a:latin typeface="Times New Roman"/>
              <a:ea typeface="Times New Roman"/>
              <a:cs typeface="Times New Roman"/>
              <a:sym typeface="Times New Roman"/>
            </a:endParaRPr>
          </a:p>
        </p:txBody>
      </p:sp>
      <p:sp>
        <p:nvSpPr>
          <p:cNvPr id="183" name="Google Shape;183;p32"/>
          <p:cNvSpPr txBox="1"/>
          <p:nvPr/>
        </p:nvSpPr>
        <p:spPr>
          <a:xfrm>
            <a:off x="152400" y="4463900"/>
            <a:ext cx="34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Best Case</a:t>
            </a:r>
            <a:endParaRPr>
              <a:latin typeface="Open Sans"/>
              <a:ea typeface="Open Sans"/>
              <a:cs typeface="Open Sans"/>
              <a:sym typeface="Open Sans"/>
            </a:endParaRPr>
          </a:p>
        </p:txBody>
      </p:sp>
      <p:sp>
        <p:nvSpPr>
          <p:cNvPr id="184" name="Google Shape;184;p32"/>
          <p:cNvSpPr txBox="1"/>
          <p:nvPr/>
        </p:nvSpPr>
        <p:spPr>
          <a:xfrm>
            <a:off x="4873825" y="4463900"/>
            <a:ext cx="34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Worst Case</a:t>
            </a:r>
            <a:endParaRPr>
              <a:latin typeface="Open Sans"/>
              <a:ea typeface="Open Sans"/>
              <a:cs typeface="Open Sans"/>
              <a:sym typeface="Open Sans"/>
            </a:endParaRPr>
          </a:p>
        </p:txBody>
      </p:sp>
      <p:pic>
        <p:nvPicPr>
          <p:cNvPr id="185" name="Google Shape;185;p32"/>
          <p:cNvPicPr preferRelativeResize="0"/>
          <p:nvPr/>
        </p:nvPicPr>
        <p:blipFill>
          <a:blip r:embed="rId3">
            <a:alphaModFix/>
          </a:blip>
          <a:stretch>
            <a:fillRect/>
          </a:stretch>
        </p:blipFill>
        <p:spPr>
          <a:xfrm>
            <a:off x="4521600" y="1033663"/>
            <a:ext cx="4521600" cy="3391200"/>
          </a:xfrm>
          <a:prstGeom prst="rect">
            <a:avLst/>
          </a:prstGeom>
          <a:noFill/>
          <a:ln>
            <a:noFill/>
          </a:ln>
        </p:spPr>
      </p:pic>
      <p:pic>
        <p:nvPicPr>
          <p:cNvPr id="186" name="Google Shape;186;p32"/>
          <p:cNvPicPr preferRelativeResize="0"/>
          <p:nvPr/>
        </p:nvPicPr>
        <p:blipFill>
          <a:blip r:embed="rId4">
            <a:alphaModFix/>
          </a:blip>
          <a:stretch>
            <a:fillRect/>
          </a:stretch>
        </p:blipFill>
        <p:spPr>
          <a:xfrm>
            <a:off x="0" y="1033663"/>
            <a:ext cx="4521600" cy="3391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3"/>
          <p:cNvSpPr txBox="1"/>
          <p:nvPr>
            <p:ph type="title"/>
          </p:nvPr>
        </p:nvSpPr>
        <p:spPr>
          <a:xfrm>
            <a:off x="152400" y="1633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Confusion Matrix : Wine</a:t>
            </a:r>
            <a:endParaRPr>
              <a:latin typeface="Times New Roman"/>
              <a:ea typeface="Times New Roman"/>
              <a:cs typeface="Times New Roman"/>
              <a:sym typeface="Times New Roman"/>
            </a:endParaRPr>
          </a:p>
        </p:txBody>
      </p:sp>
      <p:sp>
        <p:nvSpPr>
          <p:cNvPr id="192" name="Google Shape;192;p33"/>
          <p:cNvSpPr txBox="1"/>
          <p:nvPr/>
        </p:nvSpPr>
        <p:spPr>
          <a:xfrm>
            <a:off x="152400" y="4463900"/>
            <a:ext cx="34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Best Case</a:t>
            </a:r>
            <a:endParaRPr>
              <a:latin typeface="Open Sans"/>
              <a:ea typeface="Open Sans"/>
              <a:cs typeface="Open Sans"/>
              <a:sym typeface="Open Sans"/>
            </a:endParaRPr>
          </a:p>
        </p:txBody>
      </p:sp>
      <p:sp>
        <p:nvSpPr>
          <p:cNvPr id="193" name="Google Shape;193;p33"/>
          <p:cNvSpPr txBox="1"/>
          <p:nvPr/>
        </p:nvSpPr>
        <p:spPr>
          <a:xfrm>
            <a:off x="4873825" y="4463900"/>
            <a:ext cx="345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Open Sans"/>
                <a:ea typeface="Open Sans"/>
                <a:cs typeface="Open Sans"/>
                <a:sym typeface="Open Sans"/>
              </a:rPr>
              <a:t>Worst Case</a:t>
            </a:r>
            <a:endParaRPr>
              <a:latin typeface="Open Sans"/>
              <a:ea typeface="Open Sans"/>
              <a:cs typeface="Open Sans"/>
              <a:sym typeface="Open Sans"/>
            </a:endParaRPr>
          </a:p>
        </p:txBody>
      </p:sp>
      <p:pic>
        <p:nvPicPr>
          <p:cNvPr id="194" name="Google Shape;194;p33"/>
          <p:cNvPicPr preferRelativeResize="0"/>
          <p:nvPr/>
        </p:nvPicPr>
        <p:blipFill>
          <a:blip r:embed="rId3">
            <a:alphaModFix/>
          </a:blip>
          <a:stretch>
            <a:fillRect/>
          </a:stretch>
        </p:blipFill>
        <p:spPr>
          <a:xfrm>
            <a:off x="50400" y="1033663"/>
            <a:ext cx="4521600" cy="3391200"/>
          </a:xfrm>
          <a:prstGeom prst="rect">
            <a:avLst/>
          </a:prstGeom>
          <a:noFill/>
          <a:ln>
            <a:noFill/>
          </a:ln>
        </p:spPr>
      </p:pic>
      <p:pic>
        <p:nvPicPr>
          <p:cNvPr id="195" name="Google Shape;195;p33"/>
          <p:cNvPicPr preferRelativeResize="0"/>
          <p:nvPr/>
        </p:nvPicPr>
        <p:blipFill>
          <a:blip r:embed="rId4">
            <a:alphaModFix/>
          </a:blip>
          <a:stretch>
            <a:fillRect/>
          </a:stretch>
        </p:blipFill>
        <p:spPr>
          <a:xfrm>
            <a:off x="4572000" y="1033675"/>
            <a:ext cx="4521600" cy="33912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Accuracy Chart of Iris Data</a:t>
            </a:r>
            <a:endParaRPr>
              <a:latin typeface="Times New Roman"/>
              <a:ea typeface="Times New Roman"/>
              <a:cs typeface="Times New Roman"/>
              <a:sym typeface="Times New Roman"/>
            </a:endParaRPr>
          </a:p>
        </p:txBody>
      </p:sp>
      <p:pic>
        <p:nvPicPr>
          <p:cNvPr id="201" name="Google Shape;201;p34"/>
          <p:cNvPicPr preferRelativeResize="0"/>
          <p:nvPr/>
        </p:nvPicPr>
        <p:blipFill rotWithShape="1">
          <a:blip r:embed="rId3">
            <a:alphaModFix/>
          </a:blip>
          <a:srcRect b="6777" l="0" r="0" t="14686"/>
          <a:stretch/>
        </p:blipFill>
        <p:spPr>
          <a:xfrm>
            <a:off x="1240200" y="1641975"/>
            <a:ext cx="4884301" cy="22646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Accuracy Chart of Diabetes Data</a:t>
            </a:r>
            <a:endParaRPr>
              <a:latin typeface="Times New Roman"/>
              <a:ea typeface="Times New Roman"/>
              <a:cs typeface="Times New Roman"/>
              <a:sym typeface="Times New Roman"/>
            </a:endParaRPr>
          </a:p>
        </p:txBody>
      </p:sp>
      <p:pic>
        <p:nvPicPr>
          <p:cNvPr id="207" name="Google Shape;207;p35"/>
          <p:cNvPicPr preferRelativeResize="0"/>
          <p:nvPr/>
        </p:nvPicPr>
        <p:blipFill rotWithShape="1">
          <a:blip r:embed="rId3">
            <a:alphaModFix/>
          </a:blip>
          <a:srcRect b="6995" l="0" r="0" t="15364"/>
          <a:stretch/>
        </p:blipFill>
        <p:spPr>
          <a:xfrm>
            <a:off x="1483200" y="1651875"/>
            <a:ext cx="4843799" cy="229127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311700" y="2054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Accuracy Chart of Wine Data</a:t>
            </a:r>
            <a:endParaRPr>
              <a:latin typeface="Times New Roman"/>
              <a:ea typeface="Times New Roman"/>
              <a:cs typeface="Times New Roman"/>
              <a:sym typeface="Times New Roman"/>
            </a:endParaRPr>
          </a:p>
        </p:txBody>
      </p:sp>
      <p:pic>
        <p:nvPicPr>
          <p:cNvPr id="213" name="Google Shape;213;p36"/>
          <p:cNvPicPr preferRelativeResize="0"/>
          <p:nvPr/>
        </p:nvPicPr>
        <p:blipFill rotWithShape="1">
          <a:blip r:embed="rId3">
            <a:alphaModFix/>
          </a:blip>
          <a:srcRect b="7425" l="-1210" r="1209" t="15067"/>
          <a:stretch/>
        </p:blipFill>
        <p:spPr>
          <a:xfrm>
            <a:off x="2110625" y="1929600"/>
            <a:ext cx="4929174" cy="22714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219" name="Google Shape;219;p37"/>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In the case of Iris data, the combination of feature selection algorithm and classifier that gives the best accuracy is Recursive Feature Elimination and KNN. Hence, for similar </a:t>
            </a:r>
            <a:r>
              <a:rPr b="1" lang="en-GB">
                <a:latin typeface="Times New Roman"/>
                <a:ea typeface="Times New Roman"/>
                <a:cs typeface="Times New Roman"/>
                <a:sym typeface="Times New Roman"/>
              </a:rPr>
              <a:t>multivariate</a:t>
            </a:r>
            <a:r>
              <a:rPr lang="en-GB">
                <a:latin typeface="Times New Roman"/>
                <a:ea typeface="Times New Roman"/>
                <a:cs typeface="Times New Roman"/>
                <a:sym typeface="Times New Roman"/>
              </a:rPr>
              <a:t> datasets this combination can be applied to obtain the best classification result.</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For Diabetes data, the best combination is Decision Tree and Support Vector Machine. This combination can be applied to similar </a:t>
            </a:r>
            <a:r>
              <a:rPr b="1" lang="en-GB">
                <a:latin typeface="Times New Roman"/>
                <a:ea typeface="Times New Roman"/>
                <a:cs typeface="Times New Roman"/>
                <a:sym typeface="Times New Roman"/>
              </a:rPr>
              <a:t>numeric</a:t>
            </a:r>
            <a:r>
              <a:rPr lang="en-GB">
                <a:latin typeface="Times New Roman"/>
                <a:ea typeface="Times New Roman"/>
                <a:cs typeface="Times New Roman"/>
                <a:sym typeface="Times New Roman"/>
              </a:rPr>
              <a:t> datasets for best results.</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GB">
                <a:latin typeface="Times New Roman"/>
                <a:ea typeface="Times New Roman"/>
                <a:cs typeface="Times New Roman"/>
                <a:sym typeface="Times New Roman"/>
              </a:rPr>
              <a:t>For Wine data, Random Forest with Support Vector Machine gives the most accurate result. Therefore, this combination is suitable for similar kind of </a:t>
            </a:r>
            <a:r>
              <a:rPr b="1" lang="en-GB">
                <a:latin typeface="Times New Roman"/>
                <a:ea typeface="Times New Roman"/>
                <a:cs typeface="Times New Roman"/>
                <a:sym typeface="Times New Roman"/>
              </a:rPr>
              <a:t>categorical data.</a:t>
            </a:r>
            <a:endParaRPr b="1">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1344500" y="553575"/>
            <a:ext cx="7038900" cy="914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en-GB">
                <a:latin typeface="Times New Roman"/>
                <a:ea typeface="Times New Roman"/>
                <a:cs typeface="Times New Roman"/>
                <a:sym typeface="Times New Roman"/>
              </a:rPr>
              <a:t>Feature Selection</a:t>
            </a:r>
            <a:endParaRPr>
              <a:latin typeface="Times New Roman"/>
              <a:ea typeface="Times New Roman"/>
              <a:cs typeface="Times New Roman"/>
              <a:sym typeface="Times New Roman"/>
            </a:endParaRPr>
          </a:p>
          <a:p>
            <a:pPr indent="0" lvl="0" marL="0" rtl="0" algn="l">
              <a:spcBef>
                <a:spcPts val="0"/>
              </a:spcBef>
              <a:spcAft>
                <a:spcPts val="0"/>
              </a:spcAft>
              <a:buSzPts val="990"/>
              <a:buNone/>
            </a:pPr>
            <a:r>
              <a:t/>
            </a:r>
            <a:endParaRPr sz="2360"/>
          </a:p>
        </p:txBody>
      </p:sp>
      <p:sp>
        <p:nvSpPr>
          <p:cNvPr id="77" name="Google Shape;77;p15"/>
          <p:cNvSpPr txBox="1"/>
          <p:nvPr>
            <p:ph idx="1" type="body"/>
          </p:nvPr>
        </p:nvSpPr>
        <p:spPr>
          <a:xfrm>
            <a:off x="1052550" y="1633375"/>
            <a:ext cx="7038900" cy="291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200">
                <a:solidFill>
                  <a:srgbClr val="BF9000"/>
                </a:solidFill>
                <a:latin typeface="Times New Roman"/>
                <a:ea typeface="Times New Roman"/>
                <a:cs typeface="Times New Roman"/>
                <a:sym typeface="Times New Roman"/>
              </a:rPr>
              <a:t>There are different approaches to feature selection:</a:t>
            </a:r>
            <a:endParaRPr sz="1200">
              <a:solidFill>
                <a:srgbClr val="BF9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1.Filter methods.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2.Wrapper methods.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000000"/>
                </a:solidFill>
                <a:latin typeface="Times New Roman"/>
                <a:ea typeface="Times New Roman"/>
                <a:cs typeface="Times New Roman"/>
                <a:sym typeface="Times New Roman"/>
              </a:rPr>
              <a:t>3.Embedded methods.</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rPr lang="en-GB" sz="1200">
                <a:solidFill>
                  <a:srgbClr val="BF9000"/>
                </a:solidFill>
                <a:latin typeface="Times New Roman"/>
                <a:ea typeface="Times New Roman"/>
                <a:cs typeface="Times New Roman"/>
                <a:sym typeface="Times New Roman"/>
              </a:rPr>
              <a:t> </a:t>
            </a:r>
            <a:r>
              <a:rPr b="1" lang="en-GB" sz="1200">
                <a:latin typeface="Times New Roman"/>
                <a:ea typeface="Times New Roman"/>
                <a:cs typeface="Times New Roman"/>
                <a:sym typeface="Times New Roman"/>
              </a:rPr>
              <a:t>Filter methods:</a:t>
            </a:r>
            <a:r>
              <a:rPr lang="en-GB" sz="1200">
                <a:solidFill>
                  <a:srgbClr val="BF9000"/>
                </a:solidFill>
                <a:latin typeface="Times New Roman"/>
                <a:ea typeface="Times New Roman"/>
                <a:cs typeface="Times New Roman"/>
                <a:sym typeface="Times New Roman"/>
              </a:rPr>
              <a:t>  </a:t>
            </a:r>
            <a:r>
              <a:rPr lang="en-GB" sz="1200">
                <a:solidFill>
                  <a:srgbClr val="000000"/>
                </a:solidFill>
                <a:latin typeface="Times New Roman"/>
                <a:ea typeface="Times New Roman"/>
                <a:cs typeface="Times New Roman"/>
                <a:sym typeface="Times New Roman"/>
              </a:rPr>
              <a:t>This method involve selecting features based on statistical measures, such as correlation or mutual information, without taking into account the performance of the model.</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275"/>
              <a:buFont typeface="Arial"/>
              <a:buNone/>
            </a:pPr>
            <a:r>
              <a:rPr b="1" lang="en-GB" sz="1200">
                <a:latin typeface="Times New Roman"/>
                <a:ea typeface="Times New Roman"/>
                <a:cs typeface="Times New Roman"/>
                <a:sym typeface="Times New Roman"/>
              </a:rPr>
              <a:t> Wrapper methods:</a:t>
            </a:r>
            <a:r>
              <a:rPr lang="en-GB" sz="1200">
                <a:solidFill>
                  <a:srgbClr val="000000"/>
                </a:solidFill>
                <a:latin typeface="Times New Roman"/>
                <a:ea typeface="Times New Roman"/>
                <a:cs typeface="Times New Roman"/>
                <a:sym typeface="Times New Roman"/>
              </a:rPr>
              <a:t> On the other hand, use the model's performance as a criterion for feature selection by evaluating the model with different subsets of features. </a:t>
            </a:r>
            <a:endParaRPr sz="1200">
              <a:solidFill>
                <a:srgbClr val="000000"/>
              </a:solidFill>
              <a:latin typeface="Times New Roman"/>
              <a:ea typeface="Times New Roman"/>
              <a:cs typeface="Times New Roman"/>
              <a:sym typeface="Times New Roman"/>
            </a:endParaRPr>
          </a:p>
          <a:p>
            <a:pPr indent="0" lvl="0" marL="0" rtl="0" algn="l">
              <a:lnSpc>
                <a:spcPct val="95000"/>
              </a:lnSpc>
              <a:spcBef>
                <a:spcPts val="1200"/>
              </a:spcBef>
              <a:spcAft>
                <a:spcPts val="0"/>
              </a:spcAft>
              <a:buClr>
                <a:srgbClr val="000000"/>
              </a:buClr>
              <a:buSzPts val="275"/>
              <a:buFont typeface="Arial"/>
              <a:buNone/>
            </a:pPr>
            <a:r>
              <a:rPr b="1" lang="en-GB" sz="1200">
                <a:latin typeface="Times New Roman"/>
                <a:ea typeface="Times New Roman"/>
                <a:cs typeface="Times New Roman"/>
                <a:sym typeface="Times New Roman"/>
              </a:rPr>
              <a:t>Embedded methods:</a:t>
            </a:r>
            <a:r>
              <a:rPr lang="en-GB" sz="1200">
                <a:solidFill>
                  <a:srgbClr val="000000"/>
                </a:solidFill>
                <a:latin typeface="Times New Roman"/>
                <a:ea typeface="Times New Roman"/>
                <a:cs typeface="Times New Roman"/>
                <a:sym typeface="Times New Roman"/>
              </a:rPr>
              <a:t> This method integrate feature selection into the model-building process, such as with regularization techniques like Lasso or Ridge regression.</a:t>
            </a:r>
            <a:endParaRPr sz="1200">
              <a:solidFill>
                <a:srgbClr val="000000"/>
              </a:solidFill>
              <a:latin typeface="Times New Roman"/>
              <a:ea typeface="Times New Roman"/>
              <a:cs typeface="Times New Roman"/>
              <a:sym typeface="Times New Roman"/>
            </a:endParaRPr>
          </a:p>
          <a:p>
            <a:pPr indent="0" lvl="0" marL="0" rtl="0" algn="l">
              <a:spcBef>
                <a:spcPts val="1200"/>
              </a:spcBef>
              <a:spcAft>
                <a:spcPts val="0"/>
              </a:spcAft>
              <a:buNone/>
            </a:pPr>
            <a:r>
              <a:t/>
            </a:r>
            <a:endParaRPr sz="1800">
              <a:solidFill>
                <a:srgbClr val="D1D5DB"/>
              </a:solidFill>
              <a:highlight>
                <a:schemeClr val="dk1"/>
              </a:highlight>
              <a:latin typeface="Roboto"/>
              <a:ea typeface="Roboto"/>
              <a:cs typeface="Roboto"/>
              <a:sym typeface="Roboto"/>
            </a:endParaRPr>
          </a:p>
          <a:p>
            <a:pPr indent="0" lvl="0" marL="0" rtl="0" algn="l">
              <a:spcBef>
                <a:spcPts val="1200"/>
              </a:spcBef>
              <a:spcAft>
                <a:spcPts val="1200"/>
              </a:spcAft>
              <a:buNone/>
            </a:pPr>
            <a:r>
              <a:t/>
            </a:r>
            <a:endParaRPr sz="1800">
              <a:solidFill>
                <a:srgbClr val="D1D5DB"/>
              </a:solidFill>
              <a:highlight>
                <a:schemeClr val="dk1"/>
              </a:highlight>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73075" y="806950"/>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Clr>
                <a:srgbClr val="000000"/>
              </a:buClr>
              <a:buSzPts val="891"/>
              <a:buFont typeface="Arial"/>
              <a:buNone/>
            </a:pPr>
            <a:r>
              <a:rPr lang="en-GB">
                <a:latin typeface="Times New Roman"/>
                <a:ea typeface="Times New Roman"/>
                <a:cs typeface="Times New Roman"/>
                <a:sym typeface="Times New Roman"/>
              </a:rPr>
              <a:t>Importance of Feature Selection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
        <p:nvSpPr>
          <p:cNvPr id="83" name="Google Shape;83;p16"/>
          <p:cNvSpPr txBox="1"/>
          <p:nvPr>
            <p:ph idx="1" type="body"/>
          </p:nvPr>
        </p:nvSpPr>
        <p:spPr>
          <a:xfrm>
            <a:off x="499575" y="1519425"/>
            <a:ext cx="7038900" cy="29112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It can help to reduce overfitting.</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Improve model interpretability.</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Reduce computational costs. </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Reduces training time.</a:t>
            </a:r>
            <a:endParaRPr sz="1400">
              <a:latin typeface="Times New Roman"/>
              <a:ea typeface="Times New Roman"/>
              <a:cs typeface="Times New Roman"/>
              <a:sym typeface="Times New Roman"/>
            </a:endParaRPr>
          </a:p>
          <a:p>
            <a:pPr indent="-317500" lvl="0" marL="457200" rtl="0" algn="l">
              <a:lnSpc>
                <a:spcPct val="150000"/>
              </a:lnSpc>
              <a:spcBef>
                <a:spcPts val="0"/>
              </a:spcBef>
              <a:spcAft>
                <a:spcPts val="0"/>
              </a:spcAft>
              <a:buSzPts val="1400"/>
              <a:buFont typeface="Times New Roman"/>
              <a:buAutoNum type="arabicPeriod"/>
            </a:pPr>
            <a:r>
              <a:rPr lang="en-GB" sz="1400">
                <a:latin typeface="Times New Roman"/>
                <a:ea typeface="Times New Roman"/>
                <a:cs typeface="Times New Roman"/>
                <a:sym typeface="Times New Roman"/>
              </a:rPr>
              <a:t>It is also useful for identifying the most relevant features for a particular problem, which can lead to a better understanding of the underlying data and potentially lead to new insights.</a:t>
            </a:r>
            <a:endParaRPr sz="1400">
              <a:latin typeface="Times New Roman"/>
              <a:ea typeface="Times New Roman"/>
              <a:cs typeface="Times New Roman"/>
              <a:sym typeface="Times New Roman"/>
            </a:endParaRPr>
          </a:p>
          <a:p>
            <a:pPr indent="0" lvl="0" marL="457200" rtl="0" algn="l">
              <a:spcBef>
                <a:spcPts val="0"/>
              </a:spcBef>
              <a:spcAft>
                <a:spcPts val="1200"/>
              </a:spcAft>
              <a:buNone/>
            </a:pPr>
            <a:r>
              <a:t/>
            </a:r>
            <a:endParaRPr sz="2100">
              <a:highlight>
                <a:schemeClr val="dk1"/>
              </a:highlight>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00" y="177250"/>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Data Sets Used</a:t>
            </a:r>
            <a:endParaRPr>
              <a:latin typeface="Times New Roman"/>
              <a:ea typeface="Times New Roman"/>
              <a:cs typeface="Times New Roman"/>
              <a:sym typeface="Times New Roman"/>
            </a:endParaRPr>
          </a:p>
        </p:txBody>
      </p:sp>
      <p:sp>
        <p:nvSpPr>
          <p:cNvPr id="89" name="Google Shape;89;p17"/>
          <p:cNvSpPr txBox="1"/>
          <p:nvPr>
            <p:ph idx="1" type="body"/>
          </p:nvPr>
        </p:nvSpPr>
        <p:spPr>
          <a:xfrm>
            <a:off x="973400" y="922625"/>
            <a:ext cx="7362000" cy="3997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GB">
                <a:solidFill>
                  <a:srgbClr val="BF9000"/>
                </a:solidFill>
                <a:latin typeface="Times New Roman"/>
                <a:ea typeface="Times New Roman"/>
                <a:cs typeface="Times New Roman"/>
                <a:sym typeface="Times New Roman"/>
              </a:rPr>
              <a:t>Iris</a:t>
            </a:r>
            <a:endParaRPr>
              <a:solidFill>
                <a:srgbClr val="BF9000"/>
              </a:solidFill>
              <a:latin typeface="Times New Roman"/>
              <a:ea typeface="Times New Roman"/>
              <a:cs typeface="Times New Roman"/>
              <a:sym typeface="Times New Roman"/>
            </a:endParaRPr>
          </a:p>
          <a:p>
            <a:pPr indent="-308610" lvl="0" marL="457200" rtl="0" algn="l">
              <a:spcBef>
                <a:spcPts val="1200"/>
              </a:spcBef>
              <a:spcAft>
                <a:spcPts val="0"/>
              </a:spcAft>
              <a:buSzPct val="100000"/>
              <a:buFont typeface="Times New Roman"/>
              <a:buChar char="●"/>
            </a:pPr>
            <a:r>
              <a:rPr lang="en-GB">
                <a:latin typeface="Times New Roman"/>
                <a:ea typeface="Times New Roman"/>
                <a:cs typeface="Times New Roman"/>
                <a:sym typeface="Times New Roman"/>
              </a:rPr>
              <a:t>M</a:t>
            </a:r>
            <a:r>
              <a:rPr lang="en-GB">
                <a:latin typeface="Times New Roman"/>
                <a:ea typeface="Times New Roman"/>
                <a:cs typeface="Times New Roman"/>
                <a:sym typeface="Times New Roman"/>
              </a:rPr>
              <a:t>ultivariate data set.</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Contains a set of 150 records .</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Attributes - Petal Length, Petal Width, Sepal Length, Sepal width; Class - Species.</a:t>
            </a:r>
            <a:endParaRPr>
              <a:latin typeface="Times New Roman"/>
              <a:ea typeface="Times New Roman"/>
              <a:cs typeface="Times New Roman"/>
              <a:sym typeface="Times New Roman"/>
            </a:endParaRPr>
          </a:p>
          <a:p>
            <a:pPr indent="0" lvl="0" marL="0" rtl="0" algn="l">
              <a:spcBef>
                <a:spcPts val="1200"/>
              </a:spcBef>
              <a:spcAft>
                <a:spcPts val="0"/>
              </a:spcAft>
              <a:buNone/>
            </a:pPr>
            <a:r>
              <a:rPr lang="en-GB">
                <a:solidFill>
                  <a:srgbClr val="BF9000"/>
                </a:solidFill>
                <a:latin typeface="Times New Roman"/>
                <a:ea typeface="Times New Roman"/>
                <a:cs typeface="Times New Roman"/>
                <a:sym typeface="Times New Roman"/>
              </a:rPr>
              <a:t>Diabetes</a:t>
            </a:r>
            <a:endParaRPr>
              <a:solidFill>
                <a:srgbClr val="BF9000"/>
              </a:solidFill>
              <a:latin typeface="Times New Roman"/>
              <a:ea typeface="Times New Roman"/>
              <a:cs typeface="Times New Roman"/>
              <a:sym typeface="Times New Roman"/>
            </a:endParaRPr>
          </a:p>
          <a:p>
            <a:pPr indent="-308610" lvl="0" marL="457200" rtl="0" algn="l">
              <a:spcBef>
                <a:spcPts val="1200"/>
              </a:spcBef>
              <a:spcAft>
                <a:spcPts val="0"/>
              </a:spcAft>
              <a:buSzPct val="100000"/>
              <a:buFont typeface="Times New Roman"/>
              <a:buChar char="●"/>
            </a:pPr>
            <a:r>
              <a:rPr lang="en-GB">
                <a:latin typeface="Times New Roman"/>
                <a:ea typeface="Times New Roman"/>
                <a:cs typeface="Times New Roman"/>
                <a:sym typeface="Times New Roman"/>
              </a:rPr>
              <a:t>Numeric data set</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Contains 768 records</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Attributes - Pregnancies, Glucose, Blood Pressure,  Skin Thickness,  Insulin, BMI, Diabetes Pedigree Function, Age.</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Classes - 0 (tested  negative), 1 (tested positive)</a:t>
            </a:r>
            <a:endParaRPr>
              <a:latin typeface="Times New Roman"/>
              <a:ea typeface="Times New Roman"/>
              <a:cs typeface="Times New Roman"/>
              <a:sym typeface="Times New Roman"/>
            </a:endParaRPr>
          </a:p>
          <a:p>
            <a:pPr indent="0" lvl="0" marL="0" rtl="0" algn="l">
              <a:spcBef>
                <a:spcPts val="1200"/>
              </a:spcBef>
              <a:spcAft>
                <a:spcPts val="0"/>
              </a:spcAft>
              <a:buNone/>
            </a:pPr>
            <a:r>
              <a:rPr lang="en-GB">
                <a:solidFill>
                  <a:srgbClr val="BF9000"/>
                </a:solidFill>
                <a:latin typeface="Times New Roman"/>
                <a:ea typeface="Times New Roman"/>
                <a:cs typeface="Times New Roman"/>
                <a:sym typeface="Times New Roman"/>
              </a:rPr>
              <a:t>Wine</a:t>
            </a:r>
            <a:endParaRPr>
              <a:solidFill>
                <a:srgbClr val="BF9000"/>
              </a:solidFill>
              <a:latin typeface="Times New Roman"/>
              <a:ea typeface="Times New Roman"/>
              <a:cs typeface="Times New Roman"/>
              <a:sym typeface="Times New Roman"/>
            </a:endParaRPr>
          </a:p>
          <a:p>
            <a:pPr indent="-308610" lvl="0" marL="457200" rtl="0" algn="l">
              <a:spcBef>
                <a:spcPts val="1200"/>
              </a:spcBef>
              <a:spcAft>
                <a:spcPts val="0"/>
              </a:spcAft>
              <a:buSzPct val="100000"/>
              <a:buFont typeface="Times New Roman"/>
              <a:buChar char="●"/>
            </a:pPr>
            <a:r>
              <a:rPr lang="en-GB">
                <a:latin typeface="Times New Roman"/>
                <a:ea typeface="Times New Roman"/>
                <a:cs typeface="Times New Roman"/>
                <a:sym typeface="Times New Roman"/>
              </a:rPr>
              <a:t>Categorical data</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Describes the amount of various chemicals present in wine and their effect on it's quality.</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Attributes -   fixed acidity, volatile acidity, citric acid, residual sugar, chlorides, free sulfur dioxide, total sulfur dioxide, density,  pH, sulphates, alcohol.</a:t>
            </a:r>
            <a:endParaRPr>
              <a:latin typeface="Times New Roman"/>
              <a:ea typeface="Times New Roman"/>
              <a:cs typeface="Times New Roman"/>
              <a:sym typeface="Times New Roman"/>
            </a:endParaRPr>
          </a:p>
          <a:p>
            <a:pPr indent="-308610" lvl="0" marL="457200" rtl="0" algn="l">
              <a:spcBef>
                <a:spcPts val="0"/>
              </a:spcBef>
              <a:spcAft>
                <a:spcPts val="0"/>
              </a:spcAft>
              <a:buSzPct val="100000"/>
              <a:buFont typeface="Times New Roman"/>
              <a:buChar char="●"/>
            </a:pPr>
            <a:r>
              <a:rPr lang="en-GB">
                <a:latin typeface="Times New Roman"/>
                <a:ea typeface="Times New Roman"/>
                <a:cs typeface="Times New Roman"/>
                <a:sym typeface="Times New Roman"/>
              </a:rPr>
              <a:t>Classes - Quality (score between 0 and 10)</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Topics</a:t>
            </a:r>
            <a:endParaRPr>
              <a:latin typeface="Times New Roman"/>
              <a:ea typeface="Times New Roman"/>
              <a:cs typeface="Times New Roman"/>
              <a:sym typeface="Times New Roman"/>
            </a:endParaRPr>
          </a:p>
        </p:txBody>
      </p:sp>
      <p:sp>
        <p:nvSpPr>
          <p:cNvPr id="95" name="Google Shape;95;p18"/>
          <p:cNvSpPr txBox="1"/>
          <p:nvPr>
            <p:ph idx="1" type="body"/>
          </p:nvPr>
        </p:nvSpPr>
        <p:spPr>
          <a:xfrm>
            <a:off x="1259875" y="1260850"/>
            <a:ext cx="7038900" cy="2911200"/>
          </a:xfrm>
          <a:prstGeom prst="rect">
            <a:avLst/>
          </a:prstGeom>
        </p:spPr>
        <p:txBody>
          <a:bodyPr anchorCtr="0" anchor="t" bIns="91425" lIns="91425" spcFirstLastPara="1" rIns="91425" wrap="square" tIns="91425">
            <a:noAutofit/>
          </a:bodyPr>
          <a:lstStyle/>
          <a:p>
            <a:pPr indent="0" lvl="0" marL="0" rtl="0" algn="l">
              <a:lnSpc>
                <a:spcPct val="70000"/>
              </a:lnSpc>
              <a:spcBef>
                <a:spcPts val="0"/>
              </a:spcBef>
              <a:spcAft>
                <a:spcPts val="0"/>
              </a:spcAft>
              <a:buNone/>
            </a:pPr>
            <a:r>
              <a:rPr baseline="30000" lang="en-GB" sz="1800">
                <a:solidFill>
                  <a:srgbClr val="BF9000"/>
                </a:solidFill>
                <a:latin typeface="Times New Roman"/>
                <a:ea typeface="Times New Roman"/>
                <a:cs typeface="Times New Roman"/>
                <a:sym typeface="Times New Roman"/>
              </a:rPr>
              <a:t>Feature Selection Algorithm</a:t>
            </a:r>
            <a:endParaRPr baseline="30000" sz="1800">
              <a:solidFill>
                <a:srgbClr val="BF9000"/>
              </a:solidFill>
              <a:latin typeface="Times New Roman"/>
              <a:ea typeface="Times New Roman"/>
              <a:cs typeface="Times New Roman"/>
              <a:sym typeface="Times New Roman"/>
            </a:endParaRPr>
          </a:p>
          <a:p>
            <a:pPr indent="0" lvl="0" marL="0" rtl="0" algn="l">
              <a:lnSpc>
                <a:spcPct val="70000"/>
              </a:lnSpc>
              <a:spcBef>
                <a:spcPts val="1200"/>
              </a:spcBef>
              <a:spcAft>
                <a:spcPts val="0"/>
              </a:spcAft>
              <a:buNone/>
            </a:pPr>
            <a:r>
              <a:rPr baseline="30000" lang="en-GB" sz="1800">
                <a:latin typeface="Times New Roman"/>
                <a:ea typeface="Times New Roman"/>
                <a:cs typeface="Times New Roman"/>
                <a:sym typeface="Times New Roman"/>
              </a:rPr>
              <a:t>1. </a:t>
            </a:r>
            <a:r>
              <a:rPr baseline="30000" lang="en-GB" sz="1800">
                <a:latin typeface="Times New Roman"/>
                <a:ea typeface="Times New Roman"/>
                <a:cs typeface="Times New Roman"/>
                <a:sym typeface="Times New Roman"/>
              </a:rPr>
              <a:t>Random Forest</a:t>
            </a:r>
            <a:endParaRPr baseline="30000" sz="1800">
              <a:latin typeface="Times New Roman"/>
              <a:ea typeface="Times New Roman"/>
              <a:cs typeface="Times New Roman"/>
              <a:sym typeface="Times New Roman"/>
            </a:endParaRPr>
          </a:p>
          <a:p>
            <a:pPr indent="0" lvl="0" marL="0" rtl="0" algn="l">
              <a:lnSpc>
                <a:spcPct val="70000"/>
              </a:lnSpc>
              <a:spcBef>
                <a:spcPts val="1200"/>
              </a:spcBef>
              <a:spcAft>
                <a:spcPts val="0"/>
              </a:spcAft>
              <a:buNone/>
            </a:pPr>
            <a:r>
              <a:rPr baseline="30000" lang="en-GB" sz="1800">
                <a:latin typeface="Times New Roman"/>
                <a:ea typeface="Times New Roman"/>
                <a:cs typeface="Times New Roman"/>
                <a:sym typeface="Times New Roman"/>
              </a:rPr>
              <a:t>2. Decision Tree</a:t>
            </a:r>
            <a:endParaRPr baseline="30000" sz="1800">
              <a:latin typeface="Times New Roman"/>
              <a:ea typeface="Times New Roman"/>
              <a:cs typeface="Times New Roman"/>
              <a:sym typeface="Times New Roman"/>
            </a:endParaRPr>
          </a:p>
          <a:p>
            <a:pPr indent="0" lvl="0" marL="0" rtl="0" algn="l">
              <a:lnSpc>
                <a:spcPct val="70000"/>
              </a:lnSpc>
              <a:spcBef>
                <a:spcPts val="1200"/>
              </a:spcBef>
              <a:spcAft>
                <a:spcPts val="0"/>
              </a:spcAft>
              <a:buNone/>
            </a:pPr>
            <a:r>
              <a:rPr baseline="30000" lang="en-GB" sz="1800">
                <a:latin typeface="Times New Roman"/>
                <a:ea typeface="Times New Roman"/>
                <a:cs typeface="Times New Roman"/>
                <a:sym typeface="Times New Roman"/>
              </a:rPr>
              <a:t>3. Recursive Feature Elimination</a:t>
            </a:r>
            <a:endParaRPr baseline="30000" sz="1800">
              <a:latin typeface="Times New Roman"/>
              <a:ea typeface="Times New Roman"/>
              <a:cs typeface="Times New Roman"/>
              <a:sym typeface="Times New Roman"/>
            </a:endParaRPr>
          </a:p>
          <a:p>
            <a:pPr indent="0" lvl="0" marL="0" rtl="0" algn="l">
              <a:lnSpc>
                <a:spcPct val="70000"/>
              </a:lnSpc>
              <a:spcBef>
                <a:spcPts val="1200"/>
              </a:spcBef>
              <a:spcAft>
                <a:spcPts val="0"/>
              </a:spcAft>
              <a:buNone/>
            </a:pPr>
            <a:r>
              <a:rPr baseline="30000" lang="en-GB" sz="1800">
                <a:solidFill>
                  <a:srgbClr val="BF9000"/>
                </a:solidFill>
                <a:latin typeface="Times New Roman"/>
                <a:ea typeface="Times New Roman"/>
                <a:cs typeface="Times New Roman"/>
                <a:sym typeface="Times New Roman"/>
              </a:rPr>
              <a:t>Classifier</a:t>
            </a:r>
            <a:endParaRPr baseline="30000" sz="1800">
              <a:solidFill>
                <a:srgbClr val="BF9000"/>
              </a:solidFill>
              <a:latin typeface="Times New Roman"/>
              <a:ea typeface="Times New Roman"/>
              <a:cs typeface="Times New Roman"/>
              <a:sym typeface="Times New Roman"/>
            </a:endParaRPr>
          </a:p>
          <a:p>
            <a:pPr indent="0" lvl="0" marL="0" rtl="0" algn="l">
              <a:lnSpc>
                <a:spcPct val="70000"/>
              </a:lnSpc>
              <a:spcBef>
                <a:spcPts val="1200"/>
              </a:spcBef>
              <a:spcAft>
                <a:spcPts val="0"/>
              </a:spcAft>
              <a:buNone/>
            </a:pPr>
            <a:r>
              <a:rPr baseline="30000" lang="en-GB" sz="1800">
                <a:latin typeface="Times New Roman"/>
                <a:ea typeface="Times New Roman"/>
                <a:cs typeface="Times New Roman"/>
                <a:sym typeface="Times New Roman"/>
              </a:rPr>
              <a:t>1.  </a:t>
            </a:r>
            <a:r>
              <a:rPr baseline="30000" lang="en-GB" sz="1800">
                <a:latin typeface="Times New Roman"/>
                <a:ea typeface="Times New Roman"/>
                <a:cs typeface="Times New Roman"/>
                <a:sym typeface="Times New Roman"/>
              </a:rPr>
              <a:t>Support Vector Machine</a:t>
            </a:r>
            <a:endParaRPr baseline="30000" sz="1800">
              <a:latin typeface="Times New Roman"/>
              <a:ea typeface="Times New Roman"/>
              <a:cs typeface="Times New Roman"/>
              <a:sym typeface="Times New Roman"/>
            </a:endParaRPr>
          </a:p>
          <a:p>
            <a:pPr indent="0" lvl="0" marL="0" rtl="0" algn="l">
              <a:lnSpc>
                <a:spcPct val="70000"/>
              </a:lnSpc>
              <a:spcBef>
                <a:spcPts val="1200"/>
              </a:spcBef>
              <a:spcAft>
                <a:spcPts val="0"/>
              </a:spcAft>
              <a:buNone/>
            </a:pPr>
            <a:r>
              <a:rPr baseline="30000" lang="en-GB" sz="1800">
                <a:latin typeface="Times New Roman"/>
                <a:ea typeface="Times New Roman"/>
                <a:cs typeface="Times New Roman"/>
                <a:sym typeface="Times New Roman"/>
              </a:rPr>
              <a:t>2. Decision Tree Classifier</a:t>
            </a:r>
            <a:endParaRPr baseline="30000" sz="1800">
              <a:latin typeface="Times New Roman"/>
              <a:ea typeface="Times New Roman"/>
              <a:cs typeface="Times New Roman"/>
              <a:sym typeface="Times New Roman"/>
            </a:endParaRPr>
          </a:p>
          <a:p>
            <a:pPr indent="0" lvl="0" marL="0" rtl="0" algn="l">
              <a:lnSpc>
                <a:spcPct val="70000"/>
              </a:lnSpc>
              <a:spcBef>
                <a:spcPts val="1200"/>
              </a:spcBef>
              <a:spcAft>
                <a:spcPts val="1200"/>
              </a:spcAft>
              <a:buNone/>
            </a:pPr>
            <a:r>
              <a:rPr baseline="30000" lang="en-GB" sz="1800">
                <a:latin typeface="Times New Roman"/>
                <a:ea typeface="Times New Roman"/>
                <a:cs typeface="Times New Roman"/>
                <a:sym typeface="Times New Roman"/>
              </a:rPr>
              <a:t>3. K-Nearest Neighbour</a:t>
            </a:r>
            <a:endParaRPr baseline="30000" sz="18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Decision Tree</a:t>
            </a:r>
            <a:endParaRPr>
              <a:latin typeface="Times New Roman"/>
              <a:ea typeface="Times New Roman"/>
              <a:cs typeface="Times New Roman"/>
              <a:sym typeface="Times New Roman"/>
            </a:endParaRPr>
          </a:p>
        </p:txBody>
      </p:sp>
      <p:sp>
        <p:nvSpPr>
          <p:cNvPr id="101" name="Google Shape;101;p19"/>
          <p:cNvSpPr txBox="1"/>
          <p:nvPr>
            <p:ph idx="1" type="body"/>
          </p:nvPr>
        </p:nvSpPr>
        <p:spPr>
          <a:xfrm>
            <a:off x="406100" y="13379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000000"/>
                </a:solidFill>
                <a:latin typeface="Times New Roman"/>
                <a:ea typeface="Times New Roman"/>
                <a:cs typeface="Times New Roman"/>
                <a:sym typeface="Times New Roman"/>
              </a:rPr>
              <a:t>A decision tree is a machine learning algorithm that is commonly used for both classification and regression tasks. It is a supervised learning method that learns a hierarchical structure of decision rules based on the features of the input data.</a:t>
            </a:r>
            <a:endParaRPr b="1" sz="1200">
              <a:solidFill>
                <a:srgbClr val="000000"/>
              </a:solidFill>
              <a:latin typeface="Times New Roman"/>
              <a:ea typeface="Times New Roman"/>
              <a:cs typeface="Times New Roman"/>
              <a:sym typeface="Times New Roman"/>
            </a:endParaRPr>
          </a:p>
          <a:p>
            <a:pPr indent="0" lvl="0" marL="0" rtl="0" algn="l">
              <a:spcBef>
                <a:spcPts val="1500"/>
              </a:spcBef>
              <a:spcAft>
                <a:spcPts val="0"/>
              </a:spcAft>
              <a:buNone/>
            </a:pPr>
            <a:r>
              <a:rPr lang="en-GB" sz="1200">
                <a:solidFill>
                  <a:srgbClr val="000000"/>
                </a:solidFill>
                <a:latin typeface="Times New Roman"/>
                <a:ea typeface="Times New Roman"/>
                <a:cs typeface="Times New Roman"/>
                <a:sym typeface="Times New Roman"/>
              </a:rPr>
              <a:t>The decision tree feature selection algorithm follows a recursive process to select the most important features for a given task. The basic idea is to construct a decision tree that maximally separates the data based on the features, and then use the tree structure to rank the importance of the features.</a:t>
            </a:r>
            <a:endParaRPr sz="1200">
              <a:solidFill>
                <a:srgbClr val="000000"/>
              </a:solidFill>
              <a:latin typeface="Times New Roman"/>
              <a:ea typeface="Times New Roman"/>
              <a:cs typeface="Times New Roman"/>
              <a:sym typeface="Times New Roman"/>
            </a:endParaRPr>
          </a:p>
          <a:p>
            <a:pPr indent="0" lvl="0" marL="0" rtl="0" algn="l">
              <a:spcBef>
                <a:spcPts val="1500"/>
              </a:spcBef>
              <a:spcAft>
                <a:spcPts val="1500"/>
              </a:spcAft>
              <a:buNone/>
            </a:pPr>
            <a:r>
              <a:rPr lang="en-GB" sz="1200">
                <a:solidFill>
                  <a:srgbClr val="000000"/>
                </a:solidFill>
                <a:latin typeface="Times New Roman"/>
                <a:ea typeface="Times New Roman"/>
                <a:cs typeface="Times New Roman"/>
                <a:sym typeface="Times New Roman"/>
              </a:rPr>
              <a:t>The algorithm starts with all features and constructs a decision tree using the entire dataset. It then evaluates the importance of each feature based on how much it contributes to the overall accuracy of the tree. The feature with the highest importance is selected and the tree is re-built using only that feature. This process is repeated until a predetermined number of features are selected, or until the desired level of accuracy is achieved.</a:t>
            </a:r>
            <a:endParaRPr sz="1200">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Random Forest</a:t>
            </a:r>
            <a:endParaRPr>
              <a:latin typeface="Times New Roman"/>
              <a:ea typeface="Times New Roman"/>
              <a:cs typeface="Times New Roman"/>
              <a:sym typeface="Times New Roman"/>
            </a:endParaRPr>
          </a:p>
        </p:txBody>
      </p:sp>
      <p:sp>
        <p:nvSpPr>
          <p:cNvPr id="107" name="Google Shape;107;p20"/>
          <p:cNvSpPr txBox="1"/>
          <p:nvPr>
            <p:ph idx="1" type="body"/>
          </p:nvPr>
        </p:nvSpPr>
        <p:spPr>
          <a:xfrm>
            <a:off x="347625" y="1278575"/>
            <a:ext cx="7038900" cy="2911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GB" sz="1200">
                <a:latin typeface="Times New Roman"/>
                <a:ea typeface="Times New Roman"/>
                <a:cs typeface="Times New Roman"/>
                <a:sym typeface="Times New Roman"/>
              </a:rPr>
              <a:t>Random forest is a machine learning algorithm that is commonly used for classification, regression, and feature selection tasks. It is an ensemble learning method that combines multiple decision trees to improve the accuracy and stability of the model.</a:t>
            </a:r>
            <a:endParaRPr b="1" sz="1200">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GB" sz="1200">
                <a:latin typeface="Times New Roman"/>
                <a:ea typeface="Times New Roman"/>
                <a:cs typeface="Times New Roman"/>
                <a:sym typeface="Times New Roman"/>
              </a:rPr>
              <a:t>In</a:t>
            </a:r>
            <a:r>
              <a:rPr lang="en-GB" sz="1200">
                <a:solidFill>
                  <a:srgbClr val="000000"/>
                </a:solidFill>
                <a:latin typeface="Times New Roman"/>
                <a:ea typeface="Times New Roman"/>
                <a:cs typeface="Times New Roman"/>
                <a:sym typeface="Times New Roman"/>
              </a:rPr>
              <a:t> a random forest, each decision tree is built using a random subset of the training data and a random subset of the features. This helps to reduce the risk of overfitting, as each tree is built using a slightly different subset of the data and features. The final prediction of the random forest is then based on the combined predictions of all the individual decision trees.</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rPr lang="en-GB" sz="1200">
                <a:solidFill>
                  <a:srgbClr val="000000"/>
                </a:solidFill>
                <a:latin typeface="Times New Roman"/>
                <a:ea typeface="Times New Roman"/>
                <a:cs typeface="Times New Roman"/>
                <a:sym typeface="Times New Roman"/>
              </a:rPr>
              <a:t>After constructing the decision trees, the algorithm ranks the importance of each feature based on how much the accuracy of the random forest model is reduced when that feature is removed. The feature with the lowest importance score is then eliminated, and the process is repeated until a predetermined number of features is selected.</a:t>
            </a:r>
            <a:endParaRPr sz="1200">
              <a:solidFill>
                <a:srgbClr val="000000"/>
              </a:solidFill>
              <a:latin typeface="Times New Roman"/>
              <a:ea typeface="Times New Roman"/>
              <a:cs typeface="Times New Roman"/>
              <a:sym typeface="Times New Roman"/>
            </a:endParaRPr>
          </a:p>
          <a:p>
            <a:pPr indent="0" lvl="0" marL="0" rtl="0" algn="l">
              <a:lnSpc>
                <a:spcPct val="115000"/>
              </a:lnSpc>
              <a:spcBef>
                <a:spcPts val="1500"/>
              </a:spcBef>
              <a:spcAft>
                <a:spcPts val="0"/>
              </a:spcAft>
              <a:buNone/>
            </a:pPr>
            <a:r>
              <a:t/>
            </a:r>
            <a:endParaRPr sz="1200">
              <a:solidFill>
                <a:srgbClr val="000000"/>
              </a:solidFill>
              <a:highlight>
                <a:srgbClr val="343541"/>
              </a:highlight>
              <a:latin typeface="Times New Roman"/>
              <a:ea typeface="Times New Roman"/>
              <a:cs typeface="Times New Roman"/>
              <a:sym typeface="Times New Roman"/>
            </a:endParaRPr>
          </a:p>
          <a:p>
            <a:pPr indent="0" lvl="0" marL="0" rtl="0" algn="l">
              <a:lnSpc>
                <a:spcPct val="115000"/>
              </a:lnSpc>
              <a:spcBef>
                <a:spcPts val="0"/>
              </a:spcBef>
              <a:spcAft>
                <a:spcPts val="1200"/>
              </a:spcAft>
              <a:buNone/>
            </a:pPr>
            <a:r>
              <a:t/>
            </a:r>
            <a:endParaRPr sz="12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latin typeface="Times New Roman"/>
                <a:ea typeface="Times New Roman"/>
                <a:cs typeface="Times New Roman"/>
                <a:sym typeface="Times New Roman"/>
              </a:rPr>
              <a:t>Recursive Feature Elimination</a:t>
            </a:r>
            <a:endParaRPr>
              <a:latin typeface="Times New Roman"/>
              <a:ea typeface="Times New Roman"/>
              <a:cs typeface="Times New Roman"/>
              <a:sym typeface="Times New Roman"/>
            </a:endParaRPr>
          </a:p>
        </p:txBody>
      </p:sp>
      <p:sp>
        <p:nvSpPr>
          <p:cNvPr id="113" name="Google Shape;113;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sz="1200">
                <a:solidFill>
                  <a:srgbClr val="000000"/>
                </a:solidFill>
                <a:latin typeface="Times New Roman"/>
                <a:ea typeface="Times New Roman"/>
                <a:cs typeface="Times New Roman"/>
                <a:sym typeface="Times New Roman"/>
              </a:rPr>
              <a:t>Recursive Feature Elimination is a feature selection method used in machine learning. It is a wrapper method that works by recursively removing features and building a model on the remaining features until a desired number of features is reached or the performance of the model stops improving.</a:t>
            </a:r>
            <a:endParaRPr b="1" sz="1200">
              <a:solidFill>
                <a:srgbClr val="000000"/>
              </a:solidFill>
              <a:latin typeface="Times New Roman"/>
              <a:ea typeface="Times New Roman"/>
              <a:cs typeface="Times New Roman"/>
              <a:sym typeface="Times New Roman"/>
            </a:endParaRPr>
          </a:p>
          <a:p>
            <a:pPr indent="0" lvl="0" marL="0" rtl="0" algn="l">
              <a:spcBef>
                <a:spcPts val="1500"/>
              </a:spcBef>
              <a:spcAft>
                <a:spcPts val="0"/>
              </a:spcAft>
              <a:buNone/>
            </a:pPr>
            <a:r>
              <a:rPr lang="en-GB" sz="1200">
                <a:latin typeface="Times New Roman"/>
                <a:ea typeface="Times New Roman"/>
                <a:cs typeface="Times New Roman"/>
                <a:sym typeface="Times New Roman"/>
              </a:rPr>
              <a:t>In RFE, a machine learning algorithm is trained on the entire dataset with all the features. The feature weights are then calculated, and the least important feature(s) are removed from the dataset. The algorithm is retrained on the reduced dataset, and the feature weights are recalculated. This process is repeated until the desired number of features is reached.</a:t>
            </a:r>
            <a:endParaRPr sz="1200">
              <a:latin typeface="Times New Roman"/>
              <a:ea typeface="Times New Roman"/>
              <a:cs typeface="Times New Roman"/>
              <a:sym typeface="Times New Roman"/>
            </a:endParaRPr>
          </a:p>
          <a:p>
            <a:pPr indent="0" lvl="0" marL="0" rtl="0" algn="l">
              <a:spcBef>
                <a:spcPts val="1500"/>
              </a:spcBef>
              <a:spcAft>
                <a:spcPts val="1500"/>
              </a:spcAft>
              <a:buNone/>
            </a:pPr>
            <a:r>
              <a:rPr lang="en-GB" sz="1200">
                <a:latin typeface="Times New Roman"/>
                <a:ea typeface="Times New Roman"/>
                <a:cs typeface="Times New Roman"/>
                <a:sym typeface="Times New Roman"/>
              </a:rPr>
              <a:t>In this method, a Ridge Regression model is first trained on the entire dataset, and the feature coefficients are used to rank the features based on their importance. The feature with the smallest coefficient is then eliminated, and a new Ridge Regression model is trained on the remaining features. The process of elimination and model training is repeated until the desired number of features is selected. The Ridge Regression model is used as the estimator because it shrinks the coefficients of less important features towards zero, making it well-suited for feature selection tasks.</a:t>
            </a:r>
            <a:endParaRPr sz="12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