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Lst>
  <p:sldSz cx="18288000" cy="10287000"/>
  <p:notesSz cx="6858000" cy="9144000"/>
  <p:embeddedFontLst>
    <p:embeddedFont>
      <p:font typeface="Bosk" charset="0"/>
      <p:regular r:id="rId16"/>
    </p:embeddedFont>
    <p:embeddedFont>
      <p:font typeface="Bryndan Write"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D9029D-2A63-4509-993A-07AECA7F9F23}" v="6" dt="2024-04-09T19:49:48.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1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skar Jadhav" userId="98baa030bcf63138" providerId="LiveId" clId="{47D9029D-2A63-4509-993A-07AECA7F9F23}"/>
    <pc:docChg chg="addSld delSld modSld">
      <pc:chgData name="Sanskar Jadhav" userId="98baa030bcf63138" providerId="LiveId" clId="{47D9029D-2A63-4509-993A-07AECA7F9F23}" dt="2024-04-09T19:51:43.888" v="20" actId="1076"/>
      <pc:docMkLst>
        <pc:docMk/>
      </pc:docMkLst>
      <pc:sldChg chg="addSp modSp mod">
        <pc:chgData name="Sanskar Jadhav" userId="98baa030bcf63138" providerId="LiveId" clId="{47D9029D-2A63-4509-993A-07AECA7F9F23}" dt="2024-04-09T19:48:59.452" v="1" actId="1076"/>
        <pc:sldMkLst>
          <pc:docMk/>
          <pc:sldMk cId="0" sldId="262"/>
        </pc:sldMkLst>
        <pc:picChg chg="add mod">
          <ac:chgData name="Sanskar Jadhav" userId="98baa030bcf63138" providerId="LiveId" clId="{47D9029D-2A63-4509-993A-07AECA7F9F23}" dt="2024-04-09T19:48:59.452" v="1" actId="1076"/>
          <ac:picMkLst>
            <pc:docMk/>
            <pc:sldMk cId="0" sldId="262"/>
            <ac:picMk id="5" creationId="{FAD07EB8-FFF7-E0F1-F898-9D49087F2122}"/>
          </ac:picMkLst>
        </pc:picChg>
      </pc:sldChg>
      <pc:sldChg chg="addSp modSp del">
        <pc:chgData name="Sanskar Jadhav" userId="98baa030bcf63138" providerId="LiveId" clId="{47D9029D-2A63-4509-993A-07AECA7F9F23}" dt="2024-04-09T19:49:19.841" v="4" actId="47"/>
        <pc:sldMkLst>
          <pc:docMk/>
          <pc:sldMk cId="0" sldId="263"/>
        </pc:sldMkLst>
        <pc:picChg chg="add mod">
          <ac:chgData name="Sanskar Jadhav" userId="98baa030bcf63138" providerId="LiveId" clId="{47D9029D-2A63-4509-993A-07AECA7F9F23}" dt="2024-04-09T19:49:17.242" v="3" actId="931"/>
          <ac:picMkLst>
            <pc:docMk/>
            <pc:sldMk cId="0" sldId="263"/>
            <ac:picMk id="4" creationId="{596E173F-F9FD-2850-B461-81FA3095EF1A}"/>
          </ac:picMkLst>
        </pc:picChg>
      </pc:sldChg>
      <pc:sldChg chg="addSp modSp add mod">
        <pc:chgData name="Sanskar Jadhav" userId="98baa030bcf63138" providerId="LiveId" clId="{47D9029D-2A63-4509-993A-07AECA7F9F23}" dt="2024-04-09T19:49:59.234" v="13" actId="1076"/>
        <pc:sldMkLst>
          <pc:docMk/>
          <pc:sldMk cId="3965295381" sldId="263"/>
        </pc:sldMkLst>
        <pc:picChg chg="add mod">
          <ac:chgData name="Sanskar Jadhav" userId="98baa030bcf63138" providerId="LiveId" clId="{47D9029D-2A63-4509-993A-07AECA7F9F23}" dt="2024-04-09T19:49:59.234" v="13" actId="1076"/>
          <ac:picMkLst>
            <pc:docMk/>
            <pc:sldMk cId="3965295381" sldId="263"/>
            <ac:picMk id="4" creationId="{5C592B7E-3ACB-1F48-7289-3C9244A3E009}"/>
          </ac:picMkLst>
        </pc:picChg>
      </pc:sldChg>
      <pc:sldChg chg="modSp mod">
        <pc:chgData name="Sanskar Jadhav" userId="98baa030bcf63138" providerId="LiveId" clId="{47D9029D-2A63-4509-993A-07AECA7F9F23}" dt="2024-04-09T19:51:43.888" v="20" actId="1076"/>
        <pc:sldMkLst>
          <pc:docMk/>
          <pc:sldMk cId="0" sldId="267"/>
        </pc:sldMkLst>
        <pc:spChg chg="mod">
          <ac:chgData name="Sanskar Jadhav" userId="98baa030bcf63138" providerId="LiveId" clId="{47D9029D-2A63-4509-993A-07AECA7F9F23}" dt="2024-04-09T19:51:43.888" v="20" actId="1076"/>
          <ac:spMkLst>
            <pc:docMk/>
            <pc:sldMk cId="0" sldId="267"/>
            <ac:spMk id="7" creationId="{00000000-0000-0000-0000-000000000000}"/>
          </ac:spMkLst>
        </pc:spChg>
      </pc:sldChg>
      <pc:sldChg chg="addSp modSp add mod">
        <pc:chgData name="Sanskar Jadhav" userId="98baa030bcf63138" providerId="LiveId" clId="{47D9029D-2A63-4509-993A-07AECA7F9F23}" dt="2024-04-09T19:49:36.351" v="9" actId="1076"/>
        <pc:sldMkLst>
          <pc:docMk/>
          <pc:sldMk cId="2918898141" sldId="269"/>
        </pc:sldMkLst>
        <pc:picChg chg="add mod">
          <ac:chgData name="Sanskar Jadhav" userId="98baa030bcf63138" providerId="LiveId" clId="{47D9029D-2A63-4509-993A-07AECA7F9F23}" dt="2024-04-09T19:49:36.351" v="9" actId="1076"/>
          <ac:picMkLst>
            <pc:docMk/>
            <pc:sldMk cId="2918898141" sldId="269"/>
            <ac:picMk id="4" creationId="{FDB66B2B-BB42-5401-14AD-09CA9FE0E84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35.svg"/><Relationship Id="rId7" Type="http://schemas.openxmlformats.org/officeDocument/2006/relationships/image" Target="../media/image2.sv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svg"/><Relationship Id="rId7"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38.sv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4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 Id="rId9" Type="http://schemas.openxmlformats.org/officeDocument/2006/relationships/image" Target="../media/image16.sv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0.svg"/><Relationship Id="rId3" Type="http://schemas.openxmlformats.org/officeDocument/2006/relationships/image" Target="../media/image44.svg"/><Relationship Id="rId7" Type="http://schemas.openxmlformats.org/officeDocument/2006/relationships/image" Target="../media/image6.svg"/><Relationship Id="rId12" Type="http://schemas.openxmlformats.org/officeDocument/2006/relationships/image" Target="../media/image39.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28.svg"/><Relationship Id="rId5" Type="http://schemas.openxmlformats.org/officeDocument/2006/relationships/image" Target="../media/image2.svg"/><Relationship Id="rId15" Type="http://schemas.openxmlformats.org/officeDocument/2006/relationships/image" Target="../media/image30.svg"/><Relationship Id="rId10" Type="http://schemas.openxmlformats.org/officeDocument/2006/relationships/image" Target="../media/image27.png"/><Relationship Id="rId4" Type="http://schemas.openxmlformats.org/officeDocument/2006/relationships/image" Target="../media/image1.png"/><Relationship Id="rId9" Type="http://schemas.openxmlformats.org/officeDocument/2006/relationships/image" Target="../media/image46.svg"/><Relationship Id="rId1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6.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8.sv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42841" y="5143500"/>
            <a:ext cx="8932027" cy="7908904"/>
          </a:xfrm>
          <a:custGeom>
            <a:avLst/>
            <a:gdLst/>
            <a:ahLst/>
            <a:cxnLst/>
            <a:rect l="l" t="t" r="r" b="b"/>
            <a:pathLst>
              <a:path w="8932027" h="7908904">
                <a:moveTo>
                  <a:pt x="0" y="0"/>
                </a:moveTo>
                <a:lnTo>
                  <a:pt x="8932027" y="0"/>
                </a:lnTo>
                <a:lnTo>
                  <a:pt x="8932027" y="7908904"/>
                </a:lnTo>
                <a:lnTo>
                  <a:pt x="0" y="79089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636460" y="-4617631"/>
            <a:ext cx="11441347" cy="10411626"/>
          </a:xfrm>
          <a:custGeom>
            <a:avLst/>
            <a:gdLst/>
            <a:ahLst/>
            <a:cxnLst/>
            <a:rect l="l" t="t" r="r" b="b"/>
            <a:pathLst>
              <a:path w="11441347" h="10411626">
                <a:moveTo>
                  <a:pt x="0" y="0"/>
                </a:moveTo>
                <a:lnTo>
                  <a:pt x="11441347" y="0"/>
                </a:lnTo>
                <a:lnTo>
                  <a:pt x="11441347" y="10411625"/>
                </a:lnTo>
                <a:lnTo>
                  <a:pt x="0" y="104116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800000">
            <a:off x="0" y="0"/>
            <a:ext cx="3458658" cy="3169914"/>
          </a:xfrm>
          <a:custGeom>
            <a:avLst/>
            <a:gdLst/>
            <a:ahLst/>
            <a:cxnLst/>
            <a:rect l="l" t="t" r="r" b="b"/>
            <a:pathLst>
              <a:path w="3458658" h="3169914">
                <a:moveTo>
                  <a:pt x="0" y="0"/>
                </a:moveTo>
                <a:lnTo>
                  <a:pt x="3458658" y="0"/>
                </a:lnTo>
                <a:lnTo>
                  <a:pt x="3458658" y="3169914"/>
                </a:lnTo>
                <a:lnTo>
                  <a:pt x="0" y="31699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1526831" flipH="1">
            <a:off x="10856979" y="5485187"/>
            <a:ext cx="5576254" cy="3842546"/>
          </a:xfrm>
          <a:custGeom>
            <a:avLst/>
            <a:gdLst/>
            <a:ahLst/>
            <a:cxnLst/>
            <a:rect l="l" t="t" r="r" b="b"/>
            <a:pathLst>
              <a:path w="5576254" h="3842546">
                <a:moveTo>
                  <a:pt x="5576254" y="0"/>
                </a:moveTo>
                <a:lnTo>
                  <a:pt x="0" y="0"/>
                </a:lnTo>
                <a:lnTo>
                  <a:pt x="0" y="3842545"/>
                </a:lnTo>
                <a:lnTo>
                  <a:pt x="5576254" y="3842545"/>
                </a:lnTo>
                <a:lnTo>
                  <a:pt x="557625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2613575" y="4010357"/>
            <a:ext cx="13060850" cy="2463165"/>
          </a:xfrm>
          <a:prstGeom prst="rect">
            <a:avLst/>
          </a:prstGeom>
        </p:spPr>
        <p:txBody>
          <a:bodyPr lIns="0" tIns="0" rIns="0" bIns="0" rtlCol="0" anchor="t">
            <a:spAutoFit/>
          </a:bodyPr>
          <a:lstStyle/>
          <a:p>
            <a:pPr algn="ctr">
              <a:lnSpc>
                <a:spcPts val="20160"/>
              </a:lnSpc>
              <a:spcBef>
                <a:spcPct val="0"/>
              </a:spcBef>
            </a:pPr>
            <a:r>
              <a:rPr lang="en-US" sz="14400">
                <a:solidFill>
                  <a:srgbClr val="374C7A"/>
                </a:solidFill>
                <a:latin typeface="Bosk"/>
              </a:rPr>
              <a:t>3D SCANNER</a:t>
            </a:r>
          </a:p>
        </p:txBody>
      </p:sp>
      <p:sp>
        <p:nvSpPr>
          <p:cNvPr id="7" name="TextBox 7"/>
          <p:cNvSpPr txBox="1"/>
          <p:nvPr/>
        </p:nvSpPr>
        <p:spPr>
          <a:xfrm>
            <a:off x="2318444" y="6001472"/>
            <a:ext cx="8894372" cy="1144905"/>
          </a:xfrm>
          <a:prstGeom prst="rect">
            <a:avLst/>
          </a:prstGeom>
        </p:spPr>
        <p:txBody>
          <a:bodyPr lIns="0" tIns="0" rIns="0" bIns="0" rtlCol="0" anchor="t">
            <a:spAutoFit/>
          </a:bodyPr>
          <a:lstStyle/>
          <a:p>
            <a:pPr algn="ctr">
              <a:lnSpc>
                <a:spcPts val="8819"/>
              </a:lnSpc>
              <a:spcBef>
                <a:spcPct val="0"/>
              </a:spcBef>
            </a:pPr>
            <a:r>
              <a:rPr lang="en-US" sz="6300">
                <a:solidFill>
                  <a:srgbClr val="6F90B4"/>
                </a:solidFill>
                <a:latin typeface="Bryndan Write"/>
              </a:rPr>
              <a:t>Presented By Group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74C7A"/>
        </a:solidFill>
        <a:effectLst/>
      </p:bgPr>
    </p:bg>
    <p:spTree>
      <p:nvGrpSpPr>
        <p:cNvPr id="1" name=""/>
        <p:cNvGrpSpPr/>
        <p:nvPr/>
      </p:nvGrpSpPr>
      <p:grpSpPr>
        <a:xfrm>
          <a:off x="0" y="0"/>
          <a:ext cx="0" cy="0"/>
          <a:chOff x="0" y="0"/>
          <a:chExt cx="0" cy="0"/>
        </a:xfrm>
      </p:grpSpPr>
      <p:sp>
        <p:nvSpPr>
          <p:cNvPr id="2" name="Freeform 2"/>
          <p:cNvSpPr/>
          <p:nvPr/>
        </p:nvSpPr>
        <p:spPr>
          <a:xfrm rot="1682960">
            <a:off x="12894760" y="-2941428"/>
            <a:ext cx="5996440" cy="5882856"/>
          </a:xfrm>
          <a:custGeom>
            <a:avLst/>
            <a:gdLst/>
            <a:ahLst/>
            <a:cxnLst/>
            <a:rect l="l" t="t" r="r" b="b"/>
            <a:pathLst>
              <a:path w="5996440" h="5882856">
                <a:moveTo>
                  <a:pt x="0" y="0"/>
                </a:moveTo>
                <a:lnTo>
                  <a:pt x="5996440" y="0"/>
                </a:lnTo>
                <a:lnTo>
                  <a:pt x="5996440" y="5882856"/>
                </a:lnTo>
                <a:lnTo>
                  <a:pt x="0" y="58828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811013">
            <a:off x="-770305" y="7431687"/>
            <a:ext cx="5971346" cy="4114800"/>
          </a:xfrm>
          <a:custGeom>
            <a:avLst/>
            <a:gdLst/>
            <a:ahLst/>
            <a:cxnLst/>
            <a:rect l="l" t="t" r="r" b="b"/>
            <a:pathLst>
              <a:path w="5971346" h="4114800">
                <a:moveTo>
                  <a:pt x="0" y="0"/>
                </a:moveTo>
                <a:lnTo>
                  <a:pt x="5971345" y="0"/>
                </a:lnTo>
                <a:lnTo>
                  <a:pt x="597134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661153">
            <a:off x="-4789459" y="-2052562"/>
            <a:ext cx="8932027" cy="7908904"/>
          </a:xfrm>
          <a:custGeom>
            <a:avLst/>
            <a:gdLst/>
            <a:ahLst/>
            <a:cxnLst/>
            <a:rect l="l" t="t" r="r" b="b"/>
            <a:pathLst>
              <a:path w="8932027" h="7908904">
                <a:moveTo>
                  <a:pt x="0" y="0"/>
                </a:moveTo>
                <a:lnTo>
                  <a:pt x="8932027" y="0"/>
                </a:lnTo>
                <a:lnTo>
                  <a:pt x="8932027" y="7908904"/>
                </a:lnTo>
                <a:lnTo>
                  <a:pt x="0" y="79089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3463571" y="2424424"/>
            <a:ext cx="10189780" cy="6034172"/>
          </a:xfrm>
          <a:custGeom>
            <a:avLst/>
            <a:gdLst/>
            <a:ahLst/>
            <a:cxnLst/>
            <a:rect l="l" t="t" r="r" b="b"/>
            <a:pathLst>
              <a:path w="10189780" h="6034172">
                <a:moveTo>
                  <a:pt x="0" y="0"/>
                </a:moveTo>
                <a:lnTo>
                  <a:pt x="10189780" y="0"/>
                </a:lnTo>
                <a:lnTo>
                  <a:pt x="10189780" y="6034172"/>
                </a:lnTo>
                <a:lnTo>
                  <a:pt x="0" y="6034172"/>
                </a:lnTo>
                <a:lnTo>
                  <a:pt x="0" y="0"/>
                </a:lnTo>
                <a:close/>
              </a:path>
            </a:pathLst>
          </a:custGeom>
          <a:blipFill>
            <a:blip r:embed="rId8"/>
            <a:stretch>
              <a:fillRect/>
            </a:stretch>
          </a:blipFill>
        </p:spPr>
      </p:sp>
      <p:sp>
        <p:nvSpPr>
          <p:cNvPr id="6" name="TextBox 6"/>
          <p:cNvSpPr txBox="1"/>
          <p:nvPr/>
        </p:nvSpPr>
        <p:spPr>
          <a:xfrm>
            <a:off x="3463571" y="708090"/>
            <a:ext cx="7209346" cy="1193800"/>
          </a:xfrm>
          <a:prstGeom prst="rect">
            <a:avLst/>
          </a:prstGeom>
        </p:spPr>
        <p:txBody>
          <a:bodyPr lIns="0" tIns="0" rIns="0" bIns="0" rtlCol="0" anchor="t">
            <a:spAutoFit/>
          </a:bodyPr>
          <a:lstStyle/>
          <a:p>
            <a:pPr>
              <a:lnSpc>
                <a:spcPts val="9799"/>
              </a:lnSpc>
              <a:spcBef>
                <a:spcPct val="0"/>
              </a:spcBef>
            </a:pPr>
            <a:r>
              <a:rPr lang="en-US" sz="6999">
                <a:solidFill>
                  <a:srgbClr val="FFFFFF"/>
                </a:solidFill>
                <a:latin typeface="Bosk"/>
              </a:rPr>
              <a:t>THE CIRCUIT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4C8E5"/>
        </a:solidFill>
        <a:effectLst/>
      </p:bgPr>
    </p:bg>
    <p:spTree>
      <p:nvGrpSpPr>
        <p:cNvPr id="1" name=""/>
        <p:cNvGrpSpPr/>
        <p:nvPr/>
      </p:nvGrpSpPr>
      <p:grpSpPr>
        <a:xfrm>
          <a:off x="0" y="0"/>
          <a:ext cx="0" cy="0"/>
          <a:chOff x="0" y="0"/>
          <a:chExt cx="0" cy="0"/>
        </a:xfrm>
      </p:grpSpPr>
      <p:sp>
        <p:nvSpPr>
          <p:cNvPr id="2" name="Freeform 2"/>
          <p:cNvSpPr/>
          <p:nvPr/>
        </p:nvSpPr>
        <p:spPr>
          <a:xfrm rot="5772310">
            <a:off x="1161386" y="597283"/>
            <a:ext cx="15965229" cy="18762555"/>
          </a:xfrm>
          <a:custGeom>
            <a:avLst/>
            <a:gdLst/>
            <a:ahLst/>
            <a:cxnLst/>
            <a:rect l="l" t="t" r="r" b="b"/>
            <a:pathLst>
              <a:path w="15965229" h="18762555">
                <a:moveTo>
                  <a:pt x="0" y="0"/>
                </a:moveTo>
                <a:lnTo>
                  <a:pt x="15965228" y="0"/>
                </a:lnTo>
                <a:lnTo>
                  <a:pt x="15965228" y="18762555"/>
                </a:lnTo>
                <a:lnTo>
                  <a:pt x="0" y="187625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51574" flipH="1">
            <a:off x="13365824" y="270320"/>
            <a:ext cx="3437551" cy="3150569"/>
          </a:xfrm>
          <a:custGeom>
            <a:avLst/>
            <a:gdLst/>
            <a:ahLst/>
            <a:cxnLst/>
            <a:rect l="l" t="t" r="r" b="b"/>
            <a:pathLst>
              <a:path w="3437551" h="3150569">
                <a:moveTo>
                  <a:pt x="3437551" y="0"/>
                </a:moveTo>
                <a:lnTo>
                  <a:pt x="0" y="0"/>
                </a:lnTo>
                <a:lnTo>
                  <a:pt x="0" y="3150568"/>
                </a:lnTo>
                <a:lnTo>
                  <a:pt x="3437551" y="3150568"/>
                </a:lnTo>
                <a:lnTo>
                  <a:pt x="3437551"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445228">
            <a:off x="-1095186" y="-178424"/>
            <a:ext cx="8065935" cy="5558162"/>
          </a:xfrm>
          <a:custGeom>
            <a:avLst/>
            <a:gdLst/>
            <a:ahLst/>
            <a:cxnLst/>
            <a:rect l="l" t="t" r="r" b="b"/>
            <a:pathLst>
              <a:path w="8065935" h="5558162">
                <a:moveTo>
                  <a:pt x="0" y="0"/>
                </a:moveTo>
                <a:lnTo>
                  <a:pt x="8065934" y="0"/>
                </a:lnTo>
                <a:lnTo>
                  <a:pt x="8065934" y="5558162"/>
                </a:lnTo>
                <a:lnTo>
                  <a:pt x="0" y="55581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864127" y="4828843"/>
            <a:ext cx="15760357" cy="3398068"/>
          </a:xfrm>
          <a:prstGeom prst="rect">
            <a:avLst/>
          </a:prstGeom>
        </p:spPr>
        <p:txBody>
          <a:bodyPr lIns="0" tIns="0" rIns="0" bIns="0" rtlCol="0" anchor="t">
            <a:spAutoFit/>
          </a:bodyPr>
          <a:lstStyle/>
          <a:p>
            <a:pPr algn="ctr">
              <a:lnSpc>
                <a:spcPts val="5379"/>
              </a:lnSpc>
            </a:pPr>
            <a:r>
              <a:rPr lang="en-US" sz="3842">
                <a:solidFill>
                  <a:srgbClr val="FFFFFF"/>
                </a:solidFill>
                <a:latin typeface="Bryndan Write"/>
              </a:rPr>
              <a:t>1) Writing the code was not easy, we surfed online sought help from seniors to get the required code.</a:t>
            </a:r>
          </a:p>
          <a:p>
            <a:pPr algn="ctr">
              <a:lnSpc>
                <a:spcPts val="5379"/>
              </a:lnSpc>
            </a:pPr>
            <a:r>
              <a:rPr lang="en-US" sz="3842">
                <a:solidFill>
                  <a:srgbClr val="FFFFFF"/>
                </a:solidFill>
                <a:latin typeface="Bryndan Write"/>
              </a:rPr>
              <a:t>2) Working with LIDAR was new to us</a:t>
            </a:r>
          </a:p>
          <a:p>
            <a:pPr algn="ctr">
              <a:lnSpc>
                <a:spcPts val="5379"/>
              </a:lnSpc>
            </a:pPr>
            <a:r>
              <a:rPr lang="en-US" sz="3842">
                <a:solidFill>
                  <a:srgbClr val="FFFFFF"/>
                </a:solidFill>
                <a:latin typeface="Bryndan Write"/>
              </a:rPr>
              <a:t>3)Connections and Circuit </a:t>
            </a:r>
          </a:p>
          <a:p>
            <a:pPr algn="ctr">
              <a:lnSpc>
                <a:spcPts val="5379"/>
              </a:lnSpc>
              <a:spcBef>
                <a:spcPct val="0"/>
              </a:spcBef>
            </a:pPr>
            <a:r>
              <a:rPr lang="en-US" sz="3842">
                <a:solidFill>
                  <a:srgbClr val="FFFFFF"/>
                </a:solidFill>
                <a:latin typeface="Bryndan Write"/>
              </a:rPr>
              <a:t> </a:t>
            </a:r>
          </a:p>
        </p:txBody>
      </p:sp>
      <p:sp>
        <p:nvSpPr>
          <p:cNvPr id="6" name="TextBox 6"/>
          <p:cNvSpPr txBox="1"/>
          <p:nvPr/>
        </p:nvSpPr>
        <p:spPr>
          <a:xfrm>
            <a:off x="3995279" y="945342"/>
            <a:ext cx="10297442" cy="1193800"/>
          </a:xfrm>
          <a:prstGeom prst="rect">
            <a:avLst/>
          </a:prstGeom>
        </p:spPr>
        <p:txBody>
          <a:bodyPr lIns="0" tIns="0" rIns="0" bIns="0" rtlCol="0" anchor="t">
            <a:spAutoFit/>
          </a:bodyPr>
          <a:lstStyle/>
          <a:p>
            <a:pPr algn="ctr">
              <a:lnSpc>
                <a:spcPts val="9799"/>
              </a:lnSpc>
              <a:spcBef>
                <a:spcPct val="0"/>
              </a:spcBef>
            </a:pPr>
            <a:r>
              <a:rPr lang="en-US" sz="6999">
                <a:solidFill>
                  <a:srgbClr val="374C7A"/>
                </a:solidFill>
                <a:latin typeface="Bosk"/>
              </a:rPr>
              <a:t>CHALLENGES FACED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588400">
            <a:off x="-8964260" y="244364"/>
            <a:ext cx="14530439" cy="13222700"/>
          </a:xfrm>
          <a:custGeom>
            <a:avLst/>
            <a:gdLst/>
            <a:ahLst/>
            <a:cxnLst/>
            <a:rect l="l" t="t" r="r" b="b"/>
            <a:pathLst>
              <a:path w="14530439" h="13222700">
                <a:moveTo>
                  <a:pt x="0" y="0"/>
                </a:moveTo>
                <a:lnTo>
                  <a:pt x="14530439" y="0"/>
                </a:lnTo>
                <a:lnTo>
                  <a:pt x="14530439" y="13222700"/>
                </a:lnTo>
                <a:lnTo>
                  <a:pt x="0" y="13222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457249">
            <a:off x="10554969" y="-1939722"/>
            <a:ext cx="7693022" cy="7547302"/>
          </a:xfrm>
          <a:custGeom>
            <a:avLst/>
            <a:gdLst/>
            <a:ahLst/>
            <a:cxnLst/>
            <a:rect l="l" t="t" r="r" b="b"/>
            <a:pathLst>
              <a:path w="7693022" h="7547302">
                <a:moveTo>
                  <a:pt x="0" y="0"/>
                </a:moveTo>
                <a:lnTo>
                  <a:pt x="7693023" y="0"/>
                </a:lnTo>
                <a:lnTo>
                  <a:pt x="7693023" y="7547302"/>
                </a:lnTo>
                <a:lnTo>
                  <a:pt x="0" y="75473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805047" flipH="1">
            <a:off x="16431173" y="5416785"/>
            <a:ext cx="3109988" cy="6503778"/>
          </a:xfrm>
          <a:custGeom>
            <a:avLst/>
            <a:gdLst/>
            <a:ahLst/>
            <a:cxnLst/>
            <a:rect l="l" t="t" r="r" b="b"/>
            <a:pathLst>
              <a:path w="3109988" h="6503778">
                <a:moveTo>
                  <a:pt x="3109989" y="0"/>
                </a:moveTo>
                <a:lnTo>
                  <a:pt x="0" y="0"/>
                </a:lnTo>
                <a:lnTo>
                  <a:pt x="0" y="6503777"/>
                </a:lnTo>
                <a:lnTo>
                  <a:pt x="3109989" y="6503777"/>
                </a:lnTo>
                <a:lnTo>
                  <a:pt x="3109989"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793524" y="2962340"/>
            <a:ext cx="13099457" cy="5882847"/>
          </a:xfrm>
          <a:custGeom>
            <a:avLst/>
            <a:gdLst/>
            <a:ahLst/>
            <a:cxnLst/>
            <a:rect l="l" t="t" r="r" b="b"/>
            <a:pathLst>
              <a:path w="13099457" h="5882847">
                <a:moveTo>
                  <a:pt x="0" y="0"/>
                </a:moveTo>
                <a:lnTo>
                  <a:pt x="13099456" y="0"/>
                </a:lnTo>
                <a:lnTo>
                  <a:pt x="13099456" y="5882846"/>
                </a:lnTo>
                <a:lnTo>
                  <a:pt x="0" y="588284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3551216" y="1768540"/>
            <a:ext cx="6537021" cy="1193800"/>
          </a:xfrm>
          <a:prstGeom prst="rect">
            <a:avLst/>
          </a:prstGeom>
        </p:spPr>
        <p:txBody>
          <a:bodyPr lIns="0" tIns="0" rIns="0" bIns="0" rtlCol="0" anchor="t">
            <a:spAutoFit/>
          </a:bodyPr>
          <a:lstStyle/>
          <a:p>
            <a:pPr>
              <a:lnSpc>
                <a:spcPts val="9799"/>
              </a:lnSpc>
              <a:spcBef>
                <a:spcPct val="0"/>
              </a:spcBef>
            </a:pPr>
            <a:r>
              <a:rPr lang="en-US" sz="6999">
                <a:solidFill>
                  <a:srgbClr val="374C7A"/>
                </a:solidFill>
                <a:latin typeface="Bosk"/>
              </a:rPr>
              <a:t>WHAT DO WE GET?</a:t>
            </a:r>
          </a:p>
        </p:txBody>
      </p:sp>
      <p:sp>
        <p:nvSpPr>
          <p:cNvPr id="7" name="TextBox 7"/>
          <p:cNvSpPr txBox="1"/>
          <p:nvPr/>
        </p:nvSpPr>
        <p:spPr>
          <a:xfrm>
            <a:off x="2885941" y="3220544"/>
            <a:ext cx="13007039" cy="5576285"/>
          </a:xfrm>
          <a:prstGeom prst="rect">
            <a:avLst/>
          </a:prstGeom>
        </p:spPr>
        <p:txBody>
          <a:bodyPr lIns="0" tIns="0" rIns="0" bIns="0" rtlCol="0" anchor="t">
            <a:spAutoFit/>
          </a:bodyPr>
          <a:lstStyle/>
          <a:p>
            <a:pPr algn="ctr">
              <a:lnSpc>
                <a:spcPts val="6326"/>
              </a:lnSpc>
            </a:pPr>
            <a:r>
              <a:rPr lang="en-US" sz="4519">
                <a:solidFill>
                  <a:srgbClr val="374C7A"/>
                </a:solidFill>
                <a:latin typeface="Bosk"/>
              </a:rPr>
              <a:t>•FUNCTIONAL DIY 3D SCANNER:</a:t>
            </a:r>
          </a:p>
          <a:p>
            <a:pPr algn="ctr">
              <a:lnSpc>
                <a:spcPts val="6326"/>
              </a:lnSpc>
            </a:pPr>
            <a:r>
              <a:rPr lang="en-US" sz="4519">
                <a:solidFill>
                  <a:srgbClr val="374C7A"/>
                </a:solidFill>
                <a:latin typeface="Bosk"/>
              </a:rPr>
              <a:t>•Successfully constructed a functional 3D scanner using readily available materials and tools.</a:t>
            </a:r>
          </a:p>
          <a:p>
            <a:pPr algn="ctr">
              <a:lnSpc>
                <a:spcPts val="6326"/>
              </a:lnSpc>
            </a:pPr>
            <a:r>
              <a:rPr lang="en-US" sz="4519">
                <a:solidFill>
                  <a:srgbClr val="374C7A"/>
                </a:solidFill>
                <a:latin typeface="Bosk"/>
              </a:rPr>
              <a:t>•Demonstrated the feasibility of building a DIY 3D scanner with affordable components, empowering individuals to access 3D scanning technology.</a:t>
            </a:r>
          </a:p>
          <a:p>
            <a:pPr algn="ctr">
              <a:lnSpc>
                <a:spcPts val="6326"/>
              </a:lnSpc>
              <a:spcBef>
                <a:spcPct val="0"/>
              </a:spcBef>
            </a:pPr>
            <a:endParaRPr lang="en-US" sz="4519">
              <a:solidFill>
                <a:srgbClr val="374C7A"/>
              </a:solidFill>
              <a:latin typeface="Bosk"/>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492131">
            <a:off x="13154672" y="5114805"/>
            <a:ext cx="7245955" cy="6415964"/>
          </a:xfrm>
          <a:custGeom>
            <a:avLst/>
            <a:gdLst/>
            <a:ahLst/>
            <a:cxnLst/>
            <a:rect l="l" t="t" r="r" b="b"/>
            <a:pathLst>
              <a:path w="7245955" h="6415964">
                <a:moveTo>
                  <a:pt x="0" y="0"/>
                </a:moveTo>
                <a:lnTo>
                  <a:pt x="7245956" y="0"/>
                </a:lnTo>
                <a:lnTo>
                  <a:pt x="7245956" y="6415965"/>
                </a:lnTo>
                <a:lnTo>
                  <a:pt x="0" y="6415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66924">
            <a:off x="3667411" y="-1352705"/>
            <a:ext cx="2588752" cy="4250190"/>
          </a:xfrm>
          <a:custGeom>
            <a:avLst/>
            <a:gdLst/>
            <a:ahLst/>
            <a:cxnLst/>
            <a:rect l="l" t="t" r="r" b="b"/>
            <a:pathLst>
              <a:path w="2588752" h="4250190">
                <a:moveTo>
                  <a:pt x="0" y="0"/>
                </a:moveTo>
                <a:lnTo>
                  <a:pt x="2588752" y="0"/>
                </a:lnTo>
                <a:lnTo>
                  <a:pt x="2588752" y="4250190"/>
                </a:lnTo>
                <a:lnTo>
                  <a:pt x="0" y="42501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13215" y="7200900"/>
            <a:ext cx="4125113" cy="4114800"/>
          </a:xfrm>
          <a:custGeom>
            <a:avLst/>
            <a:gdLst/>
            <a:ahLst/>
            <a:cxnLst/>
            <a:rect l="l" t="t" r="r" b="b"/>
            <a:pathLst>
              <a:path w="4125113" h="4114800">
                <a:moveTo>
                  <a:pt x="0" y="0"/>
                </a:moveTo>
                <a:lnTo>
                  <a:pt x="4125113" y="0"/>
                </a:lnTo>
                <a:lnTo>
                  <a:pt x="412511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7127392" flipH="1">
            <a:off x="-805652" y="-2590452"/>
            <a:ext cx="3109988" cy="6503778"/>
          </a:xfrm>
          <a:custGeom>
            <a:avLst/>
            <a:gdLst/>
            <a:ahLst/>
            <a:cxnLst/>
            <a:rect l="l" t="t" r="r" b="b"/>
            <a:pathLst>
              <a:path w="3109988" h="6503778">
                <a:moveTo>
                  <a:pt x="3109988" y="0"/>
                </a:moveTo>
                <a:lnTo>
                  <a:pt x="0" y="0"/>
                </a:lnTo>
                <a:lnTo>
                  <a:pt x="0" y="6503778"/>
                </a:lnTo>
                <a:lnTo>
                  <a:pt x="3109988" y="6503778"/>
                </a:lnTo>
                <a:lnTo>
                  <a:pt x="3109988"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5466924">
            <a:off x="3667411" y="7932443"/>
            <a:ext cx="2588752" cy="4250190"/>
          </a:xfrm>
          <a:custGeom>
            <a:avLst/>
            <a:gdLst/>
            <a:ahLst/>
            <a:cxnLst/>
            <a:rect l="l" t="t" r="r" b="b"/>
            <a:pathLst>
              <a:path w="2588752" h="4250190">
                <a:moveTo>
                  <a:pt x="0" y="0"/>
                </a:moveTo>
                <a:lnTo>
                  <a:pt x="2588752" y="0"/>
                </a:lnTo>
                <a:lnTo>
                  <a:pt x="2588752" y="4250190"/>
                </a:lnTo>
                <a:lnTo>
                  <a:pt x="0" y="425019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2209800" y="1893138"/>
            <a:ext cx="13418701" cy="8602291"/>
          </a:xfrm>
          <a:prstGeom prst="rect">
            <a:avLst/>
          </a:prstGeom>
        </p:spPr>
        <p:txBody>
          <a:bodyPr wrap="square" lIns="0" tIns="0" rIns="0" bIns="0" rtlCol="0" anchor="t">
            <a:spAutoFit/>
          </a:bodyPr>
          <a:lstStyle/>
          <a:p>
            <a:pPr algn="ctr">
              <a:lnSpc>
                <a:spcPts val="4480"/>
              </a:lnSpc>
            </a:pPr>
            <a:r>
              <a:rPr lang="en-US" sz="3200" dirty="0">
                <a:solidFill>
                  <a:srgbClr val="374C7A"/>
                </a:solidFill>
                <a:latin typeface="Bryndan Write"/>
              </a:rPr>
              <a:t>Through our exploration, we have highlighted the transformative potential of DIY 3D scanning in unlocking new possibilities for creators, educators, entrepreneurs, and hobbyists alike. From empowering individuals with the tools to turn their imagination into reality to fostering collaboration and community-driven innovation, DIY 3D scanning projects stand as a testament to the ingenuity and resourcefulness of the maker movement.</a:t>
            </a:r>
          </a:p>
          <a:p>
            <a:pPr algn="ctr">
              <a:lnSpc>
                <a:spcPts val="4480"/>
              </a:lnSpc>
            </a:pPr>
            <a:r>
              <a:rPr lang="en-US" sz="3200" dirty="0">
                <a:solidFill>
                  <a:srgbClr val="374C7A"/>
                </a:solidFill>
                <a:latin typeface="Bryndan Write"/>
              </a:rPr>
              <a:t>As we look to the future, the goals we have outlined - accessibility, affordability, customizability, usability, functionality, and community building - serve as guiding principles for continued progress and innovation in the realm of DIY 3D scanning. By staying true to these principles and embracing the spirit of open collaboration and shared knowledge, we can collectively shape a future where technology is not just accessible to the few, but truly belongs to the many.</a:t>
            </a:r>
          </a:p>
          <a:p>
            <a:pPr algn="ctr">
              <a:lnSpc>
                <a:spcPts val="4480"/>
              </a:lnSpc>
              <a:spcBef>
                <a:spcPct val="0"/>
              </a:spcBef>
            </a:pPr>
            <a:endParaRPr lang="en-US" sz="3200" dirty="0">
              <a:solidFill>
                <a:srgbClr val="374C7A"/>
              </a:solidFill>
              <a:latin typeface="Bryndan Write"/>
            </a:endParaRPr>
          </a:p>
        </p:txBody>
      </p:sp>
      <p:sp>
        <p:nvSpPr>
          <p:cNvPr id="8" name="TextBox 8"/>
          <p:cNvSpPr txBox="1"/>
          <p:nvPr/>
        </p:nvSpPr>
        <p:spPr>
          <a:xfrm>
            <a:off x="3995279" y="528087"/>
            <a:ext cx="10297442" cy="1193800"/>
          </a:xfrm>
          <a:prstGeom prst="rect">
            <a:avLst/>
          </a:prstGeom>
        </p:spPr>
        <p:txBody>
          <a:bodyPr lIns="0" tIns="0" rIns="0" bIns="0" rtlCol="0" anchor="t">
            <a:spAutoFit/>
          </a:bodyPr>
          <a:lstStyle/>
          <a:p>
            <a:pPr algn="ctr">
              <a:lnSpc>
                <a:spcPts val="9799"/>
              </a:lnSpc>
              <a:spcBef>
                <a:spcPct val="0"/>
              </a:spcBef>
            </a:pPr>
            <a:r>
              <a:rPr lang="en-US" sz="6999">
                <a:solidFill>
                  <a:srgbClr val="374C7A"/>
                </a:solidFill>
                <a:latin typeface="Bosk"/>
              </a:rPr>
              <a:t>CONCLUSION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53504" y="0"/>
            <a:ext cx="11441347" cy="10411626"/>
          </a:xfrm>
          <a:custGeom>
            <a:avLst/>
            <a:gdLst/>
            <a:ahLst/>
            <a:cxnLst/>
            <a:rect l="l" t="t" r="r" b="b"/>
            <a:pathLst>
              <a:path w="11441347" h="10411626">
                <a:moveTo>
                  <a:pt x="0" y="0"/>
                </a:moveTo>
                <a:lnTo>
                  <a:pt x="11441347" y="0"/>
                </a:lnTo>
                <a:lnTo>
                  <a:pt x="11441347" y="10411626"/>
                </a:lnTo>
                <a:lnTo>
                  <a:pt x="0" y="104116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11971918" y="-3126367"/>
            <a:ext cx="8932027" cy="7908904"/>
          </a:xfrm>
          <a:custGeom>
            <a:avLst/>
            <a:gdLst/>
            <a:ahLst/>
            <a:cxnLst/>
            <a:rect l="l" t="t" r="r" b="b"/>
            <a:pathLst>
              <a:path w="8932027" h="7908904">
                <a:moveTo>
                  <a:pt x="0" y="0"/>
                </a:moveTo>
                <a:lnTo>
                  <a:pt x="8932027" y="0"/>
                </a:lnTo>
                <a:lnTo>
                  <a:pt x="8932027" y="7908904"/>
                </a:lnTo>
                <a:lnTo>
                  <a:pt x="0" y="79089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342694">
            <a:off x="15529971" y="7429871"/>
            <a:ext cx="3458658" cy="3169914"/>
          </a:xfrm>
          <a:custGeom>
            <a:avLst/>
            <a:gdLst/>
            <a:ahLst/>
            <a:cxnLst/>
            <a:rect l="l" t="t" r="r" b="b"/>
            <a:pathLst>
              <a:path w="3458658" h="3169914">
                <a:moveTo>
                  <a:pt x="0" y="0"/>
                </a:moveTo>
                <a:lnTo>
                  <a:pt x="3458658" y="0"/>
                </a:lnTo>
                <a:lnTo>
                  <a:pt x="3458658" y="3169913"/>
                </a:lnTo>
                <a:lnTo>
                  <a:pt x="0" y="31699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6139845">
            <a:off x="-1191370" y="6606468"/>
            <a:ext cx="4440140" cy="4816719"/>
          </a:xfrm>
          <a:custGeom>
            <a:avLst/>
            <a:gdLst/>
            <a:ahLst/>
            <a:cxnLst/>
            <a:rect l="l" t="t" r="r" b="b"/>
            <a:pathLst>
              <a:path w="4440140" h="4816719">
                <a:moveTo>
                  <a:pt x="0" y="0"/>
                </a:moveTo>
                <a:lnTo>
                  <a:pt x="4440140" y="0"/>
                </a:lnTo>
                <a:lnTo>
                  <a:pt x="4440140" y="4816719"/>
                </a:lnTo>
                <a:lnTo>
                  <a:pt x="0" y="48167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rot="6836884">
            <a:off x="-468232" y="250613"/>
            <a:ext cx="4194247" cy="4114800"/>
          </a:xfrm>
          <a:custGeom>
            <a:avLst/>
            <a:gdLst/>
            <a:ahLst/>
            <a:cxnLst/>
            <a:rect l="l" t="t" r="r" b="b"/>
            <a:pathLst>
              <a:path w="4194247" h="4114800">
                <a:moveTo>
                  <a:pt x="0" y="0"/>
                </a:moveTo>
                <a:lnTo>
                  <a:pt x="4194247" y="0"/>
                </a:lnTo>
                <a:lnTo>
                  <a:pt x="419424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rot="5466924">
            <a:off x="3809017" y="7678218"/>
            <a:ext cx="2588752" cy="4250190"/>
          </a:xfrm>
          <a:custGeom>
            <a:avLst/>
            <a:gdLst/>
            <a:ahLst/>
            <a:cxnLst/>
            <a:rect l="l" t="t" r="r" b="b"/>
            <a:pathLst>
              <a:path w="2588752" h="4250190">
                <a:moveTo>
                  <a:pt x="0" y="0"/>
                </a:moveTo>
                <a:lnTo>
                  <a:pt x="2588752" y="0"/>
                </a:lnTo>
                <a:lnTo>
                  <a:pt x="2588752" y="4250190"/>
                </a:lnTo>
                <a:lnTo>
                  <a:pt x="0" y="425019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rot="-5400000">
            <a:off x="5272672" y="593863"/>
            <a:ext cx="7742655" cy="9099274"/>
          </a:xfrm>
          <a:custGeom>
            <a:avLst/>
            <a:gdLst/>
            <a:ahLst/>
            <a:cxnLst/>
            <a:rect l="l" t="t" r="r" b="b"/>
            <a:pathLst>
              <a:path w="7742655" h="9099274">
                <a:moveTo>
                  <a:pt x="0" y="0"/>
                </a:moveTo>
                <a:lnTo>
                  <a:pt x="7742656" y="0"/>
                </a:lnTo>
                <a:lnTo>
                  <a:pt x="7742656" y="9099274"/>
                </a:lnTo>
                <a:lnTo>
                  <a:pt x="0" y="909927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TextBox 9"/>
          <p:cNvSpPr txBox="1"/>
          <p:nvPr/>
        </p:nvSpPr>
        <p:spPr>
          <a:xfrm rot="-225385">
            <a:off x="5753862" y="4752298"/>
            <a:ext cx="6832364" cy="1354092"/>
          </a:xfrm>
          <a:prstGeom prst="rect">
            <a:avLst/>
          </a:prstGeom>
        </p:spPr>
        <p:txBody>
          <a:bodyPr lIns="0" tIns="0" rIns="0" bIns="0" rtlCol="0" anchor="t">
            <a:spAutoFit/>
          </a:bodyPr>
          <a:lstStyle/>
          <a:p>
            <a:pPr algn="ctr">
              <a:lnSpc>
                <a:spcPts val="9368"/>
              </a:lnSpc>
            </a:pPr>
            <a:r>
              <a:rPr lang="en-US" sz="11859">
                <a:solidFill>
                  <a:srgbClr val="FFFFFF"/>
                </a:solidFill>
                <a:latin typeface="Bosk"/>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4C7A"/>
        </a:solidFill>
        <a:effectLst/>
      </p:bgPr>
    </p:bg>
    <p:spTree>
      <p:nvGrpSpPr>
        <p:cNvPr id="1" name=""/>
        <p:cNvGrpSpPr/>
        <p:nvPr/>
      </p:nvGrpSpPr>
      <p:grpSpPr>
        <a:xfrm>
          <a:off x="0" y="0"/>
          <a:ext cx="0" cy="0"/>
          <a:chOff x="0" y="0"/>
          <a:chExt cx="0" cy="0"/>
        </a:xfrm>
      </p:grpSpPr>
      <p:sp>
        <p:nvSpPr>
          <p:cNvPr id="2" name="Freeform 2"/>
          <p:cNvSpPr/>
          <p:nvPr/>
        </p:nvSpPr>
        <p:spPr>
          <a:xfrm rot="5400000">
            <a:off x="4525015" y="-2292297"/>
            <a:ext cx="12654375" cy="14871595"/>
          </a:xfrm>
          <a:custGeom>
            <a:avLst/>
            <a:gdLst/>
            <a:ahLst/>
            <a:cxnLst/>
            <a:rect l="l" t="t" r="r" b="b"/>
            <a:pathLst>
              <a:path w="12654375" h="14871595">
                <a:moveTo>
                  <a:pt x="0" y="0"/>
                </a:moveTo>
                <a:lnTo>
                  <a:pt x="12654375" y="0"/>
                </a:lnTo>
                <a:lnTo>
                  <a:pt x="12654375" y="14871594"/>
                </a:lnTo>
                <a:lnTo>
                  <a:pt x="0" y="14871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302486" y="0"/>
            <a:ext cx="4440140" cy="4816719"/>
          </a:xfrm>
          <a:custGeom>
            <a:avLst/>
            <a:gdLst/>
            <a:ahLst/>
            <a:cxnLst/>
            <a:rect l="l" t="t" r="r" b="b"/>
            <a:pathLst>
              <a:path w="4440140" h="4816719">
                <a:moveTo>
                  <a:pt x="0" y="0"/>
                </a:moveTo>
                <a:lnTo>
                  <a:pt x="4440139" y="0"/>
                </a:lnTo>
                <a:lnTo>
                  <a:pt x="4440139" y="4816719"/>
                </a:lnTo>
                <a:lnTo>
                  <a:pt x="0" y="48167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507591">
            <a:off x="-4946635" y="-525598"/>
            <a:ext cx="14086617" cy="12818822"/>
          </a:xfrm>
          <a:custGeom>
            <a:avLst/>
            <a:gdLst/>
            <a:ahLst/>
            <a:cxnLst/>
            <a:rect l="l" t="t" r="r" b="b"/>
            <a:pathLst>
              <a:path w="14086617" h="12818822">
                <a:moveTo>
                  <a:pt x="0" y="0"/>
                </a:moveTo>
                <a:lnTo>
                  <a:pt x="14086617" y="0"/>
                </a:lnTo>
                <a:lnTo>
                  <a:pt x="14086617" y="12818822"/>
                </a:lnTo>
                <a:lnTo>
                  <a:pt x="0" y="12818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4865648" y="4080199"/>
            <a:ext cx="10491584" cy="5178101"/>
          </a:xfrm>
          <a:prstGeom prst="rect">
            <a:avLst/>
          </a:prstGeom>
        </p:spPr>
        <p:txBody>
          <a:bodyPr lIns="0" tIns="0" rIns="0" bIns="0" rtlCol="0" anchor="t">
            <a:spAutoFit/>
          </a:bodyPr>
          <a:lstStyle/>
          <a:p>
            <a:pPr>
              <a:lnSpc>
                <a:spcPts val="5747"/>
              </a:lnSpc>
            </a:pPr>
            <a:r>
              <a:rPr lang="en-US" sz="5177">
                <a:solidFill>
                  <a:srgbClr val="6F90B4"/>
                </a:solidFill>
                <a:latin typeface="Bryndan Write"/>
              </a:rPr>
              <a:t>1. Dinesh 23EC30054 -circuit</a:t>
            </a:r>
          </a:p>
          <a:p>
            <a:pPr>
              <a:lnSpc>
                <a:spcPts val="5747"/>
              </a:lnSpc>
            </a:pPr>
            <a:r>
              <a:rPr lang="en-US" sz="5177">
                <a:solidFill>
                  <a:srgbClr val="6F90B4"/>
                </a:solidFill>
                <a:latin typeface="Bryndan Write"/>
              </a:rPr>
              <a:t>2. Lakshman 23CS10009 -Code&amp; structure</a:t>
            </a:r>
          </a:p>
          <a:p>
            <a:pPr>
              <a:lnSpc>
                <a:spcPts val="5747"/>
              </a:lnSpc>
            </a:pPr>
            <a:r>
              <a:rPr lang="en-US" sz="5177">
                <a:solidFill>
                  <a:srgbClr val="6F90B4"/>
                </a:solidFill>
                <a:latin typeface="Bryndan Write"/>
              </a:rPr>
              <a:t>3. Sanskar 23MI33020 - structure&amp; presentation</a:t>
            </a:r>
          </a:p>
          <a:p>
            <a:pPr>
              <a:lnSpc>
                <a:spcPts val="5747"/>
              </a:lnSpc>
            </a:pPr>
            <a:r>
              <a:rPr lang="en-US" sz="5177">
                <a:solidFill>
                  <a:srgbClr val="6F90B4"/>
                </a:solidFill>
                <a:latin typeface="Bryndan Write"/>
              </a:rPr>
              <a:t>4.Aryan 23CY10007- code&amp;circuit</a:t>
            </a:r>
          </a:p>
          <a:p>
            <a:pPr>
              <a:lnSpc>
                <a:spcPts val="5747"/>
              </a:lnSpc>
            </a:pPr>
            <a:endParaRPr lang="en-US" sz="5177">
              <a:solidFill>
                <a:srgbClr val="6F90B4"/>
              </a:solidFill>
              <a:latin typeface="Bryndan Write"/>
            </a:endParaRPr>
          </a:p>
        </p:txBody>
      </p:sp>
      <p:sp>
        <p:nvSpPr>
          <p:cNvPr id="6" name="TextBox 6"/>
          <p:cNvSpPr txBox="1"/>
          <p:nvPr/>
        </p:nvSpPr>
        <p:spPr>
          <a:xfrm>
            <a:off x="5490524" y="2509960"/>
            <a:ext cx="7306952" cy="1193800"/>
          </a:xfrm>
          <a:prstGeom prst="rect">
            <a:avLst/>
          </a:prstGeom>
        </p:spPr>
        <p:txBody>
          <a:bodyPr lIns="0" tIns="0" rIns="0" bIns="0" rtlCol="0" anchor="t">
            <a:spAutoFit/>
          </a:bodyPr>
          <a:lstStyle/>
          <a:p>
            <a:pPr>
              <a:lnSpc>
                <a:spcPts val="9799"/>
              </a:lnSpc>
              <a:spcBef>
                <a:spcPct val="0"/>
              </a:spcBef>
            </a:pPr>
            <a:r>
              <a:rPr lang="en-US" sz="6999">
                <a:solidFill>
                  <a:srgbClr val="374C7A"/>
                </a:solidFill>
                <a:latin typeface="Bosk"/>
              </a:rPr>
              <a:t>OUR TEAM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74C7A"/>
        </a:solidFill>
        <a:effectLst/>
      </p:bgPr>
    </p:bg>
    <p:spTree>
      <p:nvGrpSpPr>
        <p:cNvPr id="1" name=""/>
        <p:cNvGrpSpPr/>
        <p:nvPr/>
      </p:nvGrpSpPr>
      <p:grpSpPr>
        <a:xfrm>
          <a:off x="0" y="0"/>
          <a:ext cx="0" cy="0"/>
          <a:chOff x="0" y="0"/>
          <a:chExt cx="0" cy="0"/>
        </a:xfrm>
      </p:grpSpPr>
      <p:sp>
        <p:nvSpPr>
          <p:cNvPr id="2" name="Freeform 2"/>
          <p:cNvSpPr/>
          <p:nvPr/>
        </p:nvSpPr>
        <p:spPr>
          <a:xfrm rot="2700000">
            <a:off x="44889" y="6763641"/>
            <a:ext cx="1967623" cy="4114800"/>
          </a:xfrm>
          <a:custGeom>
            <a:avLst/>
            <a:gdLst/>
            <a:ahLst/>
            <a:cxnLst/>
            <a:rect l="l" t="t" r="r" b="b"/>
            <a:pathLst>
              <a:path w="1967623" h="4114800">
                <a:moveTo>
                  <a:pt x="0" y="0"/>
                </a:moveTo>
                <a:lnTo>
                  <a:pt x="1967622" y="0"/>
                </a:lnTo>
                <a:lnTo>
                  <a:pt x="196762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810181">
            <a:off x="14970910" y="89560"/>
            <a:ext cx="4576780" cy="3315755"/>
          </a:xfrm>
          <a:custGeom>
            <a:avLst/>
            <a:gdLst/>
            <a:ahLst/>
            <a:cxnLst/>
            <a:rect l="l" t="t" r="r" b="b"/>
            <a:pathLst>
              <a:path w="4576780" h="3315755">
                <a:moveTo>
                  <a:pt x="0" y="0"/>
                </a:moveTo>
                <a:lnTo>
                  <a:pt x="4576780" y="0"/>
                </a:lnTo>
                <a:lnTo>
                  <a:pt x="4576780" y="3315754"/>
                </a:lnTo>
                <a:lnTo>
                  <a:pt x="0" y="33157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519404" y="2822283"/>
            <a:ext cx="12412438" cy="5071745"/>
          </a:xfrm>
          <a:prstGeom prst="rect">
            <a:avLst/>
          </a:prstGeom>
        </p:spPr>
        <p:txBody>
          <a:bodyPr lIns="0" tIns="0" rIns="0" bIns="0" rtlCol="0" anchor="t">
            <a:spAutoFit/>
          </a:bodyPr>
          <a:lstStyle/>
          <a:p>
            <a:pPr algn="ctr">
              <a:lnSpc>
                <a:spcPts val="4480"/>
              </a:lnSpc>
            </a:pPr>
            <a:r>
              <a:rPr lang="en-US" sz="3200">
                <a:solidFill>
                  <a:srgbClr val="FFFFFF"/>
                </a:solidFill>
                <a:latin typeface="Bryndan Write"/>
              </a:rPr>
              <a:t>In today's digital era, 3D scanning technology offers immense potential for creators, innovators, and hobbyists. Our mission is to make this technology accessible to all by providing a step-by-step guide to building your own 3D scanner using affordable materials and tools. Throughout this presentation, we'll cover the principles of 3D scanning, the construction process, software setup, calibration, and potential applications. Join us as we explore the exciting world of DIY 3D scanning and unleash your creativity!</a:t>
            </a:r>
          </a:p>
          <a:p>
            <a:pPr algn="ctr">
              <a:lnSpc>
                <a:spcPts val="4480"/>
              </a:lnSpc>
              <a:spcBef>
                <a:spcPct val="0"/>
              </a:spcBef>
            </a:pPr>
            <a:r>
              <a:rPr lang="en-US" sz="3200">
                <a:solidFill>
                  <a:srgbClr val="FFFFFF"/>
                </a:solidFill>
                <a:latin typeface="Bryndan Write"/>
              </a:rPr>
              <a:t>.</a:t>
            </a:r>
          </a:p>
        </p:txBody>
      </p:sp>
      <p:sp>
        <p:nvSpPr>
          <p:cNvPr id="5" name="TextBox 5"/>
          <p:cNvSpPr txBox="1"/>
          <p:nvPr/>
        </p:nvSpPr>
        <p:spPr>
          <a:xfrm>
            <a:off x="5911805" y="1083862"/>
            <a:ext cx="6464390" cy="1193800"/>
          </a:xfrm>
          <a:prstGeom prst="rect">
            <a:avLst/>
          </a:prstGeom>
        </p:spPr>
        <p:txBody>
          <a:bodyPr lIns="0" tIns="0" rIns="0" bIns="0" rtlCol="0" anchor="t">
            <a:spAutoFit/>
          </a:bodyPr>
          <a:lstStyle/>
          <a:p>
            <a:pPr algn="ctr">
              <a:lnSpc>
                <a:spcPts val="9799"/>
              </a:lnSpc>
              <a:spcBef>
                <a:spcPct val="0"/>
              </a:spcBef>
            </a:pPr>
            <a:r>
              <a:rPr lang="en-US" sz="6999">
                <a:solidFill>
                  <a:srgbClr val="FFFFFF"/>
                </a:solidFill>
                <a:latin typeface="Bosk"/>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4C8E5"/>
        </a:solidFill>
        <a:effectLst/>
      </p:bgPr>
    </p:bg>
    <p:spTree>
      <p:nvGrpSpPr>
        <p:cNvPr id="1" name=""/>
        <p:cNvGrpSpPr/>
        <p:nvPr/>
      </p:nvGrpSpPr>
      <p:grpSpPr>
        <a:xfrm>
          <a:off x="0" y="0"/>
          <a:ext cx="0" cy="0"/>
          <a:chOff x="0" y="0"/>
          <a:chExt cx="0" cy="0"/>
        </a:xfrm>
      </p:grpSpPr>
      <p:sp>
        <p:nvSpPr>
          <p:cNvPr id="2" name="Freeform 2"/>
          <p:cNvSpPr/>
          <p:nvPr/>
        </p:nvSpPr>
        <p:spPr>
          <a:xfrm rot="5772310">
            <a:off x="1161386" y="597283"/>
            <a:ext cx="15965229" cy="18762555"/>
          </a:xfrm>
          <a:custGeom>
            <a:avLst/>
            <a:gdLst/>
            <a:ahLst/>
            <a:cxnLst/>
            <a:rect l="l" t="t" r="r" b="b"/>
            <a:pathLst>
              <a:path w="15965229" h="18762555">
                <a:moveTo>
                  <a:pt x="0" y="0"/>
                </a:moveTo>
                <a:lnTo>
                  <a:pt x="15965228" y="0"/>
                </a:lnTo>
                <a:lnTo>
                  <a:pt x="15965228" y="18762555"/>
                </a:lnTo>
                <a:lnTo>
                  <a:pt x="0" y="187625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51574" flipH="1">
            <a:off x="13365824" y="270320"/>
            <a:ext cx="3437551" cy="3150569"/>
          </a:xfrm>
          <a:custGeom>
            <a:avLst/>
            <a:gdLst/>
            <a:ahLst/>
            <a:cxnLst/>
            <a:rect l="l" t="t" r="r" b="b"/>
            <a:pathLst>
              <a:path w="3437551" h="3150569">
                <a:moveTo>
                  <a:pt x="3437551" y="0"/>
                </a:moveTo>
                <a:lnTo>
                  <a:pt x="0" y="0"/>
                </a:lnTo>
                <a:lnTo>
                  <a:pt x="0" y="3150568"/>
                </a:lnTo>
                <a:lnTo>
                  <a:pt x="3437551" y="3150568"/>
                </a:lnTo>
                <a:lnTo>
                  <a:pt x="3437551"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445228">
            <a:off x="-1095186" y="-178424"/>
            <a:ext cx="8065935" cy="5558162"/>
          </a:xfrm>
          <a:custGeom>
            <a:avLst/>
            <a:gdLst/>
            <a:ahLst/>
            <a:cxnLst/>
            <a:rect l="l" t="t" r="r" b="b"/>
            <a:pathLst>
              <a:path w="8065935" h="5558162">
                <a:moveTo>
                  <a:pt x="0" y="0"/>
                </a:moveTo>
                <a:lnTo>
                  <a:pt x="8065934" y="0"/>
                </a:lnTo>
                <a:lnTo>
                  <a:pt x="8065934" y="5558162"/>
                </a:lnTo>
                <a:lnTo>
                  <a:pt x="0" y="55581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2937781" y="4015263"/>
            <a:ext cx="12412438" cy="5633720"/>
          </a:xfrm>
          <a:prstGeom prst="rect">
            <a:avLst/>
          </a:prstGeom>
        </p:spPr>
        <p:txBody>
          <a:bodyPr lIns="0" tIns="0" rIns="0" bIns="0" rtlCol="0" anchor="t">
            <a:spAutoFit/>
          </a:bodyPr>
          <a:lstStyle/>
          <a:p>
            <a:pPr algn="ctr">
              <a:lnSpc>
                <a:spcPts val="4480"/>
              </a:lnSpc>
            </a:pPr>
            <a:r>
              <a:rPr lang="en-US" sz="3200">
                <a:solidFill>
                  <a:srgbClr val="FFFFFF"/>
                </a:solidFill>
                <a:latin typeface="Bryndan Write"/>
              </a:rPr>
              <a:t>Despite the incredible potential and versatility of 3D scanning technology, accessibility remains a significant barrier for many individuals and small businesses. Traditional 3D scanners often come with hefty price tags, complex setups, and proprietary software, limiting their reach and usability</a:t>
            </a:r>
          </a:p>
          <a:p>
            <a:pPr algn="ctr">
              <a:lnSpc>
                <a:spcPts val="4480"/>
              </a:lnSpc>
              <a:spcBef>
                <a:spcPct val="0"/>
              </a:spcBef>
            </a:pPr>
            <a:r>
              <a:rPr lang="en-US" sz="3200">
                <a:solidFill>
                  <a:srgbClr val="FFFFFF"/>
                </a:solidFill>
                <a:latin typeface="Bryndan Write"/>
              </a:rPr>
              <a:t>Moreover, the lack of customization options and flexibility inherent in commercial solutions stifles innovation and creative expression. As a result, many aspiring creators, educators, and entrepreneurs find themselves restricted in their ability to explore the vast possibilities offered by 3D scanning technology.</a:t>
            </a:r>
          </a:p>
        </p:txBody>
      </p:sp>
      <p:sp>
        <p:nvSpPr>
          <p:cNvPr id="6" name="TextBox 6"/>
          <p:cNvSpPr txBox="1"/>
          <p:nvPr/>
        </p:nvSpPr>
        <p:spPr>
          <a:xfrm>
            <a:off x="3995279" y="945342"/>
            <a:ext cx="10297442" cy="1193800"/>
          </a:xfrm>
          <a:prstGeom prst="rect">
            <a:avLst/>
          </a:prstGeom>
        </p:spPr>
        <p:txBody>
          <a:bodyPr lIns="0" tIns="0" rIns="0" bIns="0" rtlCol="0" anchor="t">
            <a:spAutoFit/>
          </a:bodyPr>
          <a:lstStyle/>
          <a:p>
            <a:pPr algn="ctr">
              <a:lnSpc>
                <a:spcPts val="9799"/>
              </a:lnSpc>
              <a:spcBef>
                <a:spcPct val="0"/>
              </a:spcBef>
            </a:pPr>
            <a:r>
              <a:rPr lang="en-US" sz="6999">
                <a:solidFill>
                  <a:srgbClr val="374C7A"/>
                </a:solidFill>
                <a:latin typeface="Bosk"/>
              </a:rPr>
              <a:t>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9801113" y="-2514237"/>
            <a:ext cx="13032076" cy="15315474"/>
          </a:xfrm>
          <a:custGeom>
            <a:avLst/>
            <a:gdLst/>
            <a:ahLst/>
            <a:cxnLst/>
            <a:rect l="l" t="t" r="r" b="b"/>
            <a:pathLst>
              <a:path w="13032076" h="15315474">
                <a:moveTo>
                  <a:pt x="0" y="0"/>
                </a:moveTo>
                <a:lnTo>
                  <a:pt x="13032076" y="0"/>
                </a:lnTo>
                <a:lnTo>
                  <a:pt x="13032076" y="15315474"/>
                </a:lnTo>
                <a:lnTo>
                  <a:pt x="0" y="1531547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477617" flipH="1" flipV="1">
            <a:off x="15350219" y="-2514237"/>
            <a:ext cx="13032076" cy="15315474"/>
          </a:xfrm>
          <a:custGeom>
            <a:avLst/>
            <a:gdLst/>
            <a:ahLst/>
            <a:cxnLst/>
            <a:rect l="l" t="t" r="r" b="b"/>
            <a:pathLst>
              <a:path w="13032076" h="15315474">
                <a:moveTo>
                  <a:pt x="13032076" y="15315474"/>
                </a:moveTo>
                <a:lnTo>
                  <a:pt x="0" y="15315474"/>
                </a:lnTo>
                <a:lnTo>
                  <a:pt x="0" y="0"/>
                </a:lnTo>
                <a:lnTo>
                  <a:pt x="13032076" y="0"/>
                </a:lnTo>
                <a:lnTo>
                  <a:pt x="13032076" y="1531547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178531">
            <a:off x="14716848" y="481264"/>
            <a:ext cx="4576780" cy="3315755"/>
          </a:xfrm>
          <a:custGeom>
            <a:avLst/>
            <a:gdLst/>
            <a:ahLst/>
            <a:cxnLst/>
            <a:rect l="l" t="t" r="r" b="b"/>
            <a:pathLst>
              <a:path w="4576780" h="3315755">
                <a:moveTo>
                  <a:pt x="0" y="0"/>
                </a:moveTo>
                <a:lnTo>
                  <a:pt x="4576780" y="0"/>
                </a:lnTo>
                <a:lnTo>
                  <a:pt x="4576780" y="3315755"/>
                </a:lnTo>
                <a:lnTo>
                  <a:pt x="0" y="33157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9288679">
            <a:off x="-1069494" y="6769187"/>
            <a:ext cx="4576780" cy="3315755"/>
          </a:xfrm>
          <a:custGeom>
            <a:avLst/>
            <a:gdLst/>
            <a:ahLst/>
            <a:cxnLst/>
            <a:rect l="l" t="t" r="r" b="b"/>
            <a:pathLst>
              <a:path w="4576780" h="3315755">
                <a:moveTo>
                  <a:pt x="0" y="0"/>
                </a:moveTo>
                <a:lnTo>
                  <a:pt x="4576780" y="0"/>
                </a:lnTo>
                <a:lnTo>
                  <a:pt x="4576780" y="3315755"/>
                </a:lnTo>
                <a:lnTo>
                  <a:pt x="0" y="331575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782785">
            <a:off x="14908114" y="7200900"/>
            <a:ext cx="4194247" cy="4114800"/>
          </a:xfrm>
          <a:custGeom>
            <a:avLst/>
            <a:gdLst/>
            <a:ahLst/>
            <a:cxnLst/>
            <a:rect l="l" t="t" r="r" b="b"/>
            <a:pathLst>
              <a:path w="4194247" h="4114800">
                <a:moveTo>
                  <a:pt x="0" y="0"/>
                </a:moveTo>
                <a:lnTo>
                  <a:pt x="4194247" y="0"/>
                </a:lnTo>
                <a:lnTo>
                  <a:pt x="419424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782785">
            <a:off x="77016" y="-2057400"/>
            <a:ext cx="4194247" cy="4114800"/>
          </a:xfrm>
          <a:custGeom>
            <a:avLst/>
            <a:gdLst/>
            <a:ahLst/>
            <a:cxnLst/>
            <a:rect l="l" t="t" r="r" b="b"/>
            <a:pathLst>
              <a:path w="4194247" h="4114800">
                <a:moveTo>
                  <a:pt x="0" y="0"/>
                </a:moveTo>
                <a:lnTo>
                  <a:pt x="4194247" y="0"/>
                </a:lnTo>
                <a:lnTo>
                  <a:pt x="419424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9987086" y="2391974"/>
            <a:ext cx="5207382" cy="7965338"/>
          </a:xfrm>
          <a:prstGeom prst="rect">
            <a:avLst/>
          </a:prstGeom>
        </p:spPr>
        <p:txBody>
          <a:bodyPr lIns="0" tIns="0" rIns="0" bIns="0" rtlCol="0" anchor="t">
            <a:spAutoFit/>
          </a:bodyPr>
          <a:lstStyle/>
          <a:p>
            <a:pPr marL="610962" lvl="1" indent="-305481">
              <a:lnSpc>
                <a:spcPts val="3961"/>
              </a:lnSpc>
              <a:buFont typeface="Arial"/>
              <a:buChar char="•"/>
            </a:pPr>
            <a:r>
              <a:rPr lang="en-US" sz="2829">
                <a:solidFill>
                  <a:srgbClr val="374C7A"/>
                </a:solidFill>
                <a:latin typeface="Bryndan Write"/>
              </a:rPr>
              <a:t>Affordability: Another key objective is to significantly reduce the cost barrier associated with 3D scanning technology. By utilizing off-the-shelf components and open-source software, the goal is to create DIY 3D scanners that are significantly more affordable than their commercial counterparts, thereby enabling individuals and small businesses with limited resources to access this technology.</a:t>
            </a:r>
          </a:p>
        </p:txBody>
      </p:sp>
      <p:sp>
        <p:nvSpPr>
          <p:cNvPr id="9" name="TextBox 9"/>
          <p:cNvSpPr txBox="1"/>
          <p:nvPr/>
        </p:nvSpPr>
        <p:spPr>
          <a:xfrm>
            <a:off x="2766445" y="2148083"/>
            <a:ext cx="5888543" cy="8443595"/>
          </a:xfrm>
          <a:prstGeom prst="rect">
            <a:avLst/>
          </a:prstGeom>
        </p:spPr>
        <p:txBody>
          <a:bodyPr lIns="0" tIns="0" rIns="0" bIns="0" rtlCol="0" anchor="t">
            <a:spAutoFit/>
          </a:bodyPr>
          <a:lstStyle/>
          <a:p>
            <a:pPr marL="690881" lvl="1" indent="-345440">
              <a:lnSpc>
                <a:spcPts val="4480"/>
              </a:lnSpc>
              <a:buFont typeface="Arial"/>
              <a:buChar char="•"/>
            </a:pPr>
            <a:r>
              <a:rPr lang="en-US" sz="3200">
                <a:solidFill>
                  <a:srgbClr val="374C7A"/>
                </a:solidFill>
                <a:latin typeface="Bryndan Write"/>
              </a:rPr>
              <a:t>Accessibility: The primary goal is to make 3D scanning technology accessible to a wider audience by providing DIY solutions that are affordable, easy to build, and require minimal technical expertise. This includes ensuring that the necessary components are readily available and that the assembly process is straightforward and well-documented.</a:t>
            </a:r>
          </a:p>
          <a:p>
            <a:pPr marL="690881" lvl="1" indent="-345440">
              <a:lnSpc>
                <a:spcPts val="4480"/>
              </a:lnSpc>
              <a:buFont typeface="Arial"/>
              <a:buChar char="•"/>
            </a:pPr>
            <a:endParaRPr lang="en-US" sz="3200">
              <a:solidFill>
                <a:srgbClr val="374C7A"/>
              </a:solidFill>
              <a:latin typeface="Bryndan Write"/>
            </a:endParaRPr>
          </a:p>
        </p:txBody>
      </p:sp>
      <p:sp>
        <p:nvSpPr>
          <p:cNvPr id="10" name="TextBox 10"/>
          <p:cNvSpPr txBox="1"/>
          <p:nvPr/>
        </p:nvSpPr>
        <p:spPr>
          <a:xfrm>
            <a:off x="3995279" y="1313642"/>
            <a:ext cx="10297442" cy="1193800"/>
          </a:xfrm>
          <a:prstGeom prst="rect">
            <a:avLst/>
          </a:prstGeom>
        </p:spPr>
        <p:txBody>
          <a:bodyPr lIns="0" tIns="0" rIns="0" bIns="0" rtlCol="0" anchor="t">
            <a:spAutoFit/>
          </a:bodyPr>
          <a:lstStyle/>
          <a:p>
            <a:pPr algn="ctr">
              <a:lnSpc>
                <a:spcPts val="9799"/>
              </a:lnSpc>
              <a:spcBef>
                <a:spcPct val="0"/>
              </a:spcBef>
            </a:pPr>
            <a:r>
              <a:rPr lang="en-US" sz="6999">
                <a:solidFill>
                  <a:srgbClr val="374C7A"/>
                </a:solidFill>
                <a:latin typeface="Bosk"/>
              </a:rPr>
              <a:t>GOAL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682960">
            <a:off x="-528412" y="7200900"/>
            <a:ext cx="4194247" cy="4114800"/>
          </a:xfrm>
          <a:custGeom>
            <a:avLst/>
            <a:gdLst/>
            <a:ahLst/>
            <a:cxnLst/>
            <a:rect l="l" t="t" r="r" b="b"/>
            <a:pathLst>
              <a:path w="4194247" h="4114800">
                <a:moveTo>
                  <a:pt x="0" y="0"/>
                </a:moveTo>
                <a:lnTo>
                  <a:pt x="4194247" y="0"/>
                </a:lnTo>
                <a:lnTo>
                  <a:pt x="4194247"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6427871">
            <a:off x="2300055" y="-2442398"/>
            <a:ext cx="13687891" cy="16086196"/>
          </a:xfrm>
          <a:custGeom>
            <a:avLst/>
            <a:gdLst/>
            <a:ahLst/>
            <a:cxnLst/>
            <a:rect l="l" t="t" r="r" b="b"/>
            <a:pathLst>
              <a:path w="13687891" h="16086196">
                <a:moveTo>
                  <a:pt x="0" y="0"/>
                </a:moveTo>
                <a:lnTo>
                  <a:pt x="13687890" y="0"/>
                </a:lnTo>
                <a:lnTo>
                  <a:pt x="13687890" y="16086196"/>
                </a:lnTo>
                <a:lnTo>
                  <a:pt x="0" y="160861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2937781" y="3043093"/>
            <a:ext cx="12412438" cy="5633720"/>
          </a:xfrm>
          <a:prstGeom prst="rect">
            <a:avLst/>
          </a:prstGeom>
        </p:spPr>
        <p:txBody>
          <a:bodyPr lIns="0" tIns="0" rIns="0" bIns="0" rtlCol="0" anchor="t">
            <a:spAutoFit/>
          </a:bodyPr>
          <a:lstStyle/>
          <a:p>
            <a:pPr algn="ctr">
              <a:lnSpc>
                <a:spcPts val="4480"/>
              </a:lnSpc>
            </a:pPr>
            <a:r>
              <a:rPr lang="en-US" sz="3200">
                <a:solidFill>
                  <a:srgbClr val="FFFFFF"/>
                </a:solidFill>
                <a:latin typeface="Bryndan Write"/>
              </a:rPr>
              <a:t>·ARDUINO UNO R3</a:t>
            </a:r>
          </a:p>
          <a:p>
            <a:pPr algn="ctr">
              <a:lnSpc>
                <a:spcPts val="4480"/>
              </a:lnSpc>
            </a:pPr>
            <a:r>
              <a:rPr lang="en-US" sz="3200">
                <a:solidFill>
                  <a:srgbClr val="FFFFFF"/>
                </a:solidFill>
                <a:latin typeface="Bryndan Write"/>
              </a:rPr>
              <a:t>·NEMA17 4.2 Kg-cm Stepper Motor (4)</a:t>
            </a:r>
          </a:p>
          <a:p>
            <a:pPr algn="ctr">
              <a:lnSpc>
                <a:spcPts val="4480"/>
              </a:lnSpc>
            </a:pPr>
            <a:r>
              <a:rPr lang="en-US" sz="3200">
                <a:solidFill>
                  <a:srgbClr val="FFFFFF"/>
                </a:solidFill>
                <a:latin typeface="Bryndan Write"/>
              </a:rPr>
              <a:t>·Micro SD card Reader Module: 1.0</a:t>
            </a:r>
          </a:p>
          <a:p>
            <a:pPr algn="ctr">
              <a:lnSpc>
                <a:spcPts val="4480"/>
              </a:lnSpc>
            </a:pPr>
            <a:r>
              <a:rPr lang="en-US" sz="3200">
                <a:solidFill>
                  <a:srgbClr val="FFFFFF"/>
                </a:solidFill>
                <a:latin typeface="Bryndan Write"/>
              </a:rPr>
              <a:t>·A4988 Stepper Motor Driver Module : 2.0</a:t>
            </a:r>
          </a:p>
          <a:p>
            <a:pPr algn="ctr">
              <a:lnSpc>
                <a:spcPts val="4480"/>
              </a:lnSpc>
            </a:pPr>
            <a:r>
              <a:rPr lang="en-US" sz="3200">
                <a:solidFill>
                  <a:srgbClr val="FFFFFF"/>
                </a:solidFill>
                <a:latin typeface="Bryndan Write"/>
              </a:rPr>
              <a:t>·VL53L0X Laser Range Finder Distance Sensor Module: 1.0</a:t>
            </a:r>
          </a:p>
          <a:p>
            <a:pPr algn="ctr">
              <a:lnSpc>
                <a:spcPts val="4480"/>
              </a:lnSpc>
            </a:pPr>
            <a:r>
              <a:rPr lang="en-US" sz="3200">
                <a:solidFill>
                  <a:srgbClr val="FFFFFF"/>
                </a:solidFill>
                <a:latin typeface="Bryndan Write"/>
              </a:rPr>
              <a:t>·GT2 20 Teeth Aluminium Timing pulley 5mm bore for nema17 motor : 1.0</a:t>
            </a:r>
          </a:p>
          <a:p>
            <a:pPr algn="ctr">
              <a:lnSpc>
                <a:spcPts val="4480"/>
              </a:lnSpc>
            </a:pPr>
            <a:r>
              <a:rPr lang="en-US" sz="3200">
                <a:solidFill>
                  <a:srgbClr val="FFFFFF"/>
                </a:solidFill>
                <a:latin typeface="Bryndan Write"/>
              </a:rPr>
              <a:t>·GT2 Open loop Timing Belt 6mm : 1.0</a:t>
            </a:r>
          </a:p>
          <a:p>
            <a:pPr algn="ctr">
              <a:lnSpc>
                <a:spcPts val="4480"/>
              </a:lnSpc>
            </a:pPr>
            <a:r>
              <a:rPr lang="en-US" sz="3200">
                <a:solidFill>
                  <a:srgbClr val="FFFFFF"/>
                </a:solidFill>
                <a:latin typeface="Bryndan Write"/>
              </a:rPr>
              <a:t>·Radial Ball Bearing 4mm Dia : 1.0</a:t>
            </a:r>
          </a:p>
          <a:p>
            <a:pPr algn="ctr">
              <a:lnSpc>
                <a:spcPts val="4480"/>
              </a:lnSpc>
              <a:spcBef>
                <a:spcPct val="0"/>
              </a:spcBef>
            </a:pPr>
            <a:endParaRPr lang="en-US" sz="3200">
              <a:solidFill>
                <a:srgbClr val="FFFFFF"/>
              </a:solidFill>
              <a:latin typeface="Bryndan Write"/>
            </a:endParaRPr>
          </a:p>
        </p:txBody>
      </p:sp>
      <p:sp>
        <p:nvSpPr>
          <p:cNvPr id="5" name="TextBox 5"/>
          <p:cNvSpPr txBox="1"/>
          <p:nvPr/>
        </p:nvSpPr>
        <p:spPr>
          <a:xfrm>
            <a:off x="3995279" y="1206619"/>
            <a:ext cx="10297442" cy="1193800"/>
          </a:xfrm>
          <a:prstGeom prst="rect">
            <a:avLst/>
          </a:prstGeom>
        </p:spPr>
        <p:txBody>
          <a:bodyPr lIns="0" tIns="0" rIns="0" bIns="0" rtlCol="0" anchor="t">
            <a:spAutoFit/>
          </a:bodyPr>
          <a:lstStyle/>
          <a:p>
            <a:pPr algn="ctr">
              <a:lnSpc>
                <a:spcPts val="9799"/>
              </a:lnSpc>
              <a:spcBef>
                <a:spcPct val="0"/>
              </a:spcBef>
            </a:pPr>
            <a:r>
              <a:rPr lang="en-US" sz="6999">
                <a:solidFill>
                  <a:srgbClr val="FFFFFF"/>
                </a:solidFill>
                <a:latin typeface="Bosk"/>
              </a:rPr>
              <a:t>COMPONENTS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899543" flipH="1">
            <a:off x="445115" y="-1500079"/>
            <a:ext cx="5586321" cy="3849483"/>
          </a:xfrm>
          <a:custGeom>
            <a:avLst/>
            <a:gdLst/>
            <a:ahLst/>
            <a:cxnLst/>
            <a:rect l="l" t="t" r="r" b="b"/>
            <a:pathLst>
              <a:path w="5586321" h="3849483">
                <a:moveTo>
                  <a:pt x="5586321" y="0"/>
                </a:moveTo>
                <a:lnTo>
                  <a:pt x="0" y="0"/>
                </a:lnTo>
                <a:lnTo>
                  <a:pt x="0" y="3849483"/>
                </a:lnTo>
                <a:lnTo>
                  <a:pt x="5586321" y="3849483"/>
                </a:lnTo>
                <a:lnTo>
                  <a:pt x="5586321"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814661" y="291312"/>
            <a:ext cx="10297442" cy="1193800"/>
          </a:xfrm>
          <a:prstGeom prst="rect">
            <a:avLst/>
          </a:prstGeom>
        </p:spPr>
        <p:txBody>
          <a:bodyPr lIns="0" tIns="0" rIns="0" bIns="0" rtlCol="0" anchor="t">
            <a:spAutoFit/>
          </a:bodyPr>
          <a:lstStyle/>
          <a:p>
            <a:pPr algn="ctr">
              <a:lnSpc>
                <a:spcPts val="9799"/>
              </a:lnSpc>
              <a:spcBef>
                <a:spcPct val="0"/>
              </a:spcBef>
            </a:pPr>
            <a:r>
              <a:rPr lang="en-US" sz="6999">
                <a:solidFill>
                  <a:srgbClr val="374C7A"/>
                </a:solidFill>
                <a:latin typeface="Bosk"/>
              </a:rPr>
              <a:t>THE CODE</a:t>
            </a:r>
          </a:p>
        </p:txBody>
      </p:sp>
      <p:pic>
        <p:nvPicPr>
          <p:cNvPr id="5" name="Picture 4">
            <a:extLst>
              <a:ext uri="{FF2B5EF4-FFF2-40B4-BE49-F238E27FC236}">
                <a16:creationId xmlns:a16="http://schemas.microsoft.com/office/drawing/2014/main" id="{FAD07EB8-FFF7-E0F1-F898-9D49087F21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383" y="1493715"/>
            <a:ext cx="15461233" cy="85546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899543" flipH="1">
            <a:off x="445115" y="-1500079"/>
            <a:ext cx="5586321" cy="3849483"/>
          </a:xfrm>
          <a:custGeom>
            <a:avLst/>
            <a:gdLst/>
            <a:ahLst/>
            <a:cxnLst/>
            <a:rect l="l" t="t" r="r" b="b"/>
            <a:pathLst>
              <a:path w="5586321" h="3849483">
                <a:moveTo>
                  <a:pt x="5586321" y="0"/>
                </a:moveTo>
                <a:lnTo>
                  <a:pt x="0" y="0"/>
                </a:lnTo>
                <a:lnTo>
                  <a:pt x="0" y="3849483"/>
                </a:lnTo>
                <a:lnTo>
                  <a:pt x="5586321" y="3849483"/>
                </a:lnTo>
                <a:lnTo>
                  <a:pt x="5586321"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4" name="Picture 3">
            <a:extLst>
              <a:ext uri="{FF2B5EF4-FFF2-40B4-BE49-F238E27FC236}">
                <a16:creationId xmlns:a16="http://schemas.microsoft.com/office/drawing/2014/main" id="{FDB66B2B-BB42-5401-14AD-09CA9FE0E8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0" y="669658"/>
            <a:ext cx="16002000" cy="8947684"/>
          </a:xfrm>
          <a:prstGeom prst="rect">
            <a:avLst/>
          </a:prstGeom>
        </p:spPr>
      </p:pic>
    </p:spTree>
    <p:extLst>
      <p:ext uri="{BB962C8B-B14F-4D97-AF65-F5344CB8AC3E}">
        <p14:creationId xmlns:p14="http://schemas.microsoft.com/office/powerpoint/2010/main" val="2918898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899543" flipH="1">
            <a:off x="445115" y="-1500079"/>
            <a:ext cx="5586321" cy="3849483"/>
          </a:xfrm>
          <a:custGeom>
            <a:avLst/>
            <a:gdLst/>
            <a:ahLst/>
            <a:cxnLst/>
            <a:rect l="l" t="t" r="r" b="b"/>
            <a:pathLst>
              <a:path w="5586321" h="3849483">
                <a:moveTo>
                  <a:pt x="5586321" y="0"/>
                </a:moveTo>
                <a:lnTo>
                  <a:pt x="0" y="0"/>
                </a:lnTo>
                <a:lnTo>
                  <a:pt x="0" y="3849483"/>
                </a:lnTo>
                <a:lnTo>
                  <a:pt x="5586321" y="3849483"/>
                </a:lnTo>
                <a:lnTo>
                  <a:pt x="5586321"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4" name="Picture 3">
            <a:extLst>
              <a:ext uri="{FF2B5EF4-FFF2-40B4-BE49-F238E27FC236}">
                <a16:creationId xmlns:a16="http://schemas.microsoft.com/office/drawing/2014/main" id="{5C592B7E-3ACB-1F48-7289-3C9244A3E0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104900"/>
            <a:ext cx="16738968" cy="8534400"/>
          </a:xfrm>
          <a:prstGeom prst="rect">
            <a:avLst/>
          </a:prstGeom>
        </p:spPr>
      </p:pic>
    </p:spTree>
    <p:extLst>
      <p:ext uri="{BB962C8B-B14F-4D97-AF65-F5344CB8AC3E}">
        <p14:creationId xmlns:p14="http://schemas.microsoft.com/office/powerpoint/2010/main" val="3965295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648</Words>
  <Application>Microsoft Office PowerPoint</Application>
  <PresentationFormat>Custom</PresentationFormat>
  <Paragraphs>40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Bryndan Write</vt:lpstr>
      <vt:lpstr>Calibri</vt:lpstr>
      <vt:lpstr>Bosk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Group 3</dc:title>
  <cp:lastModifiedBy>Sanskar Jadhav</cp:lastModifiedBy>
  <cp:revision>1</cp:revision>
  <dcterms:created xsi:type="dcterms:W3CDTF">2006-08-16T00:00:00Z</dcterms:created>
  <dcterms:modified xsi:type="dcterms:W3CDTF">2024-04-09T19:51:49Z</dcterms:modified>
  <dc:identifier>DAGBwsHq7RQ</dc:identifier>
</cp:coreProperties>
</file>