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5" r:id="rId2"/>
    <p:sldId id="282" r:id="rId3"/>
    <p:sldId id="298" r:id="rId4"/>
    <p:sldId id="286" r:id="rId5"/>
    <p:sldId id="287" r:id="rId6"/>
    <p:sldId id="316" r:id="rId7"/>
    <p:sldId id="304" r:id="rId8"/>
    <p:sldId id="299" r:id="rId9"/>
    <p:sldId id="305" r:id="rId10"/>
    <p:sldId id="289" r:id="rId11"/>
    <p:sldId id="312" r:id="rId12"/>
    <p:sldId id="306" r:id="rId13"/>
    <p:sldId id="290" r:id="rId14"/>
    <p:sldId id="307" r:id="rId15"/>
    <p:sldId id="308" r:id="rId16"/>
    <p:sldId id="291" r:id="rId17"/>
    <p:sldId id="309" r:id="rId18"/>
    <p:sldId id="292" r:id="rId19"/>
    <p:sldId id="310" r:id="rId20"/>
    <p:sldId id="293" r:id="rId21"/>
    <p:sldId id="311" r:id="rId22"/>
    <p:sldId id="297" r:id="rId23"/>
    <p:sldId id="313" r:id="rId24"/>
    <p:sldId id="314" r:id="rId25"/>
    <p:sldId id="315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8"/>
    <a:srgbClr val="8A6E5B"/>
    <a:srgbClr val="FF9999"/>
    <a:srgbClr val="8CD3D5"/>
    <a:srgbClr val="96784C"/>
    <a:srgbClr val="725B3A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79" y="5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48">
            <a:extLst>
              <a:ext uri="{FF2B5EF4-FFF2-40B4-BE49-F238E27FC236}">
                <a16:creationId xmlns:a16="http://schemas.microsoft.com/office/drawing/2014/main" id="{536D66AC-2A78-47F3-BAAB-5FB8CEDBB5CA}"/>
              </a:ext>
            </a:extLst>
          </p:cNvPr>
          <p:cNvSpPr/>
          <p:nvPr/>
        </p:nvSpPr>
        <p:spPr>
          <a:xfrm rot="10800000">
            <a:off x="-2" y="6153478"/>
            <a:ext cx="12191999" cy="711664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34" name="양쪽 모서리가 둥근 사각형 110">
            <a:extLst>
              <a:ext uri="{FF2B5EF4-FFF2-40B4-BE49-F238E27FC236}">
                <a16:creationId xmlns:a16="http://schemas.microsoft.com/office/drawing/2014/main" id="{0B8DB9CD-B452-4B1C-9490-06B6BC33480B}"/>
              </a:ext>
            </a:extLst>
          </p:cNvPr>
          <p:cNvSpPr/>
          <p:nvPr/>
        </p:nvSpPr>
        <p:spPr>
          <a:xfrm rot="16200000" flipH="1">
            <a:off x="6609422" y="4289552"/>
            <a:ext cx="1058538" cy="1390650"/>
          </a:xfrm>
          <a:prstGeom prst="round2SameRect">
            <a:avLst>
              <a:gd name="adj1" fmla="val 17199"/>
              <a:gd name="adj2" fmla="val 0"/>
            </a:avLst>
          </a:pr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458254" y="2149113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710324" y="2391290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</a:rPr>
              <a:t>강하림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434520" y="3313427"/>
            <a:ext cx="4355191" cy="1066085"/>
            <a:chOff x="990600" y="3175715"/>
            <a:chExt cx="4355191" cy="1190171"/>
          </a:xfrm>
        </p:grpSpPr>
        <p:sp>
          <p:nvSpPr>
            <p:cNvPr id="100" name="양쪽 모서리가 둥근 사각형 99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686590" y="3555604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</a:rPr>
              <a:t>박하진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458253" y="4477740"/>
            <a:ext cx="4355191" cy="1066085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710323" y="4719917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김익환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41270" y="2945092"/>
            <a:ext cx="729124" cy="729124"/>
            <a:chOff x="4362742" y="172969"/>
            <a:chExt cx="1213018" cy="1213018"/>
          </a:xfrm>
        </p:grpSpPr>
        <p:sp>
          <p:nvSpPr>
            <p:cNvPr id="95" name="타원 94"/>
            <p:cNvSpPr/>
            <p:nvPr/>
          </p:nvSpPr>
          <p:spPr>
            <a:xfrm>
              <a:off x="4362742" y="172969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300" y="369527"/>
              <a:ext cx="819901" cy="81990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0153776" y="2117219"/>
            <a:ext cx="393700" cy="446541"/>
            <a:chOff x="10102672" y="1197965"/>
            <a:chExt cx="393700" cy="446541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10102672" y="1197965"/>
              <a:ext cx="368300" cy="446541"/>
            </a:xfrm>
            <a:prstGeom prst="verticalScroll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17675" y="1198762"/>
              <a:ext cx="37869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팀장</a:t>
              </a: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609601" y="1135358"/>
            <a:ext cx="4966244" cy="14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8A6E5B"/>
                </a:solidFill>
              </a:rPr>
              <a:t>Cocktail/Bar Application 3</a:t>
            </a:r>
            <a:r>
              <a:rPr lang="ko-KR" altLang="en-US" sz="2400" i="1" dirty="0">
                <a:solidFill>
                  <a:srgbClr val="8A6E5B"/>
                </a:solidFill>
              </a:rPr>
              <a:t>조</a:t>
            </a:r>
            <a:r>
              <a:rPr lang="en-US" altLang="ko-KR" sz="2400" i="1" dirty="0">
                <a:solidFill>
                  <a:srgbClr val="8A6E5B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b="1" i="1" dirty="0" err="1">
                <a:solidFill>
                  <a:srgbClr val="8A6E5B"/>
                </a:solidFill>
              </a:rPr>
              <a:t>멀티칵테일</a:t>
            </a:r>
            <a:endParaRPr lang="en-US" altLang="ko-KR" sz="4000" b="1" i="1" dirty="0">
              <a:solidFill>
                <a:srgbClr val="8A6E5B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7CE84B9-D7B4-4519-A0AC-53E31DAD9847}"/>
              </a:ext>
            </a:extLst>
          </p:cNvPr>
          <p:cNvGrpSpPr/>
          <p:nvPr/>
        </p:nvGrpSpPr>
        <p:grpSpPr>
          <a:xfrm>
            <a:off x="6225478" y="1800698"/>
            <a:ext cx="729124" cy="729124"/>
            <a:chOff x="10037986" y="163806"/>
            <a:chExt cx="1213018" cy="121301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3B21DCE-9A9E-4FE2-AB32-E1FFBAC19C0A}"/>
                </a:ext>
              </a:extLst>
            </p:cNvPr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CFE4AF6-BA69-40B6-A6B3-E904FA729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AD82D74-9D7C-46BB-9947-8EC42386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983" y="2680984"/>
            <a:ext cx="3129639" cy="29809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B8F7BD-22D5-49C1-91D2-7097892D4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71" y="2971850"/>
            <a:ext cx="1201202" cy="1164313"/>
          </a:xfrm>
          <a:prstGeom prst="rect">
            <a:avLst/>
          </a:prstGeom>
        </p:spPr>
      </p:pic>
      <p:sp>
        <p:nvSpPr>
          <p:cNvPr id="38" name="자유형 48">
            <a:extLst>
              <a:ext uri="{FF2B5EF4-FFF2-40B4-BE49-F238E27FC236}">
                <a16:creationId xmlns:a16="http://schemas.microsoft.com/office/drawing/2014/main" id="{3556D0D9-60B5-4039-ADC5-E00CBC8F748C}"/>
              </a:ext>
            </a:extLst>
          </p:cNvPr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241269" y="4195187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4ED538-178B-4E57-9641-FA96A3D6F718}"/>
              </a:ext>
            </a:extLst>
          </p:cNvPr>
          <p:cNvSpPr txBox="1"/>
          <p:nvPr/>
        </p:nvSpPr>
        <p:spPr>
          <a:xfrm>
            <a:off x="7994588" y="2389569"/>
            <a:ext cx="267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8A6E5B"/>
                </a:solidFill>
              </a:rPr>
              <a:t>맛집 화면 구성 및</a:t>
            </a:r>
            <a:endParaRPr lang="en-US" altLang="ko-KR" i="1" dirty="0">
              <a:solidFill>
                <a:srgbClr val="8A6E5B"/>
              </a:solidFill>
            </a:endParaRPr>
          </a:p>
          <a:p>
            <a:r>
              <a:rPr lang="ko-KR" altLang="en-US" i="1" dirty="0">
                <a:solidFill>
                  <a:srgbClr val="8A6E5B"/>
                </a:solidFill>
              </a:rPr>
              <a:t>평점</a:t>
            </a:r>
            <a:r>
              <a:rPr lang="en-US" altLang="ko-KR" i="1" dirty="0">
                <a:solidFill>
                  <a:srgbClr val="8A6E5B"/>
                </a:solidFill>
              </a:rPr>
              <a:t>,</a:t>
            </a:r>
            <a:r>
              <a:rPr lang="ko-KR" altLang="en-US" i="1" dirty="0">
                <a:solidFill>
                  <a:srgbClr val="8A6E5B"/>
                </a:solidFill>
              </a:rPr>
              <a:t>후기 기능 구현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A52C1-68C7-4008-82E3-41B33AD947F8}"/>
              </a:ext>
            </a:extLst>
          </p:cNvPr>
          <p:cNvSpPr txBox="1"/>
          <p:nvPr/>
        </p:nvSpPr>
        <p:spPr>
          <a:xfrm>
            <a:off x="7994588" y="3526054"/>
            <a:ext cx="267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8A6E5B"/>
                </a:solidFill>
              </a:rPr>
              <a:t>메인</a:t>
            </a:r>
            <a:r>
              <a:rPr lang="en-US" altLang="ko-KR" i="1" dirty="0">
                <a:solidFill>
                  <a:srgbClr val="8A6E5B"/>
                </a:solidFill>
              </a:rPr>
              <a:t>, </a:t>
            </a:r>
            <a:r>
              <a:rPr lang="ko-KR" altLang="en-US" i="1" dirty="0">
                <a:solidFill>
                  <a:srgbClr val="8A6E5B"/>
                </a:solidFill>
              </a:rPr>
              <a:t>순위</a:t>
            </a:r>
            <a:r>
              <a:rPr lang="en-US" altLang="ko-KR" i="1" dirty="0">
                <a:solidFill>
                  <a:srgbClr val="8A6E5B"/>
                </a:solidFill>
              </a:rPr>
              <a:t>, </a:t>
            </a:r>
            <a:r>
              <a:rPr lang="ko-KR" altLang="en-US" i="1">
                <a:solidFill>
                  <a:srgbClr val="8A6E5B"/>
                </a:solidFill>
              </a:rPr>
              <a:t>메뉴 </a:t>
            </a:r>
            <a:endParaRPr lang="en-US" altLang="ko-KR" i="1" dirty="0">
              <a:solidFill>
                <a:srgbClr val="8A6E5B"/>
              </a:solidFill>
            </a:endParaRPr>
          </a:p>
          <a:p>
            <a:r>
              <a:rPr lang="en-US" altLang="ko-KR" i="1" dirty="0">
                <a:solidFill>
                  <a:srgbClr val="8A6E5B"/>
                </a:solidFill>
              </a:rPr>
              <a:t>UI </a:t>
            </a:r>
            <a:r>
              <a:rPr lang="ko-KR" altLang="en-US" i="1" dirty="0">
                <a:solidFill>
                  <a:srgbClr val="8A6E5B"/>
                </a:solidFill>
              </a:rPr>
              <a:t>구성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09ABC-76D3-49FC-BE50-2AD27F0D126C}"/>
              </a:ext>
            </a:extLst>
          </p:cNvPr>
          <p:cNvSpPr txBox="1"/>
          <p:nvPr/>
        </p:nvSpPr>
        <p:spPr>
          <a:xfrm>
            <a:off x="7994588" y="4577328"/>
            <a:ext cx="267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8A6E5B"/>
                </a:solidFill>
              </a:rPr>
              <a:t>지도</a:t>
            </a:r>
            <a:r>
              <a:rPr lang="en-US" altLang="ko-KR" i="1" dirty="0">
                <a:solidFill>
                  <a:srgbClr val="8A6E5B"/>
                </a:solidFill>
              </a:rPr>
              <a:t>, </a:t>
            </a:r>
            <a:r>
              <a:rPr lang="ko-KR" altLang="en-US" i="1" dirty="0">
                <a:solidFill>
                  <a:srgbClr val="8A6E5B"/>
                </a:solidFill>
              </a:rPr>
              <a:t>검색 화면 구성</a:t>
            </a:r>
            <a:endParaRPr lang="en-US" altLang="ko-KR" i="1" dirty="0">
              <a:solidFill>
                <a:srgbClr val="8A6E5B"/>
              </a:solidFill>
            </a:endParaRPr>
          </a:p>
          <a:p>
            <a:r>
              <a:rPr lang="ko-KR" altLang="en-US" i="1" dirty="0">
                <a:solidFill>
                  <a:srgbClr val="8A6E5B"/>
                </a:solidFill>
              </a:rPr>
              <a:t>및 기능 구현 </a:t>
            </a:r>
            <a:endParaRPr lang="en-US" altLang="ko-KR" i="1" dirty="0">
              <a:solidFill>
                <a:srgbClr val="8A6E5B"/>
              </a:solidFill>
            </a:endParaRPr>
          </a:p>
          <a:p>
            <a:r>
              <a:rPr lang="ko-KR" altLang="en-US" i="1" dirty="0">
                <a:solidFill>
                  <a:srgbClr val="8A6E5B"/>
                </a:solidFill>
              </a:rPr>
              <a:t>정보수집</a:t>
            </a:r>
            <a:r>
              <a:rPr lang="en-US" altLang="ko-KR" i="1" dirty="0">
                <a:solidFill>
                  <a:srgbClr val="8A6E5B"/>
                </a:solidFill>
              </a:rPr>
              <a:t>(</a:t>
            </a:r>
            <a:r>
              <a:rPr lang="ko-KR" altLang="en-US" i="1" dirty="0">
                <a:solidFill>
                  <a:srgbClr val="8A6E5B"/>
                </a:solidFill>
              </a:rPr>
              <a:t>맛집</a:t>
            </a:r>
            <a:r>
              <a:rPr lang="en-US" altLang="ko-KR" i="1" dirty="0">
                <a:solidFill>
                  <a:srgbClr val="8A6E5B"/>
                </a:solidFill>
              </a:rPr>
              <a:t>,</a:t>
            </a:r>
            <a:r>
              <a:rPr lang="ko-KR" altLang="en-US" i="1" dirty="0">
                <a:solidFill>
                  <a:srgbClr val="8A6E5B"/>
                </a:solidFill>
              </a:rPr>
              <a:t>칵테일</a:t>
            </a:r>
            <a:r>
              <a:rPr lang="en-US" altLang="ko-KR" i="1" dirty="0">
                <a:solidFill>
                  <a:srgbClr val="8A6E5B"/>
                </a:solidFill>
              </a:rPr>
              <a:t>)</a:t>
            </a:r>
            <a:endParaRPr lang="ko-KR" altLang="en-US" i="1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계획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//Menu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화면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A3C0475-61C8-4400-BA43-9C19173A660E}"/>
              </a:ext>
            </a:extLst>
          </p:cNvPr>
          <p:cNvGrpSpPr/>
          <p:nvPr/>
        </p:nvGrpSpPr>
        <p:grpSpPr>
          <a:xfrm>
            <a:off x="755728" y="2434300"/>
            <a:ext cx="4355191" cy="1066085"/>
            <a:chOff x="990600" y="3175715"/>
            <a:chExt cx="4355191" cy="1190171"/>
          </a:xfrm>
        </p:grpSpPr>
        <p:sp>
          <p:nvSpPr>
            <p:cNvPr id="67" name="양쪽 모서리가 둥근 사각형 37">
              <a:extLst>
                <a:ext uri="{FF2B5EF4-FFF2-40B4-BE49-F238E27FC236}">
                  <a16:creationId xmlns:a16="http://schemas.microsoft.com/office/drawing/2014/main" id="{8ED37D84-B858-48EA-98BF-E836D69B8379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A7E583D4-103E-4B37-A5A4-7D8F962A4AB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49">
            <a:extLst>
              <a:ext uri="{FF2B5EF4-FFF2-40B4-BE49-F238E27FC236}">
                <a16:creationId xmlns:a16="http://schemas.microsoft.com/office/drawing/2014/main" id="{0702199F-BCA0-47B0-AB50-DFBD65B8B46C}"/>
              </a:ext>
            </a:extLst>
          </p:cNvPr>
          <p:cNvSpPr/>
          <p:nvPr/>
        </p:nvSpPr>
        <p:spPr>
          <a:xfrm>
            <a:off x="914294" y="2236980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20">
            <a:extLst>
              <a:ext uri="{FF2B5EF4-FFF2-40B4-BE49-F238E27FC236}">
                <a16:creationId xmlns:a16="http://schemas.microsoft.com/office/drawing/2014/main" id="{248854E7-5F56-4FF4-9E0B-0FECFE295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357" y="2358427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DAA04722-D995-4867-9616-BE389751C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5071429-8313-4C86-939E-050A2172D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9269843-ED9C-47AF-BBD2-7D184EE3A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5A7EE88F-75D9-4634-A107-A91C232E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6A76A1-5EA0-40A8-B9E2-2C115AA48862}"/>
              </a:ext>
            </a:extLst>
          </p:cNvPr>
          <p:cNvSpPr/>
          <p:nvPr/>
        </p:nvSpPr>
        <p:spPr>
          <a:xfrm>
            <a:off x="1574097" y="2466766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맛집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레시피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Facebook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도움말 제공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5299E0-15D7-4772-9463-1CBDF55C61BD}"/>
              </a:ext>
            </a:extLst>
          </p:cNvPr>
          <p:cNvSpPr/>
          <p:nvPr/>
        </p:nvSpPr>
        <p:spPr>
          <a:xfrm>
            <a:off x="819314" y="28410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7D48DD1-7FC8-4096-BEFD-4B56A397D9B2}"/>
              </a:ext>
            </a:extLst>
          </p:cNvPr>
          <p:cNvGrpSpPr/>
          <p:nvPr/>
        </p:nvGrpSpPr>
        <p:grpSpPr>
          <a:xfrm>
            <a:off x="755728" y="4646922"/>
            <a:ext cx="4355191" cy="1066085"/>
            <a:chOff x="990600" y="3175715"/>
            <a:chExt cx="4355191" cy="1190171"/>
          </a:xfrm>
        </p:grpSpPr>
        <p:sp>
          <p:nvSpPr>
            <p:cNvPr id="78" name="양쪽 모서리가 둥근 사각형 37">
              <a:extLst>
                <a:ext uri="{FF2B5EF4-FFF2-40B4-BE49-F238E27FC236}">
                  <a16:creationId xmlns:a16="http://schemas.microsoft.com/office/drawing/2014/main" id="{AAE5ECDD-CE6F-492F-ABAD-ABC6D13B1D71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F622D952-43DF-45F8-B905-A0F130B9F5C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모서리가 둥근 직사각형 49">
            <a:extLst>
              <a:ext uri="{FF2B5EF4-FFF2-40B4-BE49-F238E27FC236}">
                <a16:creationId xmlns:a16="http://schemas.microsoft.com/office/drawing/2014/main" id="{E601C32B-9C60-4229-B529-8F7D9D522004}"/>
              </a:ext>
            </a:extLst>
          </p:cNvPr>
          <p:cNvSpPr/>
          <p:nvPr/>
        </p:nvSpPr>
        <p:spPr>
          <a:xfrm>
            <a:off x="914294" y="4449602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Group 20">
            <a:extLst>
              <a:ext uri="{FF2B5EF4-FFF2-40B4-BE49-F238E27FC236}">
                <a16:creationId xmlns:a16="http://schemas.microsoft.com/office/drawing/2014/main" id="{8AF55795-9019-408C-9F38-7453FFA76F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357" y="4571049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DF957A36-B220-4E7D-9261-643066E70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C9A9029-9BDC-47F4-AA52-489B8AFD8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03BE23C6-51A1-4C42-9B86-75A7779C7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83AB8A6F-D6A9-4B6A-83EC-CC7A7477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B9030F-F4B1-4B30-8151-13771C6C95B7}"/>
              </a:ext>
            </a:extLst>
          </p:cNvPr>
          <p:cNvSpPr/>
          <p:nvPr/>
        </p:nvSpPr>
        <p:spPr>
          <a:xfrm>
            <a:off x="1574097" y="4679388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바로가기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빠른 메뉴 전환 기능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230F4F-E51D-4941-BD9A-9798685AED1B}"/>
              </a:ext>
            </a:extLst>
          </p:cNvPr>
          <p:cNvSpPr/>
          <p:nvPr/>
        </p:nvSpPr>
        <p:spPr>
          <a:xfrm>
            <a:off x="819314" y="505363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4AE55-4CFE-4BD1-A3A5-649A61B2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68" y="1662127"/>
            <a:ext cx="4067175" cy="50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현재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메뉴 화면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A3C0475-61C8-4400-BA43-9C19173A660E}"/>
              </a:ext>
            </a:extLst>
          </p:cNvPr>
          <p:cNvGrpSpPr/>
          <p:nvPr/>
        </p:nvGrpSpPr>
        <p:grpSpPr>
          <a:xfrm>
            <a:off x="755728" y="2434300"/>
            <a:ext cx="4355191" cy="1066085"/>
            <a:chOff x="990600" y="3175715"/>
            <a:chExt cx="4355191" cy="1190171"/>
          </a:xfrm>
        </p:grpSpPr>
        <p:sp>
          <p:nvSpPr>
            <p:cNvPr id="67" name="양쪽 모서리가 둥근 사각형 37">
              <a:extLst>
                <a:ext uri="{FF2B5EF4-FFF2-40B4-BE49-F238E27FC236}">
                  <a16:creationId xmlns:a16="http://schemas.microsoft.com/office/drawing/2014/main" id="{8ED37D84-B858-48EA-98BF-E836D69B8379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A7E583D4-103E-4B37-A5A4-7D8F962A4AB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49">
            <a:extLst>
              <a:ext uri="{FF2B5EF4-FFF2-40B4-BE49-F238E27FC236}">
                <a16:creationId xmlns:a16="http://schemas.microsoft.com/office/drawing/2014/main" id="{0702199F-BCA0-47B0-AB50-DFBD65B8B46C}"/>
              </a:ext>
            </a:extLst>
          </p:cNvPr>
          <p:cNvSpPr/>
          <p:nvPr/>
        </p:nvSpPr>
        <p:spPr>
          <a:xfrm>
            <a:off x="914294" y="2236980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20">
            <a:extLst>
              <a:ext uri="{FF2B5EF4-FFF2-40B4-BE49-F238E27FC236}">
                <a16:creationId xmlns:a16="http://schemas.microsoft.com/office/drawing/2014/main" id="{248854E7-5F56-4FF4-9E0B-0FECFE295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357" y="2358427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DAA04722-D995-4867-9616-BE389751C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5071429-8313-4C86-939E-050A2172D0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9269843-ED9C-47AF-BBD2-7D184EE3A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5A7EE88F-75D9-4634-A107-A91C232E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6A76A1-5EA0-40A8-B9E2-2C115AA48862}"/>
              </a:ext>
            </a:extLst>
          </p:cNvPr>
          <p:cNvSpPr/>
          <p:nvPr/>
        </p:nvSpPr>
        <p:spPr>
          <a:xfrm>
            <a:off x="1574097" y="2466766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맛집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레시피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Facebook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도움말 제공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5299E0-15D7-4772-9463-1CBDF55C61BD}"/>
              </a:ext>
            </a:extLst>
          </p:cNvPr>
          <p:cNvSpPr/>
          <p:nvPr/>
        </p:nvSpPr>
        <p:spPr>
          <a:xfrm>
            <a:off x="819314" y="28410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7D48DD1-7FC8-4096-BEFD-4B56A397D9B2}"/>
              </a:ext>
            </a:extLst>
          </p:cNvPr>
          <p:cNvGrpSpPr/>
          <p:nvPr/>
        </p:nvGrpSpPr>
        <p:grpSpPr>
          <a:xfrm>
            <a:off x="755728" y="4646922"/>
            <a:ext cx="4355191" cy="1066085"/>
            <a:chOff x="990600" y="3175715"/>
            <a:chExt cx="4355191" cy="1190171"/>
          </a:xfrm>
        </p:grpSpPr>
        <p:sp>
          <p:nvSpPr>
            <p:cNvPr id="78" name="양쪽 모서리가 둥근 사각형 37">
              <a:extLst>
                <a:ext uri="{FF2B5EF4-FFF2-40B4-BE49-F238E27FC236}">
                  <a16:creationId xmlns:a16="http://schemas.microsoft.com/office/drawing/2014/main" id="{AAE5ECDD-CE6F-492F-ABAD-ABC6D13B1D71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F622D952-43DF-45F8-B905-A0F130B9F5C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모서리가 둥근 직사각형 49">
            <a:extLst>
              <a:ext uri="{FF2B5EF4-FFF2-40B4-BE49-F238E27FC236}">
                <a16:creationId xmlns:a16="http://schemas.microsoft.com/office/drawing/2014/main" id="{E601C32B-9C60-4229-B529-8F7D9D522004}"/>
              </a:ext>
            </a:extLst>
          </p:cNvPr>
          <p:cNvSpPr/>
          <p:nvPr/>
        </p:nvSpPr>
        <p:spPr>
          <a:xfrm>
            <a:off x="914294" y="4449602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Group 20">
            <a:extLst>
              <a:ext uri="{FF2B5EF4-FFF2-40B4-BE49-F238E27FC236}">
                <a16:creationId xmlns:a16="http://schemas.microsoft.com/office/drawing/2014/main" id="{8AF55795-9019-408C-9F38-7453FFA76F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357" y="4571049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DF957A36-B220-4E7D-9261-643066E70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C9A9029-9BDC-47F4-AA52-489B8AFD8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03BE23C6-51A1-4C42-9B86-75A7779C7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83AB8A6F-D6A9-4B6A-83EC-CC7A7477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B9030F-F4B1-4B30-8151-13771C6C95B7}"/>
              </a:ext>
            </a:extLst>
          </p:cNvPr>
          <p:cNvSpPr/>
          <p:nvPr/>
        </p:nvSpPr>
        <p:spPr>
          <a:xfrm>
            <a:off x="1574097" y="4679388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바로가기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빠른 메뉴 전환 기능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230F4F-E51D-4941-BD9A-9798685AED1B}"/>
              </a:ext>
            </a:extLst>
          </p:cNvPr>
          <p:cNvSpPr/>
          <p:nvPr/>
        </p:nvSpPr>
        <p:spPr>
          <a:xfrm>
            <a:off x="819314" y="505363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30805-C259-40BF-B548-1CBEB2D0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83" y="1787235"/>
            <a:ext cx="3676650" cy="47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추가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검색 화면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46F528F-3BE9-451A-A460-B9856B0A9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662127"/>
            <a:ext cx="3657600" cy="4797728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DE30408-94C5-4EB4-AF28-A515EB230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1636829"/>
            <a:ext cx="3657600" cy="48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계획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맛집 리스트 화면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정보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02B4B-49A7-4596-B961-C508521A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" y="1768249"/>
            <a:ext cx="4057650" cy="4912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8F9C26-5422-4455-B021-E4CA0C28D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52" y="1768249"/>
            <a:ext cx="4086225" cy="491218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51ADE25-ADD7-45E7-A86B-953A6D4CB966}"/>
              </a:ext>
            </a:extLst>
          </p:cNvPr>
          <p:cNvSpPr/>
          <p:nvPr/>
        </p:nvSpPr>
        <p:spPr>
          <a:xfrm>
            <a:off x="3219718" y="2782669"/>
            <a:ext cx="40576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현재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맛집 리스트 화면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정보 화면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DC8F5A2-4614-4912-A5A8-D2E8DF7DC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68249"/>
            <a:ext cx="3657600" cy="478399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51ADE25-ADD7-45E7-A86B-953A6D4CB966}"/>
              </a:ext>
            </a:extLst>
          </p:cNvPr>
          <p:cNvSpPr/>
          <p:nvPr/>
        </p:nvSpPr>
        <p:spPr>
          <a:xfrm>
            <a:off x="3219718" y="2279749"/>
            <a:ext cx="40576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C77291C-8E8C-48DD-9160-4122948CA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68" y="1768249"/>
            <a:ext cx="3667125" cy="47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8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추가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후기 기능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724BA2C-D440-4A27-B225-52E8546B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92" y="1636829"/>
            <a:ext cx="3657600" cy="5043602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F80450F-FECF-4432-849F-9AE6EE28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97" y="1662127"/>
            <a:ext cx="3667125" cy="50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0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칵테일 리스트 화면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정보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49A0D-BC4C-476A-8A42-D2BC5FD3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1757812"/>
            <a:ext cx="4048125" cy="4912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8AA6-6852-4E7F-A215-05AA673B5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97" y="1779696"/>
            <a:ext cx="4067175" cy="486841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9BA0FE-85F0-493D-AA23-5FB4ED9D1A68}"/>
              </a:ext>
            </a:extLst>
          </p:cNvPr>
          <p:cNvSpPr/>
          <p:nvPr/>
        </p:nvSpPr>
        <p:spPr>
          <a:xfrm>
            <a:off x="2322236" y="2743521"/>
            <a:ext cx="2442561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80958E5-EABE-4FC6-AB7B-4F4FBE0945B8}"/>
              </a:ext>
            </a:extLst>
          </p:cNvPr>
          <p:cNvSpPr/>
          <p:nvPr/>
        </p:nvSpPr>
        <p:spPr>
          <a:xfrm>
            <a:off x="7924800" y="4415278"/>
            <a:ext cx="159327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3F2880-9085-4C36-B62A-62DC3D10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96" y="3766626"/>
            <a:ext cx="1297304" cy="1297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738A4A-2D58-4B52-AD14-E96B6EFA20AE}"/>
              </a:ext>
            </a:extLst>
          </p:cNvPr>
          <p:cNvSpPr txBox="1"/>
          <p:nvPr/>
        </p:nvSpPr>
        <p:spPr>
          <a:xfrm>
            <a:off x="9518073" y="489494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유튜브 영상 재생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4EED6D0-4EFF-4E78-BFA1-56BB166423EA}"/>
              </a:ext>
            </a:extLst>
          </p:cNvPr>
          <p:cNvSpPr/>
          <p:nvPr/>
        </p:nvSpPr>
        <p:spPr>
          <a:xfrm rot="1900931">
            <a:off x="8345135" y="5530149"/>
            <a:ext cx="75260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F97D2-A0D9-4767-9B43-58518539A1E9}"/>
              </a:ext>
            </a:extLst>
          </p:cNvPr>
          <p:cNvSpPr/>
          <p:nvPr/>
        </p:nvSpPr>
        <p:spPr>
          <a:xfrm>
            <a:off x="9223899" y="5717219"/>
            <a:ext cx="1784412" cy="6753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정보 화면</a:t>
            </a:r>
          </a:p>
        </p:txBody>
      </p:sp>
    </p:spTree>
    <p:extLst>
      <p:ext uri="{BB962C8B-B14F-4D97-AF65-F5344CB8AC3E}">
        <p14:creationId xmlns:p14="http://schemas.microsoft.com/office/powerpoint/2010/main" val="83261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칵테일 리스트 화면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정보 화면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80958E5-EABE-4FC6-AB7B-4F4FBE0945B8}"/>
              </a:ext>
            </a:extLst>
          </p:cNvPr>
          <p:cNvSpPr/>
          <p:nvPr/>
        </p:nvSpPr>
        <p:spPr>
          <a:xfrm rot="19711948">
            <a:off x="7780094" y="5137980"/>
            <a:ext cx="159327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EFBF5E-7E13-4286-A0AC-E1A70E86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3" y="1779695"/>
            <a:ext cx="3657600" cy="4868413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CB07B7-2D58-4BBB-851E-EDF33C9B5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7" y="1779694"/>
            <a:ext cx="3667125" cy="486841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9BA0FE-85F0-493D-AA23-5FB4ED9D1A68}"/>
              </a:ext>
            </a:extLst>
          </p:cNvPr>
          <p:cNvSpPr/>
          <p:nvPr/>
        </p:nvSpPr>
        <p:spPr>
          <a:xfrm>
            <a:off x="2322236" y="2743521"/>
            <a:ext cx="2442561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16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D7BE58B-ECEB-45E2-8246-D450D113C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44" y="1581424"/>
            <a:ext cx="2528507" cy="34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맛집 지도 검색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이름 검색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FB5C1-9C66-47A1-B7A7-4A90E31D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2" y="1768249"/>
            <a:ext cx="4048125" cy="4912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6EB839-1F7C-427A-BB8F-9EDD3714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88" y="1768249"/>
            <a:ext cx="4067175" cy="49121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F78E4E-6C98-418F-BADC-4CB4738425B5}"/>
              </a:ext>
            </a:extLst>
          </p:cNvPr>
          <p:cNvSpPr/>
          <p:nvPr/>
        </p:nvSpPr>
        <p:spPr>
          <a:xfrm>
            <a:off x="5437285" y="3568823"/>
            <a:ext cx="11984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41C4E41-5658-4F23-B18F-22F179BF5CF3}"/>
              </a:ext>
            </a:extLst>
          </p:cNvPr>
          <p:cNvSpPr/>
          <p:nvPr/>
        </p:nvSpPr>
        <p:spPr>
          <a:xfrm rot="20134563">
            <a:off x="3992341" y="4225317"/>
            <a:ext cx="1353754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EB30D3B-BA05-406E-A6B0-8B5AB210C695}"/>
              </a:ext>
            </a:extLst>
          </p:cNvPr>
          <p:cNvSpPr/>
          <p:nvPr/>
        </p:nvSpPr>
        <p:spPr>
          <a:xfrm rot="10800000">
            <a:off x="6769347" y="3595615"/>
            <a:ext cx="1029930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2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995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맛집 지도 검색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이름 검색 화면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105C92A-36CA-4D26-9AFB-40463542D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86" y="1768249"/>
            <a:ext cx="3667125" cy="491218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EB30D3B-BA05-406E-A6B0-8B5AB210C695}"/>
              </a:ext>
            </a:extLst>
          </p:cNvPr>
          <p:cNvSpPr/>
          <p:nvPr/>
        </p:nvSpPr>
        <p:spPr>
          <a:xfrm rot="10800000">
            <a:off x="5532120" y="2439878"/>
            <a:ext cx="3282834" cy="57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B1476F-5074-4510-8AB1-E7C4CA1B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08" y="1768249"/>
            <a:ext cx="3638550" cy="49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58681" y="1152749"/>
            <a:ext cx="9074638" cy="497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WHY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하필 칵테일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??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8A6E5B"/>
                </a:solidFill>
              </a:rPr>
              <a:t>맛집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dirty="0">
                <a:solidFill>
                  <a:srgbClr val="8A6E5B"/>
                </a:solidFill>
              </a:rPr>
              <a:t>들이 아주 많지만</a:t>
            </a:r>
            <a:r>
              <a:rPr lang="en-US" altLang="ko-KR" sz="3600" dirty="0">
                <a:solidFill>
                  <a:srgbClr val="8A6E5B"/>
                </a:solidFill>
              </a:rPr>
              <a:t>, </a:t>
            </a:r>
            <a:r>
              <a:rPr lang="ko-KR" altLang="en-US" sz="3600" dirty="0">
                <a:solidFill>
                  <a:srgbClr val="8A6E5B"/>
                </a:solidFill>
              </a:rPr>
              <a:t>칵테일만을 전문적으로 다루는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dirty="0">
                <a:solidFill>
                  <a:srgbClr val="8A6E5B"/>
                </a:solidFill>
              </a:rPr>
              <a:t>은 찾기 쉽지 않다</a:t>
            </a:r>
            <a:r>
              <a:rPr lang="en-US" altLang="ko-KR" sz="3600" dirty="0">
                <a:solidFill>
                  <a:srgbClr val="8A6E5B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8A6E5B"/>
                </a:solidFill>
              </a:rPr>
              <a:t>심지어 현재 있는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칵테일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dirty="0">
                <a:solidFill>
                  <a:srgbClr val="8A6E5B"/>
                </a:solidFill>
              </a:rPr>
              <a:t>들은 사용하기 불편하고 정보도 부족하다</a:t>
            </a:r>
            <a:r>
              <a:rPr lang="en-US" altLang="ko-KR" sz="3600" dirty="0">
                <a:solidFill>
                  <a:srgbClr val="8A6E5B"/>
                </a:solidFill>
              </a:rPr>
              <a:t>.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1067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계획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순위 화면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커뮤니티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(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설정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)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6B99E-7ABD-4850-8D8C-3E6AAC04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0" y="1662127"/>
            <a:ext cx="4057650" cy="49121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9B1B74-DEB4-44F9-A75F-3ED6DACD758F}"/>
              </a:ext>
            </a:extLst>
          </p:cNvPr>
          <p:cNvSpPr/>
          <p:nvPr/>
        </p:nvSpPr>
        <p:spPr>
          <a:xfrm>
            <a:off x="5449903" y="2611571"/>
            <a:ext cx="12517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맛집화면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8CA22D-5401-4B2A-9783-5D3ADBBDDD09}"/>
              </a:ext>
            </a:extLst>
          </p:cNvPr>
          <p:cNvSpPr/>
          <p:nvPr/>
        </p:nvSpPr>
        <p:spPr>
          <a:xfrm>
            <a:off x="4379653" y="2677718"/>
            <a:ext cx="986408" cy="51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69DE0-8195-46BA-9306-BA22A2C3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6" y="1636829"/>
            <a:ext cx="4067175" cy="49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1067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현재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순위 화면</a:t>
            </a:r>
          </a:p>
        </p:txBody>
      </p:sp>
      <p:pic>
        <p:nvPicPr>
          <p:cNvPr id="8" name="그림 7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0CEC4226-F445-4ACF-AAE4-1DD9701F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7" y="1636829"/>
            <a:ext cx="3648075" cy="491218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8CA22D-5401-4B2A-9783-5D3ADBBDDD09}"/>
              </a:ext>
            </a:extLst>
          </p:cNvPr>
          <p:cNvSpPr/>
          <p:nvPr/>
        </p:nvSpPr>
        <p:spPr>
          <a:xfrm>
            <a:off x="4302882" y="3321867"/>
            <a:ext cx="2006478" cy="51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DC97D9-7FF1-4599-8200-6A0FA9DBB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7" y="1636829"/>
            <a:ext cx="3667125" cy="49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1037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커뮤니티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13D2F-2A24-43EA-B5A5-DCC34B6C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08" y="1636829"/>
            <a:ext cx="4048125" cy="4912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FBB70-9AFA-4BA8-9F2E-B514FBBB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54" y="1636829"/>
            <a:ext cx="4067175" cy="4912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A8E88D-F19A-42CD-8617-1AAAAB0A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08" y="5475575"/>
            <a:ext cx="37814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1037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나만의 레시피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 err="1">
                <a:solidFill>
                  <a:srgbClr val="8A6E5B"/>
                </a:solidFill>
                <a:ea typeface="야놀자 야체 B" panose="02020603020101020101" pitchFamily="18" charset="-127"/>
              </a:rPr>
              <a:t>헬프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 화면</a:t>
            </a: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4DA380C-2B13-4593-A310-B32CF77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662127"/>
            <a:ext cx="3657600" cy="46783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B85AFE-B390-4087-97C0-CB9A5203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92" y="1645509"/>
            <a:ext cx="3667125" cy="4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3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112520" y="990498"/>
            <a:ext cx="1037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커뮤니티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문의 화면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3F22A9-93E7-45F9-A13F-CC3A65572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7" y="1662127"/>
            <a:ext cx="3676650" cy="4695810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7BACAC6-DD48-4859-848C-5D450F1F6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0" y="1662127"/>
            <a:ext cx="3648075" cy="4721108"/>
          </a:xfrm>
          <a:prstGeom prst="rect">
            <a:avLst/>
          </a:prstGeom>
        </p:spPr>
      </p:pic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DC6BEEF-E2BE-4E46-AAF4-17CCB2829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49" y="1609842"/>
            <a:ext cx="3667125" cy="47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8" y="990498"/>
            <a:ext cx="1037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</a:t>
            </a:r>
            <a:r>
              <a:rPr lang="ko-KR" altLang="en-US" sz="3600" b="1" dirty="0" err="1">
                <a:solidFill>
                  <a:srgbClr val="8A6E5B"/>
                </a:solidFill>
                <a:ea typeface="야놀자 야체 B" panose="02020603020101020101" pitchFamily="18" charset="-127"/>
              </a:rPr>
              <a:t>만든이들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설정 화면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49725F8-A57D-44D3-B4EF-9150A718A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" y="1662127"/>
            <a:ext cx="3676650" cy="4678348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7CD61C9-6E6C-4981-8BF4-ECB25CD7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92" y="1662125"/>
            <a:ext cx="3657600" cy="46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4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48D22-417E-4713-8C32-8DBB57D2585F}"/>
              </a:ext>
            </a:extLst>
          </p:cNvPr>
          <p:cNvSpPr txBox="1"/>
          <p:nvPr/>
        </p:nvSpPr>
        <p:spPr>
          <a:xfrm>
            <a:off x="8627122" y="5855460"/>
            <a:ext cx="326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감사합니다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~~</a:t>
            </a:r>
            <a:endParaRPr lang="ko-KR" altLang="en-US" sz="3600" b="1" dirty="0">
              <a:solidFill>
                <a:srgbClr val="8A6E5B"/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C7B4E-31C0-44DE-8617-683AF996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05" y="2175336"/>
            <a:ext cx="3129639" cy="3051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DEEC4C-F950-492B-9A74-740DF95F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21" y="2536844"/>
            <a:ext cx="1201202" cy="11643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28C311-13A4-413B-A17C-4CB73E49C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99361"/>
            <a:ext cx="4625488" cy="45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경쟁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 ‘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오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OO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칵테일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’</a:t>
            </a:r>
            <a:endParaRPr lang="ko-KR" altLang="en-US" sz="3600" b="1" dirty="0">
              <a:solidFill>
                <a:srgbClr val="8A6E5B"/>
              </a:solidFill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382D9-7DA8-427C-9EC4-4405EE6B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60" y="1669957"/>
            <a:ext cx="5503419" cy="5047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E4554-9FA2-4548-8B45-4B5A5CC512C9}"/>
              </a:ext>
            </a:extLst>
          </p:cNvPr>
          <p:cNvSpPr txBox="1"/>
          <p:nvPr/>
        </p:nvSpPr>
        <p:spPr>
          <a:xfrm>
            <a:off x="6910466" y="2008682"/>
            <a:ext cx="44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칵테일의 기본적인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레시피와 팁</a:t>
            </a:r>
            <a:r>
              <a:rPr lang="en-US" altLang="ko-KR" dirty="0"/>
              <a:t>, </a:t>
            </a:r>
            <a:r>
              <a:rPr lang="ko-KR" altLang="en-US" dirty="0"/>
              <a:t>간단한 추천 기능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BA045-A8B6-4E84-9DE4-5CD867C65CC5}"/>
              </a:ext>
            </a:extLst>
          </p:cNvPr>
          <p:cNvSpPr/>
          <p:nvPr/>
        </p:nvSpPr>
        <p:spPr>
          <a:xfrm>
            <a:off x="2818151" y="1858780"/>
            <a:ext cx="374754" cy="299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DCA01-17AA-4AB2-B29D-E6D8F3F402FE}"/>
              </a:ext>
            </a:extLst>
          </p:cNvPr>
          <p:cNvSpPr txBox="1"/>
          <p:nvPr/>
        </p:nvSpPr>
        <p:spPr>
          <a:xfrm>
            <a:off x="6910466" y="4336303"/>
            <a:ext cx="3987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맛집</a:t>
            </a:r>
            <a:r>
              <a:rPr lang="ko-KR" altLang="en-US" dirty="0"/>
              <a:t>과 연동된 추천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평점</a:t>
            </a:r>
            <a:r>
              <a:rPr lang="ko-KR" altLang="en-US" dirty="0"/>
              <a:t>을 통한 평가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다양한 </a:t>
            </a:r>
            <a:r>
              <a:rPr lang="ko-KR" altLang="en-US" b="1" dirty="0">
                <a:solidFill>
                  <a:srgbClr val="FF0000"/>
                </a:solidFill>
              </a:rPr>
              <a:t>후기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경쟁 </a:t>
            </a:r>
            <a:r>
              <a:rPr lang="en-US" altLang="ko-KR" dirty="0"/>
              <a:t>app </a:t>
            </a:r>
            <a:r>
              <a:rPr lang="ko-KR" altLang="en-US" dirty="0"/>
              <a:t>기본적인 기능들은 </a:t>
            </a:r>
            <a:r>
              <a:rPr lang="ko-KR" altLang="en-US" b="1" dirty="0">
                <a:solidFill>
                  <a:srgbClr val="FF0000"/>
                </a:solidFill>
              </a:rPr>
              <a:t>모두 포함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6DA07-1D28-4CA2-AE66-0C2CCC3052B5}"/>
              </a:ext>
            </a:extLst>
          </p:cNvPr>
          <p:cNvSpPr txBox="1"/>
          <p:nvPr/>
        </p:nvSpPr>
        <p:spPr>
          <a:xfrm>
            <a:off x="6805534" y="3429000"/>
            <a:ext cx="256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차별성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!</a:t>
            </a:r>
            <a:endParaRPr lang="ko-KR" altLang="en-US" sz="3600" b="1" dirty="0">
              <a:solidFill>
                <a:srgbClr val="8A6E5B"/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2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190040" y="2602612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56572" y="2377696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07472" y="2601318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566038" y="2403998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31101" y="2525445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190040" y="4404718"/>
            <a:ext cx="4355191" cy="1066085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48606" y="4207398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397541" y="4307687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07471" y="4404718"/>
            <a:ext cx="4355191" cy="1066085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566037" y="4207398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20916" y="4360886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24427" y="2642976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맛집 및 칵테일 추천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날짜에 따른 맛집 및 칵테일 추천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69644" y="3017219"/>
            <a:ext cx="421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24427" y="4434143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정보 제공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칵테일에 대한 구체적인 정보 및 레시피 제공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레시피에 대한 유튜브 동영상 링크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69644" y="480838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25841" y="2633784"/>
            <a:ext cx="327696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바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식당 정보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 위주의 식당 및 바의 정보만을 제공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후기 컨텐츠 제공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71058" y="300802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225840" y="4424951"/>
            <a:ext cx="3276967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커뮤니티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레시피 게시판을 통한 커뮤니티 형성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Facebook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제공으로 정보 제공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471057" y="479919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8A6E5B"/>
                </a:solidFill>
              </a:rPr>
              <a:t>04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39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주요 기능</a:t>
            </a:r>
          </a:p>
        </p:txBody>
      </p:sp>
    </p:spTree>
    <p:extLst>
      <p:ext uri="{BB962C8B-B14F-4D97-AF65-F5344CB8AC3E}">
        <p14:creationId xmlns:p14="http://schemas.microsoft.com/office/powerpoint/2010/main" val="40745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39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18D0B-A3FF-4EC4-8DBA-F473B66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731146"/>
            <a:ext cx="11256886" cy="50125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05153D-BE71-4874-8D35-8B115BAF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349" y="5375564"/>
            <a:ext cx="4710177" cy="1368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9C5C7E-BEEA-4EF5-83D7-AC596BC0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98" y="2840182"/>
            <a:ext cx="1285875" cy="13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추가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아이콘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CFFE6-EA92-4E1E-B470-146532D8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10" y="3050869"/>
            <a:ext cx="1525299" cy="1504405"/>
          </a:xfrm>
          <a:prstGeom prst="rect">
            <a:avLst/>
          </a:prstGeom>
        </p:spPr>
      </p:pic>
      <p:pic>
        <p:nvPicPr>
          <p:cNvPr id="8" name="그림 7" descr="텍스트, 개체이(가) 표시된 사진&#10;&#10;높은 신뢰도로 생성된 설명">
            <a:extLst>
              <a:ext uri="{FF2B5EF4-FFF2-40B4-BE49-F238E27FC236}">
                <a16:creationId xmlns:a16="http://schemas.microsoft.com/office/drawing/2014/main" id="{B096A2A1-E65E-499C-A16C-69E826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24" y="2164544"/>
            <a:ext cx="328658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추가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로딩 화면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65ED912-3309-4166-BD49-78BB86ECDDF5}"/>
              </a:ext>
            </a:extLst>
          </p:cNvPr>
          <p:cNvSpPr/>
          <p:nvPr/>
        </p:nvSpPr>
        <p:spPr>
          <a:xfrm>
            <a:off x="5557639" y="3653624"/>
            <a:ext cx="1094509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B0048-566D-4221-9098-563E7C83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768" y="1662125"/>
            <a:ext cx="3657600" cy="4629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F05726-811F-4CBB-861A-DFED01E4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09" y="1733374"/>
            <a:ext cx="3638550" cy="46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계획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//Main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007B05-EFE8-4D80-8F7B-C34A69DDC89C}"/>
              </a:ext>
            </a:extLst>
          </p:cNvPr>
          <p:cNvGrpSpPr/>
          <p:nvPr/>
        </p:nvGrpSpPr>
        <p:grpSpPr>
          <a:xfrm>
            <a:off x="6608718" y="3429000"/>
            <a:ext cx="4355191" cy="1066085"/>
            <a:chOff x="990600" y="3175715"/>
            <a:chExt cx="4355191" cy="1190171"/>
          </a:xfrm>
        </p:grpSpPr>
        <p:sp>
          <p:nvSpPr>
            <p:cNvPr id="24" name="양쪽 모서리가 둥근 사각형 15">
              <a:extLst>
                <a:ext uri="{FF2B5EF4-FFF2-40B4-BE49-F238E27FC236}">
                  <a16:creationId xmlns:a16="http://schemas.microsoft.com/office/drawing/2014/main" id="{5A1B7E02-5B2A-4B7B-B5A7-0807A3AD59E9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13">
              <a:extLst>
                <a:ext uri="{FF2B5EF4-FFF2-40B4-BE49-F238E27FC236}">
                  <a16:creationId xmlns:a16="http://schemas.microsoft.com/office/drawing/2014/main" id="{860152C0-A05C-44E1-A43F-2052A08AD3A8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893C2B-4B2C-4EC0-B69F-7D4F4ABD64D2}"/>
              </a:ext>
            </a:extLst>
          </p:cNvPr>
          <p:cNvGrpSpPr/>
          <p:nvPr/>
        </p:nvGrpSpPr>
        <p:grpSpPr>
          <a:xfrm>
            <a:off x="6775250" y="3204084"/>
            <a:ext cx="273418" cy="459867"/>
            <a:chOff x="1169832" y="3026999"/>
            <a:chExt cx="273418" cy="459867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7D634163-296F-4A56-ACF5-96C80B74A528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F1D8EA4-7DBF-4B89-8B9F-5184F8496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1263F46-0D4C-41E9-9E96-0A73454C2710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FD5DD-3853-4564-AEF2-025203598267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745DC0D-38F5-43CF-B89C-E1D999ACDDFB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524943-F157-4E63-B5B1-D444564766FC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982A8D-1EDC-4FFD-8EEE-5DA634300ACE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0709F7-49FB-4117-85C5-8645935FEBE5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E56ED7-4B4E-4A93-B5EE-52067FE2A8F0}"/>
              </a:ext>
            </a:extLst>
          </p:cNvPr>
          <p:cNvSpPr/>
          <p:nvPr/>
        </p:nvSpPr>
        <p:spPr>
          <a:xfrm>
            <a:off x="7276764" y="3373362"/>
            <a:ext cx="3276967" cy="11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맛집 및 칵테일 추천 기능 제공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식당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칵테일바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칵테일종류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순위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레시피 게시판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9ACA72-A24E-4F09-B903-9168C198C6BD}"/>
              </a:ext>
            </a:extLst>
          </p:cNvPr>
          <p:cNvSpPr/>
          <p:nvPr/>
        </p:nvSpPr>
        <p:spPr>
          <a:xfrm>
            <a:off x="6688322" y="384360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D594FE-A1DD-44A1-A227-3C8311C5F744}"/>
              </a:ext>
            </a:extLst>
          </p:cNvPr>
          <p:cNvGrpSpPr/>
          <p:nvPr/>
        </p:nvGrpSpPr>
        <p:grpSpPr>
          <a:xfrm>
            <a:off x="6608718" y="1753908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15">
              <a:extLst>
                <a:ext uri="{FF2B5EF4-FFF2-40B4-BE49-F238E27FC236}">
                  <a16:creationId xmlns:a16="http://schemas.microsoft.com/office/drawing/2014/main" id="{74756305-931E-4B83-9797-DC038B19067A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3">
              <a:extLst>
                <a:ext uri="{FF2B5EF4-FFF2-40B4-BE49-F238E27FC236}">
                  <a16:creationId xmlns:a16="http://schemas.microsoft.com/office/drawing/2014/main" id="{68F92E66-BAC2-4305-A0F5-6A7BA435732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2A9CCC1-6BBA-4CAA-A2AE-63DA22FD8F7B}"/>
              </a:ext>
            </a:extLst>
          </p:cNvPr>
          <p:cNvGrpSpPr/>
          <p:nvPr/>
        </p:nvGrpSpPr>
        <p:grpSpPr>
          <a:xfrm>
            <a:off x="6775250" y="1528992"/>
            <a:ext cx="273418" cy="459867"/>
            <a:chOff x="1169832" y="3026999"/>
            <a:chExt cx="273418" cy="459867"/>
          </a:xfrm>
        </p:grpSpPr>
        <p:sp>
          <p:nvSpPr>
            <p:cNvPr id="41" name="모서리가 둥근 직사각형 21">
              <a:extLst>
                <a:ext uri="{FF2B5EF4-FFF2-40B4-BE49-F238E27FC236}">
                  <a16:creationId xmlns:a16="http://schemas.microsoft.com/office/drawing/2014/main" id="{64F8CC7F-8174-4071-B60A-79F313376342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E83EC95-DCE9-4741-9E81-A050399DD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AC0AC3-F03F-4ADF-BC38-866442624CEE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16A822F-54C9-463E-93B4-24D953991608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EDE82D-C55C-4AA3-914F-E3D2B52C797B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68EF03-81CC-45E2-8046-EF5B0CA0EA42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CA29029-77CE-47E4-ACBC-E865290DD073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C7467E-8B02-4533-890B-F84558F2C5B7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986565-016F-4392-8E57-3A721EA8A9AE}"/>
              </a:ext>
            </a:extLst>
          </p:cNvPr>
          <p:cNvSpPr/>
          <p:nvPr/>
        </p:nvSpPr>
        <p:spPr>
          <a:xfrm>
            <a:off x="7199268" y="1766134"/>
            <a:ext cx="327696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지도 버튼 기능 제공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2BC5B9-9528-4A12-AA8A-BB924E1893BE}"/>
              </a:ext>
            </a:extLst>
          </p:cNvPr>
          <p:cNvSpPr/>
          <p:nvPr/>
        </p:nvSpPr>
        <p:spPr>
          <a:xfrm>
            <a:off x="6688322" y="2168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2273EE-77EB-4C69-B0B5-13CF5B2437DE}"/>
              </a:ext>
            </a:extLst>
          </p:cNvPr>
          <p:cNvGrpSpPr/>
          <p:nvPr/>
        </p:nvGrpSpPr>
        <p:grpSpPr>
          <a:xfrm>
            <a:off x="6608718" y="4923078"/>
            <a:ext cx="4355191" cy="1066085"/>
            <a:chOff x="990600" y="3175715"/>
            <a:chExt cx="4355191" cy="1190171"/>
          </a:xfrm>
        </p:grpSpPr>
        <p:sp>
          <p:nvSpPr>
            <p:cNvPr id="53" name="양쪽 모서리가 둥근 사각형 15">
              <a:extLst>
                <a:ext uri="{FF2B5EF4-FFF2-40B4-BE49-F238E27FC236}">
                  <a16:creationId xmlns:a16="http://schemas.microsoft.com/office/drawing/2014/main" id="{E46B1584-FFB8-45FD-A962-505A23B21A12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13">
              <a:extLst>
                <a:ext uri="{FF2B5EF4-FFF2-40B4-BE49-F238E27FC236}">
                  <a16:creationId xmlns:a16="http://schemas.microsoft.com/office/drawing/2014/main" id="{A36E9BDE-27D1-4144-A23F-91E585264811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F8D078-7F1B-40BA-A6F7-2BA3BCB67E0B}"/>
              </a:ext>
            </a:extLst>
          </p:cNvPr>
          <p:cNvGrpSpPr/>
          <p:nvPr/>
        </p:nvGrpSpPr>
        <p:grpSpPr>
          <a:xfrm>
            <a:off x="6775250" y="4698162"/>
            <a:ext cx="273418" cy="459867"/>
            <a:chOff x="1169832" y="3026999"/>
            <a:chExt cx="273418" cy="459867"/>
          </a:xfrm>
        </p:grpSpPr>
        <p:sp>
          <p:nvSpPr>
            <p:cNvPr id="56" name="모서리가 둥근 직사각형 21">
              <a:extLst>
                <a:ext uri="{FF2B5EF4-FFF2-40B4-BE49-F238E27FC236}">
                  <a16:creationId xmlns:a16="http://schemas.microsoft.com/office/drawing/2014/main" id="{9469B538-B652-46FB-A2F9-3FE03938B642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F68646DF-ACAA-432F-880D-3237304AE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73D82CF-0F3E-4284-AD6F-A5965E47A948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74D10E1-0D1E-4810-B333-DC5789FEEB65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1FA875-FACD-4DB8-A836-51B9E7D19D46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761F07F-3D7E-49E7-B62E-3F3E1200FB44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1DA4055-4B4C-4F5D-A7B9-D4D06C3FDA5E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28CBFEB-50F2-40BB-AC06-7FAC1F338447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3A983F-0524-406D-BEF1-0E968C9EA39F}"/>
              </a:ext>
            </a:extLst>
          </p:cNvPr>
          <p:cNvSpPr/>
          <p:nvPr/>
        </p:nvSpPr>
        <p:spPr>
          <a:xfrm>
            <a:off x="7215200" y="4961875"/>
            <a:ext cx="3276967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뒤로가기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메인화면버튼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설정 버튼 기능 제공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95A9B0-B1AB-47AB-A779-92F6E41EB395}"/>
              </a:ext>
            </a:extLst>
          </p:cNvPr>
          <p:cNvSpPr/>
          <p:nvPr/>
        </p:nvSpPr>
        <p:spPr>
          <a:xfrm>
            <a:off x="6688322" y="533768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851D8-0791-41A9-8841-17310584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1723568"/>
            <a:ext cx="4067175" cy="50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Cocktail </a:t>
            </a:r>
            <a:r>
              <a:rPr lang="en-US" altLang="ko-KR" sz="2000" b="1" i="1" dirty="0">
                <a:solidFill>
                  <a:prstClr val="white"/>
                </a:solidFill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E4AA6-A102-46A0-B5C4-0360C2C46A13}"/>
              </a:ext>
            </a:extLst>
          </p:cNvPr>
          <p:cNvSpPr txBox="1"/>
          <p:nvPr/>
        </p:nvSpPr>
        <p:spPr>
          <a:xfrm>
            <a:off x="1516109" y="990498"/>
            <a:ext cx="638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현재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: App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의 </a:t>
            </a:r>
            <a:r>
              <a:rPr lang="en-US" altLang="ko-KR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UI //Main</a:t>
            </a:r>
            <a:r>
              <a:rPr lang="ko-KR" altLang="en-US" sz="36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007B05-EFE8-4D80-8F7B-C34A69DDC89C}"/>
              </a:ext>
            </a:extLst>
          </p:cNvPr>
          <p:cNvGrpSpPr/>
          <p:nvPr/>
        </p:nvGrpSpPr>
        <p:grpSpPr>
          <a:xfrm>
            <a:off x="6608718" y="3429000"/>
            <a:ext cx="4355191" cy="1066085"/>
            <a:chOff x="990600" y="3175715"/>
            <a:chExt cx="4355191" cy="1190171"/>
          </a:xfrm>
        </p:grpSpPr>
        <p:sp>
          <p:nvSpPr>
            <p:cNvPr id="24" name="양쪽 모서리가 둥근 사각형 15">
              <a:extLst>
                <a:ext uri="{FF2B5EF4-FFF2-40B4-BE49-F238E27FC236}">
                  <a16:creationId xmlns:a16="http://schemas.microsoft.com/office/drawing/2014/main" id="{5A1B7E02-5B2A-4B7B-B5A7-0807A3AD59E9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13">
              <a:extLst>
                <a:ext uri="{FF2B5EF4-FFF2-40B4-BE49-F238E27FC236}">
                  <a16:creationId xmlns:a16="http://schemas.microsoft.com/office/drawing/2014/main" id="{860152C0-A05C-44E1-A43F-2052A08AD3A8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893C2B-4B2C-4EC0-B69F-7D4F4ABD64D2}"/>
              </a:ext>
            </a:extLst>
          </p:cNvPr>
          <p:cNvGrpSpPr/>
          <p:nvPr/>
        </p:nvGrpSpPr>
        <p:grpSpPr>
          <a:xfrm>
            <a:off x="6775250" y="3204084"/>
            <a:ext cx="273418" cy="459867"/>
            <a:chOff x="1169832" y="3026999"/>
            <a:chExt cx="273418" cy="459867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7D634163-296F-4A56-ACF5-96C80B74A528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F1D8EA4-7DBF-4B89-8B9F-5184F8496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1263F46-0D4C-41E9-9E96-0A73454C2710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2FD5DD-3853-4564-AEF2-025203598267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745DC0D-38F5-43CF-B89C-E1D999ACDDFB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524943-F157-4E63-B5B1-D444564766FC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982A8D-1EDC-4FFD-8EEE-5DA634300ACE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0709F7-49FB-4117-85C5-8645935FEBE5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E56ED7-4B4E-4A93-B5EE-52067FE2A8F0}"/>
              </a:ext>
            </a:extLst>
          </p:cNvPr>
          <p:cNvSpPr/>
          <p:nvPr/>
        </p:nvSpPr>
        <p:spPr>
          <a:xfrm>
            <a:off x="7276764" y="3373362"/>
            <a:ext cx="3276967" cy="115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맛집 및 칵테일 추천 기능 제공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식당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칵테일바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칵테일종류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순위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나만의 레시피 게시판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9ACA72-A24E-4F09-B903-9168C198C6BD}"/>
              </a:ext>
            </a:extLst>
          </p:cNvPr>
          <p:cNvSpPr/>
          <p:nvPr/>
        </p:nvSpPr>
        <p:spPr>
          <a:xfrm>
            <a:off x="6688322" y="384360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D594FE-A1DD-44A1-A227-3C8311C5F744}"/>
              </a:ext>
            </a:extLst>
          </p:cNvPr>
          <p:cNvGrpSpPr/>
          <p:nvPr/>
        </p:nvGrpSpPr>
        <p:grpSpPr>
          <a:xfrm>
            <a:off x="6608718" y="1753908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15">
              <a:extLst>
                <a:ext uri="{FF2B5EF4-FFF2-40B4-BE49-F238E27FC236}">
                  <a16:creationId xmlns:a16="http://schemas.microsoft.com/office/drawing/2014/main" id="{74756305-931E-4B83-9797-DC038B19067A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3">
              <a:extLst>
                <a:ext uri="{FF2B5EF4-FFF2-40B4-BE49-F238E27FC236}">
                  <a16:creationId xmlns:a16="http://schemas.microsoft.com/office/drawing/2014/main" id="{68F92E66-BAC2-4305-A0F5-6A7BA4357327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2A9CCC1-6BBA-4CAA-A2AE-63DA22FD8F7B}"/>
              </a:ext>
            </a:extLst>
          </p:cNvPr>
          <p:cNvGrpSpPr/>
          <p:nvPr/>
        </p:nvGrpSpPr>
        <p:grpSpPr>
          <a:xfrm>
            <a:off x="6775250" y="1528992"/>
            <a:ext cx="273418" cy="459867"/>
            <a:chOff x="1169832" y="3026999"/>
            <a:chExt cx="273418" cy="459867"/>
          </a:xfrm>
        </p:grpSpPr>
        <p:sp>
          <p:nvSpPr>
            <p:cNvPr id="41" name="모서리가 둥근 직사각형 21">
              <a:extLst>
                <a:ext uri="{FF2B5EF4-FFF2-40B4-BE49-F238E27FC236}">
                  <a16:creationId xmlns:a16="http://schemas.microsoft.com/office/drawing/2014/main" id="{64F8CC7F-8174-4071-B60A-79F313376342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E83EC95-DCE9-4741-9E81-A050399DD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FAC0AC3-F03F-4ADF-BC38-866442624CEE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16A822F-54C9-463E-93B4-24D953991608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EDE82D-C55C-4AA3-914F-E3D2B52C797B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68EF03-81CC-45E2-8046-EF5B0CA0EA42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CA29029-77CE-47E4-ACBC-E865290DD073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C7467E-8B02-4533-890B-F84558F2C5B7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986565-016F-4392-8E57-3A721EA8A9AE}"/>
              </a:ext>
            </a:extLst>
          </p:cNvPr>
          <p:cNvSpPr/>
          <p:nvPr/>
        </p:nvSpPr>
        <p:spPr>
          <a:xfrm>
            <a:off x="7199268" y="1766134"/>
            <a:ext cx="327696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지도 버튼 기능 제공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2BC5B9-9528-4A12-AA8A-BB924E1893BE}"/>
              </a:ext>
            </a:extLst>
          </p:cNvPr>
          <p:cNvSpPr/>
          <p:nvPr/>
        </p:nvSpPr>
        <p:spPr>
          <a:xfrm>
            <a:off x="6688322" y="2168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2273EE-77EB-4C69-B0B5-13CF5B2437DE}"/>
              </a:ext>
            </a:extLst>
          </p:cNvPr>
          <p:cNvGrpSpPr/>
          <p:nvPr/>
        </p:nvGrpSpPr>
        <p:grpSpPr>
          <a:xfrm>
            <a:off x="6608718" y="4923078"/>
            <a:ext cx="4355191" cy="1066085"/>
            <a:chOff x="990600" y="3175715"/>
            <a:chExt cx="4355191" cy="1190171"/>
          </a:xfrm>
        </p:grpSpPr>
        <p:sp>
          <p:nvSpPr>
            <p:cNvPr id="53" name="양쪽 모서리가 둥근 사각형 15">
              <a:extLst>
                <a:ext uri="{FF2B5EF4-FFF2-40B4-BE49-F238E27FC236}">
                  <a16:creationId xmlns:a16="http://schemas.microsoft.com/office/drawing/2014/main" id="{E46B1584-FFB8-45FD-A962-505A23B21A12}"/>
                </a:ext>
              </a:extLst>
            </p:cNvPr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13">
              <a:extLst>
                <a:ext uri="{FF2B5EF4-FFF2-40B4-BE49-F238E27FC236}">
                  <a16:creationId xmlns:a16="http://schemas.microsoft.com/office/drawing/2014/main" id="{A36E9BDE-27D1-4144-A23F-91E585264811}"/>
                </a:ext>
              </a:extLst>
            </p:cNvPr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BF8D078-7F1B-40BA-A6F7-2BA3BCB67E0B}"/>
              </a:ext>
            </a:extLst>
          </p:cNvPr>
          <p:cNvGrpSpPr/>
          <p:nvPr/>
        </p:nvGrpSpPr>
        <p:grpSpPr>
          <a:xfrm>
            <a:off x="6775250" y="4698162"/>
            <a:ext cx="273418" cy="459867"/>
            <a:chOff x="1169832" y="3026999"/>
            <a:chExt cx="273418" cy="459867"/>
          </a:xfrm>
        </p:grpSpPr>
        <p:sp>
          <p:nvSpPr>
            <p:cNvPr id="56" name="모서리가 둥근 직사각형 21">
              <a:extLst>
                <a:ext uri="{FF2B5EF4-FFF2-40B4-BE49-F238E27FC236}">
                  <a16:creationId xmlns:a16="http://schemas.microsoft.com/office/drawing/2014/main" id="{9469B538-B652-46FB-A2F9-3FE03938B642}"/>
                </a:ext>
              </a:extLst>
            </p:cNvPr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F68646DF-ACAA-432F-880D-3237304AE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73D82CF-0F3E-4284-AD6F-A5965E47A948}"/>
                </a:ext>
              </a:extLst>
            </p:cNvPr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74D10E1-0D1E-4810-B333-DC5789FEEB65}"/>
                </a:ext>
              </a:extLst>
            </p:cNvPr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11FA875-FACD-4DB8-A836-51B9E7D19D46}"/>
                </a:ext>
              </a:extLst>
            </p:cNvPr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761F07F-3D7E-49E7-B62E-3F3E1200FB44}"/>
                </a:ext>
              </a:extLst>
            </p:cNvPr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1DA4055-4B4C-4F5D-A7B9-D4D06C3FDA5E}"/>
                </a:ext>
              </a:extLst>
            </p:cNvPr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28CBFEB-50F2-40BB-AC06-7FAC1F338447}"/>
                </a:ext>
              </a:extLst>
            </p:cNvPr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3A983F-0524-406D-BEF1-0E968C9EA39F}"/>
              </a:ext>
            </a:extLst>
          </p:cNvPr>
          <p:cNvSpPr/>
          <p:nvPr/>
        </p:nvSpPr>
        <p:spPr>
          <a:xfrm>
            <a:off x="7215200" y="4961875"/>
            <a:ext cx="3276967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뒤로가기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메인화면버튼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설정 버튼 기능 제공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95A9B0-B1AB-47AB-A779-92F6E41EB395}"/>
              </a:ext>
            </a:extLst>
          </p:cNvPr>
          <p:cNvSpPr/>
          <p:nvPr/>
        </p:nvSpPr>
        <p:spPr>
          <a:xfrm>
            <a:off x="6688322" y="533768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48DB7C-EC80-47B1-AB71-53677FBA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14" y="1636829"/>
            <a:ext cx="3657600" cy="49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554</Words>
  <Application>Microsoft Office PowerPoint</Application>
  <PresentationFormat>와이드스크린</PresentationFormat>
  <Paragraphs>140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harim Kang</cp:lastModifiedBy>
  <cp:revision>161</cp:revision>
  <dcterms:created xsi:type="dcterms:W3CDTF">2018-05-09T06:13:43Z</dcterms:created>
  <dcterms:modified xsi:type="dcterms:W3CDTF">2018-08-03T02:12:15Z</dcterms:modified>
</cp:coreProperties>
</file>