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397" r:id="rId2"/>
    <p:sldId id="398" r:id="rId3"/>
    <p:sldId id="314" r:id="rId4"/>
    <p:sldId id="418" r:id="rId5"/>
    <p:sldId id="403" r:id="rId6"/>
    <p:sldId id="399" r:id="rId7"/>
    <p:sldId id="400" r:id="rId8"/>
    <p:sldId id="405" r:id="rId9"/>
    <p:sldId id="406" r:id="rId10"/>
    <p:sldId id="407" r:id="rId11"/>
    <p:sldId id="404" r:id="rId12"/>
    <p:sldId id="408" r:id="rId13"/>
    <p:sldId id="409" r:id="rId14"/>
    <p:sldId id="410" r:id="rId15"/>
    <p:sldId id="415" r:id="rId16"/>
    <p:sldId id="411" r:id="rId17"/>
    <p:sldId id="412" r:id="rId18"/>
    <p:sldId id="413" r:id="rId19"/>
    <p:sldId id="416" r:id="rId20"/>
    <p:sldId id="417" r:id="rId21"/>
    <p:sldId id="420" r:id="rId22"/>
    <p:sldId id="421" r:id="rId23"/>
    <p:sldId id="414" r:id="rId24"/>
    <p:sldId id="419" r:id="rId25"/>
    <p:sldId id="402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-윤고딕310" panose="02030504000101010101" pitchFamily="18" charset="-127"/>
      <p:regular r:id="rId30"/>
    </p:embeddedFont>
    <p:embeddedFont>
      <p:font typeface="-윤고딕320" panose="02030504000101010101" pitchFamily="18" charset="-127"/>
      <p:regular r:id="rId31"/>
    </p:embeddedFont>
    <p:embeddedFont>
      <p:font typeface="-윤고딕340" panose="0203050400010101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DE3"/>
    <a:srgbClr val="FF7C80"/>
    <a:srgbClr val="FF6600"/>
    <a:srgbClr val="2D4878"/>
    <a:srgbClr val="164241"/>
    <a:srgbClr val="FBCA7E"/>
    <a:srgbClr val="5D4038"/>
    <a:srgbClr val="FEBC5C"/>
    <a:srgbClr val="62E3FE"/>
    <a:srgbClr val="26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6429" autoAdjust="0"/>
  </p:normalViewPr>
  <p:slideViewPr>
    <p:cSldViewPr snapToGrid="0">
      <p:cViewPr varScale="1">
        <p:scale>
          <a:sx n="85" d="100"/>
          <a:sy n="85" d="100"/>
        </p:scale>
        <p:origin x="888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 6">
            <a:extLst>
              <a:ext uri="{FF2B5EF4-FFF2-40B4-BE49-F238E27FC236}">
                <a16:creationId xmlns:a16="http://schemas.microsoft.com/office/drawing/2014/main" id="{5A024B1D-D4AB-46F8-A9D3-19124B67D3A0}"/>
              </a:ext>
            </a:extLst>
          </p:cNvPr>
          <p:cNvSpPr/>
          <p:nvPr/>
        </p:nvSpPr>
        <p:spPr>
          <a:xfrm>
            <a:off x="7615003" y="2128481"/>
            <a:ext cx="3593119" cy="3357919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9213" y="2384002"/>
            <a:ext cx="9162349" cy="208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시세 분석 및 예측</a:t>
            </a:r>
            <a:endParaRPr lang="en-US" altLang="ko-KR" sz="54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  <a:ea typeface="-윤고딕310" panose="02030504000101010101" pitchFamily="18" charset="-127"/>
              </a:rPr>
              <a:t>2019-2</a:t>
            </a:r>
          </a:p>
        </p:txBody>
      </p:sp>
      <p:sp>
        <p:nvSpPr>
          <p:cNvPr id="26" name="자유형 2">
            <a:extLst>
              <a:ext uri="{FF2B5EF4-FFF2-40B4-BE49-F238E27FC236}">
                <a16:creationId xmlns:a16="http://schemas.microsoft.com/office/drawing/2014/main" id="{B17B7312-D0C4-4FC4-9EB5-8E5EB64F7DDB}"/>
              </a:ext>
            </a:extLst>
          </p:cNvPr>
          <p:cNvSpPr/>
          <p:nvPr/>
        </p:nvSpPr>
        <p:spPr>
          <a:xfrm>
            <a:off x="7806312" y="2128481"/>
            <a:ext cx="3401810" cy="3228238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20140557 </a:t>
            </a:r>
            <a:r>
              <a:rPr lang="ko-KR" altLang="en-US" dirty="0" err="1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강하림</a:t>
            </a:r>
            <a:endParaRPr lang="en-US" altLang="ko-KR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7250881" y="1501281"/>
            <a:ext cx="1110863" cy="1289020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8" y="-279061"/>
            <a:ext cx="575849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분석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146E2B83-9750-4846-AE31-75D520AC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2" y="1523199"/>
            <a:ext cx="5082136" cy="3811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8F9942-39C9-4B58-A25F-79D846AE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32" y="1523199"/>
            <a:ext cx="5111316" cy="38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7512345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정제 </a:t>
            </a:r>
            <a:r>
              <a:rPr lang="en-US" altLang="ko-KR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예측을 위한</a:t>
            </a:r>
            <a:r>
              <a:rPr lang="en-US" altLang="ko-KR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8639CB-2321-42F6-A761-3FB320D8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61" y="981611"/>
            <a:ext cx="6829425" cy="234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8C4483-E12A-4590-8AFB-5D8AC18A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61" y="3389195"/>
            <a:ext cx="52101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8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예측을 위한 선정모델 </a:t>
            </a:r>
            <a:r>
              <a:rPr lang="en-US" altLang="ko-KR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LSTM</a:t>
            </a: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14C92-4813-45EB-8348-18316A628DAF}"/>
              </a:ext>
            </a:extLst>
          </p:cNvPr>
          <p:cNvSpPr txBox="1"/>
          <p:nvPr/>
        </p:nvSpPr>
        <p:spPr>
          <a:xfrm>
            <a:off x="924311" y="1072469"/>
            <a:ext cx="10171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LSTM : Long Short-Term Memory Models</a:t>
            </a:r>
            <a:endParaRPr lang="ko-KR" altLang="en-US" sz="32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13A739-ACFA-47D6-B7C5-EF3451B05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48"/>
          <a:stretch/>
        </p:blipFill>
        <p:spPr bwMode="auto">
          <a:xfrm>
            <a:off x="2500385" y="2145557"/>
            <a:ext cx="2293858" cy="34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1ECD50F-7542-4766-8CBE-24D86A79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43" y="2145557"/>
            <a:ext cx="5339450" cy="34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5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예측을 위한 선정모델 </a:t>
            </a:r>
            <a:r>
              <a:rPr lang="en-US" altLang="ko-KR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LSTM</a:t>
            </a: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14C92-4813-45EB-8348-18316A628DAF}"/>
              </a:ext>
            </a:extLst>
          </p:cNvPr>
          <p:cNvSpPr txBox="1"/>
          <p:nvPr/>
        </p:nvSpPr>
        <p:spPr>
          <a:xfrm>
            <a:off x="924311" y="1072469"/>
            <a:ext cx="10171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설명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73373B-DE5E-4837-859C-A58CC0D3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25" y="826434"/>
            <a:ext cx="6679949" cy="52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0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14C92-4813-45EB-8348-18316A628DAF}"/>
              </a:ext>
            </a:extLst>
          </p:cNvPr>
          <p:cNvSpPr txBox="1"/>
          <p:nvPr/>
        </p:nvSpPr>
        <p:spPr>
          <a:xfrm>
            <a:off x="7023034" y="1111444"/>
            <a:ext cx="409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LSTM</a:t>
            </a:r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Net Architecture </a:t>
            </a:r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모델 생성</a:t>
            </a:r>
            <a:endParaRPr lang="en-US" altLang="ko-KR" sz="20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및 모델 학습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4D45B4-0C16-4A68-B318-E4C1BE49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42" y="1248655"/>
            <a:ext cx="5855327" cy="46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4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14C92-4813-45EB-8348-18316A628DAF}"/>
              </a:ext>
            </a:extLst>
          </p:cNvPr>
          <p:cNvSpPr txBox="1"/>
          <p:nvPr/>
        </p:nvSpPr>
        <p:spPr>
          <a:xfrm>
            <a:off x="982742" y="1114692"/>
            <a:ext cx="976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LSTM</a:t>
            </a:r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Net Architecture </a:t>
            </a:r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모델 학습 </a:t>
            </a:r>
            <a:r>
              <a:rPr lang="en-US" altLang="ko-KR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Progress (Epoch :250)</a:t>
            </a:r>
            <a:endParaRPr lang="ko-KR" altLang="en-US" sz="20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1F86DAC-2851-4C15-9FAA-317AE09D5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22" y="1499390"/>
            <a:ext cx="7188936" cy="45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14C92-4813-45EB-8348-18316A628DAF}"/>
              </a:ext>
            </a:extLst>
          </p:cNvPr>
          <p:cNvSpPr txBox="1"/>
          <p:nvPr/>
        </p:nvSpPr>
        <p:spPr>
          <a:xfrm>
            <a:off x="1371742" y="4234856"/>
            <a:ext cx="595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학습 후 모델 초기화 및 예측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5959BF-8363-4A23-AE57-B71F6E5B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38" y="825363"/>
            <a:ext cx="9061703" cy="31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8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53861D-E8B0-4BA3-8D5A-B384EEAC2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56"/>
          <a:stretch/>
        </p:blipFill>
        <p:spPr>
          <a:xfrm>
            <a:off x="982742" y="981611"/>
            <a:ext cx="8317884" cy="37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0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2B04BD-BD3B-4DBC-8EA5-FE0D537F4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9" y="1063002"/>
            <a:ext cx="10324101" cy="50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3A6C78A-AEE1-4868-9501-A2D61DD38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8" y="1067058"/>
            <a:ext cx="10445504" cy="50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4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7250880" y="229630"/>
            <a:ext cx="4038972" cy="1446643"/>
            <a:chOff x="3883567" y="1897911"/>
            <a:chExt cx="4038972" cy="1446643"/>
          </a:xfrm>
        </p:grpSpPr>
        <p:sp>
          <p:nvSpPr>
            <p:cNvPr id="13" name="자유형 12"/>
            <p:cNvSpPr/>
            <p:nvPr/>
          </p:nvSpPr>
          <p:spPr>
            <a:xfrm rot="16628289">
              <a:off x="6009908" y="1431923"/>
              <a:ext cx="1019547" cy="2805715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5760900" y="1018610"/>
              <a:ext cx="696858" cy="3340657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3883567" y="1897911"/>
              <a:ext cx="1110863" cy="1289020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06407" y="1676273"/>
            <a:ext cx="6698862" cy="1232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i="1" dirty="0"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DIRECTORY</a:t>
            </a:r>
            <a:r>
              <a:rPr lang="en-US" altLang="ko-KR" sz="2800" i="1" dirty="0">
                <a:solidFill>
                  <a:prstClr val="white"/>
                </a:solidFill>
              </a:rPr>
              <a:t> </a:t>
            </a:r>
            <a:r>
              <a:rPr lang="ko-KR" altLang="en-US" sz="5400" b="1" i="1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목차</a:t>
            </a:r>
            <a:endParaRPr lang="en-US" altLang="ko-KR" sz="5400" b="1" i="1" dirty="0">
              <a:solidFill>
                <a:prstClr val="white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252989" y="1685641"/>
            <a:ext cx="4036856" cy="1446511"/>
            <a:chOff x="3883566" y="3247411"/>
            <a:chExt cx="4036856" cy="1446511"/>
          </a:xfrm>
        </p:grpSpPr>
        <p:sp>
          <p:nvSpPr>
            <p:cNvPr id="14" name="자유형 13"/>
            <p:cNvSpPr/>
            <p:nvPr/>
          </p:nvSpPr>
          <p:spPr>
            <a:xfrm rot="16628289">
              <a:off x="6008853" y="2782353"/>
              <a:ext cx="1019547" cy="2803591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16200000">
              <a:off x="5760900" y="2368109"/>
              <a:ext cx="696858" cy="3340659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883566" y="3247411"/>
              <a:ext cx="1110863" cy="1289020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250880" y="3130831"/>
            <a:ext cx="3969966" cy="1505017"/>
            <a:chOff x="3883566" y="4746473"/>
            <a:chExt cx="3969966" cy="1505017"/>
          </a:xfrm>
        </p:grpSpPr>
        <p:sp>
          <p:nvSpPr>
            <p:cNvPr id="17" name="자유형 16"/>
            <p:cNvSpPr/>
            <p:nvPr/>
          </p:nvSpPr>
          <p:spPr>
            <a:xfrm rot="16628289">
              <a:off x="5938350" y="4336309"/>
              <a:ext cx="1019547" cy="2810816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rot="16200000">
              <a:off x="5760900" y="3867171"/>
              <a:ext cx="696858" cy="3340659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883566" y="4746473"/>
              <a:ext cx="1110863" cy="1289020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429553" y="594038"/>
            <a:ext cx="2216373" cy="6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주제 및 목표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06313" y="2063694"/>
            <a:ext cx="3340660" cy="6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정제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57576" y="3533708"/>
            <a:ext cx="2216373" cy="6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C7E415-027D-4C8F-8925-06875E4E9CE6}"/>
              </a:ext>
            </a:extLst>
          </p:cNvPr>
          <p:cNvGrpSpPr/>
          <p:nvPr/>
        </p:nvGrpSpPr>
        <p:grpSpPr>
          <a:xfrm>
            <a:off x="7250880" y="4576021"/>
            <a:ext cx="3969966" cy="1505017"/>
            <a:chOff x="3883566" y="4746473"/>
            <a:chExt cx="3969966" cy="1505017"/>
          </a:xfrm>
        </p:grpSpPr>
        <p:sp>
          <p:nvSpPr>
            <p:cNvPr id="27" name="자유형 16">
              <a:extLst>
                <a:ext uri="{FF2B5EF4-FFF2-40B4-BE49-F238E27FC236}">
                  <a16:creationId xmlns:a16="http://schemas.microsoft.com/office/drawing/2014/main" id="{B08864AA-D500-4A16-A5CA-C09294EEF2D8}"/>
                </a:ext>
              </a:extLst>
            </p:cNvPr>
            <p:cNvSpPr/>
            <p:nvPr/>
          </p:nvSpPr>
          <p:spPr>
            <a:xfrm rot="16628289">
              <a:off x="5938350" y="4336309"/>
              <a:ext cx="1019547" cy="2810816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17">
              <a:extLst>
                <a:ext uri="{FF2B5EF4-FFF2-40B4-BE49-F238E27FC236}">
                  <a16:creationId xmlns:a16="http://schemas.microsoft.com/office/drawing/2014/main" id="{9F9F1718-7C29-4457-80A6-64CAC8B03B8F}"/>
                </a:ext>
              </a:extLst>
            </p:cNvPr>
            <p:cNvSpPr/>
            <p:nvPr/>
          </p:nvSpPr>
          <p:spPr>
            <a:xfrm rot="16200000">
              <a:off x="5760900" y="3867171"/>
              <a:ext cx="696858" cy="3340659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18">
              <a:extLst>
                <a:ext uri="{FF2B5EF4-FFF2-40B4-BE49-F238E27FC236}">
                  <a16:creationId xmlns:a16="http://schemas.microsoft.com/office/drawing/2014/main" id="{257FAA74-7014-4616-8275-76348CACEA40}"/>
                </a:ext>
              </a:extLst>
            </p:cNvPr>
            <p:cNvSpPr/>
            <p:nvPr/>
          </p:nvSpPr>
          <p:spPr>
            <a:xfrm>
              <a:off x="3883566" y="4746473"/>
              <a:ext cx="1110863" cy="1289020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E9E0E5-6436-4076-82EB-EBC27211DCDE}"/>
              </a:ext>
            </a:extLst>
          </p:cNvPr>
          <p:cNvSpPr/>
          <p:nvPr/>
        </p:nvSpPr>
        <p:spPr>
          <a:xfrm>
            <a:off x="8357576" y="4978898"/>
            <a:ext cx="2216373" cy="6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예측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5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216EBA-51C4-451A-870D-4C51847B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7" y="917177"/>
            <a:ext cx="3343275" cy="3095625"/>
          </a:xfrm>
          <a:prstGeom prst="rect">
            <a:avLst/>
          </a:prstGeom>
        </p:spPr>
      </p:pic>
      <p:pic>
        <p:nvPicPr>
          <p:cNvPr id="5" name="그림 4" descr="텍스트, 대형, 보트, 물이(가) 표시된 사진&#10;&#10;자동 생성된 설명">
            <a:extLst>
              <a:ext uri="{FF2B5EF4-FFF2-40B4-BE49-F238E27FC236}">
                <a16:creationId xmlns:a16="http://schemas.microsoft.com/office/drawing/2014/main" id="{7EC01781-5BCF-49E7-81B2-0096C528F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92" y="1454377"/>
            <a:ext cx="9202966" cy="44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7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682226-02E1-4114-ACDF-B2185E7E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42" y="981611"/>
            <a:ext cx="3347211" cy="16826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3C5D9C-40B9-44AD-8C8C-82EB5EF7A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9" y="1359980"/>
            <a:ext cx="9396599" cy="45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1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00D5DAF-4BF6-47E0-97F8-BE39F84C6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8" y="1009486"/>
            <a:ext cx="10115564" cy="49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1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예측의 의미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1C243-7E69-4EA5-A192-0D63E990C275}"/>
              </a:ext>
            </a:extLst>
          </p:cNvPr>
          <p:cNvSpPr txBox="1"/>
          <p:nvPr/>
        </p:nvSpPr>
        <p:spPr>
          <a:xfrm>
            <a:off x="1654414" y="1248655"/>
            <a:ext cx="83430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   하나의 품목인 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‘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청바지＇ 가격만을 예측하였지만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이를 더 시간을 투자하여 모든 품목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모든 데이터로 확대한다면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주식 예측과 같이 상품 시세도 충분히 예측을 할 수 있다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라고 생각하였습니다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endParaRPr lang="en-US" altLang="ko-KR" sz="28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   이를 통해 사고 싶은 물건을 지금 사면 싸게 살 수 있는지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현재 가격이 싼 편인지 정도를 확인할 수 있습니다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28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88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7" y="-279061"/>
            <a:ext cx="824720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시간 투자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764B3-2689-472E-A1BB-15F7CFBC2222}"/>
              </a:ext>
            </a:extLst>
          </p:cNvPr>
          <p:cNvSpPr txBox="1"/>
          <p:nvPr/>
        </p:nvSpPr>
        <p:spPr>
          <a:xfrm>
            <a:off x="1164574" y="2478786"/>
            <a:ext cx="9077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주차 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전체 데이터 정제 시도</a:t>
            </a:r>
            <a:endParaRPr lang="en-US" altLang="ko-KR" sz="28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주차 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‘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청바지 데이터＇ 정제 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코드 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결과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주차 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다양한 회귀분석 및 딥 러닝을 통해 데이터 분석</a:t>
            </a:r>
            <a:endParaRPr lang="en-US" altLang="ko-KR" sz="28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+ LSTM Net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선정 및 코드 작성</a:t>
            </a:r>
            <a:r>
              <a:rPr lang="en-US" altLang="ko-KR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결과 도출</a:t>
            </a:r>
            <a:endParaRPr lang="en-US" altLang="ko-KR" sz="28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60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57849" y="1483755"/>
            <a:ext cx="10070177" cy="389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이상</a:t>
            </a:r>
            <a:r>
              <a:rPr lang="en-US" altLang="ko-KR" sz="66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66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청바지 가격 예측 분석</a:t>
            </a:r>
            <a:endParaRPr lang="en-US" altLang="ko-KR" sz="66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6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이었습니다</a:t>
            </a:r>
            <a:r>
              <a:rPr lang="en-US" altLang="ko-KR" sz="66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bg1"/>
                </a:solidFill>
                <a:ea typeface="-윤고딕310" panose="02030504000101010101" pitchFamily="18" charset="-127"/>
              </a:rPr>
              <a:t>감사합니다</a:t>
            </a:r>
            <a:r>
              <a:rPr lang="en-US" altLang="ko-KR" sz="3600" b="1" i="1" dirty="0">
                <a:solidFill>
                  <a:schemeClr val="bg1"/>
                </a:solidFill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61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8" y="-279061"/>
            <a:ext cx="4140885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주제 및 목표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5A08D-86A2-44BC-B6CB-454BCB8B714C}"/>
              </a:ext>
            </a:extLst>
          </p:cNvPr>
          <p:cNvSpPr txBox="1"/>
          <p:nvPr/>
        </p:nvSpPr>
        <p:spPr>
          <a:xfrm>
            <a:off x="1470722" y="1232407"/>
            <a:ext cx="8807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온라인 상품 가격 데이터를 분석하여 현재의 특정 상품 가격을 예측해보자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  <a:endParaRPr lang="ko-KR" altLang="en-US" sz="36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8FD5-10BE-46FE-9829-CE323BAB3E63}"/>
              </a:ext>
            </a:extLst>
          </p:cNvPr>
          <p:cNvSpPr txBox="1"/>
          <p:nvPr/>
        </p:nvSpPr>
        <p:spPr>
          <a:xfrm>
            <a:off x="1470722" y="3912854"/>
            <a:ext cx="8807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‘</a:t>
            </a:r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청바지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가격 데이터를 분석하여 미래의 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‘</a:t>
            </a:r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청바지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가격을 예측해보자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  <a:endParaRPr lang="ko-KR" altLang="en-US" sz="36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13F4F68-038C-4DD7-856D-255C48F5E8D4}"/>
              </a:ext>
            </a:extLst>
          </p:cNvPr>
          <p:cNvSpPr/>
          <p:nvPr/>
        </p:nvSpPr>
        <p:spPr>
          <a:xfrm>
            <a:off x="5334000" y="2671482"/>
            <a:ext cx="896471" cy="941294"/>
          </a:xfrm>
          <a:prstGeom prst="downArrow">
            <a:avLst/>
          </a:prstGeom>
          <a:solidFill>
            <a:srgbClr val="9D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0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8" y="-279061"/>
            <a:ext cx="5306792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선정 이유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8FD5-10BE-46FE-9829-CE323BAB3E63}"/>
              </a:ext>
            </a:extLst>
          </p:cNvPr>
          <p:cNvSpPr txBox="1"/>
          <p:nvPr/>
        </p:nvSpPr>
        <p:spPr>
          <a:xfrm>
            <a:off x="1299418" y="1248655"/>
            <a:ext cx="8807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시간에 비해 많은 데이터양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.. </a:t>
            </a:r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시도해 보았지만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기간내에 불가능할 것이라는 판단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</a:p>
          <a:p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한 품목에 대해서만 해보자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</a:p>
          <a:p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휴대전화 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, TV  </a:t>
            </a:r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과거 데이터 부족</a:t>
            </a:r>
            <a:endParaRPr lang="en-US" altLang="ko-KR" sz="3600" b="1" dirty="0">
              <a:latin typeface="-윤고딕340" panose="02030504000101010101" pitchFamily="18" charset="-127"/>
              <a:ea typeface="-윤고딕340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3600" b="1" dirty="0">
              <a:latin typeface="-윤고딕340" panose="02030504000101010101" pitchFamily="18" charset="-127"/>
              <a:ea typeface="-윤고딕340" panose="02030504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3600" b="1" dirty="0"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사계절 내내 입을 수 있는 청바지는 어떨까</a:t>
            </a:r>
            <a:r>
              <a:rPr lang="en-US" altLang="ko-KR" sz="3600" b="1" dirty="0"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?</a:t>
            </a:r>
            <a:endParaRPr lang="ko-KR" altLang="en-US" sz="36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81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8" y="-279061"/>
            <a:ext cx="575849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선정 및 소개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AE981-C9C4-40E8-A458-E0FBEC0D04E9}"/>
              </a:ext>
            </a:extLst>
          </p:cNvPr>
          <p:cNvSpPr txBox="1"/>
          <p:nvPr/>
        </p:nvSpPr>
        <p:spPr>
          <a:xfrm>
            <a:off x="1099329" y="1182563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온라인 수집가격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8B076-C752-4544-B303-79CA61566A04}"/>
              </a:ext>
            </a:extLst>
          </p:cNvPr>
          <p:cNvSpPr txBox="1"/>
          <p:nvPr/>
        </p:nvSpPr>
        <p:spPr>
          <a:xfrm>
            <a:off x="1465120" y="1658836"/>
            <a:ext cx="937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설명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온라인에서 수집된 가격정보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수집일자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품목명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판매가격 등 총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8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 항목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각 항목은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,(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콤마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문자로 구분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07FC7-71A8-4155-A876-8539BE77F9BE}"/>
              </a:ext>
            </a:extLst>
          </p:cNvPr>
          <p:cNvSpPr txBox="1"/>
          <p:nvPr/>
        </p:nvSpPr>
        <p:spPr>
          <a:xfrm>
            <a:off x="1099329" y="2481165"/>
            <a:ext cx="937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 구조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757D8B-D974-408F-90AB-614360F4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29" y="3024243"/>
            <a:ext cx="10109929" cy="809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E39A4B-78D9-4761-9CA4-562EE8C1C6CD}"/>
              </a:ext>
            </a:extLst>
          </p:cNvPr>
          <p:cNvSpPr txBox="1"/>
          <p:nvPr/>
        </p:nvSpPr>
        <p:spPr>
          <a:xfrm>
            <a:off x="1099329" y="4066947"/>
            <a:ext cx="937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수집 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1F790-48E9-4892-9232-FA0947101CF9}"/>
              </a:ext>
            </a:extLst>
          </p:cNvPr>
          <p:cNvSpPr txBox="1"/>
          <p:nvPr/>
        </p:nvSpPr>
        <p:spPr>
          <a:xfrm>
            <a:off x="1465120" y="4614390"/>
            <a:ext cx="937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2014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년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01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월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~ 2019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년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10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EB429-CD03-482B-A63B-83EB287CFC52}"/>
              </a:ext>
            </a:extLst>
          </p:cNvPr>
          <p:cNvSpPr txBox="1"/>
          <p:nvPr/>
        </p:nvSpPr>
        <p:spPr>
          <a:xfrm>
            <a:off x="1099329" y="5069500"/>
            <a:ext cx="937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분석에서 사용된 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36C91-E4E4-4727-B478-79F3DDD6DC15}"/>
              </a:ext>
            </a:extLst>
          </p:cNvPr>
          <p:cNvSpPr txBox="1"/>
          <p:nvPr/>
        </p:nvSpPr>
        <p:spPr>
          <a:xfrm>
            <a:off x="1465120" y="5616943"/>
            <a:ext cx="974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2015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년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01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월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~ 2019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년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10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월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하루 평균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만개의 데이터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약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50,000*365*4.5 = 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약 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억 개의 데이터</a:t>
            </a:r>
            <a:r>
              <a:rPr lang="en-US" altLang="ko-KR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62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8" y="-279061"/>
            <a:ext cx="575849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정제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0408BC-8BE6-40E8-86DB-F5E25B2E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22" y="917177"/>
            <a:ext cx="4737001" cy="2112425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E59BA85D-A54B-48ED-94CE-84DFCA727D65}"/>
              </a:ext>
            </a:extLst>
          </p:cNvPr>
          <p:cNvSpPr/>
          <p:nvPr/>
        </p:nvSpPr>
        <p:spPr>
          <a:xfrm>
            <a:off x="1497058" y="1040222"/>
            <a:ext cx="567362" cy="1989380"/>
          </a:xfrm>
          <a:prstGeom prst="frame">
            <a:avLst>
              <a:gd name="adj1" fmla="val 2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142A4A0-C45C-417E-B7BA-079639072D61}"/>
              </a:ext>
            </a:extLst>
          </p:cNvPr>
          <p:cNvSpPr/>
          <p:nvPr/>
        </p:nvSpPr>
        <p:spPr>
          <a:xfrm>
            <a:off x="3156104" y="1085988"/>
            <a:ext cx="567363" cy="1943614"/>
          </a:xfrm>
          <a:prstGeom prst="frame">
            <a:avLst>
              <a:gd name="adj1" fmla="val 2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E36062EF-4A07-4B43-AD53-7B1D35D5C992}"/>
              </a:ext>
            </a:extLst>
          </p:cNvPr>
          <p:cNvSpPr/>
          <p:nvPr/>
        </p:nvSpPr>
        <p:spPr>
          <a:xfrm>
            <a:off x="4268091" y="1094954"/>
            <a:ext cx="632406" cy="1943614"/>
          </a:xfrm>
          <a:prstGeom prst="frame">
            <a:avLst>
              <a:gd name="adj1" fmla="val 2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8287E-7205-42D3-B146-A3F5E609C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"/>
          <a:stretch/>
        </p:blipFill>
        <p:spPr>
          <a:xfrm>
            <a:off x="6096000" y="898464"/>
            <a:ext cx="5194335" cy="50395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E2EB2C-AAB3-406E-B47C-645E2D72F619}"/>
              </a:ext>
            </a:extLst>
          </p:cNvPr>
          <p:cNvSpPr/>
          <p:nvPr/>
        </p:nvSpPr>
        <p:spPr>
          <a:xfrm>
            <a:off x="6993793" y="2815813"/>
            <a:ext cx="339874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90FD8C7F-45CB-4BCB-B7E8-A93B10B8D4BC}"/>
              </a:ext>
            </a:extLst>
          </p:cNvPr>
          <p:cNvSpPr/>
          <p:nvPr/>
        </p:nvSpPr>
        <p:spPr>
          <a:xfrm>
            <a:off x="6831501" y="3768435"/>
            <a:ext cx="3029675" cy="417187"/>
          </a:xfrm>
          <a:prstGeom prst="frame">
            <a:avLst>
              <a:gd name="adj1" fmla="val 56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76148A6-EF3B-4433-9285-0635506B7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922" y="3152647"/>
            <a:ext cx="2349285" cy="302631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B5F81-82A0-41C7-BFED-8905E1610EC1}"/>
              </a:ext>
            </a:extLst>
          </p:cNvPr>
          <p:cNvSpPr/>
          <p:nvPr/>
        </p:nvSpPr>
        <p:spPr>
          <a:xfrm>
            <a:off x="3792389" y="4208603"/>
            <a:ext cx="1946693" cy="914400"/>
          </a:xfrm>
          <a:prstGeom prst="rect">
            <a:avLst/>
          </a:prstGeom>
          <a:solidFill>
            <a:srgbClr val="9D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일 평균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청바지 판매 가격</a:t>
            </a:r>
          </a:p>
        </p:txBody>
      </p:sp>
    </p:spTree>
    <p:extLst>
      <p:ext uri="{BB962C8B-B14F-4D97-AF65-F5344CB8AC3E}">
        <p14:creationId xmlns:p14="http://schemas.microsoft.com/office/powerpoint/2010/main" val="91446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8" y="-279061"/>
            <a:ext cx="575849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분석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AE259-9600-4052-B052-60761C6E8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14" y="1269564"/>
            <a:ext cx="5758496" cy="4318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5C9C03-8083-4156-9FF7-CF7886F76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001" y="3692961"/>
            <a:ext cx="3190875" cy="1895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0434E8-A10B-45E7-A2A4-77A4CEB8B3A9}"/>
              </a:ext>
            </a:extLst>
          </p:cNvPr>
          <p:cNvSpPr/>
          <p:nvPr/>
        </p:nvSpPr>
        <p:spPr>
          <a:xfrm>
            <a:off x="7482000" y="1269564"/>
            <a:ext cx="3190875" cy="2159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기간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:  2015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일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~ 2019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10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31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일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총 일 수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 1765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일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품목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 ‘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청바지‘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최소값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 32732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원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평균값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 51998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원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최대값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 166220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43743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8" y="-279061"/>
            <a:ext cx="575849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분석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0A2A375-AF86-445A-90E0-4897D124E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98" y="1762406"/>
            <a:ext cx="4738220" cy="35536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56D5BC-B4C2-4E74-9C8A-8FEDE67D0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10" y="1763611"/>
            <a:ext cx="4738221" cy="35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660524" y="762000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488" y="-279061"/>
            <a:ext cx="5758496" cy="110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i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분석</a:t>
            </a:r>
            <a:endParaRPr lang="en-US" altLang="ko-KR" sz="4800" b="1" i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지도, 그리기이(가) 표시된 사진&#10;&#10;자동 생성된 설명">
            <a:extLst>
              <a:ext uri="{FF2B5EF4-FFF2-40B4-BE49-F238E27FC236}">
                <a16:creationId xmlns:a16="http://schemas.microsoft.com/office/drawing/2014/main" id="{229024AD-3A1D-400C-8488-67805A5D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07" y="1763610"/>
            <a:ext cx="4932103" cy="36990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74CC50-EDA1-415F-8BB3-E0279239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02" y="1763610"/>
            <a:ext cx="4932104" cy="36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9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387</Words>
  <Application>Microsoft Office PowerPoint</Application>
  <PresentationFormat>와이드스크린</PresentationFormat>
  <Paragraphs>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-윤고딕320</vt:lpstr>
      <vt:lpstr>-윤고딕310</vt:lpstr>
      <vt:lpstr>맑은 고딕</vt:lpstr>
      <vt:lpstr>Arial</vt:lpstr>
      <vt:lpstr>-윤고딕340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Kang harim</cp:lastModifiedBy>
  <cp:revision>329</cp:revision>
  <dcterms:created xsi:type="dcterms:W3CDTF">2018-05-09T06:13:43Z</dcterms:created>
  <dcterms:modified xsi:type="dcterms:W3CDTF">2019-12-03T05:09:07Z</dcterms:modified>
</cp:coreProperties>
</file>