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r:id="rId32" roundtripDataSignature="AMtx7mgIcmXA6yqzm5lPdLpUNx0z9ohY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8A1BDC-7BEC-4BC5-81D9-32F0C9A626A5}">
  <a:tblStyle styleId="{F68A1BDC-7BEC-4BC5-81D9-32F0C9A626A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70" orient="horz"/>
        <p:guide pos="5868"/>
        <p:guide pos="157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206" name="Google Shape;20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1" name="Google Shape;291;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9" name="Google Shape;299;p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33" name="Google Shape;333;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Change </a:t>
            </a:r>
            <a:endParaRPr/>
          </a:p>
        </p:txBody>
      </p:sp>
      <p:sp>
        <p:nvSpPr>
          <p:cNvPr id="126" name="Google Shape;1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43" name="Google Shape;14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3" name="Google Shape;15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sz="1100"/>
              <a:t>Pycharm add Tableau</a:t>
            </a:r>
            <a:endParaRPr/>
          </a:p>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60" name="Google Shape;16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80" name="Google Shape;18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8"/>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8"/>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8"/>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44"/>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4"/>
          <p:cNvSpPr txBox="1"/>
          <p:nvPr>
            <p:ph idx="1" type="body"/>
          </p:nvPr>
        </p:nvSpPr>
        <p:spPr>
          <a:xfrm>
            <a:off x="5183188" y="987437"/>
            <a:ext cx="6172200" cy="4873625"/>
          </a:xfrm>
          <a:prstGeom prst="rect">
            <a:avLst/>
          </a:prstGeom>
          <a:noFill/>
          <a:ln>
            <a:noFill/>
          </a:ln>
        </p:spPr>
        <p:txBody>
          <a:bodyPr anchorCtr="0" anchor="t" bIns="45675" lIns="91400" spcFirstLastPara="1" rIns="91400" wrap="square" tIns="45675">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44"/>
          <p:cNvSpPr txBox="1"/>
          <p:nvPr>
            <p:ph idx="2"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71" name="Google Shape;71;p44"/>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4"/>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4"/>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45"/>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p:nvPr>
            <p:ph idx="2" type="pic"/>
          </p:nvPr>
        </p:nvSpPr>
        <p:spPr>
          <a:xfrm>
            <a:off x="5183188" y="987437"/>
            <a:ext cx="6172200" cy="4873625"/>
          </a:xfrm>
          <a:prstGeom prst="rect">
            <a:avLst/>
          </a:prstGeom>
          <a:noFill/>
          <a:ln>
            <a:noFill/>
          </a:ln>
        </p:spPr>
      </p:sp>
      <p:sp>
        <p:nvSpPr>
          <p:cNvPr id="77" name="Google Shape;77;p45"/>
          <p:cNvSpPr txBox="1"/>
          <p:nvPr>
            <p:ph idx="1"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78" name="Google Shape;78;p45"/>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5"/>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5"/>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46"/>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6"/>
          <p:cNvSpPr txBox="1"/>
          <p:nvPr>
            <p:ph idx="1" type="body"/>
          </p:nvPr>
        </p:nvSpPr>
        <p:spPr>
          <a:xfrm rot="5400000">
            <a:off x="3920333" y="-1256507"/>
            <a:ext cx="4351339" cy="105156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6"/>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6"/>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6"/>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7"/>
          <p:cNvSpPr txBox="1"/>
          <p:nvPr>
            <p:ph type="title"/>
          </p:nvPr>
        </p:nvSpPr>
        <p:spPr>
          <a:xfrm rot="5400000">
            <a:off x="7133442" y="1956595"/>
            <a:ext cx="5811839" cy="2628900"/>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7"/>
          <p:cNvSpPr txBox="1"/>
          <p:nvPr>
            <p:ph idx="1" type="body"/>
          </p:nvPr>
        </p:nvSpPr>
        <p:spPr>
          <a:xfrm rot="5400000">
            <a:off x="1799442" y="-596106"/>
            <a:ext cx="5811839" cy="77343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7"/>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7"/>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7"/>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6_Title and Content">
    <p:spTree>
      <p:nvGrpSpPr>
        <p:cNvPr id="19" name="Shape 19"/>
        <p:cNvGrpSpPr/>
        <p:nvPr/>
      </p:nvGrpSpPr>
      <p:grpSpPr>
        <a:xfrm>
          <a:off x="0" y="0"/>
          <a:ext cx="0" cy="0"/>
          <a:chOff x="0" y="0"/>
          <a:chExt cx="0" cy="0"/>
        </a:xfrm>
      </p:grpSpPr>
      <p:sp>
        <p:nvSpPr>
          <p:cNvPr id="20" name="Google Shape;20;p59"/>
          <p:cNvSpPr/>
          <p:nvPr/>
        </p:nvSpPr>
        <p:spPr>
          <a:xfrm>
            <a:off x="0" y="13"/>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21" name="Google Shape;21;p59"/>
          <p:cNvSpPr txBox="1"/>
          <p:nvPr>
            <p:ph type="title"/>
          </p:nvPr>
        </p:nvSpPr>
        <p:spPr>
          <a:xfrm>
            <a:off x="228600" y="184714"/>
            <a:ext cx="10515600" cy="521639"/>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59"/>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59"/>
          <p:cNvCxnSpPr/>
          <p:nvPr/>
        </p:nvCxnSpPr>
        <p:spPr>
          <a:xfrm>
            <a:off x="13"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4"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26" name="Google Shape;26;gf3a8d4be09_2_86"/>
          <p:cNvSpPr txBox="1"/>
          <p:nvPr>
            <p:ph type="title"/>
          </p:nvPr>
        </p:nvSpPr>
        <p:spPr>
          <a:xfrm>
            <a:off x="228600" y="187044"/>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f3a8d4be09_2_86"/>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9" name="Shape 29"/>
        <p:cNvGrpSpPr/>
        <p:nvPr/>
      </p:nvGrpSpPr>
      <p:grpSpPr>
        <a:xfrm>
          <a:off x="0" y="0"/>
          <a:ext cx="0" cy="0"/>
          <a:chOff x="0" y="0"/>
          <a:chExt cx="0" cy="0"/>
        </a:xfrm>
      </p:grpSpPr>
      <p:sp>
        <p:nvSpPr>
          <p:cNvPr id="30" name="Google Shape;30;p37"/>
          <p:cNvSpPr/>
          <p:nvPr/>
        </p:nvSpPr>
        <p:spPr>
          <a:xfrm>
            <a:off x="0" y="11"/>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31" name="Google Shape;31;p37"/>
          <p:cNvSpPr txBox="1"/>
          <p:nvPr>
            <p:ph type="title"/>
          </p:nvPr>
        </p:nvSpPr>
        <p:spPr>
          <a:xfrm>
            <a:off x="228600" y="187009"/>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7"/>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37"/>
          <p:cNvCxnSpPr/>
          <p:nvPr/>
        </p:nvCxnSpPr>
        <p:spPr>
          <a:xfrm>
            <a:off x="12"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9"/>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9"/>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9"/>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9"/>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9"/>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40"/>
          <p:cNvSpPr txBox="1"/>
          <p:nvPr>
            <p:ph type="title"/>
          </p:nvPr>
        </p:nvSpPr>
        <p:spPr>
          <a:xfrm>
            <a:off x="831851" y="1709750"/>
            <a:ext cx="10515600" cy="2852737"/>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0"/>
          <p:cNvSpPr txBox="1"/>
          <p:nvPr>
            <p:ph idx="1" type="body"/>
          </p:nvPr>
        </p:nvSpPr>
        <p:spPr>
          <a:xfrm>
            <a:off x="831851" y="4589465"/>
            <a:ext cx="10515600" cy="1500187"/>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9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40"/>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0"/>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0"/>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41"/>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1"/>
          <p:cNvSpPr txBox="1"/>
          <p:nvPr>
            <p:ph idx="1" type="body"/>
          </p:nvPr>
        </p:nvSpPr>
        <p:spPr>
          <a:xfrm>
            <a:off x="838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1"/>
          <p:cNvSpPr txBox="1"/>
          <p:nvPr>
            <p:ph idx="2" type="body"/>
          </p:nvPr>
        </p:nvSpPr>
        <p:spPr>
          <a:xfrm>
            <a:off x="6172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1"/>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1"/>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42"/>
          <p:cNvSpPr txBox="1"/>
          <p:nvPr>
            <p:ph type="title"/>
          </p:nvPr>
        </p:nvSpPr>
        <p:spPr>
          <a:xfrm>
            <a:off x="839788"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2"/>
          <p:cNvSpPr txBox="1"/>
          <p:nvPr>
            <p:ph idx="1" type="body"/>
          </p:nvPr>
        </p:nvSpPr>
        <p:spPr>
          <a:xfrm>
            <a:off x="839789" y="1681163"/>
            <a:ext cx="5157787"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42"/>
          <p:cNvSpPr txBox="1"/>
          <p:nvPr>
            <p:ph idx="2" type="body"/>
          </p:nvPr>
        </p:nvSpPr>
        <p:spPr>
          <a:xfrm>
            <a:off x="839789" y="2505075"/>
            <a:ext cx="5157787"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42"/>
          <p:cNvSpPr txBox="1"/>
          <p:nvPr>
            <p:ph idx="3" type="body"/>
          </p:nvPr>
        </p:nvSpPr>
        <p:spPr>
          <a:xfrm>
            <a:off x="6172203" y="1681163"/>
            <a:ext cx="5183188"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42"/>
          <p:cNvSpPr txBox="1"/>
          <p:nvPr>
            <p:ph idx="4" type="body"/>
          </p:nvPr>
        </p:nvSpPr>
        <p:spPr>
          <a:xfrm>
            <a:off x="6172203" y="2505075"/>
            <a:ext cx="5183188"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2"/>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2"/>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2"/>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43"/>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3"/>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3"/>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5.jpg"/><Relationship Id="rId4" Type="http://schemas.openxmlformats.org/officeDocument/2006/relationships/image" Target="../media/image15.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9.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9.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9.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9.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9.jp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9.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9.jpg"/><Relationship Id="rId5" Type="http://schemas.openxmlformats.org/officeDocument/2006/relationships/hyperlink" Target="https://www.linkedin.com/in/sharat-chandr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2.jp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9.jp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linkedin.com/in/machavarapu-hari-krishna-sri-sai-prasad-526790218" TargetMode="External"/><Relationship Id="rId5" Type="http://schemas.openxmlformats.org/officeDocument/2006/relationships/hyperlink" Target="https://www.linkedin.com/in/a-a-ashwini-45a9221b9" TargetMode="External"/><Relationship Id="rId6" Type="http://schemas.openxmlformats.org/officeDocument/2006/relationships/hyperlink" Target="https://www.linkedin.com/in/a-a-ashwini-45a9221b9" TargetMode="External"/><Relationship Id="rId7"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6.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1.jpg"/><Relationship Id="rId9" Type="http://schemas.openxmlformats.org/officeDocument/2006/relationships/image" Target="../media/image25.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38.jpg"/><Relationship Id="rId13" Type="http://schemas.openxmlformats.org/officeDocument/2006/relationships/image" Target="../media/image7.png"/><Relationship Id="rId12"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24.png"/><Relationship Id="rId9" Type="http://schemas.openxmlformats.org/officeDocument/2006/relationships/image" Target="../media/image28.png"/><Relationship Id="rId15" Type="http://schemas.openxmlformats.org/officeDocument/2006/relationships/image" Target="../media/image25.png"/><Relationship Id="rId14"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8.jpg"/><Relationship Id="rId7" Type="http://schemas.openxmlformats.org/officeDocument/2006/relationships/image" Target="../media/image32.png"/><Relationship Id="rId8"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2381033" y="2087389"/>
            <a:ext cx="9495900" cy="2919000"/>
          </a:xfrm>
          <a:prstGeom prst="rect">
            <a:avLst/>
          </a:prstGeom>
          <a:noFill/>
          <a:ln>
            <a:noFill/>
          </a:ln>
        </p:spPr>
        <p:txBody>
          <a:bodyPr anchorCtr="0" anchor="ctr" bIns="45675" lIns="91425" spcFirstLastPara="1" rIns="91425" wrap="square" tIns="45675">
            <a:noAutofit/>
          </a:bodyPr>
          <a:lstStyle/>
          <a:p>
            <a:pPr indent="0" lvl="0" marL="0" marR="0" rtl="0" algn="ctr">
              <a:lnSpc>
                <a:spcPct val="9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pic>
        <p:nvPicPr>
          <p:cNvPr id="98" name="Google Shape;98;p1"/>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cxnSp>
        <p:nvCxnSpPr>
          <p:cNvPr id="99" name="Google Shape;99;p1"/>
          <p:cNvCxnSpPr/>
          <p:nvPr/>
        </p:nvCxnSpPr>
        <p:spPr>
          <a:xfrm>
            <a:off x="0" y="6464596"/>
            <a:ext cx="9597656" cy="0"/>
          </a:xfrm>
          <a:prstGeom prst="straightConnector1">
            <a:avLst/>
          </a:prstGeom>
          <a:noFill/>
          <a:ln cap="flat" cmpd="sng" w="9525">
            <a:solidFill>
              <a:srgbClr val="3E6EC2"/>
            </a:solidFill>
            <a:prstDash val="solid"/>
            <a:round/>
            <a:headEnd len="sm" w="sm" type="none"/>
            <a:tailEnd len="sm" w="sm" type="none"/>
          </a:ln>
        </p:spPr>
      </p:cxnSp>
      <p:pic>
        <p:nvPicPr>
          <p:cNvPr descr="Logo&#10;&#10;Description automatically generated" id="100" name="Google Shape;100;p1"/>
          <p:cNvPicPr preferRelativeResize="0"/>
          <p:nvPr/>
        </p:nvPicPr>
        <p:blipFill rotWithShape="1">
          <a:blip r:embed="rId4">
            <a:alphaModFix/>
          </a:blip>
          <a:srcRect b="0" l="0" r="0" t="0"/>
          <a:stretch/>
        </p:blipFill>
        <p:spPr>
          <a:xfrm>
            <a:off x="10252776" y="20781"/>
            <a:ext cx="1918442" cy="681037"/>
          </a:xfrm>
          <a:prstGeom prst="rect">
            <a:avLst/>
          </a:prstGeom>
          <a:noFill/>
          <a:ln>
            <a:noFill/>
          </a:ln>
        </p:spPr>
      </p:pic>
      <p:pic>
        <p:nvPicPr>
          <p:cNvPr id="101" name="Google Shape;101;p1"/>
          <p:cNvPicPr preferRelativeResize="0"/>
          <p:nvPr/>
        </p:nvPicPr>
        <p:blipFill rotWithShape="1">
          <a:blip r:embed="rId5">
            <a:alphaModFix/>
          </a:blip>
          <a:srcRect b="0" l="0" r="0" t="0"/>
          <a:stretch/>
        </p:blipFill>
        <p:spPr>
          <a:xfrm>
            <a:off x="2505406" y="1930242"/>
            <a:ext cx="6916702" cy="4286532"/>
          </a:xfrm>
          <a:prstGeom prst="rect">
            <a:avLst/>
          </a:prstGeom>
          <a:noFill/>
          <a:ln>
            <a:noFill/>
          </a:ln>
        </p:spPr>
      </p:pic>
      <p:sp>
        <p:nvSpPr>
          <p:cNvPr id="102" name="Google Shape;102;p1"/>
          <p:cNvSpPr txBox="1"/>
          <p:nvPr/>
        </p:nvSpPr>
        <p:spPr>
          <a:xfrm>
            <a:off x="1427400" y="592275"/>
            <a:ext cx="9337200" cy="1262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3800">
                <a:latin typeface="Times New Roman"/>
                <a:ea typeface="Times New Roman"/>
                <a:cs typeface="Times New Roman"/>
                <a:sym typeface="Times New Roman"/>
              </a:rPr>
              <a:t>Marketing Analytics: Competitor Analysis and App Performance Optimization Model</a:t>
            </a:r>
            <a:endParaRPr b="1" i="0" sz="3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216348" y="192200"/>
            <a:ext cx="10370700" cy="5355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Data Collection</a:t>
            </a:r>
            <a:endParaRPr/>
          </a:p>
        </p:txBody>
      </p:sp>
      <p:sp>
        <p:nvSpPr>
          <p:cNvPr id="209" name="Google Shape;209;p34"/>
          <p:cNvSpPr txBox="1"/>
          <p:nvPr/>
        </p:nvSpPr>
        <p:spPr>
          <a:xfrm>
            <a:off x="444073" y="1345184"/>
            <a:ext cx="8285148" cy="3447057"/>
          </a:xfrm>
          <a:prstGeom prst="rect">
            <a:avLst/>
          </a:prstGeom>
          <a:noFill/>
          <a:ln>
            <a:noFill/>
          </a:ln>
        </p:spPr>
        <p:txBody>
          <a:bodyPr anchorCtr="0" anchor="t" bIns="45700" lIns="91425" spcFirstLastPara="1" rIns="91425" wrap="square" tIns="45700">
            <a:spAutoFit/>
          </a:bodyPr>
          <a:lstStyle/>
          <a:p>
            <a:pPr indent="-457188" lvl="0" marL="457188" marR="0" rtl="0" algn="just">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Data Collection is defined as the procedure of collecting, measuring and analyzing accurate insights for research using standard validation techniques.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457188" lvl="0" marL="457188" marR="0" rtl="0" algn="just">
              <a:lnSpc>
                <a:spcPct val="100000"/>
              </a:lnSpc>
              <a:spcBef>
                <a:spcPts val="0"/>
              </a:spcBef>
              <a:spcAft>
                <a:spcPts val="0"/>
              </a:spcAft>
              <a:buClr>
                <a:srgbClr val="000000"/>
              </a:buClr>
              <a:buSzPts val="1800"/>
              <a:buFont typeface="Arial"/>
              <a:buChar char="•"/>
            </a:pPr>
            <a:r>
              <a:rPr b="1" i="0" lang="en-US" sz="2000" u="none" cap="none" strike="noStrike">
                <a:solidFill>
                  <a:srgbClr val="000000"/>
                </a:solidFill>
                <a:latin typeface="Times New Roman"/>
                <a:ea typeface="Times New Roman"/>
                <a:cs typeface="Times New Roman"/>
                <a:sym typeface="Times New Roman"/>
              </a:rPr>
              <a:t>Data collection : </a:t>
            </a:r>
            <a:endParaRPr/>
          </a:p>
          <a:p>
            <a:pPr indent="0" lvl="0" marL="0" marR="0" rtl="0" algn="l">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Primary Data Sources : Data collected at source (web scrapping).</a:t>
            </a:r>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457188" lvl="0" marL="457188" marR="0" rtl="0" algn="just">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Data collected through Web scraping.</a:t>
            </a:r>
            <a:endParaRPr/>
          </a:p>
          <a:p>
            <a:pPr indent="-228586" lvl="0" marL="457188" marR="0" rtl="0" algn="just">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888" lvl="0" marL="457188" marR="0" rtl="0" algn="just">
              <a:lnSpc>
                <a:spcPct val="100000"/>
              </a:lnSpc>
              <a:spcBef>
                <a:spcPts val="0"/>
              </a:spcBef>
              <a:spcAft>
                <a:spcPts val="0"/>
              </a:spcAft>
              <a:buClr>
                <a:srgbClr val="000000"/>
              </a:buClr>
              <a:buSzPts val="1800"/>
              <a:buFont typeface="Noto Sans"/>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210" name="Google Shape;210;p34"/>
          <p:cNvSpPr txBox="1"/>
          <p:nvPr>
            <p:ph idx="12" type="sldNum"/>
          </p:nvPr>
        </p:nvSpPr>
        <p:spPr>
          <a:xfrm>
            <a:off x="11639549" y="6350000"/>
            <a:ext cx="3906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11" name="Google Shape;211;p34"/>
          <p:cNvPicPr preferRelativeResize="0"/>
          <p:nvPr/>
        </p:nvPicPr>
        <p:blipFill rotWithShape="1">
          <a:blip r:embed="rId3">
            <a:alphaModFix/>
          </a:blip>
          <a:srcRect b="7495" l="0" r="0" t="0"/>
          <a:stretch/>
        </p:blipFill>
        <p:spPr>
          <a:xfrm>
            <a:off x="8814062" y="1191521"/>
            <a:ext cx="2373864" cy="2825676"/>
          </a:xfrm>
          <a:prstGeom prst="rect">
            <a:avLst/>
          </a:prstGeom>
          <a:noFill/>
          <a:ln>
            <a:noFill/>
          </a:ln>
        </p:spPr>
      </p:pic>
      <p:pic>
        <p:nvPicPr>
          <p:cNvPr id="212" name="Google Shape;212;p34"/>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pic>
        <p:nvPicPr>
          <p:cNvPr descr="Database" id="213" name="Google Shape;213;p34"/>
          <p:cNvPicPr preferRelativeResize="0"/>
          <p:nvPr/>
        </p:nvPicPr>
        <p:blipFill rotWithShape="1">
          <a:blip r:embed="rId5">
            <a:alphaModFix/>
          </a:blip>
          <a:srcRect b="0" l="0" r="0" t="0"/>
          <a:stretch/>
        </p:blipFill>
        <p:spPr>
          <a:xfrm>
            <a:off x="1004074" y="3098603"/>
            <a:ext cx="146785" cy="1467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242915" y="152915"/>
            <a:ext cx="9952800" cy="58473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3200" u="none" cap="none" strike="noStrike">
                <a:latin typeface="Times New Roman"/>
                <a:ea typeface="Times New Roman"/>
                <a:cs typeface="Times New Roman"/>
                <a:sym typeface="Times New Roman"/>
              </a:rPr>
              <a:t>Data Information</a:t>
            </a:r>
            <a:endParaRPr sz="2400" u="none" cap="none" strike="noStrike"/>
          </a:p>
        </p:txBody>
      </p:sp>
      <p:sp>
        <p:nvSpPr>
          <p:cNvPr id="219" name="Google Shape;219;p36"/>
          <p:cNvSpPr txBox="1"/>
          <p:nvPr>
            <p:ph idx="12" type="sldNum"/>
          </p:nvPr>
        </p:nvSpPr>
        <p:spPr>
          <a:xfrm>
            <a:off x="9270357" y="6275168"/>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0" name="Google Shape;220;p36"/>
          <p:cNvSpPr txBox="1"/>
          <p:nvPr/>
        </p:nvSpPr>
        <p:spPr>
          <a:xfrm>
            <a:off x="729925" y="1029113"/>
            <a:ext cx="10227064" cy="892512"/>
          </a:xfrm>
          <a:prstGeom prst="rect">
            <a:avLst/>
          </a:prstGeom>
          <a:noFill/>
          <a:ln>
            <a:noFill/>
          </a:ln>
        </p:spPr>
        <p:txBody>
          <a:bodyPr anchorCtr="0" anchor="t" bIns="45700" lIns="91425" spcFirstLastPara="1" rIns="91425" wrap="square" tIns="45700">
            <a:sp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In this model the data is analyzed considering the below features for the model building.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p:txBody>
      </p:sp>
      <p:graphicFrame>
        <p:nvGraphicFramePr>
          <p:cNvPr id="221" name="Google Shape;221;p36"/>
          <p:cNvGraphicFramePr/>
          <p:nvPr/>
        </p:nvGraphicFramePr>
        <p:xfrm>
          <a:off x="1235010" y="1808993"/>
          <a:ext cx="3000000" cy="3000000"/>
        </p:xfrm>
        <a:graphic>
          <a:graphicData uri="http://schemas.openxmlformats.org/drawingml/2006/table">
            <a:tbl>
              <a:tblPr>
                <a:noFill/>
                <a:tableStyleId>{F68A1BDC-7BEC-4BC5-81D9-32F0C9A626A5}</a:tableStyleId>
              </a:tblPr>
              <a:tblGrid>
                <a:gridCol w="678625"/>
                <a:gridCol w="2903450"/>
                <a:gridCol w="2921625"/>
              </a:tblGrid>
              <a:tr h="1889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Data Dictionary</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hMerge="1"/>
              </a:tr>
              <a:tr h="5312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Sr.no</a:t>
                      </a:r>
                      <a:endParaRPr b="1"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the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tc>
              </a:tr>
              <a:tr h="5263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Title</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Name of the app.</a:t>
                      </a:r>
                      <a:endParaRPr sz="1600" u="none" cap="none" strike="noStrike"/>
                    </a:p>
                  </a:txBody>
                  <a:tcPr marT="45725" marB="45725" marR="91450" marL="91450"/>
                </a:tc>
              </a:tr>
              <a:tr h="52630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2.</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Description</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Description about the business and the app.</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r>
              <a:tr h="52630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3.</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Description HTML</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Description using HTML.</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r>
              <a:tr h="52630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4.</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Summary</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Short description about business.</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r>
              <a:tr h="49782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5.</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Installs</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Number of installation of apps.</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pic>
        <p:nvPicPr>
          <p:cNvPr id="222" name="Google Shape;222;p36"/>
          <p:cNvPicPr preferRelativeResize="0"/>
          <p:nvPr/>
        </p:nvPicPr>
        <p:blipFill rotWithShape="1">
          <a:blip r:embed="rId3">
            <a:alphaModFix/>
          </a:blip>
          <a:srcRect b="0" l="0" r="0" t="0"/>
          <a:stretch/>
        </p:blipFill>
        <p:spPr>
          <a:xfrm>
            <a:off x="8374873" y="2933109"/>
            <a:ext cx="2686050" cy="1695450"/>
          </a:xfrm>
          <a:prstGeom prst="rect">
            <a:avLst/>
          </a:prstGeom>
          <a:noFill/>
          <a:ln>
            <a:noFill/>
          </a:ln>
        </p:spPr>
      </p:pic>
      <p:pic>
        <p:nvPicPr>
          <p:cNvPr id="223" name="Google Shape;223;p36"/>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60"/>
          <p:cNvSpPr txBox="1"/>
          <p:nvPr>
            <p:ph type="title"/>
          </p:nvPr>
        </p:nvSpPr>
        <p:spPr>
          <a:xfrm>
            <a:off x="228600" y="177801"/>
            <a:ext cx="10515600" cy="53544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u="none" cap="none" strike="noStrike">
                <a:latin typeface="Times New Roman"/>
                <a:ea typeface="Times New Roman"/>
                <a:cs typeface="Times New Roman"/>
                <a:sym typeface="Times New Roman"/>
              </a:rPr>
              <a:t>Data Information</a:t>
            </a:r>
            <a:endParaRPr sz="3200"/>
          </a:p>
        </p:txBody>
      </p:sp>
      <p:sp>
        <p:nvSpPr>
          <p:cNvPr id="229" name="Google Shape;229;p60"/>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30" name="Google Shape;230;p60"/>
          <p:cNvGraphicFramePr/>
          <p:nvPr/>
        </p:nvGraphicFramePr>
        <p:xfrm>
          <a:off x="1223760" y="919966"/>
          <a:ext cx="3000000" cy="3000000"/>
        </p:xfrm>
        <a:graphic>
          <a:graphicData uri="http://schemas.openxmlformats.org/drawingml/2006/table">
            <a:tbl>
              <a:tblPr>
                <a:noFill/>
                <a:tableStyleId>{F68A1BDC-7BEC-4BC5-81D9-32F0C9A626A5}</a:tableStyleId>
              </a:tblPr>
              <a:tblGrid>
                <a:gridCol w="671025"/>
                <a:gridCol w="3034350"/>
                <a:gridCol w="3022200"/>
              </a:tblGrid>
              <a:tr h="1889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Data Dictionary</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hMerge="1"/>
              </a:tr>
              <a:tr h="5312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Sr.no</a:t>
                      </a:r>
                      <a:endParaRPr b="1"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the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tc>
              </a:tr>
              <a:tr h="52630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6.</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MinInstalls</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Minimum level of installs.</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r>
              <a:tr h="44500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7.</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RealInstalls</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Actual number of installs.</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r>
              <a:tr h="52630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8.</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Score</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Average rating of the app given by users.</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r>
              <a:tr h="5263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Ratings</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Number of rating received by app.</a:t>
                      </a:r>
                      <a:endParaRPr/>
                    </a:p>
                  </a:txBody>
                  <a:tcPr marT="45725" marB="45725" marR="91450" marL="91450"/>
                </a:tc>
              </a:tr>
              <a:tr h="5263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Reviews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Number of reviews received.</a:t>
                      </a:r>
                      <a:endParaRPr sz="1600" u="none" cap="none" strike="noStrike">
                        <a:latin typeface="Times New Roman"/>
                        <a:ea typeface="Times New Roman"/>
                        <a:cs typeface="Times New Roman"/>
                        <a:sym typeface="Times New Roman"/>
                      </a:endParaRPr>
                    </a:p>
                  </a:txBody>
                  <a:tcPr marT="45725" marB="45725" marR="91450" marL="91450"/>
                </a:tc>
              </a:tr>
              <a:tr h="4978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11.</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Price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Cost of the app.</a:t>
                      </a:r>
                      <a:endParaRPr sz="1600" u="none" cap="none" strike="noStrike">
                        <a:latin typeface="Times New Roman"/>
                        <a:ea typeface="Times New Roman"/>
                        <a:cs typeface="Times New Roman"/>
                        <a:sym typeface="Times New Roman"/>
                      </a:endParaRPr>
                    </a:p>
                  </a:txBody>
                  <a:tcPr marT="45725" marB="45725" marR="91450" marL="91450"/>
                </a:tc>
              </a:tr>
              <a:tr h="4978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Free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Is app free to install.</a:t>
                      </a:r>
                      <a:endParaRPr/>
                    </a:p>
                  </a:txBody>
                  <a:tcPr marT="45725" marB="45725" marR="91450" marL="91450"/>
                </a:tc>
              </a:tr>
            </a:tbl>
          </a:graphicData>
        </a:graphic>
      </p:graphicFrame>
      <p:pic>
        <p:nvPicPr>
          <p:cNvPr id="231" name="Google Shape;231;p60"/>
          <p:cNvPicPr preferRelativeResize="0"/>
          <p:nvPr/>
        </p:nvPicPr>
        <p:blipFill rotWithShape="1">
          <a:blip r:embed="rId3">
            <a:alphaModFix/>
          </a:blip>
          <a:srcRect b="0" l="0" r="0" t="0"/>
          <a:stretch/>
        </p:blipFill>
        <p:spPr>
          <a:xfrm>
            <a:off x="8436517" y="2411644"/>
            <a:ext cx="2686050" cy="1695450"/>
          </a:xfrm>
          <a:prstGeom prst="rect">
            <a:avLst/>
          </a:prstGeom>
          <a:noFill/>
          <a:ln>
            <a:noFill/>
          </a:ln>
        </p:spPr>
      </p:pic>
      <p:pic>
        <p:nvPicPr>
          <p:cNvPr id="232" name="Google Shape;232;p60"/>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61"/>
          <p:cNvSpPr txBox="1"/>
          <p:nvPr>
            <p:ph type="title"/>
          </p:nvPr>
        </p:nvSpPr>
        <p:spPr>
          <a:xfrm>
            <a:off x="228600" y="177801"/>
            <a:ext cx="10515600" cy="53544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u="none" cap="none" strike="noStrike">
                <a:latin typeface="Times New Roman"/>
                <a:ea typeface="Times New Roman"/>
                <a:cs typeface="Times New Roman"/>
                <a:sym typeface="Times New Roman"/>
              </a:rPr>
              <a:t>Data Information</a:t>
            </a:r>
            <a:endParaRPr sz="3200"/>
          </a:p>
        </p:txBody>
      </p:sp>
      <p:sp>
        <p:nvSpPr>
          <p:cNvPr id="238" name="Google Shape;238;p6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39" name="Google Shape;239;p61"/>
          <p:cNvGraphicFramePr/>
          <p:nvPr/>
        </p:nvGraphicFramePr>
        <p:xfrm>
          <a:off x="969287" y="1013009"/>
          <a:ext cx="3000000" cy="3000000"/>
        </p:xfrm>
        <a:graphic>
          <a:graphicData uri="http://schemas.openxmlformats.org/drawingml/2006/table">
            <a:tbl>
              <a:tblPr>
                <a:noFill/>
                <a:tableStyleId>{F68A1BDC-7BEC-4BC5-81D9-32F0C9A626A5}</a:tableStyleId>
              </a:tblPr>
              <a:tblGrid>
                <a:gridCol w="715125"/>
                <a:gridCol w="3405600"/>
                <a:gridCol w="3360975"/>
              </a:tblGrid>
              <a:tr h="6637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Data Dictionary</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hMerge="1"/>
              </a:tr>
              <a:tr h="5508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Sr.no</a:t>
                      </a:r>
                      <a:endParaRPr b="1"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the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tc>
              </a:tr>
              <a:tr h="6005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13.</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Currency</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Currency used in the app.</a:t>
                      </a:r>
                      <a:endParaRPr/>
                    </a:p>
                  </a:txBody>
                  <a:tcPr marT="45725" marB="45725" marR="91450" marL="91450"/>
                </a:tc>
              </a:tr>
              <a:tr h="5457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14.</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Sale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Is sale offered by app.</a:t>
                      </a:r>
                      <a:endParaRPr/>
                    </a:p>
                  </a:txBody>
                  <a:tcPr marT="45725" marB="45725" marR="91450" marL="91450"/>
                </a:tc>
              </a:tr>
              <a:tr h="5457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Developer</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App developer information.</a:t>
                      </a:r>
                      <a:endParaRPr/>
                    </a:p>
                  </a:txBody>
                  <a:tcPr marT="45725" marB="45725" marR="91450" marL="91450"/>
                </a:tc>
              </a:tr>
              <a:tr h="6005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16.</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DeveloperId</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App Developer id given by google play store.</a:t>
                      </a:r>
                      <a:endParaRPr/>
                    </a:p>
                  </a:txBody>
                  <a:tcPr marT="45725" marB="45725" marR="91450" marL="91450"/>
                </a:tc>
              </a:tr>
              <a:tr h="5162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17.</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DeveloperEmail</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Email Id of the developer.</a:t>
                      </a:r>
                      <a:endParaRPr/>
                    </a:p>
                  </a:txBody>
                  <a:tcPr marT="45725" marB="45725" marR="91450" marL="91450"/>
                </a:tc>
              </a:tr>
              <a:tr h="6005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18.</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Developerwebsite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Website of the developer.</a:t>
                      </a:r>
                      <a:endParaRPr/>
                    </a:p>
                  </a:txBody>
                  <a:tcPr marT="45725" marB="45725" marR="91450" marL="91450"/>
                </a:tc>
              </a:tr>
              <a:tr h="600500">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19.</a:t>
                      </a:r>
                      <a:endParaRPr b="0" i="0" sz="16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DeveloperAddress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Address of the app developer.</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pic>
        <p:nvPicPr>
          <p:cNvPr id="240" name="Google Shape;240;p61"/>
          <p:cNvPicPr preferRelativeResize="0"/>
          <p:nvPr/>
        </p:nvPicPr>
        <p:blipFill rotWithShape="1">
          <a:blip r:embed="rId3">
            <a:alphaModFix/>
          </a:blip>
          <a:srcRect b="0" l="0" r="0" t="0"/>
          <a:stretch/>
        </p:blipFill>
        <p:spPr>
          <a:xfrm>
            <a:off x="8872089" y="2563891"/>
            <a:ext cx="2620130" cy="1653841"/>
          </a:xfrm>
          <a:prstGeom prst="rect">
            <a:avLst/>
          </a:prstGeom>
          <a:noFill/>
          <a:ln>
            <a:noFill/>
          </a:ln>
        </p:spPr>
      </p:pic>
      <p:pic>
        <p:nvPicPr>
          <p:cNvPr id="241" name="Google Shape;241;p61"/>
          <p:cNvPicPr preferRelativeResize="0"/>
          <p:nvPr/>
        </p:nvPicPr>
        <p:blipFill rotWithShape="1">
          <a:blip r:embed="rId4">
            <a:alphaModFix/>
          </a:blip>
          <a:srcRect b="0" l="0" r="0" t="0"/>
          <a:stretch/>
        </p:blipFill>
        <p:spPr>
          <a:xfrm>
            <a:off x="9580951" y="6068383"/>
            <a:ext cx="2592012" cy="80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2"/>
          <p:cNvSpPr txBox="1"/>
          <p:nvPr>
            <p:ph type="title"/>
          </p:nvPr>
        </p:nvSpPr>
        <p:spPr>
          <a:xfrm>
            <a:off x="228600" y="177801"/>
            <a:ext cx="10515600" cy="53544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u="none" cap="none" strike="noStrike">
                <a:latin typeface="Times New Roman"/>
                <a:ea typeface="Times New Roman"/>
                <a:cs typeface="Times New Roman"/>
                <a:sym typeface="Times New Roman"/>
              </a:rPr>
              <a:t>Data Information</a:t>
            </a:r>
            <a:endParaRPr sz="3200"/>
          </a:p>
        </p:txBody>
      </p:sp>
      <p:sp>
        <p:nvSpPr>
          <p:cNvPr id="247" name="Google Shape;247;p62"/>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48" name="Google Shape;248;p62"/>
          <p:cNvGraphicFramePr/>
          <p:nvPr/>
        </p:nvGraphicFramePr>
        <p:xfrm>
          <a:off x="1251160" y="1471008"/>
          <a:ext cx="3000000" cy="3000000"/>
        </p:xfrm>
        <a:graphic>
          <a:graphicData uri="http://schemas.openxmlformats.org/drawingml/2006/table">
            <a:tbl>
              <a:tblPr>
                <a:noFill/>
                <a:tableStyleId>{F68A1BDC-7BEC-4BC5-81D9-32F0C9A626A5}</a:tableStyleId>
              </a:tblPr>
              <a:tblGrid>
                <a:gridCol w="702775"/>
                <a:gridCol w="2472475"/>
                <a:gridCol w="2589800"/>
              </a:tblGrid>
              <a:tr h="6575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Data Dictionary</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hMerge="1"/>
              </a:tr>
              <a:tr h="5301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Sr.no</a:t>
                      </a:r>
                      <a:endParaRPr b="1"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the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tc>
              </a:tr>
              <a:tr h="52527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20.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PrivacyPolicy</a:t>
                      </a:r>
                      <a:endParaRPr sz="16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Web page link for privacy policy of app.</a:t>
                      </a:r>
                      <a:endParaRPr sz="1600" u="none" cap="none" strike="noStrike">
                        <a:latin typeface="Times New Roman"/>
                        <a:ea typeface="Times New Roman"/>
                        <a:cs typeface="Times New Roman"/>
                        <a:sym typeface="Times New Roman"/>
                      </a:endParaRPr>
                    </a:p>
                  </a:txBody>
                  <a:tcPr marT="45725" marB="45725" marR="91450" marL="91450"/>
                </a:tc>
              </a:tr>
              <a:tr h="59495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21.</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Genre</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Category of the app.</a:t>
                      </a:r>
                      <a:endParaRPr sz="1600" u="none" cap="none" strike="noStrike">
                        <a:latin typeface="Times New Roman"/>
                        <a:ea typeface="Times New Roman"/>
                        <a:cs typeface="Times New Roman"/>
                        <a:sym typeface="Times New Roman"/>
                      </a:endParaRPr>
                    </a:p>
                  </a:txBody>
                  <a:tcPr marT="45725" marB="45725" marR="91450" marL="91450"/>
                </a:tc>
              </a:tr>
              <a:tr h="59495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22.</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GenreId</a:t>
                      </a:r>
                      <a:endParaRPr sz="16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Category Id given by google play store.</a:t>
                      </a:r>
                      <a:endParaRPr sz="1600" u="none" cap="none" strike="noStrike">
                        <a:latin typeface="Times New Roman"/>
                        <a:ea typeface="Times New Roman"/>
                        <a:cs typeface="Times New Roman"/>
                        <a:sym typeface="Times New Roman"/>
                      </a:endParaRPr>
                    </a:p>
                  </a:txBody>
                  <a:tcPr marT="45725" marB="45725" marR="91450" marL="91450"/>
                </a:tc>
              </a:tr>
              <a:tr h="5252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23.</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Contentrating</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Who can give rating of the app.</a:t>
                      </a:r>
                      <a:endParaRPr sz="1600" u="none" cap="none" strike="noStrike">
                        <a:latin typeface="Times New Roman"/>
                        <a:ea typeface="Times New Roman"/>
                        <a:cs typeface="Times New Roman"/>
                        <a:sym typeface="Times New Roman"/>
                      </a:endParaRPr>
                    </a:p>
                  </a:txBody>
                  <a:tcPr marT="45725" marB="45725" marR="91450" marL="91450"/>
                </a:tc>
              </a:tr>
              <a:tr h="5252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24.</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adSupported</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Are ads are supported on the app ?</a:t>
                      </a:r>
                      <a:endParaRPr sz="1600" u="none" cap="none" strike="noStrike">
                        <a:latin typeface="Times New Roman"/>
                        <a:ea typeface="Times New Roman"/>
                        <a:cs typeface="Times New Roman"/>
                        <a:sym typeface="Times New Roman"/>
                      </a:endParaRPr>
                    </a:p>
                  </a:txBody>
                  <a:tcPr marT="45725" marB="45725" marR="91450" marL="91450"/>
                </a:tc>
              </a:tr>
              <a:tr h="5252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25.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ContainsAds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Is ads present in the app ?</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pic>
        <p:nvPicPr>
          <p:cNvPr id="249" name="Google Shape;249;p62"/>
          <p:cNvPicPr preferRelativeResize="0"/>
          <p:nvPr/>
        </p:nvPicPr>
        <p:blipFill rotWithShape="1">
          <a:blip r:embed="rId3">
            <a:alphaModFix/>
          </a:blip>
          <a:srcRect b="0" l="0" r="0" t="0"/>
          <a:stretch/>
        </p:blipFill>
        <p:spPr>
          <a:xfrm>
            <a:off x="8215687" y="1825508"/>
            <a:ext cx="2686050" cy="1695450"/>
          </a:xfrm>
          <a:prstGeom prst="rect">
            <a:avLst/>
          </a:prstGeom>
          <a:noFill/>
          <a:ln>
            <a:noFill/>
          </a:ln>
        </p:spPr>
      </p:pic>
      <p:pic>
        <p:nvPicPr>
          <p:cNvPr id="250" name="Google Shape;250;p62"/>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3"/>
          <p:cNvSpPr txBox="1"/>
          <p:nvPr>
            <p:ph type="title"/>
          </p:nvPr>
        </p:nvSpPr>
        <p:spPr>
          <a:xfrm>
            <a:off x="228600" y="177801"/>
            <a:ext cx="10515600" cy="53544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u="none" cap="none" strike="noStrike">
                <a:latin typeface="Times New Roman"/>
                <a:ea typeface="Times New Roman"/>
                <a:cs typeface="Times New Roman"/>
                <a:sym typeface="Times New Roman"/>
              </a:rPr>
              <a:t>Data Information</a:t>
            </a:r>
            <a:endParaRPr sz="3200"/>
          </a:p>
        </p:txBody>
      </p:sp>
      <p:sp>
        <p:nvSpPr>
          <p:cNvPr id="256" name="Google Shape;256;p63"/>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57" name="Google Shape;257;p63"/>
          <p:cNvGraphicFramePr/>
          <p:nvPr/>
        </p:nvGraphicFramePr>
        <p:xfrm>
          <a:off x="1259633" y="1446246"/>
          <a:ext cx="3000000" cy="3000000"/>
        </p:xfrm>
        <a:graphic>
          <a:graphicData uri="http://schemas.openxmlformats.org/drawingml/2006/table">
            <a:tbl>
              <a:tblPr>
                <a:noFill/>
                <a:tableStyleId>{F68A1BDC-7BEC-4BC5-81D9-32F0C9A626A5}</a:tableStyleId>
              </a:tblPr>
              <a:tblGrid>
                <a:gridCol w="701725"/>
                <a:gridCol w="2468850"/>
                <a:gridCol w="2586000"/>
              </a:tblGrid>
              <a:tr h="6611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Data Dictionary</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hMerge="1"/>
              </a:tr>
              <a:tr h="5330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Sr.no</a:t>
                      </a:r>
                      <a:endParaRPr b="1"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the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tc>
              </a:tr>
              <a:tr h="52812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26.</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Released</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Date of release of app.</a:t>
                      </a:r>
                      <a:endParaRPr sz="1600" u="none" cap="none" strike="noStrike">
                        <a:latin typeface="Times New Roman"/>
                        <a:ea typeface="Times New Roman"/>
                        <a:cs typeface="Times New Roman"/>
                        <a:sym typeface="Times New Roman"/>
                      </a:endParaRPr>
                    </a:p>
                  </a:txBody>
                  <a:tcPr marT="45725" marB="45725" marR="91450" marL="91450"/>
                </a:tc>
              </a:tr>
              <a:tr h="59817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27.</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Updated</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Update Id.</a:t>
                      </a:r>
                      <a:endParaRPr sz="1600" u="none" cap="none" strike="noStrike">
                        <a:latin typeface="Times New Roman"/>
                        <a:ea typeface="Times New Roman"/>
                        <a:cs typeface="Times New Roman"/>
                        <a:sym typeface="Times New Roman"/>
                      </a:endParaRPr>
                    </a:p>
                  </a:txBody>
                  <a:tcPr marT="45725" marB="45725" marR="91450" marL="91450"/>
                </a:tc>
              </a:tr>
              <a:tr h="59817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28.</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Version</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Current version of the app.</a:t>
                      </a:r>
                      <a:endParaRPr sz="1600" u="none" cap="none" strike="noStrike">
                        <a:latin typeface="Times New Roman"/>
                        <a:ea typeface="Times New Roman"/>
                        <a:cs typeface="Times New Roman"/>
                        <a:sym typeface="Times New Roman"/>
                      </a:endParaRPr>
                    </a:p>
                  </a:txBody>
                  <a:tcPr marT="45725" marB="45725" marR="91450" marL="91450"/>
                </a:tc>
              </a:tr>
              <a:tr h="5822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29.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Recentchanges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Description of the recent changes done in the app.</a:t>
                      </a:r>
                      <a:endParaRPr sz="1600" u="none" cap="none" strike="noStrike">
                        <a:latin typeface="Times New Roman"/>
                        <a:ea typeface="Times New Roman"/>
                        <a:cs typeface="Times New Roman"/>
                        <a:sym typeface="Times New Roman"/>
                      </a:endParaRPr>
                    </a:p>
                  </a:txBody>
                  <a:tcPr marT="45725" marB="45725" marR="91450" marL="91450"/>
                </a:tc>
              </a:tr>
              <a:tr h="5281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30.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RecentChangesHTML</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Description in HTML.</a:t>
                      </a:r>
                      <a:endParaRPr sz="1600" u="none" cap="none" strike="noStrike">
                        <a:latin typeface="Times New Roman"/>
                        <a:ea typeface="Times New Roman"/>
                        <a:cs typeface="Times New Roman"/>
                        <a:sym typeface="Times New Roman"/>
                      </a:endParaRPr>
                    </a:p>
                  </a:txBody>
                  <a:tcPr marT="45725" marB="45725" marR="91450" marL="91450"/>
                </a:tc>
              </a:tr>
              <a:tr h="5822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31.</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AppId</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Unique app id given by google play store.</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pic>
        <p:nvPicPr>
          <p:cNvPr id="258" name="Google Shape;258;p63"/>
          <p:cNvPicPr preferRelativeResize="0"/>
          <p:nvPr/>
        </p:nvPicPr>
        <p:blipFill rotWithShape="1">
          <a:blip r:embed="rId3">
            <a:alphaModFix/>
          </a:blip>
          <a:srcRect b="0" l="0" r="0" t="0"/>
          <a:stretch/>
        </p:blipFill>
        <p:spPr>
          <a:xfrm>
            <a:off x="8215687" y="1825508"/>
            <a:ext cx="2686050" cy="1695450"/>
          </a:xfrm>
          <a:prstGeom prst="rect">
            <a:avLst/>
          </a:prstGeom>
          <a:noFill/>
          <a:ln>
            <a:noFill/>
          </a:ln>
        </p:spPr>
      </p:pic>
      <p:pic>
        <p:nvPicPr>
          <p:cNvPr id="259" name="Google Shape;259;p63"/>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4"/>
          <p:cNvSpPr txBox="1"/>
          <p:nvPr>
            <p:ph type="title"/>
          </p:nvPr>
        </p:nvSpPr>
        <p:spPr>
          <a:xfrm>
            <a:off x="228600" y="177801"/>
            <a:ext cx="10515600" cy="53544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u="none" cap="none" strike="noStrike">
                <a:latin typeface="Times New Roman"/>
                <a:ea typeface="Times New Roman"/>
                <a:cs typeface="Times New Roman"/>
                <a:sym typeface="Times New Roman"/>
              </a:rPr>
              <a:t>Data Information</a:t>
            </a:r>
            <a:endParaRPr sz="3200"/>
          </a:p>
        </p:txBody>
      </p:sp>
      <p:sp>
        <p:nvSpPr>
          <p:cNvPr id="265" name="Google Shape;265;p64"/>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66" name="Google Shape;266;p64"/>
          <p:cNvGraphicFramePr/>
          <p:nvPr/>
        </p:nvGraphicFramePr>
        <p:xfrm>
          <a:off x="1259633" y="1446246"/>
          <a:ext cx="3000000" cy="3000000"/>
        </p:xfrm>
        <a:graphic>
          <a:graphicData uri="http://schemas.openxmlformats.org/drawingml/2006/table">
            <a:tbl>
              <a:tblPr>
                <a:noFill/>
                <a:tableStyleId>{F68A1BDC-7BEC-4BC5-81D9-32F0C9A626A5}</a:tableStyleId>
              </a:tblPr>
              <a:tblGrid>
                <a:gridCol w="701725"/>
                <a:gridCol w="2468850"/>
                <a:gridCol w="2586000"/>
              </a:tblGrid>
              <a:tr h="6611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Data Dictionary</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45725" marB="45725" marR="91450" marL="91450">
                    <a:solidFill>
                      <a:srgbClr val="8296B0"/>
                    </a:solidFill>
                  </a:tcPr>
                </a:tc>
                <a:tc hMerge="1"/>
              </a:tr>
              <a:tr h="5330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Sr.no</a:t>
                      </a:r>
                      <a:endParaRPr b="1"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the features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tc>
              </a:tr>
              <a:tr h="52812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32.</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Times New Roman"/>
                          <a:ea typeface="Times New Roman"/>
                          <a:cs typeface="Times New Roman"/>
                          <a:sym typeface="Times New Roman"/>
                        </a:rPr>
                        <a:t>Url</a:t>
                      </a:r>
                      <a:endParaRPr sz="16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Url of the app.</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pic>
        <p:nvPicPr>
          <p:cNvPr id="267" name="Google Shape;267;p64"/>
          <p:cNvPicPr preferRelativeResize="0"/>
          <p:nvPr/>
        </p:nvPicPr>
        <p:blipFill rotWithShape="1">
          <a:blip r:embed="rId3">
            <a:alphaModFix/>
          </a:blip>
          <a:srcRect b="0" l="0" r="0" t="0"/>
          <a:stretch/>
        </p:blipFill>
        <p:spPr>
          <a:xfrm>
            <a:off x="8215687" y="1825508"/>
            <a:ext cx="2686050" cy="1695450"/>
          </a:xfrm>
          <a:prstGeom prst="rect">
            <a:avLst/>
          </a:prstGeom>
          <a:noFill/>
          <a:ln>
            <a:noFill/>
          </a:ln>
        </p:spPr>
      </p:pic>
      <p:pic>
        <p:nvPicPr>
          <p:cNvPr id="268" name="Google Shape;268;p64"/>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65"/>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a:t>
            </a:r>
            <a:endParaRPr/>
          </a:p>
        </p:txBody>
      </p:sp>
      <p:pic>
        <p:nvPicPr>
          <p:cNvPr id="274" name="Google Shape;274;p65"/>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75" name="Google Shape;275;p65"/>
          <p:cNvSpPr txBox="1"/>
          <p:nvPr/>
        </p:nvSpPr>
        <p:spPr>
          <a:xfrm>
            <a:off x="401216" y="1091680"/>
            <a:ext cx="11551298" cy="40934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Google play scrapper API has been used to extract the data of the app from the google play store.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Description, Review, and Recent Changes data was used for analysis.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data was preprocessed using nltk and regular expression library. </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Speller, removal of special characters, Stop word removal and Lemmatization was performed.</a:t>
            </a:r>
            <a:endParaRPr/>
          </a:p>
          <a:p>
            <a:pPr indent="-342900" lvl="0" marL="342900" marR="0" rtl="0" algn="l">
              <a:lnSpc>
                <a:spcPct val="2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Frequent words list was created and arranged according to the frequency of repetition in descending order.</a:t>
            </a:r>
            <a:endParaRPr/>
          </a:p>
          <a:p>
            <a:pPr indent="-342900" lvl="0" marL="342900" marR="0" rtl="0" algn="l">
              <a:lnSpc>
                <a:spcPct val="2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Unigram, Bigram and trigram are used as tokens.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Top words are selected from the results.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6"/>
          <p:cNvSpPr txBox="1"/>
          <p:nvPr>
            <p:ph type="title"/>
          </p:nvPr>
        </p:nvSpPr>
        <p:spPr>
          <a:xfrm>
            <a:off x="185871" y="-113826"/>
            <a:ext cx="11850553" cy="1068966"/>
          </a:xfrm>
          <a:prstGeom prst="rect">
            <a:avLst/>
          </a:prstGeom>
          <a:noFill/>
          <a:ln>
            <a:noFill/>
          </a:ln>
        </p:spPr>
        <p:txBody>
          <a:bodyPr anchorCtr="0" anchor="ctr" bIns="45675" lIns="91425" spcFirstLastPara="1" rIns="91425" wrap="square" tIns="45675">
            <a:spAutoFit/>
          </a:bodyPr>
          <a:lstStyle/>
          <a:p>
            <a:pPr indent="0" lvl="0" marL="0" rtl="0" algn="l">
              <a:lnSpc>
                <a:spcPct val="115000"/>
              </a:lnSpc>
              <a:spcBef>
                <a:spcPts val="1600"/>
              </a:spcBef>
              <a:spcAft>
                <a:spcPts val="1600"/>
              </a:spcAft>
              <a:buSzPts val="2300"/>
              <a:buNone/>
            </a:pPr>
            <a:r>
              <a:rPr b="1" lang="en-US" sz="3200">
                <a:latin typeface="Times New Roman"/>
                <a:ea typeface="Times New Roman"/>
                <a:cs typeface="Times New Roman"/>
                <a:sym typeface="Times New Roman"/>
              </a:rPr>
              <a:t>Model Deployment - </a:t>
            </a:r>
            <a:r>
              <a:rPr b="1" lang="en-US" sz="3200">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281" name="Google Shape;281;p66"/>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282" name="Google Shape;282;p66"/>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id="283" name="Google Shape;283;p66"/>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id="284" name="Google Shape;284;p66"/>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85" name="Google Shape;285;p66"/>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86" name="Google Shape;286;p66"/>
          <p:cNvSpPr txBox="1"/>
          <p:nvPr/>
        </p:nvSpPr>
        <p:spPr>
          <a:xfrm>
            <a:off x="304008" y="1328727"/>
            <a:ext cx="7504445" cy="23083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Streamlit is an open source app framework in Python language. It </a:t>
            </a:r>
            <a:r>
              <a:rPr b="1" i="0" lang="en-US" sz="2400" u="none" cap="none" strike="noStrike">
                <a:solidFill>
                  <a:schemeClr val="dk1"/>
                </a:solidFill>
                <a:latin typeface="arial"/>
                <a:ea typeface="arial"/>
                <a:cs typeface="arial"/>
                <a:sym typeface="arial"/>
              </a:rPr>
              <a:t>helps us create web apps for data science and machine learning in a short time</a:t>
            </a:r>
            <a:r>
              <a:rPr b="0" i="0" lang="en-US" sz="2400" u="none" cap="none" strike="noStrike">
                <a:solidFill>
                  <a:schemeClr val="dk1"/>
                </a:solidFill>
                <a:latin typeface="arial"/>
                <a:ea typeface="arial"/>
                <a:cs typeface="arial"/>
                <a:sym typeface="arial"/>
              </a:rPr>
              <a:t>. It is compatible with major Python libraries such as scikit-learn, Keras, PyTorch, SymPy(latex), NumPy, pandas, Matplotlib etc.</a:t>
            </a:r>
            <a:endParaRPr b="0" i="0" sz="1800" u="none" cap="none" strike="noStrike">
              <a:solidFill>
                <a:schemeClr val="dk1"/>
              </a:solidFill>
              <a:latin typeface="Times New Roman"/>
              <a:ea typeface="Times New Roman"/>
              <a:cs typeface="Times New Roman"/>
              <a:sym typeface="Times New Roman"/>
            </a:endParaRPr>
          </a:p>
        </p:txBody>
      </p:sp>
      <p:pic>
        <p:nvPicPr>
          <p:cNvPr descr="Streamlit - Revolutionizing Data App Creation | by Shubham Saboo | Towards  AI" id="287" name="Google Shape;287;p66"/>
          <p:cNvPicPr preferRelativeResize="0"/>
          <p:nvPr/>
        </p:nvPicPr>
        <p:blipFill rotWithShape="1">
          <a:blip r:embed="rId4">
            <a:alphaModFix/>
          </a:blip>
          <a:srcRect b="0" l="0" r="0" t="0"/>
          <a:stretch/>
        </p:blipFill>
        <p:spPr>
          <a:xfrm>
            <a:off x="7808453" y="977838"/>
            <a:ext cx="4769231" cy="28512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67"/>
          <p:cNvSpPr txBox="1"/>
          <p:nvPr>
            <p:ph type="title"/>
          </p:nvPr>
        </p:nvSpPr>
        <p:spPr>
          <a:xfrm>
            <a:off x="228601" y="180727"/>
            <a:ext cx="11702143"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Screenshot Of Output </a:t>
            </a:r>
            <a:endParaRPr b="1" sz="3200">
              <a:latin typeface="Times New Roman"/>
              <a:ea typeface="Times New Roman"/>
              <a:cs typeface="Times New Roman"/>
              <a:sym typeface="Times New Roman"/>
            </a:endParaRPr>
          </a:p>
        </p:txBody>
      </p:sp>
      <p:pic>
        <p:nvPicPr>
          <p:cNvPr id="294" name="Google Shape;294;p67"/>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pic>
        <p:nvPicPr>
          <p:cNvPr id="295" name="Google Shape;295;p67"/>
          <p:cNvPicPr preferRelativeResize="0"/>
          <p:nvPr/>
        </p:nvPicPr>
        <p:blipFill rotWithShape="1">
          <a:blip r:embed="rId4">
            <a:alphaModFix/>
          </a:blip>
          <a:srcRect b="0" l="0" r="0" t="0"/>
          <a:stretch/>
        </p:blipFill>
        <p:spPr>
          <a:xfrm>
            <a:off x="19037" y="839755"/>
            <a:ext cx="12153926" cy="51321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242944" y="192204"/>
            <a:ext cx="10515600" cy="535491"/>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08" name="Google Shape;108;p3"/>
          <p:cNvSpPr txBox="1"/>
          <p:nvPr/>
        </p:nvSpPr>
        <p:spPr>
          <a:xfrm>
            <a:off x="242944" y="860611"/>
            <a:ext cx="3537600" cy="4924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09" name="Google Shape;109;p3"/>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pic>
        <p:nvPicPr>
          <p:cNvPr id="110" name="Google Shape;110;p3"/>
          <p:cNvPicPr preferRelativeResize="0"/>
          <p:nvPr/>
        </p:nvPicPr>
        <p:blipFill rotWithShape="1">
          <a:blip r:embed="rId4">
            <a:alphaModFix/>
          </a:blip>
          <a:srcRect b="0" l="0" r="0" t="0"/>
          <a:stretch/>
        </p:blipFill>
        <p:spPr>
          <a:xfrm>
            <a:off x="500400" y="1329459"/>
            <a:ext cx="1372825" cy="1353769"/>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0784"/>
              </a:srgbClr>
            </a:outerShdw>
          </a:effectLst>
        </p:spPr>
      </p:pic>
      <p:sp>
        <p:nvSpPr>
          <p:cNvPr id="111" name="Google Shape;111;p3"/>
          <p:cNvSpPr/>
          <p:nvPr/>
        </p:nvSpPr>
        <p:spPr>
          <a:xfrm>
            <a:off x="2035714" y="1463041"/>
            <a:ext cx="4327379" cy="1107056"/>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Sharat Manikonda</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Director at Innodatatics and Sponsor</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2E75B5"/>
                </a:solidFill>
                <a:latin typeface="Times New Roman"/>
                <a:ea typeface="Times New Roman"/>
                <a:cs typeface="Times New Roman"/>
                <a:sym typeface="Times New Roman"/>
                <a:hlinkClick r:id="rId5">
                  <a:extLst>
                    <a:ext uri="{A12FA001-AC4F-418D-AE19-62706E023703}">
                      <ahyp:hlinkClr val="tx"/>
                    </a:ext>
                  </a:extLst>
                </a:hlinkClick>
              </a:rPr>
              <a:t>linkedin.com/in/sharat-chandra</a:t>
            </a:r>
            <a:endParaRPr b="1" i="0" sz="1800" u="none" cap="none" strike="noStrike">
              <a:solidFill>
                <a:srgbClr val="2E75B5"/>
              </a:solidFill>
              <a:latin typeface="Times New Roman"/>
              <a:ea typeface="Times New Roman"/>
              <a:cs typeface="Times New Roman"/>
              <a:sym typeface="Times New Roman"/>
            </a:endParaRPr>
          </a:p>
        </p:txBody>
      </p:sp>
      <p:sp>
        <p:nvSpPr>
          <p:cNvPr id="112" name="Google Shape;112;p3"/>
          <p:cNvSpPr/>
          <p:nvPr/>
        </p:nvSpPr>
        <p:spPr>
          <a:xfrm>
            <a:off x="2035714" y="4094690"/>
            <a:ext cx="4327379" cy="1107056"/>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Sampath Bukya</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Project Mentor</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2E75B5"/>
                </a:solidFill>
                <a:latin typeface="Times New Roman"/>
                <a:ea typeface="Times New Roman"/>
                <a:cs typeface="Times New Roman"/>
                <a:sym typeface="Times New Roman"/>
              </a:rPr>
              <a:t>https://www.linkedin.com/in/sampathbukya/</a:t>
            </a:r>
            <a:endParaRPr b="1" i="0" sz="1800" u="none" cap="none" strike="noStrike">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8"/>
          <p:cNvSpPr txBox="1"/>
          <p:nvPr>
            <p:ph type="title"/>
          </p:nvPr>
        </p:nvSpPr>
        <p:spPr>
          <a:xfrm>
            <a:off x="124098" y="167664"/>
            <a:ext cx="11702143"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 Screenshot Of Output </a:t>
            </a:r>
            <a:endParaRPr b="1" sz="3200">
              <a:latin typeface="Times New Roman"/>
              <a:ea typeface="Times New Roman"/>
              <a:cs typeface="Times New Roman"/>
              <a:sym typeface="Times New Roman"/>
            </a:endParaRPr>
          </a:p>
        </p:txBody>
      </p:sp>
      <p:pic>
        <p:nvPicPr>
          <p:cNvPr id="302" name="Google Shape;302;p68"/>
          <p:cNvPicPr preferRelativeResize="0"/>
          <p:nvPr/>
        </p:nvPicPr>
        <p:blipFill rotWithShape="1">
          <a:blip r:embed="rId3">
            <a:alphaModFix/>
          </a:blip>
          <a:srcRect b="0" l="0" r="0" t="0"/>
          <a:stretch/>
        </p:blipFill>
        <p:spPr>
          <a:xfrm>
            <a:off x="9580951" y="6186196"/>
            <a:ext cx="2592012" cy="591041"/>
          </a:xfrm>
          <a:prstGeom prst="rect">
            <a:avLst/>
          </a:prstGeom>
          <a:noFill/>
          <a:ln>
            <a:noFill/>
          </a:ln>
        </p:spPr>
      </p:pic>
      <p:pic>
        <p:nvPicPr>
          <p:cNvPr id="303" name="Google Shape;303;p68"/>
          <p:cNvPicPr preferRelativeResize="0"/>
          <p:nvPr/>
        </p:nvPicPr>
        <p:blipFill rotWithShape="1">
          <a:blip r:embed="rId4">
            <a:alphaModFix/>
          </a:blip>
          <a:srcRect b="0" l="0" r="0" t="0"/>
          <a:stretch/>
        </p:blipFill>
        <p:spPr>
          <a:xfrm>
            <a:off x="0" y="845002"/>
            <a:ext cx="12192000" cy="53411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9"/>
          <p:cNvSpPr txBox="1"/>
          <p:nvPr>
            <p:ph type="title"/>
          </p:nvPr>
        </p:nvSpPr>
        <p:spPr>
          <a:xfrm>
            <a:off x="228600" y="191613"/>
            <a:ext cx="10515600" cy="535488"/>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1100"/>
              <a:buNone/>
            </a:pPr>
            <a:r>
              <a:rPr b="1" lang="en-US" sz="3200">
                <a:latin typeface="Times New Roman"/>
                <a:ea typeface="Times New Roman"/>
                <a:cs typeface="Times New Roman"/>
                <a:sym typeface="Times New Roman"/>
              </a:rPr>
              <a:t>Video of output </a:t>
            </a:r>
            <a:endParaRPr b="1" sz="3200">
              <a:latin typeface="Times New Roman"/>
              <a:ea typeface="Times New Roman"/>
              <a:cs typeface="Times New Roman"/>
              <a:sym typeface="Times New Roman"/>
            </a:endParaRPr>
          </a:p>
        </p:txBody>
      </p:sp>
      <p:pic>
        <p:nvPicPr>
          <p:cNvPr id="310" name="Google Shape;310;p69"/>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pic>
        <p:nvPicPr>
          <p:cNvPr id="311" name="Google Shape;311;p69"/>
          <p:cNvPicPr preferRelativeResize="0"/>
          <p:nvPr/>
        </p:nvPicPr>
        <p:blipFill rotWithShape="1">
          <a:blip r:embed="rId4">
            <a:alphaModFix/>
          </a:blip>
          <a:srcRect b="0" l="0" r="0" t="0"/>
          <a:stretch/>
        </p:blipFill>
        <p:spPr>
          <a:xfrm>
            <a:off x="84351" y="839754"/>
            <a:ext cx="12088612" cy="50242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0"/>
          <p:cNvSpPr txBox="1"/>
          <p:nvPr>
            <p:ph type="title"/>
          </p:nvPr>
        </p:nvSpPr>
        <p:spPr>
          <a:xfrm>
            <a:off x="356390" y="161414"/>
            <a:ext cx="9640200" cy="5355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Challenges</a:t>
            </a:r>
            <a:endParaRPr sz="3600">
              <a:latin typeface="Times New Roman"/>
              <a:ea typeface="Times New Roman"/>
              <a:cs typeface="Times New Roman"/>
              <a:sym typeface="Times New Roman"/>
            </a:endParaRPr>
          </a:p>
        </p:txBody>
      </p:sp>
      <p:sp>
        <p:nvSpPr>
          <p:cNvPr id="317" name="Google Shape;317;p70"/>
          <p:cNvSpPr txBox="1"/>
          <p:nvPr>
            <p:ph idx="12" type="sldNum"/>
          </p:nvPr>
        </p:nvSpPr>
        <p:spPr>
          <a:xfrm>
            <a:off x="9265692" y="632412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8" name="Google Shape;318;p70"/>
          <p:cNvSpPr txBox="1"/>
          <p:nvPr/>
        </p:nvSpPr>
        <p:spPr>
          <a:xfrm>
            <a:off x="356390" y="1409084"/>
            <a:ext cx="6093600" cy="3539390"/>
          </a:xfrm>
          <a:prstGeom prst="rect">
            <a:avLst/>
          </a:prstGeom>
          <a:noFill/>
          <a:ln>
            <a:noFill/>
          </a:ln>
        </p:spPr>
        <p:txBody>
          <a:bodyPr anchorCtr="0" anchor="t" bIns="45700" lIns="91425" spcFirstLastPara="1" rIns="91425" wrap="square" tIns="45700">
            <a:sp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Limited Budgets for app development.</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High market competition.</a:t>
            </a:r>
            <a:endParaRPr b="0" i="0" sz="20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2000" u="none" cap="none" strike="noStrike">
                <a:solidFill>
                  <a:srgbClr val="000000"/>
                </a:solidFill>
                <a:latin typeface="Times New Roman"/>
                <a:ea typeface="Times New Roman"/>
                <a:cs typeface="Times New Roman"/>
                <a:sym typeface="Times New Roman"/>
              </a:rPr>
              <a:t>Dynamically changing features.</a:t>
            </a:r>
            <a:endParaRPr/>
          </a:p>
          <a:p>
            <a:pPr indent="-171450" lvl="0" marL="285750" marR="0" rtl="0" algn="l">
              <a:lnSpc>
                <a:spcPct val="100000"/>
              </a:lnSpc>
              <a:spcBef>
                <a:spcPts val="0"/>
              </a:spcBef>
              <a:spcAft>
                <a:spcPts val="0"/>
              </a:spcAft>
              <a:buClr>
                <a:srgbClr val="000000"/>
              </a:buClr>
              <a:buSzPts val="1800"/>
              <a:buFont typeface="Arial"/>
              <a:buNone/>
            </a:pPr>
            <a:r>
              <a:t/>
            </a:r>
            <a:endParaRPr b="1" i="1" sz="20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1" i="1" sz="20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pic>
        <p:nvPicPr>
          <p:cNvPr id="319" name="Google Shape;319;p70"/>
          <p:cNvPicPr preferRelativeResize="0"/>
          <p:nvPr/>
        </p:nvPicPr>
        <p:blipFill rotWithShape="1">
          <a:blip r:embed="rId3">
            <a:alphaModFix/>
          </a:blip>
          <a:srcRect b="0" l="0" r="0" t="0"/>
          <a:stretch/>
        </p:blipFill>
        <p:spPr>
          <a:xfrm>
            <a:off x="7655825" y="1842666"/>
            <a:ext cx="3219733" cy="2374710"/>
          </a:xfrm>
          <a:prstGeom prst="rect">
            <a:avLst/>
          </a:prstGeom>
          <a:noFill/>
          <a:ln>
            <a:noFill/>
          </a:ln>
        </p:spPr>
      </p:pic>
      <p:pic>
        <p:nvPicPr>
          <p:cNvPr id="320" name="Google Shape;320;p70"/>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71"/>
          <p:cNvSpPr txBox="1"/>
          <p:nvPr>
            <p:ph type="title"/>
          </p:nvPr>
        </p:nvSpPr>
        <p:spPr>
          <a:xfrm>
            <a:off x="347786" y="145055"/>
            <a:ext cx="10048200" cy="5355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Future Scope</a:t>
            </a:r>
            <a:endParaRPr b="1" sz="3200">
              <a:latin typeface="Times New Roman"/>
              <a:ea typeface="Times New Roman"/>
              <a:cs typeface="Times New Roman"/>
              <a:sym typeface="Times New Roman"/>
            </a:endParaRPr>
          </a:p>
        </p:txBody>
      </p:sp>
      <p:pic>
        <p:nvPicPr>
          <p:cNvPr descr="Top 5 Outsourcing Challenges And How To Overcome Them" id="326" name="Google Shape;326;p71"/>
          <p:cNvPicPr preferRelativeResize="0"/>
          <p:nvPr/>
        </p:nvPicPr>
        <p:blipFill rotWithShape="1">
          <a:blip r:embed="rId3">
            <a:alphaModFix/>
          </a:blip>
          <a:srcRect b="0" l="0" r="0" t="0"/>
          <a:stretch/>
        </p:blipFill>
        <p:spPr>
          <a:xfrm>
            <a:off x="8201320" y="1388853"/>
            <a:ext cx="3599916" cy="4192438"/>
          </a:xfrm>
          <a:prstGeom prst="rect">
            <a:avLst/>
          </a:prstGeom>
          <a:noFill/>
          <a:ln>
            <a:noFill/>
          </a:ln>
        </p:spPr>
      </p:pic>
      <p:sp>
        <p:nvSpPr>
          <p:cNvPr id="327" name="Google Shape;327;p71"/>
          <p:cNvSpPr txBox="1"/>
          <p:nvPr/>
        </p:nvSpPr>
        <p:spPr>
          <a:xfrm>
            <a:off x="11630356" y="6386730"/>
            <a:ext cx="341760" cy="44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45</a:t>
            </a:r>
            <a:endParaRPr/>
          </a:p>
        </p:txBody>
      </p:sp>
      <p:pic>
        <p:nvPicPr>
          <p:cNvPr id="328" name="Google Shape;328;p71"/>
          <p:cNvPicPr preferRelativeResize="0"/>
          <p:nvPr/>
        </p:nvPicPr>
        <p:blipFill rotWithShape="1">
          <a:blip r:embed="rId4">
            <a:alphaModFix/>
          </a:blip>
          <a:srcRect b="0" l="0" r="0" t="0"/>
          <a:stretch/>
        </p:blipFill>
        <p:spPr>
          <a:xfrm>
            <a:off x="9580951" y="6049529"/>
            <a:ext cx="2592012" cy="805375"/>
          </a:xfrm>
          <a:prstGeom prst="rect">
            <a:avLst/>
          </a:prstGeom>
          <a:noFill/>
          <a:ln>
            <a:noFill/>
          </a:ln>
        </p:spPr>
      </p:pic>
      <p:sp>
        <p:nvSpPr>
          <p:cNvPr id="329" name="Google Shape;329;p71"/>
          <p:cNvSpPr txBox="1"/>
          <p:nvPr/>
        </p:nvSpPr>
        <p:spPr>
          <a:xfrm>
            <a:off x="844662" y="1388853"/>
            <a:ext cx="7692272" cy="56630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1"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1"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Features updation according to the new trend.</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Enhance Visualization and Improve Interactivity.</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Measuring the success rate of the app.</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Data collection through other online sources.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This model can be used for existing app’s also.</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15900" lvl="0" marL="3429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txBox="1"/>
          <p:nvPr>
            <p:ph type="title"/>
          </p:nvPr>
        </p:nvSpPr>
        <p:spPr>
          <a:xfrm>
            <a:off x="76200" y="115403"/>
            <a:ext cx="107442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Queries ?  </a:t>
            </a:r>
            <a:endParaRPr b="1" sz="3200">
              <a:latin typeface="Times New Roman"/>
              <a:ea typeface="Times New Roman"/>
              <a:cs typeface="Times New Roman"/>
              <a:sym typeface="Times New Roman"/>
            </a:endParaRPr>
          </a:p>
        </p:txBody>
      </p:sp>
      <p:pic>
        <p:nvPicPr>
          <p:cNvPr id="336" name="Google Shape;336;p33"/>
          <p:cNvPicPr preferRelativeResize="0"/>
          <p:nvPr/>
        </p:nvPicPr>
        <p:blipFill rotWithShape="1">
          <a:blip r:embed="rId3">
            <a:alphaModFix/>
          </a:blip>
          <a:srcRect b="0" l="0" r="0" t="0"/>
          <a:stretch/>
        </p:blipFill>
        <p:spPr>
          <a:xfrm>
            <a:off x="2486998" y="1168646"/>
            <a:ext cx="7218003" cy="4520707"/>
          </a:xfrm>
          <a:prstGeom prst="rect">
            <a:avLst/>
          </a:prstGeom>
          <a:noFill/>
          <a:ln>
            <a:noFill/>
          </a:ln>
        </p:spPr>
      </p:pic>
      <p:pic>
        <p:nvPicPr>
          <p:cNvPr id="337" name="Google Shape;337;p33"/>
          <p:cNvPicPr preferRelativeResize="0"/>
          <p:nvPr/>
        </p:nvPicPr>
        <p:blipFill rotWithShape="1">
          <a:blip r:embed="rId4">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8"/>
          <p:cNvPicPr preferRelativeResize="0"/>
          <p:nvPr/>
        </p:nvPicPr>
        <p:blipFill rotWithShape="1">
          <a:blip r:embed="rId3">
            <a:alphaModFix/>
          </a:blip>
          <a:srcRect b="0" l="0" r="0" t="0"/>
          <a:stretch/>
        </p:blipFill>
        <p:spPr>
          <a:xfrm>
            <a:off x="9915533" y="6151969"/>
            <a:ext cx="2276467" cy="706033"/>
          </a:xfrm>
          <a:prstGeom prst="rect">
            <a:avLst/>
          </a:prstGeom>
          <a:noFill/>
          <a:ln>
            <a:noFill/>
          </a:ln>
        </p:spPr>
      </p:pic>
      <p:cxnSp>
        <p:nvCxnSpPr>
          <p:cNvPr id="343" name="Google Shape;343;p58"/>
          <p:cNvCxnSpPr/>
          <p:nvPr/>
        </p:nvCxnSpPr>
        <p:spPr>
          <a:xfrm>
            <a:off x="0" y="6464596"/>
            <a:ext cx="9597656" cy="0"/>
          </a:xfrm>
          <a:prstGeom prst="straightConnector1">
            <a:avLst/>
          </a:prstGeom>
          <a:noFill/>
          <a:ln cap="flat" cmpd="sng" w="9525">
            <a:solidFill>
              <a:srgbClr val="3B7FF2"/>
            </a:solidFill>
            <a:prstDash val="solid"/>
            <a:round/>
            <a:headEnd len="sm" w="sm" type="none"/>
            <a:tailEnd len="sm" w="sm" type="none"/>
          </a:ln>
        </p:spPr>
      </p:cxnSp>
      <p:pic>
        <p:nvPicPr>
          <p:cNvPr descr="Attitudes 2 Animal Cognition Survey – The Anthrozoologist" id="344" name="Google Shape;344;p58"/>
          <p:cNvPicPr preferRelativeResize="0"/>
          <p:nvPr/>
        </p:nvPicPr>
        <p:blipFill rotWithShape="1">
          <a:blip r:embed="rId4">
            <a:alphaModFix/>
          </a:blip>
          <a:srcRect b="0" l="0" r="0" t="0"/>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260685" y="177860"/>
            <a:ext cx="10515600" cy="535491"/>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pic>
        <p:nvPicPr>
          <p:cNvPr id="118" name="Google Shape;118;p9"/>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sp>
        <p:nvSpPr>
          <p:cNvPr id="119" name="Google Shape;119;p9"/>
          <p:cNvSpPr txBox="1"/>
          <p:nvPr/>
        </p:nvSpPr>
        <p:spPr>
          <a:xfrm>
            <a:off x="668074" y="2656114"/>
            <a:ext cx="3204754" cy="984814"/>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Name: Hari krishna sri sai prasad machavarapu</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https://www.linkedin.com/in/machavarapu-hari-krishna-sri-sai-prasad-526790218</a:t>
            </a:r>
            <a:endParaRPr b="0" i="0" sz="1400" u="none" cap="none" strike="noStrike">
              <a:solidFill>
                <a:srgbClr val="000000"/>
              </a:solidFill>
              <a:latin typeface="Times New Roman"/>
              <a:ea typeface="Times New Roman"/>
              <a:cs typeface="Times New Roman"/>
              <a:sym typeface="Times New Roman"/>
            </a:endParaRPr>
          </a:p>
        </p:txBody>
      </p:sp>
      <p:sp>
        <p:nvSpPr>
          <p:cNvPr id="120" name="Google Shape;120;p9"/>
          <p:cNvSpPr txBox="1"/>
          <p:nvPr/>
        </p:nvSpPr>
        <p:spPr>
          <a:xfrm>
            <a:off x="6775269" y="2656114"/>
            <a:ext cx="3204754" cy="910046"/>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5"/>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21" name="Google Shape;121;p9"/>
          <p:cNvSpPr txBox="1"/>
          <p:nvPr/>
        </p:nvSpPr>
        <p:spPr>
          <a:xfrm>
            <a:off x="8435195" y="2643836"/>
            <a:ext cx="3178628" cy="553927"/>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sng" cap="none" strike="noStrike">
              <a:solidFill>
                <a:schemeClr val="hlink"/>
              </a:solidFill>
              <a:latin typeface="Times New Roman"/>
              <a:ea typeface="Times New Roman"/>
              <a:cs typeface="Times New Roman"/>
              <a:sym typeface="Times New Roman"/>
            </a:endParaRPr>
          </a:p>
        </p:txBody>
      </p:sp>
      <p:sp>
        <p:nvSpPr>
          <p:cNvPr id="122" name="Google Shape;122;p9"/>
          <p:cNvSpPr txBox="1"/>
          <p:nvPr/>
        </p:nvSpPr>
        <p:spPr>
          <a:xfrm>
            <a:off x="8138162" y="5248612"/>
            <a:ext cx="2455816" cy="1077161"/>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6"/>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pic>
        <p:nvPicPr>
          <p:cNvPr id="123" name="Google Shape;123;p9"/>
          <p:cNvPicPr preferRelativeResize="0"/>
          <p:nvPr/>
        </p:nvPicPr>
        <p:blipFill rotWithShape="1">
          <a:blip r:embed="rId7">
            <a:alphaModFix/>
          </a:blip>
          <a:srcRect b="0" l="0" r="0" t="0"/>
          <a:stretch/>
        </p:blipFill>
        <p:spPr>
          <a:xfrm>
            <a:off x="1639515" y="1025348"/>
            <a:ext cx="1261872" cy="16184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163285" y="172012"/>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p:txBody>
      </p:sp>
      <p:sp>
        <p:nvSpPr>
          <p:cNvPr id="129" name="Google Shape;129;p11"/>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30" name="Google Shape;130;p11"/>
          <p:cNvPicPr preferRelativeResize="0"/>
          <p:nvPr/>
        </p:nvPicPr>
        <p:blipFill rotWithShape="1">
          <a:blip r:embed="rId3">
            <a:alphaModFix/>
          </a:blip>
          <a:srcRect b="0" l="0" r="0" t="0"/>
          <a:stretch/>
        </p:blipFill>
        <p:spPr>
          <a:xfrm>
            <a:off x="9599989" y="6038978"/>
            <a:ext cx="2592012" cy="805375"/>
          </a:xfrm>
          <a:prstGeom prst="rect">
            <a:avLst/>
          </a:prstGeom>
          <a:noFill/>
          <a:ln>
            <a:noFill/>
          </a:ln>
        </p:spPr>
      </p:pic>
      <p:sp>
        <p:nvSpPr>
          <p:cNvPr id="131" name="Google Shape;131;p11"/>
          <p:cNvSpPr txBox="1"/>
          <p:nvPr/>
        </p:nvSpPr>
        <p:spPr>
          <a:xfrm>
            <a:off x="379379" y="1271081"/>
            <a:ext cx="3868771" cy="357020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Introduction			</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Project Goals</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CRISP-ML(Q) Methodology</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Technical Stacks</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Project Architecture</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Data Collection</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Data Information</a:t>
            </a:r>
            <a:r>
              <a:rPr b="0" i="0" lang="en-US" sz="18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132" name="Google Shape;132;p11"/>
          <p:cNvSpPr txBox="1"/>
          <p:nvPr/>
        </p:nvSpPr>
        <p:spPr>
          <a:xfrm>
            <a:off x="5731218" y="1271081"/>
            <a:ext cx="3868771" cy="31085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Model Building</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Model Deployment</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Output</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Challenges	</a:t>
            </a:r>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Future scope</a:t>
            </a:r>
            <a:r>
              <a:rPr b="0" i="0" lang="en-US" sz="18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228600" y="191607"/>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Introduction</a:t>
            </a:r>
            <a:endParaRPr b="1" sz="3200">
              <a:latin typeface="Times New Roman"/>
              <a:ea typeface="Times New Roman"/>
              <a:cs typeface="Times New Roman"/>
              <a:sym typeface="Times New Roman"/>
            </a:endParaRPr>
          </a:p>
        </p:txBody>
      </p:sp>
      <p:sp>
        <p:nvSpPr>
          <p:cNvPr id="138" name="Google Shape;138;p16"/>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39" name="Google Shape;139;p16"/>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40" name="Google Shape;140;p16"/>
          <p:cNvSpPr txBox="1"/>
          <p:nvPr/>
        </p:nvSpPr>
        <p:spPr>
          <a:xfrm>
            <a:off x="505691" y="1246909"/>
            <a:ext cx="9850582" cy="387625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The need for mobile application is expanding quickly today. Having right features greatly impact the success of the app. Finding features that affect the success of the app is time consuming process, which increases the cost of app development.</a:t>
            </a:r>
            <a:endParaRPr/>
          </a:p>
          <a:p>
            <a:pPr indent="0" lvl="0" marL="0" marR="0" rtl="0" algn="l">
              <a:lnSpc>
                <a:spcPct val="107000"/>
              </a:lnSpc>
              <a:spcBef>
                <a:spcPts val="80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7000"/>
              </a:lnSpc>
              <a:spcBef>
                <a:spcPts val="80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Offering high quality app will increase the user acceptance and help the business to grow and compete with competitors.</a:t>
            </a:r>
            <a:endParaRPr/>
          </a:p>
          <a:p>
            <a:pPr indent="-215900" lvl="0" marL="342900" marR="0" rtl="0" algn="l">
              <a:lnSpc>
                <a:spcPct val="107000"/>
              </a:lnSpc>
              <a:spcBef>
                <a:spcPts val="800"/>
              </a:spcBef>
              <a:spcAft>
                <a:spcPts val="0"/>
              </a:spcAft>
              <a:buClr>
                <a:srgbClr val="000000"/>
              </a:buClr>
              <a:buSzPts val="2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7000"/>
              </a:lnSpc>
              <a:spcBef>
                <a:spcPts val="80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Affordable app development will help the app development businesses to grow and increase their margins by reducing the app development time.</a:t>
            </a:r>
            <a:endParaRPr/>
          </a:p>
          <a:p>
            <a:pPr indent="0" lvl="0" marL="0" marR="0" rtl="0" algn="l">
              <a:lnSpc>
                <a:spcPct val="107000"/>
              </a:lnSpc>
              <a:spcBef>
                <a:spcPts val="80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156754" y="164539"/>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Project Goals</a:t>
            </a:r>
            <a:endParaRPr b="1" sz="3200">
              <a:latin typeface="Times New Roman"/>
              <a:ea typeface="Times New Roman"/>
              <a:cs typeface="Times New Roman"/>
              <a:sym typeface="Times New Roman"/>
            </a:endParaRPr>
          </a:p>
        </p:txBody>
      </p:sp>
      <p:pic>
        <p:nvPicPr>
          <p:cNvPr id="146" name="Google Shape;146;p19"/>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pic>
        <p:nvPicPr>
          <p:cNvPr id="147" name="Google Shape;147;p19"/>
          <p:cNvPicPr preferRelativeResize="0"/>
          <p:nvPr/>
        </p:nvPicPr>
        <p:blipFill rotWithShape="1">
          <a:blip r:embed="rId4">
            <a:alphaModFix/>
          </a:blip>
          <a:srcRect b="0" l="0" r="0" t="0"/>
          <a:stretch/>
        </p:blipFill>
        <p:spPr>
          <a:xfrm>
            <a:off x="7239708" y="4367392"/>
            <a:ext cx="4514850" cy="1686358"/>
          </a:xfrm>
          <a:prstGeom prst="rect">
            <a:avLst/>
          </a:prstGeom>
          <a:noFill/>
          <a:ln>
            <a:noFill/>
          </a:ln>
        </p:spPr>
      </p:pic>
      <p:pic>
        <p:nvPicPr>
          <p:cNvPr id="148" name="Google Shape;148;p19"/>
          <p:cNvPicPr preferRelativeResize="0"/>
          <p:nvPr/>
        </p:nvPicPr>
        <p:blipFill rotWithShape="1">
          <a:blip r:embed="rId5">
            <a:alphaModFix/>
          </a:blip>
          <a:srcRect b="0" l="0" r="0" t="0"/>
          <a:stretch/>
        </p:blipFill>
        <p:spPr>
          <a:xfrm>
            <a:off x="8652164" y="968086"/>
            <a:ext cx="3310370" cy="2218459"/>
          </a:xfrm>
          <a:prstGeom prst="rect">
            <a:avLst/>
          </a:prstGeom>
          <a:noFill/>
          <a:ln>
            <a:noFill/>
          </a:ln>
        </p:spPr>
      </p:pic>
      <p:sp>
        <p:nvSpPr>
          <p:cNvPr id="149" name="Google Shape;149;p19"/>
          <p:cNvSpPr txBox="1"/>
          <p:nvPr/>
        </p:nvSpPr>
        <p:spPr>
          <a:xfrm>
            <a:off x="156754" y="1456497"/>
            <a:ext cx="8451273"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accent2"/>
                </a:solidFill>
                <a:latin typeface="Times New Roman"/>
                <a:ea typeface="Times New Roman"/>
                <a:cs typeface="Times New Roman"/>
                <a:sym typeface="Times New Roman"/>
              </a:rPr>
              <a:t>Objective:</a:t>
            </a:r>
            <a:endParaRPr/>
          </a:p>
          <a:p>
            <a:pPr indent="0" lvl="0" marL="0" marR="0" rtl="0" algn="l">
              <a:lnSpc>
                <a:spcPct val="100000"/>
              </a:lnSpc>
              <a:spcBef>
                <a:spcPts val="0"/>
              </a:spcBef>
              <a:spcAft>
                <a:spcPts val="0"/>
              </a:spcAft>
              <a:buNone/>
            </a:pPr>
            <a:r>
              <a:t/>
            </a:r>
            <a:endParaRPr b="1" i="0" sz="1200" u="none" cap="none" strike="noStrike">
              <a:solidFill>
                <a:schemeClr val="accent2"/>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Courier New"/>
              <a:buChar char="o"/>
            </a:pPr>
            <a:r>
              <a:rPr b="0" i="0" lang="en-US" sz="2000" u="none" cap="none" strike="noStrike">
                <a:solidFill>
                  <a:srgbClr val="000000"/>
                </a:solidFill>
                <a:latin typeface="Times New Roman"/>
                <a:ea typeface="Times New Roman"/>
                <a:cs typeface="Times New Roman"/>
                <a:sym typeface="Times New Roman"/>
              </a:rPr>
              <a:t>Maximize the success rate of the apps.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50" name="Google Shape;150;p19"/>
          <p:cNvSpPr txBox="1"/>
          <p:nvPr/>
        </p:nvSpPr>
        <p:spPr>
          <a:xfrm>
            <a:off x="156754" y="4051279"/>
            <a:ext cx="7920446" cy="166936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0" lang="en-US" sz="2400" u="none" cap="none" strike="noStrike">
                <a:solidFill>
                  <a:schemeClr val="accent2"/>
                </a:solidFill>
                <a:latin typeface="Times New Roman"/>
                <a:ea typeface="Times New Roman"/>
                <a:cs typeface="Times New Roman"/>
                <a:sym typeface="Times New Roman"/>
              </a:rPr>
              <a:t>Constraints:</a:t>
            </a:r>
            <a:endParaRPr b="0" i="0" sz="1200" u="none" cap="none" strike="noStrike">
              <a:solidFill>
                <a:schemeClr val="accent2"/>
              </a:solidFill>
              <a:latin typeface="Times New Roman"/>
              <a:ea typeface="Times New Roman"/>
              <a:cs typeface="Times New Roman"/>
              <a:sym typeface="Times New Roman"/>
            </a:endParaRPr>
          </a:p>
          <a:p>
            <a:pPr indent="-342900" lvl="0" marL="342900" marR="0" rtl="0" algn="l">
              <a:lnSpc>
                <a:spcPct val="107000"/>
              </a:lnSpc>
              <a:spcBef>
                <a:spcPts val="800"/>
              </a:spcBef>
              <a:spcAft>
                <a:spcPts val="0"/>
              </a:spcAft>
              <a:buClr>
                <a:srgbClr val="000000"/>
              </a:buClr>
              <a:buSzPts val="2000"/>
              <a:buFont typeface="Courier New"/>
              <a:buChar char="o"/>
            </a:pPr>
            <a:r>
              <a:rPr b="0" i="0" lang="en-US" sz="2000" u="none" cap="none" strike="noStrike">
                <a:solidFill>
                  <a:srgbClr val="000000"/>
                </a:solidFill>
                <a:latin typeface="Times New Roman"/>
                <a:ea typeface="Times New Roman"/>
                <a:cs typeface="Times New Roman"/>
                <a:sym typeface="Times New Roman"/>
              </a:rPr>
              <a:t>Feature selection optimization to increase user acceptance.</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80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194992" y="192071"/>
            <a:ext cx="104601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CRISP-ML(Q) Methodology</a:t>
            </a:r>
            <a:endParaRPr b="1" sz="3200">
              <a:latin typeface="Times New Roman"/>
              <a:ea typeface="Times New Roman"/>
              <a:cs typeface="Times New Roman"/>
              <a:sym typeface="Times New Roman"/>
            </a:endParaRPr>
          </a:p>
        </p:txBody>
      </p:sp>
      <p:pic>
        <p:nvPicPr>
          <p:cNvPr id="156" name="Google Shape;156;p20"/>
          <p:cNvPicPr preferRelativeResize="0"/>
          <p:nvPr/>
        </p:nvPicPr>
        <p:blipFill rotWithShape="1">
          <a:blip r:embed="rId3">
            <a:alphaModFix/>
          </a:blip>
          <a:srcRect b="0" l="0" r="0" t="0"/>
          <a:stretch/>
        </p:blipFill>
        <p:spPr>
          <a:xfrm>
            <a:off x="9580951" y="6049529"/>
            <a:ext cx="2592012" cy="805375"/>
          </a:xfrm>
          <a:prstGeom prst="rect">
            <a:avLst/>
          </a:prstGeom>
          <a:noFill/>
          <a:ln>
            <a:noFill/>
          </a:ln>
        </p:spPr>
      </p:pic>
      <p:pic>
        <p:nvPicPr>
          <p:cNvPr id="157" name="Google Shape;157;p20"/>
          <p:cNvPicPr preferRelativeResize="0"/>
          <p:nvPr/>
        </p:nvPicPr>
        <p:blipFill rotWithShape="1">
          <a:blip r:embed="rId4">
            <a:alphaModFix/>
          </a:blip>
          <a:srcRect b="0" l="0" r="0" t="0"/>
          <a:stretch/>
        </p:blipFill>
        <p:spPr>
          <a:xfrm>
            <a:off x="3212846" y="1048517"/>
            <a:ext cx="5766308" cy="50010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55575" y="182315"/>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Technical Stacks</a:t>
            </a:r>
            <a:endParaRPr b="1" sz="3200">
              <a:latin typeface="Times New Roman"/>
              <a:ea typeface="Times New Roman"/>
              <a:cs typeface="Times New Roman"/>
              <a:sym typeface="Times New Roman"/>
            </a:endParaRPr>
          </a:p>
        </p:txBody>
      </p:sp>
      <p:sp>
        <p:nvSpPr>
          <p:cNvPr descr="GitHub - serengil/deepface: A Lightweight Face Recognition and Facial  Attribute Analysis (Age, Gender, Emotion and Race) Library for Python" id="163" name="Google Shape;163;p23"/>
          <p:cNvSpPr/>
          <p:nvPr/>
        </p:nvSpPr>
        <p:spPr>
          <a:xfrm>
            <a:off x="155575" y="-144463"/>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GitHub - serengil/deepface: A Lightweight Face Recognition and Facial  Attribute Analysis (Age, Gender, Emotion and Race) Library for Python" id="164" name="Google Shape;164;p23"/>
          <p:cNvSpPr/>
          <p:nvPr/>
        </p:nvSpPr>
        <p:spPr>
          <a:xfrm>
            <a:off x="307975" y="7937"/>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165" name="Google Shape;165;p23"/>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descr="Python (programming language) - Wikipedia" id="166" name="Google Shape;166;p23"/>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Python (programming language) - Wikipedia" id="167" name="Google Shape;167;p23"/>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Python (programming language) - Wikipedia" id="168" name="Google Shape;168;p23"/>
          <p:cNvSpPr/>
          <p:nvPr/>
        </p:nvSpPr>
        <p:spPr>
          <a:xfrm>
            <a:off x="765175" y="4651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Python (programming language) - Wikipedia" id="169" name="Google Shape;169;p23"/>
          <p:cNvSpPr/>
          <p:nvPr/>
        </p:nvSpPr>
        <p:spPr>
          <a:xfrm>
            <a:off x="917575" y="6175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Python (programming language) - Wikipedia" id="170" name="Google Shape;170;p23"/>
          <p:cNvSpPr/>
          <p:nvPr/>
        </p:nvSpPr>
        <p:spPr>
          <a:xfrm>
            <a:off x="1069975" y="769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71" name="Google Shape;171;p23"/>
          <p:cNvPicPr preferRelativeResize="0"/>
          <p:nvPr/>
        </p:nvPicPr>
        <p:blipFill rotWithShape="1">
          <a:blip r:embed="rId4">
            <a:alphaModFix/>
          </a:blip>
          <a:srcRect b="0" l="0" r="0" t="0"/>
          <a:stretch/>
        </p:blipFill>
        <p:spPr>
          <a:xfrm>
            <a:off x="1069976" y="1350311"/>
            <a:ext cx="1211312" cy="1071563"/>
          </a:xfrm>
          <a:prstGeom prst="rect">
            <a:avLst/>
          </a:prstGeom>
          <a:noFill/>
          <a:ln>
            <a:noFill/>
          </a:ln>
        </p:spPr>
      </p:pic>
      <p:pic>
        <p:nvPicPr>
          <p:cNvPr id="172" name="Google Shape;172;p23"/>
          <p:cNvPicPr preferRelativeResize="0"/>
          <p:nvPr/>
        </p:nvPicPr>
        <p:blipFill rotWithShape="1">
          <a:blip r:embed="rId5">
            <a:alphaModFix/>
          </a:blip>
          <a:srcRect b="0" l="0" r="0" t="0"/>
          <a:stretch/>
        </p:blipFill>
        <p:spPr>
          <a:xfrm>
            <a:off x="612775" y="3264042"/>
            <a:ext cx="2242159" cy="930976"/>
          </a:xfrm>
          <a:prstGeom prst="rect">
            <a:avLst/>
          </a:prstGeom>
          <a:noFill/>
          <a:ln>
            <a:noFill/>
          </a:ln>
        </p:spPr>
      </p:pic>
      <p:pic>
        <p:nvPicPr>
          <p:cNvPr id="173" name="Google Shape;173;p23"/>
          <p:cNvPicPr preferRelativeResize="0"/>
          <p:nvPr/>
        </p:nvPicPr>
        <p:blipFill rotWithShape="1">
          <a:blip r:embed="rId6">
            <a:alphaModFix/>
          </a:blip>
          <a:srcRect b="0" l="0" r="0" t="0"/>
          <a:stretch/>
        </p:blipFill>
        <p:spPr>
          <a:xfrm>
            <a:off x="9031284" y="1120138"/>
            <a:ext cx="2242159" cy="1466850"/>
          </a:xfrm>
          <a:prstGeom prst="rect">
            <a:avLst/>
          </a:prstGeom>
          <a:noFill/>
          <a:ln>
            <a:noFill/>
          </a:ln>
        </p:spPr>
      </p:pic>
      <p:pic>
        <p:nvPicPr>
          <p:cNvPr id="174" name="Google Shape;174;p23"/>
          <p:cNvPicPr preferRelativeResize="0"/>
          <p:nvPr/>
        </p:nvPicPr>
        <p:blipFill rotWithShape="1">
          <a:blip r:embed="rId7">
            <a:alphaModFix/>
          </a:blip>
          <a:srcRect b="0" l="0" r="0" t="0"/>
          <a:stretch/>
        </p:blipFill>
        <p:spPr>
          <a:xfrm>
            <a:off x="612775" y="4841272"/>
            <a:ext cx="2592012" cy="1543050"/>
          </a:xfrm>
          <a:prstGeom prst="rect">
            <a:avLst/>
          </a:prstGeom>
          <a:noFill/>
          <a:ln>
            <a:noFill/>
          </a:ln>
        </p:spPr>
      </p:pic>
      <p:pic>
        <p:nvPicPr>
          <p:cNvPr id="175" name="Google Shape;175;p23"/>
          <p:cNvPicPr preferRelativeResize="0"/>
          <p:nvPr/>
        </p:nvPicPr>
        <p:blipFill rotWithShape="1">
          <a:blip r:embed="rId8">
            <a:alphaModFix/>
          </a:blip>
          <a:srcRect b="0" l="0" r="0" t="0"/>
          <a:stretch/>
        </p:blipFill>
        <p:spPr>
          <a:xfrm>
            <a:off x="9580951" y="2865405"/>
            <a:ext cx="1221653" cy="1329613"/>
          </a:xfrm>
          <a:prstGeom prst="rect">
            <a:avLst/>
          </a:prstGeom>
          <a:noFill/>
          <a:ln>
            <a:noFill/>
          </a:ln>
        </p:spPr>
      </p:pic>
      <p:pic>
        <p:nvPicPr>
          <p:cNvPr descr="Streamlit - Revolutionizing Data App Creation | by Shubham Saboo | Towards  AI" id="176" name="Google Shape;176;p23"/>
          <p:cNvPicPr preferRelativeResize="0"/>
          <p:nvPr/>
        </p:nvPicPr>
        <p:blipFill rotWithShape="1">
          <a:blip r:embed="rId9">
            <a:alphaModFix/>
          </a:blip>
          <a:srcRect b="0" l="0" r="0" t="0"/>
          <a:stretch/>
        </p:blipFill>
        <p:spPr>
          <a:xfrm>
            <a:off x="8840290" y="4195018"/>
            <a:ext cx="3086244" cy="18450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228600" y="177801"/>
            <a:ext cx="10515600" cy="53544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Project Architecture</a:t>
            </a:r>
            <a:endParaRPr sz="3200"/>
          </a:p>
        </p:txBody>
      </p:sp>
      <p:sp>
        <p:nvSpPr>
          <p:cNvPr id="183" name="Google Shape;183;p26"/>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4" name="Google Shape;184;p26"/>
          <p:cNvPicPr preferRelativeResize="0"/>
          <p:nvPr/>
        </p:nvPicPr>
        <p:blipFill rotWithShape="1">
          <a:blip r:embed="rId3">
            <a:alphaModFix/>
          </a:blip>
          <a:srcRect b="0" l="0" r="0" t="0"/>
          <a:stretch/>
        </p:blipFill>
        <p:spPr>
          <a:xfrm>
            <a:off x="2727087" y="2122265"/>
            <a:ext cx="657525" cy="315315"/>
          </a:xfrm>
          <a:prstGeom prst="rect">
            <a:avLst/>
          </a:prstGeom>
          <a:noFill/>
          <a:ln>
            <a:noFill/>
          </a:ln>
        </p:spPr>
      </p:pic>
      <p:pic>
        <p:nvPicPr>
          <p:cNvPr id="185" name="Google Shape;185;p26"/>
          <p:cNvPicPr preferRelativeResize="0"/>
          <p:nvPr/>
        </p:nvPicPr>
        <p:blipFill rotWithShape="1">
          <a:blip r:embed="rId4">
            <a:alphaModFix/>
          </a:blip>
          <a:srcRect b="0" l="0" r="0" t="0"/>
          <a:stretch/>
        </p:blipFill>
        <p:spPr>
          <a:xfrm>
            <a:off x="3836012" y="1759361"/>
            <a:ext cx="1227336" cy="1161097"/>
          </a:xfrm>
          <a:prstGeom prst="rect">
            <a:avLst/>
          </a:prstGeom>
          <a:noFill/>
          <a:ln>
            <a:noFill/>
          </a:ln>
        </p:spPr>
      </p:pic>
      <p:pic>
        <p:nvPicPr>
          <p:cNvPr id="186" name="Google Shape;186;p26"/>
          <p:cNvPicPr preferRelativeResize="0"/>
          <p:nvPr/>
        </p:nvPicPr>
        <p:blipFill rotWithShape="1">
          <a:blip r:embed="rId5">
            <a:alphaModFix/>
          </a:blip>
          <a:srcRect b="7881" l="0" r="9074" t="0"/>
          <a:stretch/>
        </p:blipFill>
        <p:spPr>
          <a:xfrm>
            <a:off x="6588879" y="1561869"/>
            <a:ext cx="2768481" cy="1006666"/>
          </a:xfrm>
          <a:prstGeom prst="rect">
            <a:avLst/>
          </a:prstGeom>
          <a:noFill/>
          <a:ln>
            <a:noFill/>
          </a:ln>
        </p:spPr>
      </p:pic>
      <p:sp>
        <p:nvSpPr>
          <p:cNvPr id="187" name="Google Shape;187;p26"/>
          <p:cNvSpPr txBox="1"/>
          <p:nvPr/>
        </p:nvSpPr>
        <p:spPr>
          <a:xfrm>
            <a:off x="1357739" y="1236141"/>
            <a:ext cx="289176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Data Understanding and Data Pre-processing</a:t>
            </a:r>
            <a:endParaRPr/>
          </a:p>
        </p:txBody>
      </p:sp>
      <p:pic>
        <p:nvPicPr>
          <p:cNvPr id="188" name="Google Shape;188;p26"/>
          <p:cNvPicPr preferRelativeResize="0"/>
          <p:nvPr/>
        </p:nvPicPr>
        <p:blipFill rotWithShape="1">
          <a:blip r:embed="rId3">
            <a:alphaModFix/>
          </a:blip>
          <a:srcRect b="0" l="0" r="0" t="0"/>
          <a:stretch/>
        </p:blipFill>
        <p:spPr>
          <a:xfrm>
            <a:off x="5611621" y="2161300"/>
            <a:ext cx="708129" cy="279119"/>
          </a:xfrm>
          <a:prstGeom prst="rect">
            <a:avLst/>
          </a:prstGeom>
          <a:noFill/>
          <a:ln>
            <a:noFill/>
          </a:ln>
        </p:spPr>
      </p:pic>
      <p:pic>
        <p:nvPicPr>
          <p:cNvPr id="189" name="Google Shape;189;p26"/>
          <p:cNvPicPr preferRelativeResize="0"/>
          <p:nvPr/>
        </p:nvPicPr>
        <p:blipFill rotWithShape="1">
          <a:blip r:embed="rId6">
            <a:alphaModFix/>
          </a:blip>
          <a:srcRect b="0" l="0" r="0" t="0"/>
          <a:stretch/>
        </p:blipFill>
        <p:spPr>
          <a:xfrm>
            <a:off x="9599921" y="3140209"/>
            <a:ext cx="1785282" cy="1105474"/>
          </a:xfrm>
          <a:prstGeom prst="rect">
            <a:avLst/>
          </a:prstGeom>
          <a:noFill/>
          <a:ln>
            <a:noFill/>
          </a:ln>
        </p:spPr>
      </p:pic>
      <p:pic>
        <p:nvPicPr>
          <p:cNvPr id="190" name="Google Shape;190;p26"/>
          <p:cNvPicPr preferRelativeResize="0"/>
          <p:nvPr/>
        </p:nvPicPr>
        <p:blipFill rotWithShape="1">
          <a:blip r:embed="rId7">
            <a:alphaModFix/>
          </a:blip>
          <a:srcRect b="0" l="0" r="0" t="0"/>
          <a:stretch/>
        </p:blipFill>
        <p:spPr>
          <a:xfrm flipH="1" rot="10800000">
            <a:off x="9232466" y="4870811"/>
            <a:ext cx="873304" cy="636270"/>
          </a:xfrm>
          <a:prstGeom prst="rect">
            <a:avLst/>
          </a:prstGeom>
          <a:noFill/>
          <a:ln>
            <a:noFill/>
          </a:ln>
        </p:spPr>
      </p:pic>
      <p:pic>
        <p:nvPicPr>
          <p:cNvPr id="191" name="Google Shape;191;p26"/>
          <p:cNvPicPr preferRelativeResize="0"/>
          <p:nvPr/>
        </p:nvPicPr>
        <p:blipFill rotWithShape="1">
          <a:blip r:embed="rId7">
            <a:alphaModFix/>
          </a:blip>
          <a:srcRect b="0" l="0" r="0" t="0"/>
          <a:stretch/>
        </p:blipFill>
        <p:spPr>
          <a:xfrm flipH="1" rot="5400000">
            <a:off x="10058853" y="1911206"/>
            <a:ext cx="509741" cy="1009929"/>
          </a:xfrm>
          <a:prstGeom prst="rect">
            <a:avLst/>
          </a:prstGeom>
          <a:noFill/>
          <a:ln>
            <a:noFill/>
          </a:ln>
        </p:spPr>
      </p:pic>
      <p:pic>
        <p:nvPicPr>
          <p:cNvPr id="192" name="Google Shape;192;p26"/>
          <p:cNvPicPr preferRelativeResize="0"/>
          <p:nvPr/>
        </p:nvPicPr>
        <p:blipFill rotWithShape="1">
          <a:blip r:embed="rId8">
            <a:alphaModFix/>
          </a:blip>
          <a:srcRect b="0" l="0" r="0" t="0"/>
          <a:stretch/>
        </p:blipFill>
        <p:spPr>
          <a:xfrm>
            <a:off x="6007030" y="4276743"/>
            <a:ext cx="879644" cy="617480"/>
          </a:xfrm>
          <a:prstGeom prst="rect">
            <a:avLst/>
          </a:prstGeom>
          <a:noFill/>
          <a:ln>
            <a:noFill/>
          </a:ln>
        </p:spPr>
      </p:pic>
      <p:pic>
        <p:nvPicPr>
          <p:cNvPr id="193" name="Google Shape;193;p26"/>
          <p:cNvPicPr preferRelativeResize="0"/>
          <p:nvPr/>
        </p:nvPicPr>
        <p:blipFill rotWithShape="1">
          <a:blip r:embed="rId9">
            <a:alphaModFix/>
          </a:blip>
          <a:srcRect b="0" l="0" r="0" t="0"/>
          <a:stretch/>
        </p:blipFill>
        <p:spPr>
          <a:xfrm>
            <a:off x="7114178" y="4328375"/>
            <a:ext cx="1890360" cy="1363507"/>
          </a:xfrm>
          <a:prstGeom prst="rect">
            <a:avLst/>
          </a:prstGeom>
          <a:noFill/>
          <a:ln>
            <a:noFill/>
          </a:ln>
        </p:spPr>
      </p:pic>
      <p:pic>
        <p:nvPicPr>
          <p:cNvPr id="194" name="Google Shape;194;p26"/>
          <p:cNvPicPr preferRelativeResize="0"/>
          <p:nvPr/>
        </p:nvPicPr>
        <p:blipFill rotWithShape="1">
          <a:blip r:embed="rId10">
            <a:alphaModFix/>
          </a:blip>
          <a:srcRect b="34382" l="34648" r="34461" t="7791"/>
          <a:stretch/>
        </p:blipFill>
        <p:spPr>
          <a:xfrm>
            <a:off x="6096000" y="5010128"/>
            <a:ext cx="736788" cy="536049"/>
          </a:xfrm>
          <a:prstGeom prst="rect">
            <a:avLst/>
          </a:prstGeom>
          <a:noFill/>
          <a:ln>
            <a:noFill/>
          </a:ln>
        </p:spPr>
      </p:pic>
      <p:sp>
        <p:nvSpPr>
          <p:cNvPr id="195" name="Google Shape;195;p26"/>
          <p:cNvSpPr txBox="1"/>
          <p:nvPr/>
        </p:nvSpPr>
        <p:spPr>
          <a:xfrm>
            <a:off x="6588879" y="5744135"/>
            <a:ext cx="38385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Model Building</a:t>
            </a:r>
            <a:endParaRPr/>
          </a:p>
        </p:txBody>
      </p:sp>
      <p:pic>
        <p:nvPicPr>
          <p:cNvPr id="196" name="Google Shape;196;p26"/>
          <p:cNvPicPr preferRelativeResize="0"/>
          <p:nvPr/>
        </p:nvPicPr>
        <p:blipFill rotWithShape="1">
          <a:blip r:embed="rId11">
            <a:alphaModFix/>
          </a:blip>
          <a:srcRect b="0" l="0" r="0" t="0"/>
          <a:stretch/>
        </p:blipFill>
        <p:spPr>
          <a:xfrm>
            <a:off x="1679359" y="4304159"/>
            <a:ext cx="1890360" cy="1202922"/>
          </a:xfrm>
          <a:prstGeom prst="rect">
            <a:avLst/>
          </a:prstGeom>
          <a:noFill/>
          <a:ln>
            <a:noFill/>
          </a:ln>
        </p:spPr>
      </p:pic>
      <p:pic>
        <p:nvPicPr>
          <p:cNvPr id="197" name="Google Shape;197;p26"/>
          <p:cNvPicPr preferRelativeResize="0"/>
          <p:nvPr/>
        </p:nvPicPr>
        <p:blipFill rotWithShape="1">
          <a:blip r:embed="rId3">
            <a:alphaModFix/>
          </a:blip>
          <a:srcRect b="0" l="0" r="0" t="0"/>
          <a:stretch/>
        </p:blipFill>
        <p:spPr>
          <a:xfrm flipH="1">
            <a:off x="5118596" y="4931659"/>
            <a:ext cx="592794" cy="307777"/>
          </a:xfrm>
          <a:prstGeom prst="rect">
            <a:avLst/>
          </a:prstGeom>
          <a:noFill/>
          <a:ln>
            <a:noFill/>
          </a:ln>
        </p:spPr>
      </p:pic>
      <p:sp>
        <p:nvSpPr>
          <p:cNvPr id="198" name="Google Shape;198;p26"/>
          <p:cNvSpPr txBox="1"/>
          <p:nvPr/>
        </p:nvSpPr>
        <p:spPr>
          <a:xfrm>
            <a:off x="2774460" y="5644745"/>
            <a:ext cx="252744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Model Deployment</a:t>
            </a:r>
            <a:endParaRPr/>
          </a:p>
        </p:txBody>
      </p:sp>
      <p:sp>
        <p:nvSpPr>
          <p:cNvPr id="199" name="Google Shape;199;p26"/>
          <p:cNvSpPr txBox="1"/>
          <p:nvPr/>
        </p:nvSpPr>
        <p:spPr>
          <a:xfrm>
            <a:off x="9596487" y="4365077"/>
            <a:ext cx="20456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Feature Engineering</a:t>
            </a:r>
            <a:endParaRPr/>
          </a:p>
        </p:txBody>
      </p:sp>
      <p:pic>
        <p:nvPicPr>
          <p:cNvPr id="200" name="Google Shape;200;p26"/>
          <p:cNvPicPr preferRelativeResize="0"/>
          <p:nvPr/>
        </p:nvPicPr>
        <p:blipFill rotWithShape="1">
          <a:blip r:embed="rId12">
            <a:alphaModFix/>
          </a:blip>
          <a:srcRect b="0" l="0" r="0" t="0"/>
          <a:stretch/>
        </p:blipFill>
        <p:spPr>
          <a:xfrm>
            <a:off x="9580951" y="6049529"/>
            <a:ext cx="2592012" cy="805375"/>
          </a:xfrm>
          <a:prstGeom prst="rect">
            <a:avLst/>
          </a:prstGeom>
          <a:noFill/>
          <a:ln>
            <a:noFill/>
          </a:ln>
        </p:spPr>
      </p:pic>
      <p:pic>
        <p:nvPicPr>
          <p:cNvPr id="201" name="Google Shape;201;p26"/>
          <p:cNvPicPr preferRelativeResize="0"/>
          <p:nvPr/>
        </p:nvPicPr>
        <p:blipFill rotWithShape="1">
          <a:blip r:embed="rId13">
            <a:alphaModFix/>
          </a:blip>
          <a:srcRect b="0" l="0" r="0" t="0"/>
          <a:stretch/>
        </p:blipFill>
        <p:spPr>
          <a:xfrm>
            <a:off x="434091" y="1707082"/>
            <a:ext cx="2038227" cy="1213376"/>
          </a:xfrm>
          <a:prstGeom prst="rect">
            <a:avLst/>
          </a:prstGeom>
          <a:noFill/>
          <a:ln>
            <a:noFill/>
          </a:ln>
        </p:spPr>
      </p:pic>
      <p:pic>
        <p:nvPicPr>
          <p:cNvPr id="202" name="Google Shape;202;p26"/>
          <p:cNvPicPr preferRelativeResize="0"/>
          <p:nvPr/>
        </p:nvPicPr>
        <p:blipFill rotWithShape="1">
          <a:blip r:embed="rId14">
            <a:alphaModFix/>
          </a:blip>
          <a:srcRect b="0" l="0" r="0" t="0"/>
          <a:stretch/>
        </p:blipFill>
        <p:spPr>
          <a:xfrm>
            <a:off x="10152279" y="4661371"/>
            <a:ext cx="1005399" cy="1094248"/>
          </a:xfrm>
          <a:prstGeom prst="rect">
            <a:avLst/>
          </a:prstGeom>
          <a:noFill/>
          <a:ln>
            <a:noFill/>
          </a:ln>
        </p:spPr>
      </p:pic>
      <p:pic>
        <p:nvPicPr>
          <p:cNvPr descr="Streamlit - Revolutionizing Data App Creation | by Shubham Saboo | Towards  AI" id="203" name="Google Shape;203;p26"/>
          <p:cNvPicPr preferRelativeResize="0"/>
          <p:nvPr/>
        </p:nvPicPr>
        <p:blipFill rotWithShape="1">
          <a:blip r:embed="rId15">
            <a:alphaModFix/>
          </a:blip>
          <a:srcRect b="0" l="0" r="0" t="0"/>
          <a:stretch/>
        </p:blipFill>
        <p:spPr>
          <a:xfrm>
            <a:off x="3451517" y="4365077"/>
            <a:ext cx="1785282" cy="13635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2022-02-16T01:47:29Z</dcterms:created>
  <dc:creator>VIKAS BARTHWAL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