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2773600" cy="30279975"/>
  <p:notesSz cx="9144000" cy="6858000"/>
  <p:defaultText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0" d="100"/>
          <a:sy n="30" d="100"/>
        </p:scale>
        <p:origin x="-72" y="2634"/>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6D22A02-4CD4-42F3-86A5-513E6D235BF5}" type="datetimeFigureOut">
              <a:rPr lang="en-IN" smtClean="0"/>
              <a:t>19-01-2024</a:t>
            </a:fld>
            <a:endParaRPr lang="en-IN"/>
          </a:p>
        </p:txBody>
      </p:sp>
      <p:sp>
        <p:nvSpPr>
          <p:cNvPr id="4" name="Slide Image Placeholder 3"/>
          <p:cNvSpPr>
            <a:spLocks noGrp="1" noRot="1" noChangeAspect="1"/>
          </p:cNvSpPr>
          <p:nvPr>
            <p:ph type="sldImg" idx="2"/>
          </p:nvPr>
        </p:nvSpPr>
        <p:spPr>
          <a:xfrm>
            <a:off x="2755900" y="514350"/>
            <a:ext cx="36322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8133EF4-CB9B-4422-8236-4FA7679DA99B}" type="slidenum">
              <a:rPr lang="en-IN" smtClean="0"/>
              <a:t>‹#›</a:t>
            </a:fld>
            <a:endParaRPr lang="en-IN"/>
          </a:p>
        </p:txBody>
      </p:sp>
    </p:spTree>
    <p:extLst>
      <p:ext uri="{BB962C8B-B14F-4D97-AF65-F5344CB8AC3E}">
        <p14:creationId xmlns:p14="http://schemas.microsoft.com/office/powerpoint/2010/main" val="511945814"/>
      </p:ext>
    </p:extLst>
  </p:cSld>
  <p:clrMap bg1="lt1" tx1="dk1" bg2="lt2" tx2="dk2" accent1="accent1" accent2="accent2" accent3="accent3" accent4="accent4" accent5="accent5" accent6="accent6" hlink="hlink" folHlink="folHlink"/>
  <p:notesStyle>
    <a:lvl1pPr marL="0" algn="l" defTabSz="4174419" rtl="0" eaLnBrk="1" latinLnBrk="0" hangingPunct="1">
      <a:defRPr sz="5500" kern="1200">
        <a:solidFill>
          <a:schemeClr val="tx1"/>
        </a:solidFill>
        <a:latin typeface="+mn-lt"/>
        <a:ea typeface="+mn-ea"/>
        <a:cs typeface="+mn-cs"/>
      </a:defRPr>
    </a:lvl1pPr>
    <a:lvl2pPr marL="2087209" algn="l" defTabSz="4174419" rtl="0" eaLnBrk="1" latinLnBrk="0" hangingPunct="1">
      <a:defRPr sz="5500" kern="1200">
        <a:solidFill>
          <a:schemeClr val="tx1"/>
        </a:solidFill>
        <a:latin typeface="+mn-lt"/>
        <a:ea typeface="+mn-ea"/>
        <a:cs typeface="+mn-cs"/>
      </a:defRPr>
    </a:lvl2pPr>
    <a:lvl3pPr marL="4174419" algn="l" defTabSz="4174419" rtl="0" eaLnBrk="1" latinLnBrk="0" hangingPunct="1">
      <a:defRPr sz="5500" kern="1200">
        <a:solidFill>
          <a:schemeClr val="tx1"/>
        </a:solidFill>
        <a:latin typeface="+mn-lt"/>
        <a:ea typeface="+mn-ea"/>
        <a:cs typeface="+mn-cs"/>
      </a:defRPr>
    </a:lvl3pPr>
    <a:lvl4pPr marL="6261628" algn="l" defTabSz="4174419" rtl="0" eaLnBrk="1" latinLnBrk="0" hangingPunct="1">
      <a:defRPr sz="5500" kern="1200">
        <a:solidFill>
          <a:schemeClr val="tx1"/>
        </a:solidFill>
        <a:latin typeface="+mn-lt"/>
        <a:ea typeface="+mn-ea"/>
        <a:cs typeface="+mn-cs"/>
      </a:defRPr>
    </a:lvl4pPr>
    <a:lvl5pPr marL="8348838" algn="l" defTabSz="4174419" rtl="0" eaLnBrk="1" latinLnBrk="0" hangingPunct="1">
      <a:defRPr sz="5500" kern="1200">
        <a:solidFill>
          <a:schemeClr val="tx1"/>
        </a:solidFill>
        <a:latin typeface="+mn-lt"/>
        <a:ea typeface="+mn-ea"/>
        <a:cs typeface="+mn-cs"/>
      </a:defRPr>
    </a:lvl5pPr>
    <a:lvl6pPr marL="10436047" algn="l" defTabSz="4174419" rtl="0" eaLnBrk="1" latinLnBrk="0" hangingPunct="1">
      <a:defRPr sz="5500" kern="1200">
        <a:solidFill>
          <a:schemeClr val="tx1"/>
        </a:solidFill>
        <a:latin typeface="+mn-lt"/>
        <a:ea typeface="+mn-ea"/>
        <a:cs typeface="+mn-cs"/>
      </a:defRPr>
    </a:lvl6pPr>
    <a:lvl7pPr marL="12523257" algn="l" defTabSz="4174419" rtl="0" eaLnBrk="1" latinLnBrk="0" hangingPunct="1">
      <a:defRPr sz="5500" kern="1200">
        <a:solidFill>
          <a:schemeClr val="tx1"/>
        </a:solidFill>
        <a:latin typeface="+mn-lt"/>
        <a:ea typeface="+mn-ea"/>
        <a:cs typeface="+mn-cs"/>
      </a:defRPr>
    </a:lvl7pPr>
    <a:lvl8pPr marL="14610466" algn="l" defTabSz="4174419" rtl="0" eaLnBrk="1" latinLnBrk="0" hangingPunct="1">
      <a:defRPr sz="5500" kern="1200">
        <a:solidFill>
          <a:schemeClr val="tx1"/>
        </a:solidFill>
        <a:latin typeface="+mn-lt"/>
        <a:ea typeface="+mn-ea"/>
        <a:cs typeface="+mn-cs"/>
      </a:defRPr>
    </a:lvl8pPr>
    <a:lvl9pPr marL="16697676" algn="l" defTabSz="4174419"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133EF4-CB9B-4422-8236-4FA7679DA99B}" type="slidenum">
              <a:rPr lang="en-IN" smtClean="0"/>
              <a:t>1</a:t>
            </a:fld>
            <a:endParaRPr lang="en-IN"/>
          </a:p>
        </p:txBody>
      </p:sp>
    </p:spTree>
    <p:extLst>
      <p:ext uri="{BB962C8B-B14F-4D97-AF65-F5344CB8AC3E}">
        <p14:creationId xmlns:p14="http://schemas.microsoft.com/office/powerpoint/2010/main" val="346555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0" y="9406420"/>
            <a:ext cx="36357560" cy="6490569"/>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0" y="17158652"/>
            <a:ext cx="29941520" cy="7738216"/>
          </a:xfrm>
        </p:spPr>
        <p:txBody>
          <a:bodyPr/>
          <a:lstStyle>
            <a:lvl1pPr marL="0" indent="0" algn="ctr">
              <a:buNone/>
              <a:defRPr>
                <a:solidFill>
                  <a:schemeClr val="tx1">
                    <a:tint val="75000"/>
                  </a:schemeClr>
                </a:solidFill>
              </a:defRPr>
            </a:lvl1pPr>
            <a:lvl2pPr marL="2087209" indent="0" algn="ctr">
              <a:buNone/>
              <a:defRPr>
                <a:solidFill>
                  <a:schemeClr val="tx1">
                    <a:tint val="75000"/>
                  </a:schemeClr>
                </a:solidFill>
              </a:defRPr>
            </a:lvl2pPr>
            <a:lvl3pPr marL="4174419" indent="0" algn="ctr">
              <a:buNone/>
              <a:defRPr>
                <a:solidFill>
                  <a:schemeClr val="tx1">
                    <a:tint val="75000"/>
                  </a:schemeClr>
                </a:solidFill>
              </a:defRPr>
            </a:lvl3pPr>
            <a:lvl4pPr marL="6261628" indent="0" algn="ctr">
              <a:buNone/>
              <a:defRPr>
                <a:solidFill>
                  <a:schemeClr val="tx1">
                    <a:tint val="75000"/>
                  </a:schemeClr>
                </a:solidFill>
              </a:defRPr>
            </a:lvl4pPr>
            <a:lvl5pPr marL="8348838" indent="0" algn="ctr">
              <a:buNone/>
              <a:defRPr>
                <a:solidFill>
                  <a:schemeClr val="tx1">
                    <a:tint val="75000"/>
                  </a:schemeClr>
                </a:solidFill>
              </a:defRPr>
            </a:lvl5pPr>
            <a:lvl6pPr marL="10436047" indent="0" algn="ctr">
              <a:buNone/>
              <a:defRPr>
                <a:solidFill>
                  <a:schemeClr val="tx1">
                    <a:tint val="75000"/>
                  </a:schemeClr>
                </a:solidFill>
              </a:defRPr>
            </a:lvl6pPr>
            <a:lvl7pPr marL="12523257" indent="0" algn="ctr">
              <a:buNone/>
              <a:defRPr>
                <a:solidFill>
                  <a:schemeClr val="tx1">
                    <a:tint val="75000"/>
                  </a:schemeClr>
                </a:solidFill>
              </a:defRPr>
            </a:lvl7pPr>
            <a:lvl8pPr marL="14610466" indent="0" algn="ctr">
              <a:buNone/>
              <a:defRPr>
                <a:solidFill>
                  <a:schemeClr val="tx1">
                    <a:tint val="75000"/>
                  </a:schemeClr>
                </a:solidFill>
              </a:defRPr>
            </a:lvl8pPr>
            <a:lvl9pPr marL="1669767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F24B2B-7C14-46EC-9532-18937725C6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220300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F24B2B-7C14-46EC-9532-18937725C6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113100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10860" y="1212605"/>
            <a:ext cx="9624060" cy="2583610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138680" y="1212605"/>
            <a:ext cx="28159287"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F24B2B-7C14-46EC-9532-18937725C6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212172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F24B2B-7C14-46EC-9532-18937725C6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253522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48"/>
            <a:ext cx="36357560" cy="6623742"/>
          </a:xfrm>
        </p:spPr>
        <p:txBody>
          <a:bodyPr anchor="b"/>
          <a:lstStyle>
            <a:lvl1pPr marL="0" indent="0">
              <a:buNone/>
              <a:defRPr sz="9100">
                <a:solidFill>
                  <a:schemeClr val="tx1">
                    <a:tint val="75000"/>
                  </a:schemeClr>
                </a:solidFill>
              </a:defRPr>
            </a:lvl1pPr>
            <a:lvl2pPr marL="2087209" indent="0">
              <a:buNone/>
              <a:defRPr sz="8200">
                <a:solidFill>
                  <a:schemeClr val="tx1">
                    <a:tint val="75000"/>
                  </a:schemeClr>
                </a:solidFill>
              </a:defRPr>
            </a:lvl2pPr>
            <a:lvl3pPr marL="4174419" indent="0">
              <a:buNone/>
              <a:defRPr sz="7300">
                <a:solidFill>
                  <a:schemeClr val="tx1">
                    <a:tint val="75000"/>
                  </a:schemeClr>
                </a:solidFill>
              </a:defRPr>
            </a:lvl3pPr>
            <a:lvl4pPr marL="6261628" indent="0">
              <a:buNone/>
              <a:defRPr sz="6400">
                <a:solidFill>
                  <a:schemeClr val="tx1">
                    <a:tint val="75000"/>
                  </a:schemeClr>
                </a:solidFill>
              </a:defRPr>
            </a:lvl4pPr>
            <a:lvl5pPr marL="8348838" indent="0">
              <a:buNone/>
              <a:defRPr sz="6400">
                <a:solidFill>
                  <a:schemeClr val="tx1">
                    <a:tint val="75000"/>
                  </a:schemeClr>
                </a:solidFill>
              </a:defRPr>
            </a:lvl5pPr>
            <a:lvl6pPr marL="10436047" indent="0">
              <a:buNone/>
              <a:defRPr sz="6400">
                <a:solidFill>
                  <a:schemeClr val="tx1">
                    <a:tint val="75000"/>
                  </a:schemeClr>
                </a:solidFill>
              </a:defRPr>
            </a:lvl6pPr>
            <a:lvl7pPr marL="12523257" indent="0">
              <a:buNone/>
              <a:defRPr sz="6400">
                <a:solidFill>
                  <a:schemeClr val="tx1">
                    <a:tint val="75000"/>
                  </a:schemeClr>
                </a:solidFill>
              </a:defRPr>
            </a:lvl7pPr>
            <a:lvl8pPr marL="14610466" indent="0">
              <a:buNone/>
              <a:defRPr sz="6400">
                <a:solidFill>
                  <a:schemeClr val="tx1">
                    <a:tint val="75000"/>
                  </a:schemeClr>
                </a:solidFill>
              </a:defRPr>
            </a:lvl8pPr>
            <a:lvl9pPr marL="1669767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24B2B-7C14-46EC-9532-18937725C6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11131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138680" y="7065330"/>
            <a:ext cx="18891673"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1743247" y="7065330"/>
            <a:ext cx="18891673"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F24B2B-7C14-46EC-9532-18937725C6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59319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0" y="6777950"/>
            <a:ext cx="18899102"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0" y="9602677"/>
            <a:ext cx="18899102"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397" y="6777950"/>
            <a:ext cx="18906525"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397" y="9602677"/>
            <a:ext cx="18906525"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F24B2B-7C14-46EC-9532-18937725C669}"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190202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F24B2B-7C14-46EC-9532-18937725C669}"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81838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24B2B-7C14-46EC-9532-18937725C669}"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248317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2" y="1205591"/>
            <a:ext cx="14072220"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89" y="1205594"/>
            <a:ext cx="23911631"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2" y="6336367"/>
            <a:ext cx="14072220" cy="20712346"/>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24B2B-7C14-46EC-9532-18937725C6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7391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5" y="21195982"/>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5" y="2705572"/>
            <a:ext cx="25664160" cy="18167985"/>
          </a:xfrm>
        </p:spPr>
        <p:txBody>
          <a:bodyPr/>
          <a:lstStyle>
            <a:lvl1pPr marL="0" indent="0">
              <a:buNone/>
              <a:defRPr sz="14600"/>
            </a:lvl1pPr>
            <a:lvl2pPr marL="2087209" indent="0">
              <a:buNone/>
              <a:defRPr sz="12800"/>
            </a:lvl2pPr>
            <a:lvl3pPr marL="4174419" indent="0">
              <a:buNone/>
              <a:defRPr sz="11000"/>
            </a:lvl3pPr>
            <a:lvl4pPr marL="6261628" indent="0">
              <a:buNone/>
              <a:defRPr sz="9100"/>
            </a:lvl4pPr>
            <a:lvl5pPr marL="8348838" indent="0">
              <a:buNone/>
              <a:defRPr sz="9100"/>
            </a:lvl5pPr>
            <a:lvl6pPr marL="10436047" indent="0">
              <a:buNone/>
              <a:defRPr sz="9100"/>
            </a:lvl6pPr>
            <a:lvl7pPr marL="12523257" indent="0">
              <a:buNone/>
              <a:defRPr sz="9100"/>
            </a:lvl7pPr>
            <a:lvl8pPr marL="14610466" indent="0">
              <a:buNone/>
              <a:defRPr sz="9100"/>
            </a:lvl8pPr>
            <a:lvl9pPr marL="16697676" indent="0">
              <a:buNone/>
              <a:defRPr sz="9100"/>
            </a:lvl9pPr>
          </a:lstStyle>
          <a:p>
            <a:endParaRPr lang="en-IN"/>
          </a:p>
        </p:txBody>
      </p:sp>
      <p:sp>
        <p:nvSpPr>
          <p:cNvPr id="4" name="Text Placeholder 3"/>
          <p:cNvSpPr>
            <a:spLocks noGrp="1"/>
          </p:cNvSpPr>
          <p:nvPr>
            <p:ph type="body" sz="half" idx="2"/>
          </p:nvPr>
        </p:nvSpPr>
        <p:spPr>
          <a:xfrm>
            <a:off x="8383925" y="23698288"/>
            <a:ext cx="25664160" cy="3553689"/>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24B2B-7C14-46EC-9532-18937725C6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BEEBA8-D922-4C17-A618-D48337058468}" type="slidenum">
              <a:rPr lang="en-IN" smtClean="0"/>
              <a:t>‹#›</a:t>
            </a:fld>
            <a:endParaRPr lang="en-IN"/>
          </a:p>
        </p:txBody>
      </p:sp>
    </p:spTree>
    <p:extLst>
      <p:ext uri="{BB962C8B-B14F-4D97-AF65-F5344CB8AC3E}">
        <p14:creationId xmlns:p14="http://schemas.microsoft.com/office/powerpoint/2010/main" val="314493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3"/>
            <a:ext cx="38496240" cy="5046663"/>
          </a:xfrm>
          <a:prstGeom prst="rect">
            <a:avLst/>
          </a:prstGeom>
        </p:spPr>
        <p:txBody>
          <a:bodyPr vert="horz" lIns="417442" tIns="208721" rIns="417442" bIns="20872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0"/>
            <a:ext cx="38496240" cy="19983384"/>
          </a:xfrm>
          <a:prstGeom prst="rect">
            <a:avLst/>
          </a:prstGeom>
        </p:spPr>
        <p:txBody>
          <a:bodyPr vert="horz" lIns="417442" tIns="208721" rIns="417442"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0" y="28065053"/>
            <a:ext cx="9980507" cy="1612128"/>
          </a:xfrm>
          <a:prstGeom prst="rect">
            <a:avLst/>
          </a:prstGeom>
        </p:spPr>
        <p:txBody>
          <a:bodyPr vert="horz" lIns="417442" tIns="208721" rIns="417442" bIns="208721" rtlCol="0" anchor="ctr"/>
          <a:lstStyle>
            <a:lvl1pPr algn="l">
              <a:defRPr sz="5500">
                <a:solidFill>
                  <a:schemeClr val="tx1">
                    <a:tint val="75000"/>
                  </a:schemeClr>
                </a:solidFill>
              </a:defRPr>
            </a:lvl1pPr>
          </a:lstStyle>
          <a:p>
            <a:fld id="{31F24B2B-7C14-46EC-9532-18937725C669}" type="datetimeFigureOut">
              <a:rPr lang="en-IN" smtClean="0"/>
              <a:t>19-01-2024</a:t>
            </a:fld>
            <a:endParaRPr lang="en-IN"/>
          </a:p>
        </p:txBody>
      </p:sp>
      <p:sp>
        <p:nvSpPr>
          <p:cNvPr id="5" name="Footer Placeholder 4"/>
          <p:cNvSpPr>
            <a:spLocks noGrp="1"/>
          </p:cNvSpPr>
          <p:nvPr>
            <p:ph type="ftr" sz="quarter" idx="3"/>
          </p:nvPr>
        </p:nvSpPr>
        <p:spPr>
          <a:xfrm>
            <a:off x="14614314" y="28065053"/>
            <a:ext cx="13544973" cy="1612128"/>
          </a:xfrm>
          <a:prstGeom prst="rect">
            <a:avLst/>
          </a:prstGeom>
        </p:spPr>
        <p:txBody>
          <a:bodyPr vert="horz" lIns="417442" tIns="208721" rIns="417442" bIns="208721"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3" y="28065053"/>
            <a:ext cx="9980507" cy="1612128"/>
          </a:xfrm>
          <a:prstGeom prst="rect">
            <a:avLst/>
          </a:prstGeom>
        </p:spPr>
        <p:txBody>
          <a:bodyPr vert="horz" lIns="417442" tIns="208721" rIns="417442" bIns="208721" rtlCol="0" anchor="ctr"/>
          <a:lstStyle>
            <a:lvl1pPr algn="r">
              <a:defRPr sz="5500">
                <a:solidFill>
                  <a:schemeClr val="tx1">
                    <a:tint val="75000"/>
                  </a:schemeClr>
                </a:solidFill>
              </a:defRPr>
            </a:lvl1pPr>
          </a:lstStyle>
          <a:p>
            <a:fld id="{EEBEEBA8-D922-4C17-A618-D48337058468}" type="slidenum">
              <a:rPr lang="en-IN" smtClean="0"/>
              <a:t>‹#›</a:t>
            </a:fld>
            <a:endParaRPr lang="en-IN"/>
          </a:p>
        </p:txBody>
      </p:sp>
    </p:spTree>
    <p:extLst>
      <p:ext uri="{BB962C8B-B14F-4D97-AF65-F5344CB8AC3E}">
        <p14:creationId xmlns:p14="http://schemas.microsoft.com/office/powerpoint/2010/main" val="382760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19" rtl="0" eaLnBrk="1" latinLnBrk="0" hangingPunct="1">
        <a:spcBef>
          <a:spcPct val="0"/>
        </a:spcBef>
        <a:buNone/>
        <a:defRPr sz="20100" kern="1200">
          <a:solidFill>
            <a:schemeClr val="tx1"/>
          </a:solidFill>
          <a:latin typeface="+mj-lt"/>
          <a:ea typeface="+mj-ea"/>
          <a:cs typeface="+mj-cs"/>
        </a:defRPr>
      </a:lvl1pPr>
    </p:titleStyle>
    <p:bodyStyle>
      <a:lvl1pPr marL="1565407" indent="-1565407" algn="l" defTabSz="417441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15" indent="-1304506" algn="l" defTabSz="417441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8024" indent="-1043605" algn="l" defTabSz="417441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5233"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244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965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86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07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280"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314"/>
            <a:ext cx="42773600" cy="3481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CO2 </a:t>
            </a:r>
            <a:r>
              <a:rPr lang="en-US" sz="5400" b="1" dirty="0" smtClean="0">
                <a:solidFill>
                  <a:schemeClr val="tx1"/>
                </a:solidFill>
              </a:rPr>
              <a:t>Emission and Gross Domestic Product</a:t>
            </a:r>
          </a:p>
          <a:p>
            <a:pPr algn="ctr"/>
            <a:r>
              <a:rPr lang="en-US" sz="4000" dirty="0" smtClean="0">
                <a:solidFill>
                  <a:schemeClr val="tx1"/>
                </a:solidFill>
              </a:rPr>
              <a:t>Student Name: Hari Bahadur Gharti Magar</a:t>
            </a:r>
          </a:p>
          <a:p>
            <a:pPr algn="ctr"/>
            <a:r>
              <a:rPr lang="en-US" sz="4000" dirty="0" smtClean="0">
                <a:solidFill>
                  <a:schemeClr val="tx1"/>
                </a:solidFill>
              </a:rPr>
              <a:t>Student ID: 22075765</a:t>
            </a:r>
            <a:endParaRPr lang="en-IN" sz="4000" dirty="0">
              <a:solidFill>
                <a:schemeClr val="tx1"/>
              </a:solidFill>
            </a:endParaRPr>
          </a:p>
        </p:txBody>
      </p:sp>
      <p:sp>
        <p:nvSpPr>
          <p:cNvPr id="5" name="Rectangle 4"/>
          <p:cNvSpPr/>
          <p:nvPr/>
        </p:nvSpPr>
        <p:spPr>
          <a:xfrm>
            <a:off x="864520" y="3854207"/>
            <a:ext cx="40828536"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Introduction</a:t>
            </a:r>
          </a:p>
          <a:p>
            <a:r>
              <a:rPr lang="en-US" sz="3600" dirty="0" smtClean="0">
                <a:solidFill>
                  <a:schemeClr val="tx1"/>
                </a:solidFill>
              </a:rPr>
              <a:t>Gross domestic product conveys the availability of industries and industries makes people able to use more vehicles from which more air pollution takes place.  Hence, an indirect relationship can be found between an environment and GDP factor of any area.  The motive of this visual presentation and analysis is to gain a deep insight toward CO2 emission in the environment and develop an understanding about the role of Gross Domestic product (GDP). This poster presentation would synthesize the complex characteristics of CO2 emission and GDP. </a:t>
            </a:r>
            <a:endParaRPr lang="en-IN" sz="3600" dirty="0">
              <a:solidFill>
                <a:schemeClr val="tx1"/>
              </a:solidFill>
            </a:endParaRPr>
          </a:p>
        </p:txBody>
      </p:sp>
      <p:pic>
        <p:nvPicPr>
          <p:cNvPr id="6" name="image5.png"/>
          <p:cNvPicPr/>
          <p:nvPr/>
        </p:nvPicPr>
        <p:blipFill>
          <a:blip r:embed="rId3"/>
          <a:srcRect/>
          <a:stretch>
            <a:fillRect/>
          </a:stretch>
        </p:blipFill>
        <p:spPr>
          <a:xfrm>
            <a:off x="504480" y="7003083"/>
            <a:ext cx="11089232" cy="6264696"/>
          </a:xfrm>
          <a:prstGeom prst="rect">
            <a:avLst/>
          </a:prstGeom>
          <a:ln/>
        </p:spPr>
      </p:pic>
      <p:pic>
        <p:nvPicPr>
          <p:cNvPr id="7" name="image2.png"/>
          <p:cNvPicPr/>
          <p:nvPr/>
        </p:nvPicPr>
        <p:blipFill>
          <a:blip r:embed="rId4"/>
          <a:srcRect/>
          <a:stretch>
            <a:fillRect/>
          </a:stretch>
        </p:blipFill>
        <p:spPr>
          <a:xfrm>
            <a:off x="30531816" y="7003083"/>
            <a:ext cx="10945216" cy="7056784"/>
          </a:xfrm>
          <a:prstGeom prst="rect">
            <a:avLst/>
          </a:prstGeom>
          <a:ln/>
        </p:spPr>
      </p:pic>
      <p:pic>
        <p:nvPicPr>
          <p:cNvPr id="9" name="image1.png"/>
          <p:cNvPicPr/>
          <p:nvPr/>
        </p:nvPicPr>
        <p:blipFill>
          <a:blip r:embed="rId5"/>
          <a:srcRect/>
          <a:stretch>
            <a:fillRect/>
          </a:stretch>
        </p:blipFill>
        <p:spPr>
          <a:xfrm>
            <a:off x="30531816" y="14059867"/>
            <a:ext cx="10100592" cy="9000442"/>
          </a:xfrm>
          <a:prstGeom prst="rect">
            <a:avLst/>
          </a:prstGeom>
          <a:ln/>
        </p:spPr>
      </p:pic>
      <p:pic>
        <p:nvPicPr>
          <p:cNvPr id="10" name="image4.png"/>
          <p:cNvPicPr/>
          <p:nvPr/>
        </p:nvPicPr>
        <p:blipFill>
          <a:blip r:embed="rId6"/>
          <a:srcRect/>
          <a:stretch>
            <a:fillRect/>
          </a:stretch>
        </p:blipFill>
        <p:spPr>
          <a:xfrm>
            <a:off x="864519" y="13627819"/>
            <a:ext cx="10729193" cy="9432490"/>
          </a:xfrm>
          <a:prstGeom prst="rect">
            <a:avLst/>
          </a:prstGeom>
          <a:ln/>
        </p:spPr>
      </p:pic>
      <p:sp>
        <p:nvSpPr>
          <p:cNvPr id="13" name="Rectangle 12"/>
          <p:cNvSpPr/>
          <p:nvPr/>
        </p:nvSpPr>
        <p:spPr>
          <a:xfrm>
            <a:off x="864520" y="23060867"/>
            <a:ext cx="39460384" cy="2952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Conclusion</a:t>
            </a:r>
          </a:p>
          <a:p>
            <a:r>
              <a:rPr lang="en-US" sz="4000" dirty="0" smtClean="0">
                <a:solidFill>
                  <a:schemeClr val="tx1"/>
                </a:solidFill>
              </a:rPr>
              <a:t>From the above study, it has been concluded that the CO2 emission is consistently increasing in the environment of Canada. The nation’s growing GDP can be considered a key responsible cause because of which the environment is degrading constantly. However, it also indicates the lethargic approach of Canadian governmental bodies those have not taken any effective step to improve the condition. Apart from main objective, this analysis also shed lights over the various visualization technique used for understanding a real-time scenario.  </a:t>
            </a:r>
            <a:r>
              <a:rPr lang="en-US" sz="4000" b="1" dirty="0" smtClean="0">
                <a:solidFill>
                  <a:schemeClr val="tx1"/>
                </a:solidFill>
              </a:rPr>
              <a:t> </a:t>
            </a:r>
            <a:endParaRPr lang="en-IN" sz="4000" b="1" dirty="0">
              <a:solidFill>
                <a:schemeClr val="tx1"/>
              </a:solidFill>
            </a:endParaRPr>
          </a:p>
        </p:txBody>
      </p:sp>
      <p:sp>
        <p:nvSpPr>
          <p:cNvPr id="14" name="Rounded Rectangle 13"/>
          <p:cNvSpPr/>
          <p:nvPr/>
        </p:nvSpPr>
        <p:spPr>
          <a:xfrm>
            <a:off x="12187005" y="7003083"/>
            <a:ext cx="8352928" cy="157697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smtClean="0">
              <a:solidFill>
                <a:schemeClr val="tx1"/>
              </a:solidFill>
            </a:endParaRPr>
          </a:p>
          <a:p>
            <a:endParaRPr lang="en-US" sz="4400" b="1" dirty="0">
              <a:solidFill>
                <a:schemeClr val="tx1"/>
              </a:solidFill>
            </a:endParaRPr>
          </a:p>
          <a:p>
            <a:endParaRPr lang="en-US" sz="4400" b="1" dirty="0" smtClean="0">
              <a:solidFill>
                <a:schemeClr val="tx1"/>
              </a:solidFill>
            </a:endParaRPr>
          </a:p>
          <a:p>
            <a:endParaRPr lang="en-US" sz="4400" b="1" dirty="0" smtClean="0">
              <a:solidFill>
                <a:schemeClr val="tx1"/>
              </a:solidFill>
            </a:endParaRPr>
          </a:p>
          <a:p>
            <a:r>
              <a:rPr lang="en-US" sz="4400" b="1" dirty="0" smtClean="0">
                <a:solidFill>
                  <a:schemeClr val="tx1"/>
                </a:solidFill>
              </a:rPr>
              <a:t>Critical Evaluation Between CO2 Emission and GDP of Canada</a:t>
            </a:r>
          </a:p>
          <a:p>
            <a:r>
              <a:rPr lang="en-US" sz="4000" dirty="0" smtClean="0">
                <a:solidFill>
                  <a:schemeClr val="tx1"/>
                </a:solidFill>
              </a:rPr>
              <a:t>The</a:t>
            </a:r>
            <a:r>
              <a:rPr lang="en-US" sz="4000" b="1" dirty="0" smtClean="0">
                <a:solidFill>
                  <a:schemeClr val="tx1"/>
                </a:solidFill>
              </a:rPr>
              <a:t> </a:t>
            </a:r>
            <a:r>
              <a:rPr lang="en-US" sz="4000" dirty="0" smtClean="0">
                <a:solidFill>
                  <a:schemeClr val="tx1"/>
                </a:solidFill>
              </a:rPr>
              <a:t>scattered plot shown in the first image exhibited the CO2 emission versus GDP per capita of Canada. It has been found that the points are spread in the lower GDP zone and higher GDP zone of graph rationalizing a distinct outcomes in the emission of gas in Canada. It is understood that the CO2 emission were increased in the environment of Canada. </a:t>
            </a:r>
          </a:p>
          <a:p>
            <a:r>
              <a:rPr lang="en-US" sz="4400" b="1" dirty="0" smtClean="0">
                <a:solidFill>
                  <a:schemeClr val="tx1"/>
                </a:solidFill>
              </a:rPr>
              <a:t>CO2 Emissions Forecast of Canada</a:t>
            </a:r>
          </a:p>
          <a:p>
            <a:r>
              <a:rPr lang="en-US" sz="4000" dirty="0" smtClean="0">
                <a:solidFill>
                  <a:schemeClr val="tx1"/>
                </a:solidFill>
              </a:rPr>
              <a:t>Prior information of CO2 emission since the year 1990 is being considered for forecasting purpose. The emission were increased excessively by the years 2010 and 2015. The CO2 emission will get reduced by the year 2030. </a:t>
            </a:r>
          </a:p>
          <a:p>
            <a:endParaRPr lang="en-US" sz="4000" b="1" dirty="0">
              <a:solidFill>
                <a:schemeClr val="tx1"/>
              </a:solidFill>
            </a:endParaRPr>
          </a:p>
          <a:p>
            <a:endParaRPr lang="en-US" sz="4000" b="1" dirty="0" smtClean="0">
              <a:solidFill>
                <a:schemeClr val="tx1"/>
              </a:solidFill>
            </a:endParaRPr>
          </a:p>
          <a:p>
            <a:endParaRPr lang="en-US" sz="4000" b="1" dirty="0">
              <a:solidFill>
                <a:schemeClr val="tx1"/>
              </a:solidFill>
            </a:endParaRPr>
          </a:p>
          <a:p>
            <a:r>
              <a:rPr lang="en-US" sz="4000" b="1" dirty="0" smtClean="0">
                <a:solidFill>
                  <a:schemeClr val="tx1"/>
                </a:solidFill>
              </a:rPr>
              <a:t> </a:t>
            </a:r>
          </a:p>
          <a:p>
            <a:pPr algn="ctr"/>
            <a:endParaRPr lang="en-IN" sz="4400" b="1" dirty="0">
              <a:solidFill>
                <a:schemeClr val="tx1"/>
              </a:solidFill>
            </a:endParaRPr>
          </a:p>
        </p:txBody>
      </p:sp>
      <p:sp>
        <p:nvSpPr>
          <p:cNvPr id="15" name="Rounded Rectangle 14"/>
          <p:cNvSpPr/>
          <p:nvPr/>
        </p:nvSpPr>
        <p:spPr>
          <a:xfrm>
            <a:off x="21026760" y="7003083"/>
            <a:ext cx="9217024" cy="157697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Implementation of K-Means Cluster to CO2 Emission of Canada</a:t>
            </a:r>
          </a:p>
          <a:p>
            <a:r>
              <a:rPr lang="en-US" sz="4000" dirty="0" smtClean="0">
                <a:solidFill>
                  <a:schemeClr val="tx1"/>
                </a:solidFill>
              </a:rPr>
              <a:t>The K-means cluster algorithm has been applied to obtain the CO2 emission of Canada and it is gained in the form of histogram. The graphical representation is given in the form of 4-quadrants where the second and fourth quadrant have depicts the emission and GDP per capita respectively. It is true that K-means clustering exhibits the distance between the points and centroid. However, it completely depends upon the input or dataset based on which outcomes are obtained. Both GDP and CO2 emission of Canada are high showing its direct proportionality. </a:t>
            </a:r>
          </a:p>
          <a:p>
            <a:r>
              <a:rPr lang="en-US" sz="4400" b="1" dirty="0" smtClean="0">
                <a:solidFill>
                  <a:schemeClr val="tx1"/>
                </a:solidFill>
              </a:rPr>
              <a:t>GDP per capita forecast of Canada</a:t>
            </a:r>
          </a:p>
          <a:p>
            <a:r>
              <a:rPr lang="en-US" sz="4000" dirty="0" smtClean="0">
                <a:solidFill>
                  <a:schemeClr val="tx1"/>
                </a:solidFill>
              </a:rPr>
              <a:t>The visualization outlines the forecast</a:t>
            </a:r>
            <a:r>
              <a:rPr lang="en-US" sz="4400" dirty="0">
                <a:solidFill>
                  <a:schemeClr val="tx1"/>
                </a:solidFill>
              </a:rPr>
              <a:t> </a:t>
            </a:r>
            <a:r>
              <a:rPr lang="en-US" sz="4000" dirty="0" smtClean="0">
                <a:solidFill>
                  <a:schemeClr val="tx1"/>
                </a:solidFill>
              </a:rPr>
              <a:t>for the year 2030 where it consistently increased the emission without much fluctuation. </a:t>
            </a:r>
            <a:endParaRPr lang="en-IN" sz="4000" dirty="0">
              <a:solidFill>
                <a:schemeClr val="tx1"/>
              </a:solidFill>
            </a:endParaRPr>
          </a:p>
        </p:txBody>
      </p:sp>
      <p:sp>
        <p:nvSpPr>
          <p:cNvPr id="16" name="Rectangle 15"/>
          <p:cNvSpPr/>
          <p:nvPr/>
        </p:nvSpPr>
        <p:spPr>
          <a:xfrm>
            <a:off x="864520" y="26445243"/>
            <a:ext cx="39460384" cy="19442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GitHub Source: </a:t>
            </a:r>
            <a:r>
              <a:rPr lang="en-US" sz="4400" dirty="0" smtClean="0">
                <a:solidFill>
                  <a:schemeClr val="tx1"/>
                </a:solidFill>
              </a:rPr>
              <a:t>https://github.com/harimagar/Assignment3-Applied-data-science-1.git</a:t>
            </a:r>
            <a:endParaRPr lang="en-IN" sz="4400" dirty="0">
              <a:solidFill>
                <a:schemeClr val="tx1"/>
              </a:solidFill>
            </a:endParaRPr>
          </a:p>
        </p:txBody>
      </p:sp>
    </p:spTree>
    <p:extLst>
      <p:ext uri="{BB962C8B-B14F-4D97-AF65-F5344CB8AC3E}">
        <p14:creationId xmlns:p14="http://schemas.microsoft.com/office/powerpoint/2010/main" val="108317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455</Words>
  <Application>Microsoft Office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 and Gross Domestic Product</dc:title>
  <dc:creator>ucentricpc@outlook.com</dc:creator>
  <cp:lastModifiedBy>ucentricpc@outlook.com</cp:lastModifiedBy>
  <cp:revision>26</cp:revision>
  <dcterms:created xsi:type="dcterms:W3CDTF">2024-01-19T10:43:46Z</dcterms:created>
  <dcterms:modified xsi:type="dcterms:W3CDTF">2024-01-19T12:17:17Z</dcterms:modified>
</cp:coreProperties>
</file>